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vml" ContentType="application/vnd.openxmlformats-officedocument.vmlDrawing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9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10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92" r:id="rId4"/>
    <p:sldMasterId id="2147483704" r:id="rId5"/>
    <p:sldMasterId id="2147483707" r:id="rId6"/>
    <p:sldMasterId id="2147483720" r:id="rId7"/>
    <p:sldMasterId id="2147483723" r:id="rId8"/>
    <p:sldMasterId id="2147483725" r:id="rId9"/>
    <p:sldMasterId id="2147483728" r:id="rId10"/>
    <p:sldMasterId id="2147483741" r:id="rId11"/>
  </p:sldMasterIdLst>
  <p:notesMasterIdLst>
    <p:notesMasterId r:id="rId61"/>
  </p:notesMasterIdLst>
  <p:sldIdLst>
    <p:sldId id="262" r:id="rId12"/>
    <p:sldId id="279" r:id="rId13"/>
    <p:sldId id="275" r:id="rId14"/>
    <p:sldId id="281" r:id="rId15"/>
    <p:sldId id="325" r:id="rId16"/>
    <p:sldId id="286" r:id="rId17"/>
    <p:sldId id="306" r:id="rId18"/>
    <p:sldId id="307" r:id="rId19"/>
    <p:sldId id="304" r:id="rId20"/>
    <p:sldId id="305" r:id="rId21"/>
    <p:sldId id="284" r:id="rId22"/>
    <p:sldId id="289" r:id="rId23"/>
    <p:sldId id="285" r:id="rId24"/>
    <p:sldId id="290" r:id="rId25"/>
    <p:sldId id="301" r:id="rId26"/>
    <p:sldId id="303" r:id="rId27"/>
    <p:sldId id="297" r:id="rId28"/>
    <p:sldId id="293" r:id="rId29"/>
    <p:sldId id="294" r:id="rId30"/>
    <p:sldId id="298" r:id="rId31"/>
    <p:sldId id="299" r:id="rId32"/>
    <p:sldId id="300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280" r:id="rId50"/>
    <p:sldId id="326" r:id="rId51"/>
    <p:sldId id="327" r:id="rId52"/>
    <p:sldId id="328" r:id="rId53"/>
    <p:sldId id="329" r:id="rId54"/>
    <p:sldId id="330" r:id="rId55"/>
    <p:sldId id="261" r:id="rId56"/>
    <p:sldId id="257" r:id="rId57"/>
    <p:sldId id="258" r:id="rId58"/>
    <p:sldId id="259" r:id="rId59"/>
    <p:sldId id="260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336600"/>
    <a:srgbClr val="008000"/>
    <a:srgbClr val="FFCC99"/>
    <a:srgbClr val="CCCCFF"/>
    <a:srgbClr val="FFCCFF"/>
    <a:srgbClr val="D1C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4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species total n= 6,162, 2012</c:v>
                </c:pt>
              </c:strCache>
            </c:strRef>
          </c:tx>
          <c:explosion val="25"/>
          <c:dLbls>
            <c:dLbl>
              <c:idx val="0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 baseline="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Sheet1!$A$2:$A$10</c:f>
              <c:strCache>
                <c:ptCount val="9"/>
                <c:pt idx="0">
                  <c:v>raccoon</c:v>
                </c:pt>
                <c:pt idx="1">
                  <c:v>bats</c:v>
                </c:pt>
                <c:pt idx="2">
                  <c:v>skunks</c:v>
                </c:pt>
                <c:pt idx="3">
                  <c:v>foxes</c:v>
                </c:pt>
                <c:pt idx="4">
                  <c:v>cats</c:v>
                </c:pt>
                <c:pt idx="5">
                  <c:v>cattle</c:v>
                </c:pt>
                <c:pt idx="6">
                  <c:v>dogs</c:v>
                </c:pt>
                <c:pt idx="7">
                  <c:v>mongoose</c:v>
                </c:pt>
                <c:pt idx="8">
                  <c:v>other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1953</c:v>
                </c:pt>
                <c:pt idx="1">
                  <c:v>1680</c:v>
                </c:pt>
                <c:pt idx="2">
                  <c:v>1539</c:v>
                </c:pt>
                <c:pt idx="3">
                  <c:v>340</c:v>
                </c:pt>
                <c:pt idx="4">
                  <c:v>257</c:v>
                </c:pt>
                <c:pt idx="5">
                  <c:v>115</c:v>
                </c:pt>
                <c:pt idx="6">
                  <c:v>84</c:v>
                </c:pt>
                <c:pt idx="7">
                  <c:v>41</c:v>
                </c:pt>
                <c:pt idx="8">
                  <c:v>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B5AE53">
        <a:lumMod val="40000"/>
        <a:lumOff val="60000"/>
      </a:srgbClr>
    </a:solidFill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062905442837859"/>
          <c:y val="0.13025210084033628"/>
          <c:w val="0.86289414172334622"/>
          <c:h val="0.726890756302521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'OHIO cont action zone rabies'!$H$2</c:f>
              <c:strCache>
                <c:ptCount val="1"/>
                <c:pt idx="0">
                  <c:v>Raccoons</c:v>
                </c:pt>
              </c:strCache>
            </c:strRef>
          </c:tx>
          <c:invertIfNegative val="0"/>
          <c:dLbls>
            <c:dLbl>
              <c:idx val="8"/>
              <c:layout>
                <c:manualLayout>
                  <c:x val="1.2298949465860861E-16"/>
                  <c:y val="-2.801120448179273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-2.52100840336135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'OHIO cont action zone rabies'!$I$1:$R$1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'OHIO cont action zone rabies'!$I$2:$R$2</c:f>
              <c:numCache>
                <c:formatCode>General</c:formatCode>
                <c:ptCount val="10"/>
                <c:pt idx="0">
                  <c:v>45</c:v>
                </c:pt>
                <c:pt idx="1">
                  <c:v>32</c:v>
                </c:pt>
                <c:pt idx="2">
                  <c:v>10</c:v>
                </c:pt>
                <c:pt idx="3">
                  <c:v>10</c:v>
                </c:pt>
                <c:pt idx="4">
                  <c:v>4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1"/>
          <c:order val="1"/>
          <c:tx>
            <c:strRef>
              <c:f>'OHIO cont action zone rabies'!$H$3</c:f>
              <c:strCache>
                <c:ptCount val="1"/>
                <c:pt idx="0">
                  <c:v>Skunks</c:v>
                </c:pt>
              </c:strCache>
            </c:strRef>
          </c:tx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'OHIO cont action zone rabies'!$I$1:$R$1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'OHIO cont action zone rabies'!$I$3:$R$3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3">
                  <c:v>9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8</c:v>
                </c:pt>
              </c:numCache>
            </c:numRef>
          </c:val>
        </c:ser>
        <c:ser>
          <c:idx val="2"/>
          <c:order val="2"/>
          <c:tx>
            <c:strRef>
              <c:f>'OHIO cont action zone rabies'!$H$4</c:f>
              <c:strCache>
                <c:ptCount val="1"/>
                <c:pt idx="0">
                  <c:v>Coyote</c:v>
                </c:pt>
              </c:strCache>
            </c:strRef>
          </c:tx>
          <c:invertIfNegative val="0"/>
          <c:cat>
            <c:numRef>
              <c:f>'OHIO cont action zone rabies'!$I$1:$R$1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'OHIO cont action zone rabies'!$I$4:$R$4</c:f>
              <c:numCache>
                <c:formatCode>General</c:formatCode>
                <c:ptCount val="10"/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'OHIO cont action zone rabies'!$H$5</c:f>
              <c:strCache>
                <c:ptCount val="1"/>
                <c:pt idx="0">
                  <c:v>Groundhog</c:v>
                </c:pt>
              </c:strCache>
            </c:strRef>
          </c:tx>
          <c:invertIfNegative val="0"/>
          <c:cat>
            <c:numRef>
              <c:f>'OHIO cont action zone rabies'!$I$1:$R$1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'OHIO cont action zone rabies'!$I$5:$R$5</c:f>
              <c:numCache>
                <c:formatCode>General</c:formatCode>
                <c:ptCount val="10"/>
                <c:pt idx="1">
                  <c:v>1</c:v>
                </c:pt>
              </c:numCache>
            </c:numRef>
          </c:val>
        </c:ser>
        <c:ser>
          <c:idx val="4"/>
          <c:order val="4"/>
          <c:tx>
            <c:strRef>
              <c:f>'OHIO cont action zone rabies'!$H$6</c:f>
              <c:strCache>
                <c:ptCount val="1"/>
                <c:pt idx="0">
                  <c:v>Dog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'OHIO cont action zone rabies'!$I$1:$R$1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'OHIO cont action zone rabies'!$I$6:$R$6</c:f>
              <c:numCache>
                <c:formatCode>General</c:formatCode>
                <c:ptCount val="10"/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70126592"/>
        <c:axId val="70128384"/>
      </c:barChart>
      <c:catAx>
        <c:axId val="7012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701283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01283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dirty="0"/>
                  <a:t>Number of cases</a:t>
                </a:r>
              </a:p>
            </c:rich>
          </c:tx>
          <c:layout>
            <c:manualLayout>
              <c:xMode val="edge"/>
              <c:yMode val="edge"/>
              <c:x val="0"/>
              <c:y val="0.3412521548014045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70126592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/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24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Pre-ONRAB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sz="2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2014-Raccoons</c:v>
                </c:pt>
                <c:pt idx="1">
                  <c:v>2014-Skunks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59.4</c:v>
                </c:pt>
                <c:pt idx="1">
                  <c:v>16.7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Post-ONRAB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bg2">
                  <a:lumMod val="10000"/>
                </a:schemeClr>
              </a:solidFill>
            </a:ln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sz="2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2014-Raccoons</c:v>
                </c:pt>
                <c:pt idx="1">
                  <c:v>2014-Skunks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82.5</c:v>
                </c:pt>
                <c:pt idx="1">
                  <c:v>46.9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0187648"/>
        <c:axId val="70517120"/>
      </c:barChart>
      <c:catAx>
        <c:axId val="70187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70517120"/>
        <c:crosses val="autoZero"/>
        <c:auto val="1"/>
        <c:lblAlgn val="ctr"/>
        <c:lblOffset val="100"/>
        <c:noMultiLvlLbl val="0"/>
      </c:catAx>
      <c:valAx>
        <c:axId val="70517120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70187648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/>
      <c:overlay val="0"/>
      <c:txPr>
        <a:bodyPr/>
        <a:lstStyle/>
        <a:p>
          <a:pPr>
            <a:defRPr sz="2800" b="1"/>
          </a:pPr>
          <a:endParaRPr lang="en-US"/>
        </a:p>
      </c:txPr>
    </c:legend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Rabid </a:t>
            </a:r>
            <a:r>
              <a:rPr lang="en-US" dirty="0" smtClean="0"/>
              <a:t>Skunks Reported </a:t>
            </a:r>
            <a:r>
              <a:rPr lang="en-US" dirty="0"/>
              <a:t>in </a:t>
            </a:r>
            <a:r>
              <a:rPr lang="en-US" dirty="0" smtClean="0"/>
              <a:t>Texas, </a:t>
            </a:r>
            <a:r>
              <a:rPr lang="en-US" dirty="0"/>
              <a:t>1953-2014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'[Chart in Microsoft PowerPoint]Sheet1'!$B$4:$B$65</c:f>
              <c:numCache>
                <c:formatCode>General</c:formatCode>
                <c:ptCount val="62"/>
                <c:pt idx="0">
                  <c:v>1953</c:v>
                </c:pt>
                <c:pt idx="1">
                  <c:v>1954</c:v>
                </c:pt>
                <c:pt idx="2">
                  <c:v>1955</c:v>
                </c:pt>
                <c:pt idx="3">
                  <c:v>1956</c:v>
                </c:pt>
                <c:pt idx="4">
                  <c:v>1957</c:v>
                </c:pt>
                <c:pt idx="5">
                  <c:v>1958</c:v>
                </c:pt>
                <c:pt idx="6">
                  <c:v>1959</c:v>
                </c:pt>
                <c:pt idx="7">
                  <c:v>1960</c:v>
                </c:pt>
                <c:pt idx="8">
                  <c:v>1961</c:v>
                </c:pt>
                <c:pt idx="9">
                  <c:v>1962</c:v>
                </c:pt>
                <c:pt idx="10">
                  <c:v>1963</c:v>
                </c:pt>
                <c:pt idx="11">
                  <c:v>1964</c:v>
                </c:pt>
                <c:pt idx="12">
                  <c:v>1965</c:v>
                </c:pt>
                <c:pt idx="13">
                  <c:v>1966</c:v>
                </c:pt>
                <c:pt idx="14">
                  <c:v>1967</c:v>
                </c:pt>
                <c:pt idx="15">
                  <c:v>1968</c:v>
                </c:pt>
                <c:pt idx="16">
                  <c:v>1969</c:v>
                </c:pt>
                <c:pt idx="17">
                  <c:v>1970</c:v>
                </c:pt>
                <c:pt idx="18">
                  <c:v>1971</c:v>
                </c:pt>
                <c:pt idx="19">
                  <c:v>1972</c:v>
                </c:pt>
                <c:pt idx="20">
                  <c:v>1973</c:v>
                </c:pt>
                <c:pt idx="21">
                  <c:v>1974</c:v>
                </c:pt>
                <c:pt idx="22">
                  <c:v>1975</c:v>
                </c:pt>
                <c:pt idx="23">
                  <c:v>1976</c:v>
                </c:pt>
                <c:pt idx="24">
                  <c:v>1977</c:v>
                </c:pt>
                <c:pt idx="25">
                  <c:v>1978</c:v>
                </c:pt>
                <c:pt idx="26">
                  <c:v>1979</c:v>
                </c:pt>
                <c:pt idx="27">
                  <c:v>1980</c:v>
                </c:pt>
                <c:pt idx="28">
                  <c:v>1981</c:v>
                </c:pt>
                <c:pt idx="29">
                  <c:v>1982</c:v>
                </c:pt>
                <c:pt idx="30">
                  <c:v>1983</c:v>
                </c:pt>
                <c:pt idx="31">
                  <c:v>1984</c:v>
                </c:pt>
                <c:pt idx="32">
                  <c:v>1985</c:v>
                </c:pt>
                <c:pt idx="33">
                  <c:v>1986</c:v>
                </c:pt>
                <c:pt idx="34">
                  <c:v>1987</c:v>
                </c:pt>
                <c:pt idx="35">
                  <c:v>1988</c:v>
                </c:pt>
                <c:pt idx="36">
                  <c:v>1989</c:v>
                </c:pt>
                <c:pt idx="37">
                  <c:v>1990</c:v>
                </c:pt>
                <c:pt idx="38">
                  <c:v>1991</c:v>
                </c:pt>
                <c:pt idx="39">
                  <c:v>1992</c:v>
                </c:pt>
                <c:pt idx="40">
                  <c:v>1993</c:v>
                </c:pt>
                <c:pt idx="41">
                  <c:v>1994</c:v>
                </c:pt>
                <c:pt idx="42">
                  <c:v>1995</c:v>
                </c:pt>
                <c:pt idx="43">
                  <c:v>1996</c:v>
                </c:pt>
                <c:pt idx="44">
                  <c:v>1997</c:v>
                </c:pt>
                <c:pt idx="45">
                  <c:v>1998</c:v>
                </c:pt>
                <c:pt idx="46">
                  <c:v>1999</c:v>
                </c:pt>
                <c:pt idx="47">
                  <c:v>2000</c:v>
                </c:pt>
                <c:pt idx="48">
                  <c:v>2001</c:v>
                </c:pt>
                <c:pt idx="49">
                  <c:v>2002</c:v>
                </c:pt>
                <c:pt idx="50">
                  <c:v>2003</c:v>
                </c:pt>
                <c:pt idx="51">
                  <c:v>2004</c:v>
                </c:pt>
                <c:pt idx="52">
                  <c:v>2005</c:v>
                </c:pt>
                <c:pt idx="53">
                  <c:v>2006</c:v>
                </c:pt>
                <c:pt idx="54">
                  <c:v>2007</c:v>
                </c:pt>
                <c:pt idx="55">
                  <c:v>2008</c:v>
                </c:pt>
                <c:pt idx="56">
                  <c:v>2009</c:v>
                </c:pt>
                <c:pt idx="57">
                  <c:v>2010</c:v>
                </c:pt>
                <c:pt idx="58">
                  <c:v>2011</c:v>
                </c:pt>
                <c:pt idx="59">
                  <c:v>2012</c:v>
                </c:pt>
                <c:pt idx="60">
                  <c:v>2013</c:v>
                </c:pt>
                <c:pt idx="61">
                  <c:v>2014</c:v>
                </c:pt>
              </c:numCache>
            </c:numRef>
          </c:cat>
          <c:val>
            <c:numRef>
              <c:f>'[Chart in Microsoft PowerPoint]Sheet1'!$D$4:$D$65</c:f>
              <c:numCache>
                <c:formatCode>General</c:formatCode>
                <c:ptCount val="62"/>
                <c:pt idx="0">
                  <c:v>45</c:v>
                </c:pt>
                <c:pt idx="1">
                  <c:v>71</c:v>
                </c:pt>
                <c:pt idx="2">
                  <c:v>59</c:v>
                </c:pt>
                <c:pt idx="3">
                  <c:v>72</c:v>
                </c:pt>
                <c:pt idx="4">
                  <c:v>27</c:v>
                </c:pt>
                <c:pt idx="5">
                  <c:v>45</c:v>
                </c:pt>
                <c:pt idx="6">
                  <c:v>145</c:v>
                </c:pt>
                <c:pt idx="7">
                  <c:v>164</c:v>
                </c:pt>
                <c:pt idx="8">
                  <c:v>342</c:v>
                </c:pt>
                <c:pt idx="9">
                  <c:v>263</c:v>
                </c:pt>
                <c:pt idx="10">
                  <c:v>234</c:v>
                </c:pt>
                <c:pt idx="11">
                  <c:v>163</c:v>
                </c:pt>
                <c:pt idx="12">
                  <c:v>165</c:v>
                </c:pt>
                <c:pt idx="13">
                  <c:v>183</c:v>
                </c:pt>
                <c:pt idx="14">
                  <c:v>158</c:v>
                </c:pt>
                <c:pt idx="15">
                  <c:v>112</c:v>
                </c:pt>
                <c:pt idx="16">
                  <c:v>104</c:v>
                </c:pt>
                <c:pt idx="17">
                  <c:v>110</c:v>
                </c:pt>
                <c:pt idx="18">
                  <c:v>185</c:v>
                </c:pt>
                <c:pt idx="19">
                  <c:v>189</c:v>
                </c:pt>
                <c:pt idx="20">
                  <c:v>140</c:v>
                </c:pt>
                <c:pt idx="21">
                  <c:v>133</c:v>
                </c:pt>
                <c:pt idx="22">
                  <c:v>176</c:v>
                </c:pt>
                <c:pt idx="23">
                  <c:v>205</c:v>
                </c:pt>
                <c:pt idx="24">
                  <c:v>256</c:v>
                </c:pt>
                <c:pt idx="25">
                  <c:v>449</c:v>
                </c:pt>
                <c:pt idx="26">
                  <c:v>838</c:v>
                </c:pt>
                <c:pt idx="27">
                  <c:v>644</c:v>
                </c:pt>
                <c:pt idx="28">
                  <c:v>515</c:v>
                </c:pt>
                <c:pt idx="29">
                  <c:v>536</c:v>
                </c:pt>
                <c:pt idx="30">
                  <c:v>521</c:v>
                </c:pt>
                <c:pt idx="31">
                  <c:v>526</c:v>
                </c:pt>
                <c:pt idx="32">
                  <c:v>404</c:v>
                </c:pt>
                <c:pt idx="33">
                  <c:v>274</c:v>
                </c:pt>
                <c:pt idx="34">
                  <c:v>277</c:v>
                </c:pt>
                <c:pt idx="35">
                  <c:v>267</c:v>
                </c:pt>
                <c:pt idx="36">
                  <c:v>232</c:v>
                </c:pt>
                <c:pt idx="37">
                  <c:v>117</c:v>
                </c:pt>
                <c:pt idx="38">
                  <c:v>209</c:v>
                </c:pt>
                <c:pt idx="39">
                  <c:v>182</c:v>
                </c:pt>
                <c:pt idx="40">
                  <c:v>151</c:v>
                </c:pt>
                <c:pt idx="41">
                  <c:v>79</c:v>
                </c:pt>
                <c:pt idx="42">
                  <c:v>69</c:v>
                </c:pt>
                <c:pt idx="43">
                  <c:v>78</c:v>
                </c:pt>
                <c:pt idx="44">
                  <c:v>94</c:v>
                </c:pt>
                <c:pt idx="45">
                  <c:v>116</c:v>
                </c:pt>
                <c:pt idx="46">
                  <c:v>192</c:v>
                </c:pt>
                <c:pt idx="47">
                  <c:v>550</c:v>
                </c:pt>
                <c:pt idx="48">
                  <c:v>778</c:v>
                </c:pt>
                <c:pt idx="49">
                  <c:v>740</c:v>
                </c:pt>
                <c:pt idx="50">
                  <c:v>620</c:v>
                </c:pt>
                <c:pt idx="51">
                  <c:v>534</c:v>
                </c:pt>
                <c:pt idx="52">
                  <c:v>392</c:v>
                </c:pt>
                <c:pt idx="53">
                  <c:v>351</c:v>
                </c:pt>
                <c:pt idx="54">
                  <c:v>362</c:v>
                </c:pt>
                <c:pt idx="55">
                  <c:v>391</c:v>
                </c:pt>
                <c:pt idx="56">
                  <c:v>313</c:v>
                </c:pt>
                <c:pt idx="57">
                  <c:v>322</c:v>
                </c:pt>
                <c:pt idx="58">
                  <c:v>566</c:v>
                </c:pt>
                <c:pt idx="59">
                  <c:v>273</c:v>
                </c:pt>
                <c:pt idx="60">
                  <c:v>402</c:v>
                </c:pt>
                <c:pt idx="61">
                  <c:v>504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548096"/>
        <c:axId val="70549888"/>
      </c:barChart>
      <c:catAx>
        <c:axId val="7054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0549888"/>
        <c:crosses val="autoZero"/>
        <c:auto val="1"/>
        <c:lblAlgn val="ctr"/>
        <c:lblOffset val="100"/>
        <c:noMultiLvlLbl val="0"/>
      </c:catAx>
      <c:valAx>
        <c:axId val="70549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54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Mongoose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</c:v>
                </c:pt>
                <c:pt idx="1">
                  <c:v>67</c:v>
                </c:pt>
                <c:pt idx="2">
                  <c:v>49</c:v>
                </c:pt>
                <c:pt idx="3">
                  <c:v>47</c:v>
                </c:pt>
                <c:pt idx="4">
                  <c:v>61</c:v>
                </c:pt>
                <c:pt idx="5">
                  <c:v>66</c:v>
                </c:pt>
                <c:pt idx="6">
                  <c:v>32</c:v>
                </c:pt>
                <c:pt idx="7">
                  <c:v>42</c:v>
                </c:pt>
                <c:pt idx="8">
                  <c:v>34</c:v>
                </c:pt>
                <c:pt idx="9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 animals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28</c:v>
                </c:pt>
                <c:pt idx="1">
                  <c:v>20</c:v>
                </c:pt>
                <c:pt idx="2">
                  <c:v>22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15</c:v>
                </c:pt>
                <c:pt idx="7">
                  <c:v>16</c:v>
                </c:pt>
                <c:pt idx="8">
                  <c:v>9</c:v>
                </c:pt>
                <c:pt idx="9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858624"/>
        <c:axId val="72946816"/>
      </c:barChart>
      <c:catAx>
        <c:axId val="72858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Year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2946816"/>
        <c:crosses val="autoZero"/>
        <c:auto val="1"/>
        <c:lblAlgn val="ctr"/>
        <c:lblOffset val="100"/>
        <c:noMultiLvlLbl val="0"/>
      </c:catAx>
      <c:valAx>
        <c:axId val="729468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rabies cases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2858624"/>
        <c:crosses val="autoZero"/>
        <c:crossBetween val="between"/>
      </c:valAx>
      <c:spPr>
        <a:ln>
          <a:solidFill>
            <a:schemeClr val="tx1">
              <a:lumMod val="50000"/>
              <a:lumOff val="50000"/>
            </a:schemeClr>
          </a:solidFill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2001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2.2377872408806142E-2"/>
                  <c:y val="5.553172232781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291673362258302"/>
                  <c:y val="0.278943795818626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Mongoose</c:v>
                </c:pt>
                <c:pt idx="1">
                  <c:v>Other animals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70</c:v>
                </c:pt>
                <c:pt idx="1">
                  <c:v>7367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0.32372</cdr:x>
      <cdr:y>0.87867</cdr:y>
    </cdr:from>
    <cdr:to>
      <cdr:x>0.63141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2025" y="2378837"/>
          <a:ext cx="914400" cy="328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0.6607</cdr:x>
      <cdr:y>0.87513</cdr:y>
    </cdr:from>
    <cdr:to>
      <cdr:x>0.96839</cdr:x>
      <cdr:y>0.96829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63464" y="2369241"/>
          <a:ext cx="914400" cy="2522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dirty="0"/>
            <a:t>n</a:t>
          </a:r>
          <a:r>
            <a:rPr lang="en-US" sz="1100" b="1" dirty="0" smtClean="0"/>
            <a:t> = 6,162</a:t>
          </a:r>
          <a:endParaRPr lang="en-US" sz="11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14478-6B5A-4B96-B5EC-1A1D0394EF0E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1889F9-8E40-4855-A2B0-E4EB7B325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72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19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Rabies in Flagstaff from a variant found in big brown bats; several outbreaks between 1999 and 2010; bat variant in skunks and foxes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Investigate roosting ecology, including locations and sizes of big brown bat (BBB;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Eptesicus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fuscus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colonies, during seasonal life-history periods</a:t>
            </a:r>
          </a:p>
          <a:p>
            <a:r>
              <a:rPr lang="en-US" dirty="0" smtClean="0"/>
              <a:t>Directly and indirectly estimate inter- and intra-specific seasonal contact rates between striped skunks and bat colonies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17597-CCDE-418F-9CC9-D6F52994672C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37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Rabies in Flagstaff from a variant found in big brown bats; several outbreaks between 1999 and 2010; bat variant in skunks and foxes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Investigate roosting ecology, including locations and sizes of big brown bat (BBB;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Eptesicus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fuscus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colonies, during seasonal life-history periods</a:t>
            </a:r>
          </a:p>
          <a:p>
            <a:r>
              <a:rPr lang="en-US" dirty="0" smtClean="0"/>
              <a:t>Directly and indirectly estimate inter- and intra-specific seasonal contact rates between striped skunks and bat colonies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17597-CCDE-418F-9CC9-D6F52994672C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37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53BBB-DBB5-4D23-8F25-F126F8E739EE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634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841DD-5007-4ACB-A326-41E93F3B8EB8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245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F8E8C-1E2B-42E1-83A3-07E7D488CEB8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19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47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atin typeface="Tahoma" pitchFamily="34" charset="0"/>
              </a:rPr>
              <a:t>Canine rabies transmission</a:t>
            </a:r>
            <a:r>
              <a:rPr lang="en-US" baseline="0" dirty="0" smtClean="0">
                <a:latin typeface="Tahoma" pitchFamily="34" charset="0"/>
              </a:rPr>
              <a:t> dynamics (does not show bats—an important source of rabies)</a:t>
            </a:r>
            <a:endParaRPr lang="en-US" dirty="0" smtClean="0">
              <a:latin typeface="Tahoma" pitchFamily="34" charset="0"/>
            </a:endParaRPr>
          </a:p>
        </p:txBody>
      </p:sp>
      <p:sp>
        <p:nvSpPr>
          <p:cNvPr id="244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2937" indent="-228587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112" indent="-228587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287" indent="-228587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07F67D41-C67E-4C3B-8DF5-23EECC3C285F}" type="slidenum">
              <a:rPr lang="en-US">
                <a:solidFill>
                  <a:srgbClr val="000000"/>
                </a:solidFill>
                <a:latin typeface="Arial" pitchFamily="34" charset="0"/>
              </a:rPr>
              <a:pPr eaLnBrk="1" hangingPunct="1"/>
              <a:t>39</a:t>
            </a:fld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A78BAD9-F1D2-4E38-8F9D-4F90C921315E}" type="slidenum">
              <a:rPr lang="en-US">
                <a:solidFill>
                  <a:srgbClr val="000000"/>
                </a:solidFill>
              </a:rPr>
              <a:pPr>
                <a:defRPr/>
              </a:pPr>
              <a:t>41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800" smtClean="0">
                <a:solidFill>
                  <a:srgbClr val="FFFF99"/>
                </a:solidFill>
              </a:rPr>
              <a:t>Climate change is likely to substantially increase the northern limit</a:t>
            </a:r>
            <a:r>
              <a:rPr lang="en-US" sz="2800" smtClean="0"/>
              <a:t> and area occupied by </a:t>
            </a:r>
            <a:r>
              <a:rPr lang="en-US" sz="2800" i="1" smtClean="0"/>
              <a:t>Desmodus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400" smtClean="0"/>
              <a:t>this includes parts of the southern US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endParaRPr lang="en-US" sz="24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28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800" smtClean="0">
                <a:solidFill>
                  <a:srgbClr val="FFFF99"/>
                </a:solidFill>
              </a:rPr>
              <a:t>Need to proactively address</a:t>
            </a:r>
            <a:r>
              <a:rPr lang="en-US" sz="2800" smtClean="0"/>
              <a:t> issues related to human health and livestock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Exotic mongoose perpetuates old canine rabies virus lineages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4C57D32-B491-47EB-B67C-21EFB736792B}" type="slidenum">
              <a:rPr lang="en-US">
                <a:solidFill>
                  <a:srgbClr val="000000"/>
                </a:solidFill>
              </a:rPr>
              <a:pPr>
                <a:defRPr/>
              </a:pPr>
              <a:t>45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Risk of translocation and the attendant impacts to the greater Caribbean basin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761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 mongoose rabies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92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Oral</a:t>
            </a:r>
            <a:r>
              <a:rPr lang="en-US" baseline="0" dirty="0" smtClean="0"/>
              <a:t> vaccine that works is potentially available for testing – use of reverse genetics as well as addition of more than 1 copy of gene for immune substrate from rabies glycoprotein to induce oral immune response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These have </a:t>
            </a:r>
            <a:r>
              <a:rPr lang="en-US" baseline="0" dirty="0" err="1" smtClean="0"/>
              <a:t>woeked</a:t>
            </a:r>
            <a:r>
              <a:rPr lang="en-US" baseline="0" dirty="0" smtClean="0"/>
              <a:t> well in mongoose and likely most carnivores as rabies is adapted to mammals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8035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Illustrates relative densities by major land class based on NLCD for ORV </a:t>
            </a:r>
            <a:r>
              <a:rPr lang="en-US" smtClean="0"/>
              <a:t>planning purposes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FBC296-2CA0-4D8C-B056-3E3AC155B1A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Tansition</a:t>
            </a:r>
            <a:r>
              <a:rPr lang="en-US" baseline="0" dirty="0" smtClean="0"/>
              <a:t> to the US—often never far from rabies </a:t>
            </a:r>
            <a:r>
              <a:rPr lang="en-US" baseline="0" dirty="0" err="1" smtClean="0"/>
              <a:t>eventhough</a:t>
            </a:r>
            <a:r>
              <a:rPr lang="en-US" baseline="0" dirty="0" smtClean="0"/>
              <a:t> canine rabies has been eliminated from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Spillover of raccoon rabies common – V-RG doesn’t work well in skunks.  Is this a problem—until</a:t>
            </a:r>
            <a:r>
              <a:rPr lang="en-US" baseline="0" dirty="0" smtClean="0"/>
              <a:t> we know the dynamics of rabies virus transmission from skunks and whether a viral host-shift has taken place—we remain concerned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0E637A-44AF-4FC9-8FFC-475E8414529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Spillover or host shift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889F9-8E40-4855-A2B0-E4EB7B325B0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78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Trend in Ohio contingency action area – may suggest that if you eliminate raccoon rabies, spillover into skunks is less of a concern than we currently think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92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0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633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CD765-716A-4748-83BA-48C74DC8E181}" type="slidenum">
              <a:rPr lang="en-US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80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45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27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4853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31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22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359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669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2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1277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1894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4199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0"/>
            <a:ext cx="207645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07695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304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975457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800" dirty="0" smtClean="0"/>
              <a:t>Title of Presenter –Myriad Pro, 18pt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Title of Event</a:t>
            </a:r>
          </a:p>
          <a:p>
            <a:pPr lvl="0"/>
            <a:r>
              <a:rPr lang="en-US" sz="1800" dirty="0" smtClean="0"/>
              <a:t>Date of Event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6281928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6473952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515629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6019800"/>
            <a:ext cx="82296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81580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Slide (For content heavy tables and charts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9750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800" dirty="0" smtClean="0"/>
              <a:t>Title of Presenter –Myriad Pro, 18pt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Title of Event</a:t>
            </a:r>
          </a:p>
          <a:p>
            <a:pPr lvl="0"/>
            <a:r>
              <a:rPr lang="en-US" sz="1800" dirty="0" smtClean="0"/>
              <a:t>Date of Event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09656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Content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0" y="5791200"/>
            <a:ext cx="67818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9179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43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3800"/>
              </a:lnSpc>
              <a:defRPr sz="3600" b="1" cap="all" baseline="0">
                <a:effectLst/>
              </a:defRPr>
            </a:lvl1pPr>
          </a:lstStyle>
          <a:p>
            <a:r>
              <a:rPr lang="en-US" dirty="0" smtClean="0"/>
              <a:t>Section Header</a:t>
            </a:r>
            <a:br>
              <a:rPr lang="en-US" dirty="0" smtClean="0"/>
            </a:br>
            <a:r>
              <a:rPr lang="en-US" dirty="0" smtClean="0"/>
              <a:t>Myriad Pro, bold, shadow, 36pt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Subhead – Myriad Pro, 20pt</a:t>
            </a:r>
          </a:p>
        </p:txBody>
      </p:sp>
    </p:spTree>
    <p:extLst>
      <p:ext uri="{BB962C8B-B14F-4D97-AF65-F5344CB8AC3E}">
        <p14:creationId xmlns:p14="http://schemas.microsoft.com/office/powerpoint/2010/main" val="371019237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effectLst/>
              </a:defRPr>
            </a:lvl1pPr>
          </a:lstStyle>
          <a:p>
            <a:r>
              <a:rPr lang="en-US" dirty="0" smtClean="0"/>
              <a:t>Header – Myriad Pro, bold, shadow, 20pt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1" y="273053"/>
            <a:ext cx="5111751" cy="5518150"/>
          </a:xfrm>
          <a:prstGeom prst="rect">
            <a:avLst/>
          </a:prstGeom>
        </p:spPr>
        <p:txBody>
          <a:bodyPr anchor="ctr" anchorCtr="0"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2" y="1435102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Paragraph of type</a:t>
            </a:r>
          </a:p>
          <a:p>
            <a:pPr lvl="0"/>
            <a:r>
              <a:rPr lang="en-US" dirty="0" smtClean="0"/>
              <a:t>Myriad Pro, 14pt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52208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effectLst/>
              </a:defRPr>
            </a:lvl1pPr>
          </a:lstStyle>
          <a:p>
            <a:r>
              <a:rPr lang="en-US" dirty="0" smtClean="0"/>
              <a:t>Photo Title – Myriad Pro, Bold, Shadow, 20pt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40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Caption or credits for photo – Myriad Pro, 14pt</a:t>
            </a:r>
          </a:p>
        </p:txBody>
      </p:sp>
    </p:spTree>
    <p:extLst>
      <p:ext uri="{BB962C8B-B14F-4D97-AF65-F5344CB8AC3E}">
        <p14:creationId xmlns:p14="http://schemas.microsoft.com/office/powerpoint/2010/main" val="3641715786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9812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Closing– Myriad Pro, Bold, 28pt</a:t>
            </a:r>
          </a:p>
        </p:txBody>
      </p:sp>
      <p:sp>
        <p:nvSpPr>
          <p:cNvPr id="7" name="Rectangle 6"/>
          <p:cNvSpPr/>
          <p:nvPr/>
        </p:nvSpPr>
        <p:spPr>
          <a:xfrm>
            <a:off x="1371600" y="4343402"/>
            <a:ext cx="6400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 smtClean="0">
                <a:solidFill>
                  <a:srgbClr val="0039A6"/>
                </a:solidFill>
              </a:rPr>
              <a:t>For more information please contact Centers for Disease Control and Prevention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71600" y="4706035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39A6"/>
                </a:solidFill>
              </a:rPr>
              <a:t>1600 Clifton Road NE, Atlanta, GA 30333</a:t>
            </a:r>
          </a:p>
          <a:p>
            <a:r>
              <a:rPr lang="en-US" sz="1200" dirty="0" smtClean="0">
                <a:solidFill>
                  <a:srgbClr val="0039A6"/>
                </a:solidFill>
              </a:rPr>
              <a:t>Telephone, 1-800-CDC-INFO (232-4636)/TTY: 1-888-232-6348</a:t>
            </a:r>
          </a:p>
          <a:p>
            <a:r>
              <a:rPr lang="en-US" sz="1200" dirty="0" smtClean="0">
                <a:solidFill>
                  <a:srgbClr val="0039A6"/>
                </a:solidFill>
              </a:rPr>
              <a:t>E-mail: cdcinfo@cdc.gov 	Web: www.cdc.gov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6281928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6473952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38291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6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6CEDBCD-33B8-4305-9C86-4D1802DCEA4A}" type="slidenum">
              <a:rPr lang="en-US">
                <a:solidFill>
                  <a:srgbClr val="FFC000"/>
                </a:solidFill>
                <a:latin typeface="Verdana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C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4456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77411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7135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* Citations, references, and credits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228887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621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409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0394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24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23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359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009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020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1515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917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484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93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37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0336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231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534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8374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03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3261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0504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208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123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5611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259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4408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323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096666"/>
            <a:ext cx="3200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20797-FC66-443B-ACE2-B5083456F91F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7/20/2015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7742-2E4F-4185-9D81-B31E533D003B}" type="slidenum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88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096666"/>
            <a:ext cx="3200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001000" cy="850392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ctr" rtl="0">
              <a:spcBef>
                <a:spcPct val="0"/>
              </a:spcBef>
              <a:buNone/>
              <a:defRPr lang="en-US" sz="4000" b="1" cap="none" baseline="0" dirty="0">
                <a:ln w="635"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828800"/>
            <a:ext cx="8001000" cy="4038600"/>
          </a:xfrm>
        </p:spPr>
        <p:txBody>
          <a:bodyPr lIns="45720" rIns="45720"/>
          <a:lstStyle>
            <a:lvl1pPr marL="0" indent="0">
              <a:buFont typeface="Arial" pitchFamily="34" charset="0"/>
              <a:buChar char="•"/>
              <a:defRPr sz="2200">
                <a:solidFill>
                  <a:schemeClr val="tx1"/>
                </a:solidFill>
              </a:defRPr>
            </a:lvl1pPr>
            <a:lvl2pPr>
              <a:buFont typeface="Arial" pitchFamily="34" charset="0"/>
              <a:buChar char="•"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B9BC5-7232-43C8-BA56-C88BB0E5D466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7/20/2015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1A2B1-76C6-4DF1-8F71-5B8BA267DD94}" type="slidenum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234A8-717A-4306-B9AD-183F87FD95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C818-34DC-4D7C-9E08-B327ACDA838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3524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09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1818-550E-4B0E-AFFA-13B1B99BE4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21DC0-A7DD-401B-AD79-431C8F2F3E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5729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1818-550E-4B0E-AFFA-13B1B99BE4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21DC0-A7DD-401B-AD79-431C8F2F3E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E5A85F3D-22E9-448E-A5EE-18FD0929CC34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BCED353-30AC-46B4-B0A9-29ACE8F4C8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96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8E438C-AFDD-4FED-B1B6-EFCB28053665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E39E3-7782-4CCC-B4A6-EBE319F2A9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9209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95107B-9690-45E8-928D-867B364A07CE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CBF3D-4CB5-4205-BB07-683AF5768CE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58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0D5768-9FFA-49F5-B9C6-D3C66B2F7FCF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2830-EA2F-4B9F-9944-105B24C4DD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85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320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285ECE-17A6-4440-8DEC-D0A8A54E2A93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2494F-E47D-4325-9D8C-4BCD1D3A6D1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870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563E35-FCCA-49A7-9752-D03C6189C807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F439D-5F6B-4CA6-993C-CF9A097E1E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786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30AF3E-5A43-4A5B-8C51-ABBD68E0E991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3A2BC-3ABD-421D-AA20-05408D3E30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790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B9EB70-5C0F-458F-82FC-F6D5C37B1765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91185-FD4E-4199-BFD8-21EB76E57A5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7515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A465A-10B7-46B2-A43B-16D87013DBDA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39E94-41AD-48C5-9CAF-0EB8EC8F31A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406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05D4C4-AD23-4828-B474-EFA884B6EE11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1B915-80BB-49F0-976D-41AD2A4DE7A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539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055D6C-CA6F-4FC8-AF86-F31025362872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3152C-AE13-41AC-809D-C3BD10E8037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0293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FDE7D0-3167-4C95-96DA-F5869334100A}" type="datetimeFigureOut">
              <a:rPr lang="en-US">
                <a:solidFill>
                  <a:srgbClr val="000000"/>
                </a:solidFill>
              </a:rPr>
              <a:pPr/>
              <a:t>7/20/2015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8BDE444-41AF-4B48-8F0D-B6342A65524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21154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B4F3A78-B216-4B46-8AF3-3A662D74CB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1873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A3EE989-114F-4764-8EA9-E312CDA764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52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5425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27BB509-7A60-4BEF-8855-05FEF25CE0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1958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55FE86C-9B51-49AC-A8E2-95DC04B442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9323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FE2C191-C2C4-47B9-8CC3-4390FE3E4F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3638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4CF088C-61DA-4D73-813C-F24B0E3C39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554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C0BAFE1-6380-4936-9844-5362D65342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006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1A6F921-B270-427D-9000-BC407E5E66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149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637B411-F301-41A2-950F-2D72EAA897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8778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2576E5C-527A-4795-8D98-42D6DA9D57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5849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DC837AC-16FB-4436-9E00-7A68D1C5A9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51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5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8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6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A3E53-86A9-420B-888C-1E7633001F19}" type="datetimeFigureOut">
              <a:rPr lang="en-US" smtClean="0"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935-D1EA-4B85-BCDC-DF7FBA9E0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9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  <a:lum bright="2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5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750ED9-51D2-4C8B-A87F-A61AB82D7607}" type="datetimeFigureOut">
              <a:rPr lang="en-US">
                <a:solidFill>
                  <a:srgbClr val="000000"/>
                </a:solidFill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7/20/2015</a:t>
            </a:fld>
            <a:endParaRPr lang="en-US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5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071B4F-2128-4D89-B3E8-2138BF3A26A8}" type="slidenum">
              <a:rPr lang="en-US">
                <a:solidFill>
                  <a:srgbClr val="000000"/>
                </a:solidFill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5675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  <a:lum bright="2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ngsana New" pitchFamily="18" charset="-34"/>
            </a:endParaRPr>
          </a:p>
        </p:txBody>
      </p:sp>
      <p:sp>
        <p:nvSpPr>
          <p:cNvPr id="176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ngsana New" pitchFamily="18" charset="-34"/>
            </a:endParaRP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AA87A5-D6E8-48A0-97C5-5B030A5F2E5C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6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Dark Tea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52388"/>
            <a:ext cx="9236076" cy="696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668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580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71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79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4" r:id="rId10"/>
    <p:sldLayoutId id="2147483685" r:id="rId11"/>
    <p:sldLayoutId id="2147483690" r:id="rId12"/>
    <p:sldLayoutId id="2147483691" r:id="rId13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4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1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682CA-77AC-4DCA-A3C1-9615D8C731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83B34-1F88-4214-8B2A-FCA5194931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651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5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6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7016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290C6D-A810-4D93-98F4-82A1AF1C13DF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7/20/2015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7016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7016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AFC8FA-B1B7-41A6-919E-AC19597095B6}" type="slidenum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49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50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9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234A8-717A-4306-B9AD-183F87FD95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99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9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BC818-34DC-4D7C-9E08-B327ACDA838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73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701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61818-550E-4B0E-AFFA-13B1B99BE4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701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701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21DC0-A7DD-401B-AD79-431C8F2F3E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9.jpeg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7.wmf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jpeg"/><Relationship Id="rId5" Type="http://schemas.openxmlformats.org/officeDocument/2006/relationships/hyperlink" Target="http://www.google.com/url?sa=i&amp;rct=j&amp;q=&amp;esrc=s&amp;frm=1&amp;source=images&amp;cd=&amp;cad=rja&amp;docid=kjsqBcc8upLEkM&amp;tbnid=s3uHYb-m7cVneM:&amp;ved=0CAUQjRw&amp;url=http://www.critter-repellent.com/blog/skunks-trash-rid/&amp;ei=zwtJUdPRO9C80AHKioDoBw&amp;bvm=bv.44011176,d.dmg&amp;psig=AFQjCNFap7bzxAVIw72GGVmQw4ALZHjV4w&amp;ust=1363828039863910" TargetMode="External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5.tiff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18" Type="http://schemas.openxmlformats.org/officeDocument/2006/relationships/image" Target="../media/image18.wmf"/><Relationship Id="rId26" Type="http://schemas.openxmlformats.org/officeDocument/2006/relationships/image" Target="../media/image23.jpg"/><Relationship Id="rId3" Type="http://schemas.openxmlformats.org/officeDocument/2006/relationships/image" Target="../media/image7.wmf"/><Relationship Id="rId21" Type="http://schemas.openxmlformats.org/officeDocument/2006/relationships/image" Target="../media/image20.png"/><Relationship Id="rId7" Type="http://schemas.openxmlformats.org/officeDocument/2006/relationships/image" Target="../media/image12.png"/><Relationship Id="rId12" Type="http://schemas.microsoft.com/office/2007/relationships/hdphoto" Target="../media/hdphoto4.wdp"/><Relationship Id="rId17" Type="http://schemas.openxmlformats.org/officeDocument/2006/relationships/image" Target="../media/image17.emf"/><Relationship Id="rId25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6" Type="http://schemas.microsoft.com/office/2007/relationships/hdphoto" Target="../media/hdphoto6.wdp"/><Relationship Id="rId20" Type="http://schemas.microsoft.com/office/2007/relationships/hdphoto" Target="../media/hdphoto7.wdp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24" Type="http://schemas.microsoft.com/office/2007/relationships/hdphoto" Target="../media/hdphoto9.wdp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23" Type="http://schemas.openxmlformats.org/officeDocument/2006/relationships/image" Target="../media/image21.png"/><Relationship Id="rId10" Type="http://schemas.microsoft.com/office/2007/relationships/hdphoto" Target="../media/hdphoto3.wdp"/><Relationship Id="rId19" Type="http://schemas.openxmlformats.org/officeDocument/2006/relationships/image" Target="../media/image19.png"/><Relationship Id="rId4" Type="http://schemas.openxmlformats.org/officeDocument/2006/relationships/image" Target="../media/image10.gif"/><Relationship Id="rId9" Type="http://schemas.openxmlformats.org/officeDocument/2006/relationships/image" Target="../media/image13.png"/><Relationship Id="rId14" Type="http://schemas.microsoft.com/office/2007/relationships/hdphoto" Target="../media/hdphoto5.wdp"/><Relationship Id="rId22" Type="http://schemas.microsoft.com/office/2007/relationships/hdphoto" Target="../media/hdphoto8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9.png"/><Relationship Id="rId3" Type="http://schemas.openxmlformats.org/officeDocument/2006/relationships/image" Target="../media/image7.wmf"/><Relationship Id="rId7" Type="http://schemas.openxmlformats.org/officeDocument/2006/relationships/image" Target="../media/image27.tiff"/><Relationship Id="rId12" Type="http://schemas.openxmlformats.org/officeDocument/2006/relationships/image" Target="../media/image28.jpeg"/><Relationship Id="rId17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6" Type="http://schemas.microsoft.com/office/2007/relationships/hdphoto" Target="../media/hdphoto11.wdp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tiff"/><Relationship Id="rId11" Type="http://schemas.openxmlformats.org/officeDocument/2006/relationships/image" Target="../media/image18.wmf"/><Relationship Id="rId5" Type="http://schemas.openxmlformats.org/officeDocument/2006/relationships/image" Target="../media/image25.jpeg"/><Relationship Id="rId15" Type="http://schemas.openxmlformats.org/officeDocument/2006/relationships/image" Target="../media/image30.png"/><Relationship Id="rId10" Type="http://schemas.openxmlformats.org/officeDocument/2006/relationships/image" Target="../media/image17.emf"/><Relationship Id="rId4" Type="http://schemas.openxmlformats.org/officeDocument/2006/relationships/image" Target="../media/image24.jpeg"/><Relationship Id="rId9" Type="http://schemas.microsoft.com/office/2007/relationships/hdphoto" Target="../media/hdphoto6.wdp"/><Relationship Id="rId14" Type="http://schemas.microsoft.com/office/2007/relationships/hdphoto" Target="../media/hdphoto10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8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92.png"/><Relationship Id="rId4" Type="http://schemas.openxmlformats.org/officeDocument/2006/relationships/image" Target="../media/image9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9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7.wmf"/><Relationship Id="rId4" Type="http://schemas.openxmlformats.org/officeDocument/2006/relationships/image" Target="../media/image97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99.png"/><Relationship Id="rId4" Type="http://schemas.openxmlformats.org/officeDocument/2006/relationships/image" Target="../media/image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7.wmf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docid=IKiwV1b7iqFNpM&amp;tbnid=9GYopNgIhU2AhM:&amp;ved=0CAUQjRw&amp;url=http://www.71ranch.com/Reno.htm&amp;ei=6hN0U8nENdCIqgaQ8YHADA&amp;psig=AFQjCNGf59iY_OXCOuAxZCsS9PlI3Szxjg&amp;ust=1400202547312449" TargetMode="External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97.wmf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docid=kEea8HBCahYR4M&amp;tbnid=3ly4qdey81RDEM:&amp;ved=0CAUQjRw&amp;url=http://charlestonteaparty.org/alien-shadow-nation-dixieland-drug-lords/&amp;ei=tBd0U5rgAo2OqAbCzoCQAw&amp;bvm=bv.66699033,d.b2k&amp;psig=AFQjCNG8u9uAaOi40_KEC_VGV9lb0fUgkg&amp;ust=1400203556673605" TargetMode="External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10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6" name="Rectangle 5"/>
          <p:cNvSpPr/>
          <p:nvPr/>
        </p:nvSpPr>
        <p:spPr>
          <a:xfrm>
            <a:off x="5720450" y="5013434"/>
            <a:ext cx="3194950" cy="954107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</a:rPr>
              <a:t>Dennis Slate</a:t>
            </a:r>
          </a:p>
          <a:p>
            <a:pPr>
              <a:defRPr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</a:rPr>
              <a:t>Science Advisor</a:t>
            </a:r>
          </a:p>
          <a:p>
            <a:pPr>
              <a:defRPr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</a:rPr>
              <a:t>USDA, APHIS, Wildlife Services</a:t>
            </a:r>
          </a:p>
          <a:p>
            <a:pPr>
              <a:defRPr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</a:rPr>
              <a:t>National Rabies Management Program</a:t>
            </a:r>
          </a:p>
        </p:txBody>
      </p:sp>
      <p:pic>
        <p:nvPicPr>
          <p:cNvPr id="9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71600"/>
            <a:ext cx="4978400" cy="3733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28800" y="-76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Rabies Transmission in Skunks and </a:t>
            </a: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N</a:t>
            </a: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on-Vampire Bats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72200" y="1371600"/>
            <a:ext cx="2557110" cy="1477328"/>
          </a:xfrm>
          <a:prstGeom prst="rect">
            <a:avLst/>
          </a:prstGeom>
          <a:solidFill>
            <a:srgbClr val="D1CEB9"/>
          </a:solidFill>
          <a:ln>
            <a:solidFill>
              <a:schemeClr val="accent3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Also, a brief update on:</a:t>
            </a:r>
          </a:p>
          <a:p>
            <a:endParaRPr lang="en-US" dirty="0" smtClean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smtClean="0"/>
              <a:t>mongoose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smtClean="0"/>
              <a:t>vampire bat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038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8" t="22192" r="3332" b="20039"/>
          <a:stretch/>
        </p:blipFill>
        <p:spPr bwMode="auto">
          <a:xfrm>
            <a:off x="304800" y="841248"/>
            <a:ext cx="4272398" cy="596013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04" y="434340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99" y="2950119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51" y="1389357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0" y="1295400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36" y="285512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49" name="Straight Arrow Connector 48"/>
          <p:cNvCxnSpPr>
            <a:stCxn id="18" idx="0"/>
            <a:endCxn id="45" idx="2"/>
          </p:cNvCxnSpPr>
          <p:nvPr/>
        </p:nvCxnSpPr>
        <p:spPr>
          <a:xfrm flipV="1">
            <a:off x="1405889" y="4003670"/>
            <a:ext cx="1717294" cy="339733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18" idx="0"/>
            <a:endCxn id="48" idx="2"/>
          </p:cNvCxnSpPr>
          <p:nvPr/>
        </p:nvCxnSpPr>
        <p:spPr>
          <a:xfrm flipH="1" flipV="1">
            <a:off x="1107921" y="3908670"/>
            <a:ext cx="297969" cy="43473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8" idx="0"/>
            <a:endCxn id="47" idx="2"/>
          </p:cNvCxnSpPr>
          <p:nvPr/>
        </p:nvCxnSpPr>
        <p:spPr>
          <a:xfrm flipV="1">
            <a:off x="1107920" y="2348952"/>
            <a:ext cx="606133" cy="50617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5" idx="0"/>
            <a:endCxn id="46" idx="2"/>
          </p:cNvCxnSpPr>
          <p:nvPr/>
        </p:nvCxnSpPr>
        <p:spPr>
          <a:xfrm flipV="1">
            <a:off x="3123182" y="2442907"/>
            <a:ext cx="433152" cy="507212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3"/>
            <a:ext cx="8229600" cy="732547"/>
          </a:xfrm>
        </p:spPr>
        <p:txBody>
          <a:bodyPr/>
          <a:lstStyle/>
          <a:p>
            <a:r>
              <a:rPr lang="en-US" sz="4000" b="1" dirty="0" smtClean="0"/>
              <a:t>HOST SHIFT EVENT</a:t>
            </a:r>
            <a:endParaRPr lang="en-US" sz="4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5029201" y="990601"/>
            <a:ext cx="1464149" cy="1075693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21" name="Straight Arrow Connector 20"/>
          <p:cNvCxnSpPr>
            <a:endCxn id="19" idx="1"/>
          </p:cNvCxnSpPr>
          <p:nvPr/>
        </p:nvCxnSpPr>
        <p:spPr>
          <a:xfrm flipV="1">
            <a:off x="4247244" y="1528449"/>
            <a:ext cx="781956" cy="29372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7086600" y="11430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25" name="Straight Arrow Connector 24"/>
          <p:cNvCxnSpPr>
            <a:stCxn id="19" idx="3"/>
            <a:endCxn id="23" idx="1"/>
          </p:cNvCxnSpPr>
          <p:nvPr/>
        </p:nvCxnSpPr>
        <p:spPr>
          <a:xfrm>
            <a:off x="6493350" y="1528449"/>
            <a:ext cx="593251" cy="2702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5486400" y="40386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28" name="Straight Arrow Connector 27"/>
          <p:cNvCxnSpPr>
            <a:stCxn id="31" idx="2"/>
            <a:endCxn id="26" idx="0"/>
          </p:cNvCxnSpPr>
          <p:nvPr/>
        </p:nvCxnSpPr>
        <p:spPr>
          <a:xfrm flipH="1">
            <a:off x="6047831" y="3429000"/>
            <a:ext cx="1616551" cy="6096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3810000" y="55626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30" name="Straight Arrow Connector 29"/>
          <p:cNvCxnSpPr>
            <a:stCxn id="26" idx="2"/>
            <a:endCxn id="29" idx="0"/>
          </p:cNvCxnSpPr>
          <p:nvPr/>
        </p:nvCxnSpPr>
        <p:spPr>
          <a:xfrm flipH="1">
            <a:off x="4371429" y="4863552"/>
            <a:ext cx="1676400" cy="69905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7102951" y="260405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7924800" y="405185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34" name="Straight Arrow Connector 33"/>
          <p:cNvCxnSpPr>
            <a:stCxn id="31" idx="2"/>
            <a:endCxn id="33" idx="0"/>
          </p:cNvCxnSpPr>
          <p:nvPr/>
        </p:nvCxnSpPr>
        <p:spPr>
          <a:xfrm>
            <a:off x="7664380" y="3429002"/>
            <a:ext cx="821851" cy="62285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3" idx="2"/>
            <a:endCxn id="31" idx="0"/>
          </p:cNvCxnSpPr>
          <p:nvPr/>
        </p:nvCxnSpPr>
        <p:spPr>
          <a:xfrm>
            <a:off x="7648031" y="1967951"/>
            <a:ext cx="16351" cy="6361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5131615" y="55626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57" name="Straight Arrow Connector 56"/>
          <p:cNvCxnSpPr>
            <a:stCxn id="26" idx="2"/>
            <a:endCxn id="56" idx="0"/>
          </p:cNvCxnSpPr>
          <p:nvPr/>
        </p:nvCxnSpPr>
        <p:spPr>
          <a:xfrm flipH="1">
            <a:off x="5693043" y="4863552"/>
            <a:ext cx="354787" cy="69905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6611444" y="55626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59" name="Straight Arrow Connector 58"/>
          <p:cNvCxnSpPr>
            <a:stCxn id="33" idx="2"/>
            <a:endCxn id="58" idx="0"/>
          </p:cNvCxnSpPr>
          <p:nvPr/>
        </p:nvCxnSpPr>
        <p:spPr>
          <a:xfrm flipH="1">
            <a:off x="7172872" y="4876800"/>
            <a:ext cx="1313358" cy="6858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7944944" y="5562602"/>
            <a:ext cx="1122858" cy="824950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64" name="Straight Arrow Connector 63"/>
          <p:cNvCxnSpPr>
            <a:stCxn id="33" idx="2"/>
            <a:endCxn id="63" idx="0"/>
          </p:cNvCxnSpPr>
          <p:nvPr/>
        </p:nvCxnSpPr>
        <p:spPr>
          <a:xfrm>
            <a:off x="8486230" y="4876800"/>
            <a:ext cx="20142" cy="6858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3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3" name="Picture 4" descr="skunk sampling state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85" r="885" b="5727"/>
          <a:stretch>
            <a:fillRect/>
          </a:stretch>
        </p:blipFill>
        <p:spPr bwMode="auto">
          <a:xfrm>
            <a:off x="609600" y="762000"/>
            <a:ext cx="8534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8674"/>
              </p:ext>
            </p:extLst>
          </p:nvPr>
        </p:nvGraphicFramePr>
        <p:xfrm>
          <a:off x="152400" y="1371600"/>
          <a:ext cx="61722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Chart" r:id="rId7" imgW="7058113" imgH="4619478" progId="Excel.Sheet.8">
                  <p:embed/>
                </p:oleObj>
              </mc:Choice>
              <mc:Fallback>
                <p:oleObj name="Chart" r:id="rId7" imgW="7058113" imgH="4619478" progId="Excel.Sheet.8">
                  <p:embed/>
                  <p:pic>
                    <p:nvPicPr>
                      <p:cNvPr id="0" name=""/>
                      <p:cNvPicPr>
                        <a:picLocks noRo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371600"/>
                        <a:ext cx="6172200" cy="416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0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108017" y="4311650"/>
            <a:ext cx="4716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0%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366905" y="3200400"/>
            <a:ext cx="4716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0%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005080" y="3978275"/>
            <a:ext cx="4716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0%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646430" y="4287838"/>
            <a:ext cx="4716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0%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205302" y="4206875"/>
            <a:ext cx="6206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6.5%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876800" y="1941513"/>
            <a:ext cx="592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1.7%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503877" y="3019425"/>
            <a:ext cx="6206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3B3B3B"/>
                </a:solidFill>
              </a:rPr>
              <a:t>5.6%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293754" y="1752600"/>
            <a:ext cx="18894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(</a:t>
            </a:r>
            <a:r>
              <a:rPr lang="en-US" sz="1600" b="1" dirty="0">
                <a:solidFill>
                  <a:srgbClr val="3B3B3B"/>
                </a:solidFill>
              </a:rPr>
              <a:t>Percent positive</a:t>
            </a:r>
            <a:r>
              <a:rPr lang="en-US" sz="1600" b="1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6629400" y="990600"/>
            <a:ext cx="228600" cy="22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6934200" y="923731"/>
            <a:ext cx="1752600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</a:rPr>
              <a:t>States sampled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31913" y="152400"/>
            <a:ext cx="6815137" cy="4619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Skunk response to V-RG baiting for raccoons</a:t>
            </a:r>
          </a:p>
        </p:txBody>
      </p:sp>
    </p:spTree>
    <p:extLst>
      <p:ext uri="{BB962C8B-B14F-4D97-AF65-F5344CB8AC3E}">
        <p14:creationId xmlns:p14="http://schemas.microsoft.com/office/powerpoint/2010/main" val="16215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3" name="Picture 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2517775" cy="182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914400" y="820579"/>
            <a:ext cx="215613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Trap-Vaccinate-Release</a:t>
            </a:r>
          </a:p>
        </p:txBody>
      </p:sp>
      <p:pic>
        <p:nvPicPr>
          <p:cNvPr id="8" name="Picture 2" descr="http://www.critter-repellent.com/blog/wp-content/uploads/2012/07/574600_skunk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4100" y="3657600"/>
            <a:ext cx="1930400" cy="144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808" y="685800"/>
            <a:ext cx="2436992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3581400" y="808464"/>
            <a:ext cx="215613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Enhanced Surveillance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4308463"/>
              </p:ext>
            </p:extLst>
          </p:nvPr>
        </p:nvGraphicFramePr>
        <p:xfrm>
          <a:off x="138721" y="2550477"/>
          <a:ext cx="6378479" cy="3392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645" y="2133600"/>
            <a:ext cx="2593155" cy="3355848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8229600" y="2174875"/>
            <a:ext cx="601663" cy="720725"/>
          </a:xfrm>
          <a:prstGeom prst="rect">
            <a:avLst/>
          </a:prstGeom>
          <a:noFill/>
          <a:ln w="57150">
            <a:solidFill>
              <a:srgbClr val="F79646">
                <a:lumMod val="60000"/>
                <a:lumOff val="40000"/>
              </a:srgb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 flipH="1">
            <a:off x="6019800" y="2902848"/>
            <a:ext cx="2281800" cy="2507352"/>
          </a:xfrm>
          <a:prstGeom prst="straightConnector1">
            <a:avLst/>
          </a:prstGeom>
          <a:noFill/>
          <a:ln w="76200" algn="ctr">
            <a:solidFill>
              <a:srgbClr val="F79646">
                <a:lumMod val="60000"/>
                <a:lumOff val="40000"/>
              </a:srgbClr>
            </a:solidFill>
            <a:round/>
            <a:headEnd/>
            <a:tailEnd type="arrow" w="med" len="med"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cxnSp>
      <p:sp>
        <p:nvSpPr>
          <p:cNvPr id="2" name="Rectangle 1"/>
          <p:cNvSpPr/>
          <p:nvPr/>
        </p:nvSpPr>
        <p:spPr>
          <a:xfrm>
            <a:off x="1066800" y="-51375"/>
            <a:ext cx="74660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Times New Roman" pitchFamily="18" charset="0"/>
              </a:rPr>
              <a:t>OH Contingency Action 2004-2013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53200" y="2221468"/>
            <a:ext cx="1066800" cy="646331"/>
          </a:xfrm>
          <a:prstGeom prst="rect">
            <a:avLst/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2012 ONRAB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653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25" name="Picture 4" descr="J:\KMN\GIS\Dennis\2014FieldTrials\WV2014_ONRABdesign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8" t="6425" r="6149"/>
          <a:stretch/>
        </p:blipFill>
        <p:spPr bwMode="auto">
          <a:xfrm>
            <a:off x="1717359" y="1438029"/>
            <a:ext cx="3420848" cy="4503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257800" y="838200"/>
            <a:ext cx="3814270" cy="4324261"/>
          </a:xfrm>
          <a:prstGeom prst="rect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0000"/>
                </a:solidFill>
                <a:cs typeface="Arial" pitchFamily="34" charset="0"/>
              </a:rPr>
              <a:t>3</a:t>
            </a: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 buffered ONRAB cells (127 km</a:t>
            </a:r>
            <a:r>
              <a:rPr lang="en-US" sz="2000" b="1" baseline="30000" dirty="0" smtClean="0">
                <a:solidFill>
                  <a:prstClr val="black"/>
                </a:solidFill>
                <a:cs typeface="Arial" pitchFamily="34" charset="0"/>
              </a:rPr>
              <a:t>2</a:t>
            </a: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 each)</a:t>
            </a:r>
          </a:p>
          <a:p>
            <a:pPr marL="231775" lvl="1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0000"/>
                </a:solidFill>
                <a:cs typeface="Arial" pitchFamily="34" charset="0"/>
              </a:rPr>
              <a:t>Targeting skunks</a:t>
            </a:r>
          </a:p>
          <a:p>
            <a:pPr marL="231775" lvl="1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Sampling </a:t>
            </a: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Pre and Post-ORV for 10 consecutive days</a:t>
            </a:r>
          </a:p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150 traps/cell</a:t>
            </a:r>
          </a:p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Study </a:t>
            </a: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areas </a:t>
            </a: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= fixed-wing except villages (ground)</a:t>
            </a:r>
          </a:p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0000"/>
                </a:solidFill>
                <a:cs typeface="Arial" pitchFamily="34" charset="0"/>
              </a:rPr>
              <a:t>250 </a:t>
            </a:r>
            <a:r>
              <a:rPr lang="en-US" sz="2000" b="1" dirty="0">
                <a:solidFill>
                  <a:srgbClr val="FF0000"/>
                </a:solidFill>
                <a:cs typeface="Arial" pitchFamily="34" charset="0"/>
              </a:rPr>
              <a:t>m flight line spacing at </a:t>
            </a:r>
            <a:r>
              <a:rPr lang="en-US" sz="2000" b="1" dirty="0" smtClean="0">
                <a:solidFill>
                  <a:srgbClr val="FF0000"/>
                </a:solidFill>
                <a:cs typeface="Arial" pitchFamily="34" charset="0"/>
              </a:rPr>
              <a:t>300 </a:t>
            </a:r>
            <a:r>
              <a:rPr lang="en-US" sz="2000" b="1" dirty="0">
                <a:solidFill>
                  <a:srgbClr val="FF0000"/>
                </a:solidFill>
                <a:cs typeface="Arial" pitchFamily="34" charset="0"/>
              </a:rPr>
              <a:t>baits/km</a:t>
            </a:r>
            <a:r>
              <a:rPr lang="en-US" sz="2000" b="1" baseline="30000" dirty="0">
                <a:solidFill>
                  <a:srgbClr val="FF0000"/>
                </a:solidFill>
                <a:cs typeface="Arial" pitchFamily="34" charset="0"/>
              </a:rPr>
              <a:t>2</a:t>
            </a:r>
            <a:endParaRPr lang="en-US" sz="2000" b="1" dirty="0">
              <a:solidFill>
                <a:srgbClr val="FF0000"/>
              </a:solidFill>
              <a:cs typeface="Arial" pitchFamily="34" charset="0"/>
            </a:endParaRPr>
          </a:p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ONRAB</a:t>
            </a: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: </a:t>
            </a:r>
            <a:r>
              <a:rPr lang="en-US" sz="2000" b="1" dirty="0" smtClean="0">
                <a:solidFill>
                  <a:srgbClr val="FF0000"/>
                </a:solidFill>
                <a:cs typeface="Arial" pitchFamily="34" charset="0"/>
              </a:rPr>
              <a:t>418,500</a:t>
            </a: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 baits</a:t>
            </a:r>
          </a:p>
          <a:p>
            <a:pPr marL="230188" indent="-230188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b="1" dirty="0" smtClean="0">
                <a:solidFill>
                  <a:prstClr val="black"/>
                </a:solidFill>
                <a:cs typeface="Arial" pitchFamily="34" charset="0"/>
              </a:rPr>
              <a:t>Skunk telemetry</a:t>
            </a:r>
            <a:endParaRPr lang="en-US" sz="20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57822" y="495300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WV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37" y="5572616"/>
            <a:ext cx="4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VA</a:t>
            </a:r>
            <a:endParaRPr lang="en-US" b="1" dirty="0">
              <a:solidFill>
                <a:prstClr val="black"/>
              </a:solidFill>
            </a:endParaRPr>
          </a:p>
        </p:txBody>
      </p:sp>
      <p:pic>
        <p:nvPicPr>
          <p:cNvPr id="31" name="Picture 2" descr="J:\KMN\Dennis\Rabies Mngt Team Mtg 2014-04 San Antonio, TX\Dennis ppt\Eastern-USA-withONRAB2014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5705"/>
            <a:ext cx="1828800" cy="3799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689807" y="2646605"/>
            <a:ext cx="192099" cy="20938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923748" y="2751297"/>
            <a:ext cx="1587223" cy="470874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295400" y="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  <a:cs typeface="Arial" pitchFamily="34" charset="0"/>
              </a:rPr>
              <a:t>2014 ONRAB Field Trial West Virginia - Skunks</a:t>
            </a:r>
          </a:p>
        </p:txBody>
      </p:sp>
    </p:spTree>
    <p:extLst>
      <p:ext uri="{BB962C8B-B14F-4D97-AF65-F5344CB8AC3E}">
        <p14:creationId xmlns:p14="http://schemas.microsoft.com/office/powerpoint/2010/main" val="16215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rgbClr val="3366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2014 WV ONRAB Results</a:t>
            </a:r>
            <a:endParaRPr lang="en-US" sz="2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336600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prstClr val="white"/>
                </a:solidFill>
              </a:rPr>
              <a:t>Wadsworth ≥0.125 </a:t>
            </a:r>
            <a:r>
              <a:rPr lang="en-US" i="1">
                <a:solidFill>
                  <a:prstClr val="white"/>
                </a:solidFill>
              </a:rPr>
              <a:t>and </a:t>
            </a:r>
            <a:r>
              <a:rPr lang="en-US" i="1" smtClean="0">
                <a:solidFill>
                  <a:prstClr val="white"/>
                </a:solidFill>
              </a:rPr>
              <a:t>0.0625 </a:t>
            </a:r>
            <a:r>
              <a:rPr lang="en-US" i="1" dirty="0">
                <a:solidFill>
                  <a:prstClr val="white"/>
                </a:solidFill>
              </a:rPr>
              <a:t>IU/ml represents RVNA positive</a:t>
            </a:r>
            <a:endParaRPr lang="en-US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6501765"/>
            <a:ext cx="2096814" cy="347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284" y="986135"/>
            <a:ext cx="890743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% of Rabies Virus Neutralizing Antibodies in </a:t>
            </a:r>
            <a:r>
              <a:rPr 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Raccoon </a:t>
            </a:r>
            <a:r>
              <a:rPr lang="en-US" sz="2400" b="1" dirty="0" smtClean="0">
                <a:solidFill>
                  <a:prstClr val="black"/>
                </a:solidFill>
              </a:rPr>
              <a:t>and</a:t>
            </a:r>
            <a:r>
              <a:rPr lang="en-US" sz="2400" b="1" dirty="0" smtClean="0">
                <a:solidFill>
                  <a:prstClr val="white"/>
                </a:solidFill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Skunk</a:t>
            </a:r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</a:rPr>
              <a:t>Sera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654043450"/>
              </p:ext>
            </p:extLst>
          </p:nvPr>
        </p:nvGraphicFramePr>
        <p:xfrm>
          <a:off x="457200" y="1683415"/>
          <a:ext cx="8229600" cy="466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093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61052"/>
              </p:ext>
            </p:extLst>
          </p:nvPr>
        </p:nvGraphicFramePr>
        <p:xfrm>
          <a:off x="76200" y="533400"/>
          <a:ext cx="8991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skunk 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04800"/>
            <a:ext cx="2286000" cy="35103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959138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6" descr="Small USDA_LOGO_Col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57200"/>
            <a:ext cx="9144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2286000" y="228600"/>
            <a:ext cx="54864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Arial" charset="0"/>
              </a:rPr>
              <a:t>Oral Rabies Vaccination Program</a:t>
            </a:r>
            <a:br>
              <a:rPr lang="en-US" sz="2400" b="1" dirty="0">
                <a:solidFill>
                  <a:srgbClr val="FFFF00"/>
                </a:solidFill>
                <a:latin typeface="Arial" charset="0"/>
              </a:rPr>
            </a:b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2011-2015</a:t>
            </a:r>
            <a:endParaRPr lang="en-US" sz="2400" b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3074" name="Picture 2" descr="Color_DSHS_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85" y="474894"/>
            <a:ext cx="146543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5182928" y="1941222"/>
            <a:ext cx="2477294" cy="731520"/>
            <a:chOff x="968375" y="5920740"/>
            <a:chExt cx="2477294" cy="731520"/>
          </a:xfrm>
        </p:grpSpPr>
        <p:sp>
          <p:nvSpPr>
            <p:cNvPr id="19" name="Rectangle 18"/>
            <p:cNvSpPr/>
            <p:nvPr/>
          </p:nvSpPr>
          <p:spPr>
            <a:xfrm>
              <a:off x="968375" y="5920740"/>
              <a:ext cx="2477294" cy="731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1143000" y="6370638"/>
              <a:ext cx="304800" cy="152400"/>
            </a:xfrm>
            <a:prstGeom prst="rect">
              <a:avLst/>
            </a:prstGeom>
            <a:solidFill>
              <a:srgbClr val="FF00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1143000" y="6065838"/>
              <a:ext cx="304800" cy="152400"/>
            </a:xfrm>
            <a:prstGeom prst="rect">
              <a:avLst/>
            </a:prstGeom>
            <a:solidFill>
              <a:srgbClr val="0066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1524000" y="6019800"/>
              <a:ext cx="181451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000" b="1" dirty="0">
                  <a:solidFill>
                    <a:srgbClr val="000066"/>
                  </a:solidFill>
                  <a:latin typeface="Arial" charset="0"/>
                </a:rPr>
                <a:t>Gray Fox Vaccination Zone</a:t>
              </a: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1524000" y="6324600"/>
              <a:ext cx="169703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000" b="1" dirty="0">
                  <a:solidFill>
                    <a:srgbClr val="000066"/>
                  </a:solidFill>
                  <a:latin typeface="Arial" charset="0"/>
                </a:rPr>
                <a:t>Coyote Vaccination Zone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345704" y="5801097"/>
            <a:ext cx="2477294" cy="948837"/>
            <a:chOff x="3204383" y="5801097"/>
            <a:chExt cx="2477294" cy="948837"/>
          </a:xfrm>
        </p:grpSpPr>
        <p:sp>
          <p:nvSpPr>
            <p:cNvPr id="31" name="Rectangle 30"/>
            <p:cNvSpPr/>
            <p:nvPr/>
          </p:nvSpPr>
          <p:spPr>
            <a:xfrm>
              <a:off x="3204383" y="5801097"/>
              <a:ext cx="2477294" cy="9488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3379008" y="6226057"/>
              <a:ext cx="304800" cy="152400"/>
            </a:xfrm>
            <a:prstGeom prst="rect">
              <a:avLst/>
            </a:prstGeom>
            <a:solidFill>
              <a:srgbClr val="FF9900">
                <a:alpha val="49804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3379008" y="5921257"/>
              <a:ext cx="304800" cy="152400"/>
            </a:xfrm>
            <a:prstGeom prst="rect">
              <a:avLst/>
            </a:prstGeom>
            <a:solidFill>
              <a:srgbClr val="0066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3746148" y="5875219"/>
              <a:ext cx="175560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000" b="1" dirty="0" smtClean="0">
                  <a:solidFill>
                    <a:srgbClr val="000066"/>
                  </a:solidFill>
                  <a:latin typeface="Arial" charset="0"/>
                </a:rPr>
                <a:t>Border Maintenance </a:t>
              </a:r>
              <a:r>
                <a:rPr lang="en-US" sz="1000" b="1" dirty="0">
                  <a:solidFill>
                    <a:srgbClr val="000066"/>
                  </a:solidFill>
                  <a:latin typeface="Arial" charset="0"/>
                </a:rPr>
                <a:t>Zone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3746148" y="6180019"/>
              <a:ext cx="1564852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000" b="1" dirty="0" smtClean="0">
                  <a:solidFill>
                    <a:srgbClr val="000066"/>
                  </a:solidFill>
                  <a:latin typeface="Arial" charset="0"/>
                </a:rPr>
                <a:t>Fox Contingency </a:t>
              </a:r>
              <a:r>
                <a:rPr lang="en-US" sz="1000" b="1" dirty="0">
                  <a:solidFill>
                    <a:srgbClr val="000066"/>
                  </a:solidFill>
                  <a:latin typeface="Arial" charset="0"/>
                </a:rPr>
                <a:t>Zone</a:t>
              </a: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3746148" y="6465427"/>
              <a:ext cx="134844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000" b="1" dirty="0" smtClean="0">
                  <a:solidFill>
                    <a:srgbClr val="000066"/>
                  </a:solidFill>
                  <a:latin typeface="Arial" charset="0"/>
                </a:rPr>
                <a:t>Skunk Study Areas</a:t>
              </a:r>
              <a:endParaRPr lang="en-US" sz="1000" b="1" dirty="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38" name="Rectangle 13"/>
            <p:cNvSpPr>
              <a:spLocks noChangeArrowheads="1"/>
            </p:cNvSpPr>
            <p:nvPr/>
          </p:nvSpPr>
          <p:spPr bwMode="auto">
            <a:xfrm>
              <a:off x="3379008" y="6512337"/>
              <a:ext cx="304800" cy="152400"/>
            </a:xfrm>
            <a:prstGeom prst="rect">
              <a:avLst/>
            </a:prstGeom>
            <a:solidFill>
              <a:srgbClr val="66FF66">
                <a:alpha val="49804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69379" y="1415990"/>
            <a:ext cx="2235883" cy="1792913"/>
            <a:chOff x="2269379" y="1415990"/>
            <a:chExt cx="2235883" cy="1792913"/>
          </a:xfrm>
        </p:grpSpPr>
        <p:sp>
          <p:nvSpPr>
            <p:cNvPr id="4105" name="Text Box 5"/>
            <p:cNvSpPr txBox="1">
              <a:spLocks noChangeArrowheads="1"/>
            </p:cNvSpPr>
            <p:nvPr/>
          </p:nvSpPr>
          <p:spPr bwMode="auto">
            <a:xfrm>
              <a:off x="2949265" y="2900928"/>
              <a:ext cx="582613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400" b="1" dirty="0">
                  <a:solidFill>
                    <a:srgbClr val="FFFF00"/>
                  </a:solidFill>
                  <a:latin typeface="Arial" charset="0"/>
                </a:rPr>
                <a:t>2012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BE"/>
                </a:clrFrom>
                <a:clrTo>
                  <a:srgbClr val="FFFFB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9379" y="1415990"/>
              <a:ext cx="2235883" cy="1712730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93798" y="3497015"/>
            <a:ext cx="2898744" cy="2224862"/>
            <a:chOff x="999915" y="3461624"/>
            <a:chExt cx="2898744" cy="2224862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1849141" y="5378511"/>
              <a:ext cx="582613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400" b="1" dirty="0">
                  <a:solidFill>
                    <a:srgbClr val="FFFF00"/>
                  </a:solidFill>
                  <a:latin typeface="Arial" charset="0"/>
                </a:rPr>
                <a:t>2013</a:t>
              </a: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BE"/>
                </a:clrFrom>
                <a:clrTo>
                  <a:srgbClr val="FFFFB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915" y="3461624"/>
              <a:ext cx="2898744" cy="2220495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3121867" y="3498130"/>
            <a:ext cx="2901535" cy="2222632"/>
            <a:chOff x="3404509" y="3495335"/>
            <a:chExt cx="2901535" cy="2222632"/>
          </a:xfrm>
        </p:grpSpPr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4280895" y="5378511"/>
              <a:ext cx="582613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000066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C001B"/>
                </a:buClr>
                <a:buChar char="•"/>
                <a:defRPr sz="2400">
                  <a:solidFill>
                    <a:srgbClr val="8C001B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200">
                  <a:solidFill>
                    <a:srgbClr val="000066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8C001B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>
                  <a:solidFill>
                    <a:srgbClr val="FFFF00"/>
                  </a:solidFill>
                </a:rPr>
                <a:t>2014</a:t>
              </a:r>
            </a:p>
          </p:txBody>
        </p: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BE"/>
                </a:clrFrom>
                <a:clrTo>
                  <a:srgbClr val="FFFFB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4509" y="3495335"/>
              <a:ext cx="2901535" cy="2222632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>
            <a:off x="6143188" y="3498450"/>
            <a:ext cx="2900699" cy="2221992"/>
            <a:chOff x="5852233" y="3512601"/>
            <a:chExt cx="2900699" cy="2221992"/>
          </a:xfrm>
        </p:grpSpPr>
        <p:sp>
          <p:nvSpPr>
            <p:cNvPr id="45" name="Text Box 5"/>
            <p:cNvSpPr txBox="1">
              <a:spLocks noChangeArrowheads="1"/>
            </p:cNvSpPr>
            <p:nvPr/>
          </p:nvSpPr>
          <p:spPr bwMode="auto">
            <a:xfrm>
              <a:off x="6712649" y="5378511"/>
              <a:ext cx="58221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000066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C001B"/>
                </a:buClr>
                <a:buChar char="•"/>
                <a:defRPr sz="2400">
                  <a:solidFill>
                    <a:srgbClr val="8C001B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200">
                  <a:solidFill>
                    <a:srgbClr val="000066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8C001B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0066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 smtClean="0">
                  <a:solidFill>
                    <a:srgbClr val="FFFF00"/>
                  </a:solidFill>
                </a:rPr>
                <a:t>2015</a:t>
              </a:r>
              <a:endParaRPr lang="en-US" altLang="en-US" sz="1400" b="1" dirty="0">
                <a:solidFill>
                  <a:srgbClr val="FFFF00"/>
                </a:solidFill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BE"/>
                </a:clrFrom>
                <a:clrTo>
                  <a:srgbClr val="FFFFB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233" y="3512601"/>
              <a:ext cx="2900699" cy="2221992"/>
            </a:xfrm>
            <a:prstGeom prst="rect">
              <a:avLst/>
            </a:prstGeom>
          </p:spPr>
        </p:pic>
      </p:grpSp>
      <p:sp>
        <p:nvSpPr>
          <p:cNvPr id="2" name="Oval 1"/>
          <p:cNvSpPr/>
          <p:nvPr/>
        </p:nvSpPr>
        <p:spPr>
          <a:xfrm>
            <a:off x="4917260" y="4502730"/>
            <a:ext cx="609600" cy="638520"/>
          </a:xfrm>
          <a:prstGeom prst="ellipse">
            <a:avLst/>
          </a:prstGeom>
          <a:noFill/>
          <a:ln w="57150">
            <a:solidFill>
              <a:srgbClr val="33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799515" y="4419600"/>
            <a:ext cx="609600" cy="638520"/>
          </a:xfrm>
          <a:prstGeom prst="ellipse">
            <a:avLst/>
          </a:prstGeom>
          <a:noFill/>
          <a:ln w="57150">
            <a:solidFill>
              <a:srgbClr val="33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04169" y="2071860"/>
            <a:ext cx="609600" cy="638520"/>
          </a:xfrm>
          <a:prstGeom prst="ellipse">
            <a:avLst/>
          </a:prstGeom>
          <a:noFill/>
          <a:ln w="57150">
            <a:solidFill>
              <a:srgbClr val="33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904020" y="4502730"/>
            <a:ext cx="609600" cy="638520"/>
          </a:xfrm>
          <a:prstGeom prst="ellipse">
            <a:avLst/>
          </a:prstGeom>
          <a:noFill/>
          <a:ln w="57150">
            <a:solidFill>
              <a:srgbClr val="33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8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46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4815" y="242888"/>
            <a:ext cx="899437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 smtClean="0">
                <a:solidFill>
                  <a:srgbClr val="FFFF00"/>
                </a:solidFill>
              </a:rPr>
              <a:t>Striped Skunk (</a:t>
            </a:r>
            <a:r>
              <a:rPr lang="en-US" altLang="en-US" sz="3600" i="1" dirty="0" smtClean="0">
                <a:solidFill>
                  <a:srgbClr val="FFFF00"/>
                </a:solidFill>
              </a:rPr>
              <a:t>Mephitis mephitis</a:t>
            </a:r>
            <a:r>
              <a:rPr lang="en-US" altLang="en-US" sz="3600" dirty="0" smtClean="0">
                <a:solidFill>
                  <a:srgbClr val="FFFF00"/>
                </a:solidFill>
              </a:rPr>
              <a:t>) Serology</a:t>
            </a:r>
            <a:r>
              <a:rPr lang="en-US" altLang="en-US" sz="3600" dirty="0">
                <a:solidFill>
                  <a:srgbClr val="FFFF00"/>
                </a:solidFill>
              </a:rPr>
              <a:t/>
            </a:r>
            <a:br>
              <a:rPr lang="en-US" altLang="en-US" sz="3600" dirty="0">
                <a:solidFill>
                  <a:srgbClr val="FFFF00"/>
                </a:solidFill>
              </a:rPr>
            </a:br>
            <a:r>
              <a:rPr lang="en-US" altLang="en-US" dirty="0" smtClean="0">
                <a:solidFill>
                  <a:srgbClr val="FFFF00"/>
                </a:solidFill>
              </a:rPr>
              <a:t>2012-2014</a:t>
            </a:r>
          </a:p>
        </p:txBody>
      </p:sp>
      <p:graphicFrame>
        <p:nvGraphicFramePr>
          <p:cNvPr id="423940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179253"/>
              </p:ext>
            </p:extLst>
          </p:nvPr>
        </p:nvGraphicFramePr>
        <p:xfrm>
          <a:off x="365759" y="1255221"/>
          <a:ext cx="8412481" cy="5151210"/>
        </p:xfrm>
        <a:graphic>
          <a:graphicData uri="http://schemas.openxmlformats.org/drawingml/2006/table">
            <a:tbl>
              <a:tblPr/>
              <a:tblGrid>
                <a:gridCol w="1487979"/>
                <a:gridCol w="881149"/>
                <a:gridCol w="2410691"/>
                <a:gridCol w="872836"/>
                <a:gridCol w="922713"/>
                <a:gridCol w="1837113"/>
              </a:tblGrid>
              <a:tr h="98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Bait Density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Pos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Range (IU/ml)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Median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Neg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95% CI</a:t>
                      </a:r>
                      <a:endParaRPr kumimoji="0" 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29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64/mi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0.04-1.28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0.08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17.4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10%-28%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29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100/mi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0.04-0.18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0.08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40.9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21%-63%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29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150/mi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0.04-5.0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106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33.3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26%-41%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29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300/mi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0.04-0.36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0.08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17%-38%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6362" y="6466095"/>
            <a:ext cx="84112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*64 density also includes samples from Border Maintenance Zone</a:t>
            </a:r>
            <a:endParaRPr lang="en-US" sz="2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985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1671638" y="228600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685800" y="228600"/>
            <a:ext cx="777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1F497D"/>
              </a:solidFill>
            </a:endParaRPr>
          </a:p>
        </p:txBody>
      </p:sp>
      <p:sp>
        <p:nvSpPr>
          <p:cNvPr id="45060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242047" y="0"/>
            <a:ext cx="8700247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 smtClean="0">
                <a:solidFill>
                  <a:srgbClr val="FFFF00"/>
                </a:solidFill>
              </a:rPr>
              <a:t>2015 ORV Bait Distribution Areas</a:t>
            </a:r>
            <a:endParaRPr lang="en-US" altLang="en-US" dirty="0" smtClean="0"/>
          </a:p>
        </p:txBody>
      </p:sp>
      <p:grpSp>
        <p:nvGrpSpPr>
          <p:cNvPr id="2" name="Group 1"/>
          <p:cNvGrpSpPr/>
          <p:nvPr/>
        </p:nvGrpSpPr>
        <p:grpSpPr>
          <a:xfrm>
            <a:off x="1502833" y="901728"/>
            <a:ext cx="6138334" cy="5863137"/>
            <a:chOff x="1502833" y="901728"/>
            <a:chExt cx="6138334" cy="5863137"/>
          </a:xfrm>
        </p:grpSpPr>
        <p:pic>
          <p:nvPicPr>
            <p:cNvPr id="6146" name="Picture 2" descr="http://www.dshs.state.tx.us/uploadedImages/Content/Prevention_and_Preparedness/IDCU/health/zoonosis/mapping/maps/orvp2015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02833" y="901728"/>
              <a:ext cx="6138334" cy="5863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591" y="5505103"/>
              <a:ext cx="2171794" cy="8856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052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68375"/>
            <a:ext cx="7772400" cy="160019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Baits per Zone 2015</a:t>
            </a:r>
            <a:r>
              <a:rPr lang="en-US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798983"/>
            <a:ext cx="8686800" cy="485029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Skunk Expanded Study Area	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1,430,700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150 and 300 baits/mi</a:t>
            </a:r>
            <a:r>
              <a:rPr lang="en-US" sz="2800" b="1" baseline="30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l"/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Gray </a:t>
            </a:r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Fox Contingency		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235,200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100 baits/mi</a:t>
            </a:r>
            <a:r>
              <a:rPr lang="en-US" sz="2800" b="1" baseline="30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 Maintenance			       1,034,700</a:t>
            </a:r>
          </a:p>
          <a:p>
            <a:pPr algn="l"/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(Del Rio					554,000)</a:t>
            </a:r>
          </a:p>
          <a:p>
            <a:pPr algn="l"/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(Alpine					201,100)</a:t>
            </a:r>
          </a:p>
          <a:p>
            <a:pPr algn="l"/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(Zapata 					205,600)</a:t>
            </a:r>
          </a:p>
          <a:p>
            <a:pPr algn="l"/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(Helicopter/hand baiting		  74,000)</a:t>
            </a:r>
          </a:p>
          <a:p>
            <a:pPr algn="l"/>
            <a:r>
              <a:rPr lang="en-US" sz="28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64 </a:t>
            </a:r>
            <a:r>
              <a:rPr lang="en-US" sz="28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baits/mi</a:t>
            </a:r>
            <a:r>
              <a:rPr lang="en-US" sz="2800" b="1" u="sng" baseline="30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						</a:t>
            </a:r>
            <a:endParaRPr lang="en-US" sz="2800" b="1" u="sng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Total	       2,700,600</a:t>
            </a:r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 descr="texas flag in state of texas sha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"/>
            <a:ext cx="1031875" cy="115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11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grpSp>
        <p:nvGrpSpPr>
          <p:cNvPr id="6" name="Group 5"/>
          <p:cNvGrpSpPr/>
          <p:nvPr/>
        </p:nvGrpSpPr>
        <p:grpSpPr>
          <a:xfrm>
            <a:off x="115825" y="838200"/>
            <a:ext cx="7010400" cy="5105400"/>
            <a:chOff x="1219200" y="838200"/>
            <a:chExt cx="7010400" cy="5105400"/>
          </a:xfrm>
        </p:grpSpPr>
        <p:sp>
          <p:nvSpPr>
            <p:cNvPr id="7" name="Oval 6"/>
            <p:cNvSpPr/>
            <p:nvPr/>
          </p:nvSpPr>
          <p:spPr>
            <a:xfrm>
              <a:off x="1219200" y="838200"/>
              <a:ext cx="7010400" cy="5105400"/>
            </a:xfrm>
            <a:prstGeom prst="ellipse">
              <a:avLst/>
            </a:prstGeom>
            <a:solidFill>
              <a:schemeClr val="tx2">
                <a:lumMod val="60000"/>
                <a:lumOff val="40000"/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447800" y="990600"/>
              <a:ext cx="6553200" cy="4724400"/>
              <a:chOff x="1295400" y="990600"/>
              <a:chExt cx="6553200" cy="472440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89980">
                <a:off x="3097617" y="3803311"/>
                <a:ext cx="911522" cy="423291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440483">
                <a:off x="2955329" y="2275492"/>
                <a:ext cx="871976" cy="486528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70229" y="3193580"/>
                <a:ext cx="911522" cy="394638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27062" y="3165960"/>
                <a:ext cx="911522" cy="394638"/>
              </a:xfrm>
              <a:prstGeom prst="rect">
                <a:avLst/>
              </a:prstGeom>
              <a:effectLst>
                <a:softEdge rad="127000"/>
              </a:effectLst>
            </p:spPr>
          </p:pic>
          <p:sp>
            <p:nvSpPr>
              <p:cNvPr id="13" name="Oval 12"/>
              <p:cNvSpPr/>
              <p:nvPr/>
            </p:nvSpPr>
            <p:spPr>
              <a:xfrm>
                <a:off x="5715000" y="2623680"/>
                <a:ext cx="2133600" cy="143136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496159" y="4283640"/>
                <a:ext cx="2133600" cy="143136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white"/>
                    </a:solidFill>
                  </a:rPr>
                  <a:t> </a:t>
                </a:r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496159" y="990600"/>
                <a:ext cx="2133600" cy="143136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08301">
                <a:off x="5485361" y="2236495"/>
                <a:ext cx="787478" cy="512440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055">
                <a:off x="5470882" y="3989878"/>
                <a:ext cx="732231" cy="451939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8933" y="3186762"/>
                <a:ext cx="911522" cy="394638"/>
              </a:xfrm>
              <a:prstGeom prst="rect">
                <a:avLst/>
              </a:prstGeom>
              <a:effectLst>
                <a:softEdge rad="127000"/>
              </a:effectLst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949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3652" y="1706280"/>
                <a:ext cx="636498" cy="663583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33764" y="1066800"/>
                <a:ext cx="862012" cy="874975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3147" y="4999320"/>
                <a:ext cx="960420" cy="60455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99248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492153" y="2914371"/>
                <a:ext cx="633000" cy="895629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0958" y="4313824"/>
                <a:ext cx="938695" cy="83678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5000" y="2495271"/>
                <a:ext cx="838200" cy="838200"/>
              </a:xfrm>
              <a:prstGeom prst="rect">
                <a:avLst/>
              </a:prstGeom>
            </p:spPr>
          </p:pic>
          <p:pic>
            <p:nvPicPr>
              <p:cNvPr id="26" name="Picture 1113" descr="AN02595_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540836">
                <a:off x="2238705" y="3187447"/>
                <a:ext cx="401133" cy="1372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1113" descr="AN02595_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540836">
                <a:off x="2238327" y="3387275"/>
                <a:ext cx="426103" cy="1458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Freeform 1037"/>
              <p:cNvSpPr>
                <a:spLocks/>
              </p:cNvSpPr>
              <p:nvPr/>
            </p:nvSpPr>
            <p:spPr bwMode="auto">
              <a:xfrm>
                <a:off x="2633746" y="3165959"/>
                <a:ext cx="635009" cy="318165"/>
              </a:xfrm>
              <a:custGeom>
                <a:avLst/>
                <a:gdLst>
                  <a:gd name="T0" fmla="*/ 0 w 1144"/>
                  <a:gd name="T1" fmla="*/ 718 h 871"/>
                  <a:gd name="T2" fmla="*/ 32 w 1144"/>
                  <a:gd name="T3" fmla="*/ 613 h 871"/>
                  <a:gd name="T4" fmla="*/ 105 w 1144"/>
                  <a:gd name="T5" fmla="*/ 508 h 871"/>
                  <a:gd name="T6" fmla="*/ 189 w 1144"/>
                  <a:gd name="T7" fmla="*/ 427 h 871"/>
                  <a:gd name="T8" fmla="*/ 218 w 1144"/>
                  <a:gd name="T9" fmla="*/ 319 h 871"/>
                  <a:gd name="T10" fmla="*/ 266 w 1144"/>
                  <a:gd name="T11" fmla="*/ 234 h 871"/>
                  <a:gd name="T12" fmla="*/ 294 w 1144"/>
                  <a:gd name="T13" fmla="*/ 165 h 871"/>
                  <a:gd name="T14" fmla="*/ 391 w 1144"/>
                  <a:gd name="T15" fmla="*/ 77 h 871"/>
                  <a:gd name="T16" fmla="*/ 556 w 1144"/>
                  <a:gd name="T17" fmla="*/ 8 h 871"/>
                  <a:gd name="T18" fmla="*/ 705 w 1144"/>
                  <a:gd name="T19" fmla="*/ 24 h 871"/>
                  <a:gd name="T20" fmla="*/ 798 w 1144"/>
                  <a:gd name="T21" fmla="*/ 73 h 871"/>
                  <a:gd name="T22" fmla="*/ 854 w 1144"/>
                  <a:gd name="T23" fmla="*/ 69 h 871"/>
                  <a:gd name="T24" fmla="*/ 930 w 1144"/>
                  <a:gd name="T25" fmla="*/ 44 h 871"/>
                  <a:gd name="T26" fmla="*/ 1007 w 1144"/>
                  <a:gd name="T27" fmla="*/ 0 h 871"/>
                  <a:gd name="T28" fmla="*/ 1051 w 1144"/>
                  <a:gd name="T29" fmla="*/ 40 h 871"/>
                  <a:gd name="T30" fmla="*/ 1084 w 1144"/>
                  <a:gd name="T31" fmla="*/ 125 h 871"/>
                  <a:gd name="T32" fmla="*/ 1120 w 1144"/>
                  <a:gd name="T33" fmla="*/ 274 h 871"/>
                  <a:gd name="T34" fmla="*/ 1140 w 1144"/>
                  <a:gd name="T35" fmla="*/ 351 h 871"/>
                  <a:gd name="T36" fmla="*/ 1055 w 1144"/>
                  <a:gd name="T37" fmla="*/ 327 h 871"/>
                  <a:gd name="T38" fmla="*/ 1063 w 1144"/>
                  <a:gd name="T39" fmla="*/ 363 h 871"/>
                  <a:gd name="T40" fmla="*/ 991 w 1144"/>
                  <a:gd name="T41" fmla="*/ 335 h 871"/>
                  <a:gd name="T42" fmla="*/ 979 w 1144"/>
                  <a:gd name="T43" fmla="*/ 363 h 871"/>
                  <a:gd name="T44" fmla="*/ 979 w 1144"/>
                  <a:gd name="T45" fmla="*/ 419 h 871"/>
                  <a:gd name="T46" fmla="*/ 951 w 1144"/>
                  <a:gd name="T47" fmla="*/ 448 h 871"/>
                  <a:gd name="T48" fmla="*/ 947 w 1144"/>
                  <a:gd name="T49" fmla="*/ 488 h 871"/>
                  <a:gd name="T50" fmla="*/ 955 w 1144"/>
                  <a:gd name="T51" fmla="*/ 528 h 871"/>
                  <a:gd name="T52" fmla="*/ 967 w 1144"/>
                  <a:gd name="T53" fmla="*/ 577 h 871"/>
                  <a:gd name="T54" fmla="*/ 979 w 1144"/>
                  <a:gd name="T55" fmla="*/ 669 h 871"/>
                  <a:gd name="T56" fmla="*/ 1011 w 1144"/>
                  <a:gd name="T57" fmla="*/ 762 h 871"/>
                  <a:gd name="T58" fmla="*/ 1067 w 1144"/>
                  <a:gd name="T59" fmla="*/ 786 h 871"/>
                  <a:gd name="T60" fmla="*/ 1019 w 1144"/>
                  <a:gd name="T61" fmla="*/ 794 h 871"/>
                  <a:gd name="T62" fmla="*/ 882 w 1144"/>
                  <a:gd name="T63" fmla="*/ 601 h 871"/>
                  <a:gd name="T64" fmla="*/ 866 w 1144"/>
                  <a:gd name="T65" fmla="*/ 601 h 871"/>
                  <a:gd name="T66" fmla="*/ 830 w 1144"/>
                  <a:gd name="T67" fmla="*/ 565 h 871"/>
                  <a:gd name="T68" fmla="*/ 790 w 1144"/>
                  <a:gd name="T69" fmla="*/ 653 h 871"/>
                  <a:gd name="T70" fmla="*/ 753 w 1144"/>
                  <a:gd name="T71" fmla="*/ 754 h 871"/>
                  <a:gd name="T72" fmla="*/ 790 w 1144"/>
                  <a:gd name="T73" fmla="*/ 790 h 871"/>
                  <a:gd name="T74" fmla="*/ 794 w 1144"/>
                  <a:gd name="T75" fmla="*/ 815 h 871"/>
                  <a:gd name="T76" fmla="*/ 737 w 1144"/>
                  <a:gd name="T77" fmla="*/ 815 h 871"/>
                  <a:gd name="T78" fmla="*/ 717 w 1144"/>
                  <a:gd name="T79" fmla="*/ 685 h 871"/>
                  <a:gd name="T80" fmla="*/ 697 w 1144"/>
                  <a:gd name="T81" fmla="*/ 661 h 871"/>
                  <a:gd name="T82" fmla="*/ 681 w 1144"/>
                  <a:gd name="T83" fmla="*/ 552 h 871"/>
                  <a:gd name="T84" fmla="*/ 636 w 1144"/>
                  <a:gd name="T85" fmla="*/ 552 h 871"/>
                  <a:gd name="T86" fmla="*/ 596 w 1144"/>
                  <a:gd name="T87" fmla="*/ 569 h 871"/>
                  <a:gd name="T88" fmla="*/ 544 w 1144"/>
                  <a:gd name="T89" fmla="*/ 641 h 871"/>
                  <a:gd name="T90" fmla="*/ 504 w 1144"/>
                  <a:gd name="T91" fmla="*/ 673 h 871"/>
                  <a:gd name="T92" fmla="*/ 439 w 1144"/>
                  <a:gd name="T93" fmla="*/ 706 h 871"/>
                  <a:gd name="T94" fmla="*/ 520 w 1144"/>
                  <a:gd name="T95" fmla="*/ 742 h 871"/>
                  <a:gd name="T96" fmla="*/ 504 w 1144"/>
                  <a:gd name="T97" fmla="*/ 770 h 871"/>
                  <a:gd name="T98" fmla="*/ 471 w 1144"/>
                  <a:gd name="T99" fmla="*/ 774 h 871"/>
                  <a:gd name="T100" fmla="*/ 427 w 1144"/>
                  <a:gd name="T101" fmla="*/ 758 h 871"/>
                  <a:gd name="T102" fmla="*/ 375 w 1144"/>
                  <a:gd name="T103" fmla="*/ 718 h 871"/>
                  <a:gd name="T104" fmla="*/ 322 w 1144"/>
                  <a:gd name="T105" fmla="*/ 657 h 871"/>
                  <a:gd name="T106" fmla="*/ 310 w 1144"/>
                  <a:gd name="T107" fmla="*/ 597 h 871"/>
                  <a:gd name="T108" fmla="*/ 282 w 1144"/>
                  <a:gd name="T109" fmla="*/ 629 h 871"/>
                  <a:gd name="T110" fmla="*/ 214 w 1144"/>
                  <a:gd name="T111" fmla="*/ 694 h 871"/>
                  <a:gd name="T112" fmla="*/ 181 w 1144"/>
                  <a:gd name="T113" fmla="*/ 690 h 871"/>
                  <a:gd name="T114" fmla="*/ 145 w 1144"/>
                  <a:gd name="T115" fmla="*/ 726 h 871"/>
                  <a:gd name="T116" fmla="*/ 101 w 1144"/>
                  <a:gd name="T117" fmla="*/ 798 h 871"/>
                  <a:gd name="T118" fmla="*/ 52 w 1144"/>
                  <a:gd name="T119" fmla="*/ 847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4" h="871">
                    <a:moveTo>
                      <a:pt x="20" y="871"/>
                    </a:moveTo>
                    <a:lnTo>
                      <a:pt x="20" y="859"/>
                    </a:lnTo>
                    <a:lnTo>
                      <a:pt x="16" y="839"/>
                    </a:lnTo>
                    <a:lnTo>
                      <a:pt x="8" y="815"/>
                    </a:lnTo>
                    <a:lnTo>
                      <a:pt x="4" y="782"/>
                    </a:lnTo>
                    <a:lnTo>
                      <a:pt x="0" y="770"/>
                    </a:lnTo>
                    <a:lnTo>
                      <a:pt x="0" y="750"/>
                    </a:lnTo>
                    <a:lnTo>
                      <a:pt x="0" y="734"/>
                    </a:lnTo>
                    <a:lnTo>
                      <a:pt x="0" y="718"/>
                    </a:lnTo>
                    <a:lnTo>
                      <a:pt x="4" y="702"/>
                    </a:lnTo>
                    <a:lnTo>
                      <a:pt x="8" y="685"/>
                    </a:lnTo>
                    <a:lnTo>
                      <a:pt x="12" y="665"/>
                    </a:lnTo>
                    <a:lnTo>
                      <a:pt x="20" y="649"/>
                    </a:lnTo>
                    <a:lnTo>
                      <a:pt x="8" y="657"/>
                    </a:lnTo>
                    <a:lnTo>
                      <a:pt x="12" y="649"/>
                    </a:lnTo>
                    <a:lnTo>
                      <a:pt x="12" y="641"/>
                    </a:lnTo>
                    <a:lnTo>
                      <a:pt x="24" y="629"/>
                    </a:lnTo>
                    <a:lnTo>
                      <a:pt x="32" y="613"/>
                    </a:lnTo>
                    <a:lnTo>
                      <a:pt x="48" y="601"/>
                    </a:lnTo>
                    <a:lnTo>
                      <a:pt x="32" y="605"/>
                    </a:lnTo>
                    <a:lnTo>
                      <a:pt x="36" y="589"/>
                    </a:lnTo>
                    <a:lnTo>
                      <a:pt x="44" y="577"/>
                    </a:lnTo>
                    <a:lnTo>
                      <a:pt x="52" y="560"/>
                    </a:lnTo>
                    <a:lnTo>
                      <a:pt x="60" y="548"/>
                    </a:lnTo>
                    <a:lnTo>
                      <a:pt x="73" y="536"/>
                    </a:lnTo>
                    <a:lnTo>
                      <a:pt x="89" y="520"/>
                    </a:lnTo>
                    <a:lnTo>
                      <a:pt x="105" y="508"/>
                    </a:lnTo>
                    <a:lnTo>
                      <a:pt x="129" y="496"/>
                    </a:lnTo>
                    <a:lnTo>
                      <a:pt x="137" y="492"/>
                    </a:lnTo>
                    <a:lnTo>
                      <a:pt x="125" y="484"/>
                    </a:lnTo>
                    <a:lnTo>
                      <a:pt x="145" y="472"/>
                    </a:lnTo>
                    <a:lnTo>
                      <a:pt x="157" y="464"/>
                    </a:lnTo>
                    <a:lnTo>
                      <a:pt x="165" y="456"/>
                    </a:lnTo>
                    <a:lnTo>
                      <a:pt x="177" y="448"/>
                    </a:lnTo>
                    <a:lnTo>
                      <a:pt x="181" y="440"/>
                    </a:lnTo>
                    <a:lnTo>
                      <a:pt x="189" y="427"/>
                    </a:lnTo>
                    <a:lnTo>
                      <a:pt x="193" y="415"/>
                    </a:lnTo>
                    <a:lnTo>
                      <a:pt x="177" y="431"/>
                    </a:lnTo>
                    <a:lnTo>
                      <a:pt x="181" y="415"/>
                    </a:lnTo>
                    <a:lnTo>
                      <a:pt x="185" y="399"/>
                    </a:lnTo>
                    <a:lnTo>
                      <a:pt x="193" y="363"/>
                    </a:lnTo>
                    <a:lnTo>
                      <a:pt x="201" y="351"/>
                    </a:lnTo>
                    <a:lnTo>
                      <a:pt x="205" y="335"/>
                    </a:lnTo>
                    <a:lnTo>
                      <a:pt x="209" y="327"/>
                    </a:lnTo>
                    <a:lnTo>
                      <a:pt x="218" y="319"/>
                    </a:lnTo>
                    <a:lnTo>
                      <a:pt x="222" y="311"/>
                    </a:lnTo>
                    <a:lnTo>
                      <a:pt x="230" y="306"/>
                    </a:lnTo>
                    <a:lnTo>
                      <a:pt x="205" y="315"/>
                    </a:lnTo>
                    <a:lnTo>
                      <a:pt x="230" y="270"/>
                    </a:lnTo>
                    <a:lnTo>
                      <a:pt x="238" y="262"/>
                    </a:lnTo>
                    <a:lnTo>
                      <a:pt x="246" y="250"/>
                    </a:lnTo>
                    <a:lnTo>
                      <a:pt x="254" y="242"/>
                    </a:lnTo>
                    <a:lnTo>
                      <a:pt x="258" y="238"/>
                    </a:lnTo>
                    <a:lnTo>
                      <a:pt x="266" y="234"/>
                    </a:lnTo>
                    <a:lnTo>
                      <a:pt x="246" y="242"/>
                    </a:lnTo>
                    <a:lnTo>
                      <a:pt x="250" y="230"/>
                    </a:lnTo>
                    <a:lnTo>
                      <a:pt x="258" y="222"/>
                    </a:lnTo>
                    <a:lnTo>
                      <a:pt x="266" y="210"/>
                    </a:lnTo>
                    <a:lnTo>
                      <a:pt x="274" y="202"/>
                    </a:lnTo>
                    <a:lnTo>
                      <a:pt x="290" y="186"/>
                    </a:lnTo>
                    <a:lnTo>
                      <a:pt x="310" y="169"/>
                    </a:lnTo>
                    <a:lnTo>
                      <a:pt x="286" y="177"/>
                    </a:lnTo>
                    <a:lnTo>
                      <a:pt x="294" y="165"/>
                    </a:lnTo>
                    <a:lnTo>
                      <a:pt x="302" y="157"/>
                    </a:lnTo>
                    <a:lnTo>
                      <a:pt x="322" y="137"/>
                    </a:lnTo>
                    <a:lnTo>
                      <a:pt x="346" y="121"/>
                    </a:lnTo>
                    <a:lnTo>
                      <a:pt x="371" y="105"/>
                    </a:lnTo>
                    <a:lnTo>
                      <a:pt x="354" y="109"/>
                    </a:lnTo>
                    <a:lnTo>
                      <a:pt x="363" y="97"/>
                    </a:lnTo>
                    <a:lnTo>
                      <a:pt x="371" y="93"/>
                    </a:lnTo>
                    <a:lnTo>
                      <a:pt x="383" y="85"/>
                    </a:lnTo>
                    <a:lnTo>
                      <a:pt x="391" y="77"/>
                    </a:lnTo>
                    <a:lnTo>
                      <a:pt x="411" y="65"/>
                    </a:lnTo>
                    <a:lnTo>
                      <a:pt x="431" y="56"/>
                    </a:lnTo>
                    <a:lnTo>
                      <a:pt x="451" y="48"/>
                    </a:lnTo>
                    <a:lnTo>
                      <a:pt x="475" y="40"/>
                    </a:lnTo>
                    <a:lnTo>
                      <a:pt x="516" y="32"/>
                    </a:lnTo>
                    <a:lnTo>
                      <a:pt x="491" y="20"/>
                    </a:lnTo>
                    <a:lnTo>
                      <a:pt x="516" y="16"/>
                    </a:lnTo>
                    <a:lnTo>
                      <a:pt x="536" y="12"/>
                    </a:lnTo>
                    <a:lnTo>
                      <a:pt x="556" y="8"/>
                    </a:lnTo>
                    <a:lnTo>
                      <a:pt x="580" y="8"/>
                    </a:lnTo>
                    <a:lnTo>
                      <a:pt x="604" y="12"/>
                    </a:lnTo>
                    <a:lnTo>
                      <a:pt x="624" y="12"/>
                    </a:lnTo>
                    <a:lnTo>
                      <a:pt x="669" y="24"/>
                    </a:lnTo>
                    <a:lnTo>
                      <a:pt x="657" y="8"/>
                    </a:lnTo>
                    <a:lnTo>
                      <a:pt x="669" y="8"/>
                    </a:lnTo>
                    <a:lnTo>
                      <a:pt x="681" y="12"/>
                    </a:lnTo>
                    <a:lnTo>
                      <a:pt x="693" y="16"/>
                    </a:lnTo>
                    <a:lnTo>
                      <a:pt x="705" y="24"/>
                    </a:lnTo>
                    <a:lnTo>
                      <a:pt x="725" y="36"/>
                    </a:lnTo>
                    <a:lnTo>
                      <a:pt x="745" y="52"/>
                    </a:lnTo>
                    <a:lnTo>
                      <a:pt x="745" y="36"/>
                    </a:lnTo>
                    <a:lnTo>
                      <a:pt x="753" y="44"/>
                    </a:lnTo>
                    <a:lnTo>
                      <a:pt x="757" y="52"/>
                    </a:lnTo>
                    <a:lnTo>
                      <a:pt x="765" y="61"/>
                    </a:lnTo>
                    <a:lnTo>
                      <a:pt x="777" y="65"/>
                    </a:lnTo>
                    <a:lnTo>
                      <a:pt x="785" y="69"/>
                    </a:lnTo>
                    <a:lnTo>
                      <a:pt x="798" y="73"/>
                    </a:lnTo>
                    <a:lnTo>
                      <a:pt x="818" y="77"/>
                    </a:lnTo>
                    <a:lnTo>
                      <a:pt x="806" y="61"/>
                    </a:lnTo>
                    <a:lnTo>
                      <a:pt x="814" y="69"/>
                    </a:lnTo>
                    <a:lnTo>
                      <a:pt x="822" y="73"/>
                    </a:lnTo>
                    <a:lnTo>
                      <a:pt x="830" y="73"/>
                    </a:lnTo>
                    <a:lnTo>
                      <a:pt x="838" y="77"/>
                    </a:lnTo>
                    <a:lnTo>
                      <a:pt x="854" y="77"/>
                    </a:lnTo>
                    <a:lnTo>
                      <a:pt x="874" y="81"/>
                    </a:lnTo>
                    <a:lnTo>
                      <a:pt x="854" y="69"/>
                    </a:lnTo>
                    <a:lnTo>
                      <a:pt x="870" y="65"/>
                    </a:lnTo>
                    <a:lnTo>
                      <a:pt x="886" y="61"/>
                    </a:lnTo>
                    <a:lnTo>
                      <a:pt x="902" y="61"/>
                    </a:lnTo>
                    <a:lnTo>
                      <a:pt x="918" y="61"/>
                    </a:lnTo>
                    <a:lnTo>
                      <a:pt x="902" y="52"/>
                    </a:lnTo>
                    <a:lnTo>
                      <a:pt x="910" y="48"/>
                    </a:lnTo>
                    <a:lnTo>
                      <a:pt x="914" y="48"/>
                    </a:lnTo>
                    <a:lnTo>
                      <a:pt x="922" y="48"/>
                    </a:lnTo>
                    <a:lnTo>
                      <a:pt x="930" y="44"/>
                    </a:lnTo>
                    <a:lnTo>
                      <a:pt x="943" y="44"/>
                    </a:lnTo>
                    <a:lnTo>
                      <a:pt x="959" y="44"/>
                    </a:lnTo>
                    <a:lnTo>
                      <a:pt x="975" y="24"/>
                    </a:lnTo>
                    <a:lnTo>
                      <a:pt x="987" y="8"/>
                    </a:lnTo>
                    <a:lnTo>
                      <a:pt x="991" y="4"/>
                    </a:lnTo>
                    <a:lnTo>
                      <a:pt x="995" y="0"/>
                    </a:lnTo>
                    <a:lnTo>
                      <a:pt x="999" y="0"/>
                    </a:lnTo>
                    <a:lnTo>
                      <a:pt x="1003" y="0"/>
                    </a:lnTo>
                    <a:lnTo>
                      <a:pt x="1007" y="0"/>
                    </a:lnTo>
                    <a:lnTo>
                      <a:pt x="1011" y="4"/>
                    </a:lnTo>
                    <a:lnTo>
                      <a:pt x="1015" y="12"/>
                    </a:lnTo>
                    <a:lnTo>
                      <a:pt x="1019" y="20"/>
                    </a:lnTo>
                    <a:lnTo>
                      <a:pt x="1023" y="36"/>
                    </a:lnTo>
                    <a:lnTo>
                      <a:pt x="1027" y="65"/>
                    </a:lnTo>
                    <a:lnTo>
                      <a:pt x="1031" y="69"/>
                    </a:lnTo>
                    <a:lnTo>
                      <a:pt x="1039" y="56"/>
                    </a:lnTo>
                    <a:lnTo>
                      <a:pt x="1047" y="44"/>
                    </a:lnTo>
                    <a:lnTo>
                      <a:pt x="1051" y="40"/>
                    </a:lnTo>
                    <a:lnTo>
                      <a:pt x="1059" y="40"/>
                    </a:lnTo>
                    <a:lnTo>
                      <a:pt x="1063" y="40"/>
                    </a:lnTo>
                    <a:lnTo>
                      <a:pt x="1063" y="40"/>
                    </a:lnTo>
                    <a:lnTo>
                      <a:pt x="1067" y="44"/>
                    </a:lnTo>
                    <a:lnTo>
                      <a:pt x="1067" y="48"/>
                    </a:lnTo>
                    <a:lnTo>
                      <a:pt x="1071" y="65"/>
                    </a:lnTo>
                    <a:lnTo>
                      <a:pt x="1071" y="81"/>
                    </a:lnTo>
                    <a:lnTo>
                      <a:pt x="1067" y="105"/>
                    </a:lnTo>
                    <a:lnTo>
                      <a:pt x="1084" y="125"/>
                    </a:lnTo>
                    <a:lnTo>
                      <a:pt x="1096" y="145"/>
                    </a:lnTo>
                    <a:lnTo>
                      <a:pt x="1104" y="161"/>
                    </a:lnTo>
                    <a:lnTo>
                      <a:pt x="1108" y="177"/>
                    </a:lnTo>
                    <a:lnTo>
                      <a:pt x="1112" y="190"/>
                    </a:lnTo>
                    <a:lnTo>
                      <a:pt x="1116" y="202"/>
                    </a:lnTo>
                    <a:lnTo>
                      <a:pt x="1116" y="226"/>
                    </a:lnTo>
                    <a:lnTo>
                      <a:pt x="1116" y="242"/>
                    </a:lnTo>
                    <a:lnTo>
                      <a:pt x="1116" y="262"/>
                    </a:lnTo>
                    <a:lnTo>
                      <a:pt x="1120" y="274"/>
                    </a:lnTo>
                    <a:lnTo>
                      <a:pt x="1124" y="286"/>
                    </a:lnTo>
                    <a:lnTo>
                      <a:pt x="1128" y="298"/>
                    </a:lnTo>
                    <a:lnTo>
                      <a:pt x="1136" y="315"/>
                    </a:lnTo>
                    <a:lnTo>
                      <a:pt x="1140" y="327"/>
                    </a:lnTo>
                    <a:lnTo>
                      <a:pt x="1144" y="331"/>
                    </a:lnTo>
                    <a:lnTo>
                      <a:pt x="1144" y="339"/>
                    </a:lnTo>
                    <a:lnTo>
                      <a:pt x="1144" y="343"/>
                    </a:lnTo>
                    <a:lnTo>
                      <a:pt x="1144" y="347"/>
                    </a:lnTo>
                    <a:lnTo>
                      <a:pt x="1140" y="351"/>
                    </a:lnTo>
                    <a:lnTo>
                      <a:pt x="1140" y="351"/>
                    </a:lnTo>
                    <a:lnTo>
                      <a:pt x="1136" y="351"/>
                    </a:lnTo>
                    <a:lnTo>
                      <a:pt x="1132" y="351"/>
                    </a:lnTo>
                    <a:lnTo>
                      <a:pt x="1124" y="351"/>
                    </a:lnTo>
                    <a:lnTo>
                      <a:pt x="1108" y="351"/>
                    </a:lnTo>
                    <a:lnTo>
                      <a:pt x="1088" y="347"/>
                    </a:lnTo>
                    <a:lnTo>
                      <a:pt x="1080" y="343"/>
                    </a:lnTo>
                    <a:lnTo>
                      <a:pt x="1071" y="339"/>
                    </a:lnTo>
                    <a:lnTo>
                      <a:pt x="1055" y="327"/>
                    </a:lnTo>
                    <a:lnTo>
                      <a:pt x="1055" y="327"/>
                    </a:lnTo>
                    <a:lnTo>
                      <a:pt x="1055" y="331"/>
                    </a:lnTo>
                    <a:lnTo>
                      <a:pt x="1055" y="335"/>
                    </a:lnTo>
                    <a:lnTo>
                      <a:pt x="1063" y="351"/>
                    </a:lnTo>
                    <a:lnTo>
                      <a:pt x="1071" y="363"/>
                    </a:lnTo>
                    <a:lnTo>
                      <a:pt x="1071" y="363"/>
                    </a:lnTo>
                    <a:lnTo>
                      <a:pt x="1067" y="363"/>
                    </a:lnTo>
                    <a:lnTo>
                      <a:pt x="1067" y="363"/>
                    </a:lnTo>
                    <a:lnTo>
                      <a:pt x="1063" y="363"/>
                    </a:lnTo>
                    <a:lnTo>
                      <a:pt x="1047" y="355"/>
                    </a:lnTo>
                    <a:lnTo>
                      <a:pt x="1031" y="347"/>
                    </a:lnTo>
                    <a:lnTo>
                      <a:pt x="1011" y="331"/>
                    </a:lnTo>
                    <a:lnTo>
                      <a:pt x="1003" y="327"/>
                    </a:lnTo>
                    <a:lnTo>
                      <a:pt x="999" y="323"/>
                    </a:lnTo>
                    <a:lnTo>
                      <a:pt x="999" y="327"/>
                    </a:lnTo>
                    <a:lnTo>
                      <a:pt x="995" y="327"/>
                    </a:lnTo>
                    <a:lnTo>
                      <a:pt x="995" y="331"/>
                    </a:lnTo>
                    <a:lnTo>
                      <a:pt x="991" y="335"/>
                    </a:lnTo>
                    <a:lnTo>
                      <a:pt x="991" y="343"/>
                    </a:lnTo>
                    <a:lnTo>
                      <a:pt x="987" y="347"/>
                    </a:lnTo>
                    <a:lnTo>
                      <a:pt x="991" y="351"/>
                    </a:lnTo>
                    <a:lnTo>
                      <a:pt x="991" y="363"/>
                    </a:lnTo>
                    <a:lnTo>
                      <a:pt x="995" y="371"/>
                    </a:lnTo>
                    <a:lnTo>
                      <a:pt x="999" y="379"/>
                    </a:lnTo>
                    <a:lnTo>
                      <a:pt x="991" y="375"/>
                    </a:lnTo>
                    <a:lnTo>
                      <a:pt x="983" y="367"/>
                    </a:lnTo>
                    <a:lnTo>
                      <a:pt x="979" y="363"/>
                    </a:lnTo>
                    <a:lnTo>
                      <a:pt x="975" y="359"/>
                    </a:lnTo>
                    <a:lnTo>
                      <a:pt x="975" y="351"/>
                    </a:lnTo>
                    <a:lnTo>
                      <a:pt x="971" y="347"/>
                    </a:lnTo>
                    <a:lnTo>
                      <a:pt x="971" y="363"/>
                    </a:lnTo>
                    <a:lnTo>
                      <a:pt x="971" y="383"/>
                    </a:lnTo>
                    <a:lnTo>
                      <a:pt x="971" y="391"/>
                    </a:lnTo>
                    <a:lnTo>
                      <a:pt x="971" y="399"/>
                    </a:lnTo>
                    <a:lnTo>
                      <a:pt x="975" y="411"/>
                    </a:lnTo>
                    <a:lnTo>
                      <a:pt x="979" y="419"/>
                    </a:lnTo>
                    <a:lnTo>
                      <a:pt x="975" y="415"/>
                    </a:lnTo>
                    <a:lnTo>
                      <a:pt x="971" y="411"/>
                    </a:lnTo>
                    <a:lnTo>
                      <a:pt x="967" y="407"/>
                    </a:lnTo>
                    <a:lnTo>
                      <a:pt x="963" y="403"/>
                    </a:lnTo>
                    <a:lnTo>
                      <a:pt x="959" y="391"/>
                    </a:lnTo>
                    <a:lnTo>
                      <a:pt x="955" y="383"/>
                    </a:lnTo>
                    <a:lnTo>
                      <a:pt x="951" y="407"/>
                    </a:lnTo>
                    <a:lnTo>
                      <a:pt x="951" y="436"/>
                    </a:lnTo>
                    <a:lnTo>
                      <a:pt x="951" y="448"/>
                    </a:lnTo>
                    <a:lnTo>
                      <a:pt x="951" y="464"/>
                    </a:lnTo>
                    <a:lnTo>
                      <a:pt x="955" y="476"/>
                    </a:lnTo>
                    <a:lnTo>
                      <a:pt x="959" y="488"/>
                    </a:lnTo>
                    <a:lnTo>
                      <a:pt x="955" y="484"/>
                    </a:lnTo>
                    <a:lnTo>
                      <a:pt x="951" y="480"/>
                    </a:lnTo>
                    <a:lnTo>
                      <a:pt x="947" y="476"/>
                    </a:lnTo>
                    <a:lnTo>
                      <a:pt x="943" y="468"/>
                    </a:lnTo>
                    <a:lnTo>
                      <a:pt x="943" y="480"/>
                    </a:lnTo>
                    <a:lnTo>
                      <a:pt x="947" y="488"/>
                    </a:lnTo>
                    <a:lnTo>
                      <a:pt x="947" y="496"/>
                    </a:lnTo>
                    <a:lnTo>
                      <a:pt x="951" y="508"/>
                    </a:lnTo>
                    <a:lnTo>
                      <a:pt x="955" y="516"/>
                    </a:lnTo>
                    <a:lnTo>
                      <a:pt x="959" y="524"/>
                    </a:lnTo>
                    <a:lnTo>
                      <a:pt x="967" y="532"/>
                    </a:lnTo>
                    <a:lnTo>
                      <a:pt x="971" y="540"/>
                    </a:lnTo>
                    <a:lnTo>
                      <a:pt x="967" y="536"/>
                    </a:lnTo>
                    <a:lnTo>
                      <a:pt x="959" y="532"/>
                    </a:lnTo>
                    <a:lnTo>
                      <a:pt x="955" y="528"/>
                    </a:lnTo>
                    <a:lnTo>
                      <a:pt x="951" y="524"/>
                    </a:lnTo>
                    <a:lnTo>
                      <a:pt x="959" y="540"/>
                    </a:lnTo>
                    <a:lnTo>
                      <a:pt x="967" y="560"/>
                    </a:lnTo>
                    <a:lnTo>
                      <a:pt x="971" y="569"/>
                    </a:lnTo>
                    <a:lnTo>
                      <a:pt x="971" y="581"/>
                    </a:lnTo>
                    <a:lnTo>
                      <a:pt x="975" y="589"/>
                    </a:lnTo>
                    <a:lnTo>
                      <a:pt x="971" y="601"/>
                    </a:lnTo>
                    <a:lnTo>
                      <a:pt x="971" y="589"/>
                    </a:lnTo>
                    <a:lnTo>
                      <a:pt x="967" y="577"/>
                    </a:lnTo>
                    <a:lnTo>
                      <a:pt x="963" y="569"/>
                    </a:lnTo>
                    <a:lnTo>
                      <a:pt x="951" y="560"/>
                    </a:lnTo>
                    <a:lnTo>
                      <a:pt x="959" y="577"/>
                    </a:lnTo>
                    <a:lnTo>
                      <a:pt x="963" y="593"/>
                    </a:lnTo>
                    <a:lnTo>
                      <a:pt x="967" y="605"/>
                    </a:lnTo>
                    <a:lnTo>
                      <a:pt x="971" y="621"/>
                    </a:lnTo>
                    <a:lnTo>
                      <a:pt x="975" y="653"/>
                    </a:lnTo>
                    <a:lnTo>
                      <a:pt x="979" y="665"/>
                    </a:lnTo>
                    <a:lnTo>
                      <a:pt x="979" y="669"/>
                    </a:lnTo>
                    <a:lnTo>
                      <a:pt x="983" y="677"/>
                    </a:lnTo>
                    <a:lnTo>
                      <a:pt x="987" y="690"/>
                    </a:lnTo>
                    <a:lnTo>
                      <a:pt x="991" y="702"/>
                    </a:lnTo>
                    <a:lnTo>
                      <a:pt x="995" y="718"/>
                    </a:lnTo>
                    <a:lnTo>
                      <a:pt x="995" y="726"/>
                    </a:lnTo>
                    <a:lnTo>
                      <a:pt x="999" y="734"/>
                    </a:lnTo>
                    <a:lnTo>
                      <a:pt x="1003" y="746"/>
                    </a:lnTo>
                    <a:lnTo>
                      <a:pt x="1007" y="758"/>
                    </a:lnTo>
                    <a:lnTo>
                      <a:pt x="1011" y="762"/>
                    </a:lnTo>
                    <a:lnTo>
                      <a:pt x="1015" y="762"/>
                    </a:lnTo>
                    <a:lnTo>
                      <a:pt x="1019" y="766"/>
                    </a:lnTo>
                    <a:lnTo>
                      <a:pt x="1027" y="766"/>
                    </a:lnTo>
                    <a:lnTo>
                      <a:pt x="1031" y="766"/>
                    </a:lnTo>
                    <a:lnTo>
                      <a:pt x="1035" y="766"/>
                    </a:lnTo>
                    <a:lnTo>
                      <a:pt x="1043" y="766"/>
                    </a:lnTo>
                    <a:lnTo>
                      <a:pt x="1047" y="770"/>
                    </a:lnTo>
                    <a:lnTo>
                      <a:pt x="1055" y="778"/>
                    </a:lnTo>
                    <a:lnTo>
                      <a:pt x="1067" y="786"/>
                    </a:lnTo>
                    <a:lnTo>
                      <a:pt x="1051" y="786"/>
                    </a:lnTo>
                    <a:lnTo>
                      <a:pt x="1055" y="794"/>
                    </a:lnTo>
                    <a:lnTo>
                      <a:pt x="1051" y="794"/>
                    </a:lnTo>
                    <a:lnTo>
                      <a:pt x="1047" y="790"/>
                    </a:lnTo>
                    <a:lnTo>
                      <a:pt x="1043" y="790"/>
                    </a:lnTo>
                    <a:lnTo>
                      <a:pt x="1035" y="790"/>
                    </a:lnTo>
                    <a:lnTo>
                      <a:pt x="1023" y="790"/>
                    </a:lnTo>
                    <a:lnTo>
                      <a:pt x="1023" y="798"/>
                    </a:lnTo>
                    <a:lnTo>
                      <a:pt x="1019" y="794"/>
                    </a:lnTo>
                    <a:lnTo>
                      <a:pt x="1011" y="790"/>
                    </a:lnTo>
                    <a:lnTo>
                      <a:pt x="999" y="782"/>
                    </a:lnTo>
                    <a:lnTo>
                      <a:pt x="987" y="778"/>
                    </a:lnTo>
                    <a:lnTo>
                      <a:pt x="979" y="770"/>
                    </a:lnTo>
                    <a:lnTo>
                      <a:pt x="971" y="762"/>
                    </a:lnTo>
                    <a:lnTo>
                      <a:pt x="967" y="750"/>
                    </a:lnTo>
                    <a:lnTo>
                      <a:pt x="910" y="629"/>
                    </a:lnTo>
                    <a:lnTo>
                      <a:pt x="906" y="649"/>
                    </a:lnTo>
                    <a:lnTo>
                      <a:pt x="882" y="601"/>
                    </a:lnTo>
                    <a:lnTo>
                      <a:pt x="882" y="629"/>
                    </a:lnTo>
                    <a:lnTo>
                      <a:pt x="882" y="621"/>
                    </a:lnTo>
                    <a:lnTo>
                      <a:pt x="878" y="613"/>
                    </a:lnTo>
                    <a:lnTo>
                      <a:pt x="878" y="601"/>
                    </a:lnTo>
                    <a:lnTo>
                      <a:pt x="874" y="589"/>
                    </a:lnTo>
                    <a:lnTo>
                      <a:pt x="870" y="581"/>
                    </a:lnTo>
                    <a:lnTo>
                      <a:pt x="866" y="573"/>
                    </a:lnTo>
                    <a:lnTo>
                      <a:pt x="866" y="593"/>
                    </a:lnTo>
                    <a:lnTo>
                      <a:pt x="866" y="601"/>
                    </a:lnTo>
                    <a:lnTo>
                      <a:pt x="866" y="605"/>
                    </a:lnTo>
                    <a:lnTo>
                      <a:pt x="866" y="605"/>
                    </a:lnTo>
                    <a:lnTo>
                      <a:pt x="862" y="609"/>
                    </a:lnTo>
                    <a:lnTo>
                      <a:pt x="858" y="589"/>
                    </a:lnTo>
                    <a:lnTo>
                      <a:pt x="854" y="573"/>
                    </a:lnTo>
                    <a:lnTo>
                      <a:pt x="846" y="556"/>
                    </a:lnTo>
                    <a:lnTo>
                      <a:pt x="838" y="544"/>
                    </a:lnTo>
                    <a:lnTo>
                      <a:pt x="834" y="556"/>
                    </a:lnTo>
                    <a:lnTo>
                      <a:pt x="830" y="565"/>
                    </a:lnTo>
                    <a:lnTo>
                      <a:pt x="830" y="577"/>
                    </a:lnTo>
                    <a:lnTo>
                      <a:pt x="834" y="585"/>
                    </a:lnTo>
                    <a:lnTo>
                      <a:pt x="818" y="565"/>
                    </a:lnTo>
                    <a:lnTo>
                      <a:pt x="814" y="581"/>
                    </a:lnTo>
                    <a:lnTo>
                      <a:pt x="810" y="597"/>
                    </a:lnTo>
                    <a:lnTo>
                      <a:pt x="810" y="613"/>
                    </a:lnTo>
                    <a:lnTo>
                      <a:pt x="806" y="629"/>
                    </a:lnTo>
                    <a:lnTo>
                      <a:pt x="798" y="601"/>
                    </a:lnTo>
                    <a:lnTo>
                      <a:pt x="790" y="653"/>
                    </a:lnTo>
                    <a:lnTo>
                      <a:pt x="785" y="633"/>
                    </a:lnTo>
                    <a:lnTo>
                      <a:pt x="777" y="649"/>
                    </a:lnTo>
                    <a:lnTo>
                      <a:pt x="773" y="665"/>
                    </a:lnTo>
                    <a:lnTo>
                      <a:pt x="769" y="681"/>
                    </a:lnTo>
                    <a:lnTo>
                      <a:pt x="765" y="698"/>
                    </a:lnTo>
                    <a:lnTo>
                      <a:pt x="761" y="726"/>
                    </a:lnTo>
                    <a:lnTo>
                      <a:pt x="757" y="742"/>
                    </a:lnTo>
                    <a:lnTo>
                      <a:pt x="757" y="746"/>
                    </a:lnTo>
                    <a:lnTo>
                      <a:pt x="753" y="754"/>
                    </a:lnTo>
                    <a:lnTo>
                      <a:pt x="749" y="766"/>
                    </a:lnTo>
                    <a:lnTo>
                      <a:pt x="749" y="774"/>
                    </a:lnTo>
                    <a:lnTo>
                      <a:pt x="749" y="778"/>
                    </a:lnTo>
                    <a:lnTo>
                      <a:pt x="749" y="782"/>
                    </a:lnTo>
                    <a:lnTo>
                      <a:pt x="753" y="786"/>
                    </a:lnTo>
                    <a:lnTo>
                      <a:pt x="757" y="786"/>
                    </a:lnTo>
                    <a:lnTo>
                      <a:pt x="765" y="786"/>
                    </a:lnTo>
                    <a:lnTo>
                      <a:pt x="777" y="786"/>
                    </a:lnTo>
                    <a:lnTo>
                      <a:pt x="790" y="790"/>
                    </a:lnTo>
                    <a:lnTo>
                      <a:pt x="794" y="790"/>
                    </a:lnTo>
                    <a:lnTo>
                      <a:pt x="798" y="794"/>
                    </a:lnTo>
                    <a:lnTo>
                      <a:pt x="802" y="798"/>
                    </a:lnTo>
                    <a:lnTo>
                      <a:pt x="802" y="802"/>
                    </a:lnTo>
                    <a:lnTo>
                      <a:pt x="814" y="810"/>
                    </a:lnTo>
                    <a:lnTo>
                      <a:pt x="794" y="806"/>
                    </a:lnTo>
                    <a:lnTo>
                      <a:pt x="802" y="815"/>
                    </a:lnTo>
                    <a:lnTo>
                      <a:pt x="798" y="815"/>
                    </a:lnTo>
                    <a:lnTo>
                      <a:pt x="794" y="815"/>
                    </a:lnTo>
                    <a:lnTo>
                      <a:pt x="790" y="815"/>
                    </a:lnTo>
                    <a:lnTo>
                      <a:pt x="781" y="815"/>
                    </a:lnTo>
                    <a:lnTo>
                      <a:pt x="777" y="815"/>
                    </a:lnTo>
                    <a:lnTo>
                      <a:pt x="777" y="819"/>
                    </a:lnTo>
                    <a:lnTo>
                      <a:pt x="769" y="815"/>
                    </a:lnTo>
                    <a:lnTo>
                      <a:pt x="753" y="815"/>
                    </a:lnTo>
                    <a:lnTo>
                      <a:pt x="749" y="815"/>
                    </a:lnTo>
                    <a:lnTo>
                      <a:pt x="741" y="815"/>
                    </a:lnTo>
                    <a:lnTo>
                      <a:pt x="737" y="815"/>
                    </a:lnTo>
                    <a:lnTo>
                      <a:pt x="733" y="810"/>
                    </a:lnTo>
                    <a:lnTo>
                      <a:pt x="725" y="802"/>
                    </a:lnTo>
                    <a:lnTo>
                      <a:pt x="721" y="794"/>
                    </a:lnTo>
                    <a:lnTo>
                      <a:pt x="717" y="786"/>
                    </a:lnTo>
                    <a:lnTo>
                      <a:pt x="717" y="774"/>
                    </a:lnTo>
                    <a:lnTo>
                      <a:pt x="717" y="762"/>
                    </a:lnTo>
                    <a:lnTo>
                      <a:pt x="717" y="734"/>
                    </a:lnTo>
                    <a:lnTo>
                      <a:pt x="717" y="710"/>
                    </a:lnTo>
                    <a:lnTo>
                      <a:pt x="717" y="685"/>
                    </a:lnTo>
                    <a:lnTo>
                      <a:pt x="717" y="673"/>
                    </a:lnTo>
                    <a:lnTo>
                      <a:pt x="717" y="669"/>
                    </a:lnTo>
                    <a:lnTo>
                      <a:pt x="717" y="665"/>
                    </a:lnTo>
                    <a:lnTo>
                      <a:pt x="705" y="669"/>
                    </a:lnTo>
                    <a:lnTo>
                      <a:pt x="705" y="657"/>
                    </a:lnTo>
                    <a:lnTo>
                      <a:pt x="709" y="645"/>
                    </a:lnTo>
                    <a:lnTo>
                      <a:pt x="709" y="633"/>
                    </a:lnTo>
                    <a:lnTo>
                      <a:pt x="709" y="621"/>
                    </a:lnTo>
                    <a:lnTo>
                      <a:pt x="697" y="661"/>
                    </a:lnTo>
                    <a:lnTo>
                      <a:pt x="701" y="641"/>
                    </a:lnTo>
                    <a:lnTo>
                      <a:pt x="701" y="621"/>
                    </a:lnTo>
                    <a:lnTo>
                      <a:pt x="697" y="601"/>
                    </a:lnTo>
                    <a:lnTo>
                      <a:pt x="693" y="581"/>
                    </a:lnTo>
                    <a:lnTo>
                      <a:pt x="685" y="613"/>
                    </a:lnTo>
                    <a:lnTo>
                      <a:pt x="685" y="597"/>
                    </a:lnTo>
                    <a:lnTo>
                      <a:pt x="681" y="581"/>
                    </a:lnTo>
                    <a:lnTo>
                      <a:pt x="681" y="565"/>
                    </a:lnTo>
                    <a:lnTo>
                      <a:pt x="681" y="552"/>
                    </a:lnTo>
                    <a:lnTo>
                      <a:pt x="669" y="573"/>
                    </a:lnTo>
                    <a:lnTo>
                      <a:pt x="665" y="556"/>
                    </a:lnTo>
                    <a:lnTo>
                      <a:pt x="665" y="548"/>
                    </a:lnTo>
                    <a:lnTo>
                      <a:pt x="665" y="536"/>
                    </a:lnTo>
                    <a:lnTo>
                      <a:pt x="657" y="548"/>
                    </a:lnTo>
                    <a:lnTo>
                      <a:pt x="649" y="556"/>
                    </a:lnTo>
                    <a:lnTo>
                      <a:pt x="640" y="569"/>
                    </a:lnTo>
                    <a:lnTo>
                      <a:pt x="628" y="573"/>
                    </a:lnTo>
                    <a:lnTo>
                      <a:pt x="636" y="552"/>
                    </a:lnTo>
                    <a:lnTo>
                      <a:pt x="632" y="552"/>
                    </a:lnTo>
                    <a:lnTo>
                      <a:pt x="628" y="552"/>
                    </a:lnTo>
                    <a:lnTo>
                      <a:pt x="620" y="556"/>
                    </a:lnTo>
                    <a:lnTo>
                      <a:pt x="612" y="565"/>
                    </a:lnTo>
                    <a:lnTo>
                      <a:pt x="612" y="573"/>
                    </a:lnTo>
                    <a:lnTo>
                      <a:pt x="612" y="548"/>
                    </a:lnTo>
                    <a:lnTo>
                      <a:pt x="608" y="552"/>
                    </a:lnTo>
                    <a:lnTo>
                      <a:pt x="604" y="556"/>
                    </a:lnTo>
                    <a:lnTo>
                      <a:pt x="596" y="569"/>
                    </a:lnTo>
                    <a:lnTo>
                      <a:pt x="588" y="581"/>
                    </a:lnTo>
                    <a:lnTo>
                      <a:pt x="584" y="589"/>
                    </a:lnTo>
                    <a:lnTo>
                      <a:pt x="580" y="601"/>
                    </a:lnTo>
                    <a:lnTo>
                      <a:pt x="572" y="613"/>
                    </a:lnTo>
                    <a:lnTo>
                      <a:pt x="564" y="621"/>
                    </a:lnTo>
                    <a:lnTo>
                      <a:pt x="560" y="625"/>
                    </a:lnTo>
                    <a:lnTo>
                      <a:pt x="552" y="629"/>
                    </a:lnTo>
                    <a:lnTo>
                      <a:pt x="548" y="637"/>
                    </a:lnTo>
                    <a:lnTo>
                      <a:pt x="544" y="641"/>
                    </a:lnTo>
                    <a:lnTo>
                      <a:pt x="540" y="649"/>
                    </a:lnTo>
                    <a:lnTo>
                      <a:pt x="532" y="653"/>
                    </a:lnTo>
                    <a:lnTo>
                      <a:pt x="532" y="629"/>
                    </a:lnTo>
                    <a:lnTo>
                      <a:pt x="524" y="633"/>
                    </a:lnTo>
                    <a:lnTo>
                      <a:pt x="520" y="637"/>
                    </a:lnTo>
                    <a:lnTo>
                      <a:pt x="516" y="645"/>
                    </a:lnTo>
                    <a:lnTo>
                      <a:pt x="512" y="649"/>
                    </a:lnTo>
                    <a:lnTo>
                      <a:pt x="508" y="661"/>
                    </a:lnTo>
                    <a:lnTo>
                      <a:pt x="504" y="673"/>
                    </a:lnTo>
                    <a:lnTo>
                      <a:pt x="499" y="653"/>
                    </a:lnTo>
                    <a:lnTo>
                      <a:pt x="483" y="665"/>
                    </a:lnTo>
                    <a:lnTo>
                      <a:pt x="467" y="673"/>
                    </a:lnTo>
                    <a:lnTo>
                      <a:pt x="451" y="681"/>
                    </a:lnTo>
                    <a:lnTo>
                      <a:pt x="435" y="685"/>
                    </a:lnTo>
                    <a:lnTo>
                      <a:pt x="435" y="694"/>
                    </a:lnTo>
                    <a:lnTo>
                      <a:pt x="435" y="698"/>
                    </a:lnTo>
                    <a:lnTo>
                      <a:pt x="435" y="702"/>
                    </a:lnTo>
                    <a:lnTo>
                      <a:pt x="439" y="706"/>
                    </a:lnTo>
                    <a:lnTo>
                      <a:pt x="439" y="706"/>
                    </a:lnTo>
                    <a:lnTo>
                      <a:pt x="471" y="706"/>
                    </a:lnTo>
                    <a:lnTo>
                      <a:pt x="479" y="706"/>
                    </a:lnTo>
                    <a:lnTo>
                      <a:pt x="483" y="706"/>
                    </a:lnTo>
                    <a:lnTo>
                      <a:pt x="487" y="710"/>
                    </a:lnTo>
                    <a:lnTo>
                      <a:pt x="491" y="714"/>
                    </a:lnTo>
                    <a:lnTo>
                      <a:pt x="508" y="730"/>
                    </a:lnTo>
                    <a:lnTo>
                      <a:pt x="508" y="730"/>
                    </a:lnTo>
                    <a:lnTo>
                      <a:pt x="520" y="742"/>
                    </a:lnTo>
                    <a:lnTo>
                      <a:pt x="504" y="738"/>
                    </a:lnTo>
                    <a:lnTo>
                      <a:pt x="508" y="746"/>
                    </a:lnTo>
                    <a:lnTo>
                      <a:pt x="495" y="742"/>
                    </a:lnTo>
                    <a:lnTo>
                      <a:pt x="499" y="746"/>
                    </a:lnTo>
                    <a:lnTo>
                      <a:pt x="504" y="750"/>
                    </a:lnTo>
                    <a:lnTo>
                      <a:pt x="504" y="754"/>
                    </a:lnTo>
                    <a:lnTo>
                      <a:pt x="508" y="762"/>
                    </a:lnTo>
                    <a:lnTo>
                      <a:pt x="520" y="778"/>
                    </a:lnTo>
                    <a:lnTo>
                      <a:pt x="504" y="770"/>
                    </a:lnTo>
                    <a:lnTo>
                      <a:pt x="504" y="774"/>
                    </a:lnTo>
                    <a:lnTo>
                      <a:pt x="499" y="774"/>
                    </a:lnTo>
                    <a:lnTo>
                      <a:pt x="495" y="778"/>
                    </a:lnTo>
                    <a:lnTo>
                      <a:pt x="491" y="774"/>
                    </a:lnTo>
                    <a:lnTo>
                      <a:pt x="495" y="786"/>
                    </a:lnTo>
                    <a:lnTo>
                      <a:pt x="483" y="774"/>
                    </a:lnTo>
                    <a:lnTo>
                      <a:pt x="479" y="774"/>
                    </a:lnTo>
                    <a:lnTo>
                      <a:pt x="479" y="774"/>
                    </a:lnTo>
                    <a:lnTo>
                      <a:pt x="471" y="774"/>
                    </a:lnTo>
                    <a:lnTo>
                      <a:pt x="471" y="782"/>
                    </a:lnTo>
                    <a:lnTo>
                      <a:pt x="455" y="774"/>
                    </a:lnTo>
                    <a:lnTo>
                      <a:pt x="447" y="774"/>
                    </a:lnTo>
                    <a:lnTo>
                      <a:pt x="443" y="774"/>
                    </a:lnTo>
                    <a:lnTo>
                      <a:pt x="443" y="770"/>
                    </a:lnTo>
                    <a:lnTo>
                      <a:pt x="439" y="766"/>
                    </a:lnTo>
                    <a:lnTo>
                      <a:pt x="439" y="774"/>
                    </a:lnTo>
                    <a:lnTo>
                      <a:pt x="431" y="758"/>
                    </a:lnTo>
                    <a:lnTo>
                      <a:pt x="427" y="758"/>
                    </a:lnTo>
                    <a:lnTo>
                      <a:pt x="423" y="754"/>
                    </a:lnTo>
                    <a:lnTo>
                      <a:pt x="415" y="750"/>
                    </a:lnTo>
                    <a:lnTo>
                      <a:pt x="403" y="746"/>
                    </a:lnTo>
                    <a:lnTo>
                      <a:pt x="399" y="742"/>
                    </a:lnTo>
                    <a:lnTo>
                      <a:pt x="399" y="742"/>
                    </a:lnTo>
                    <a:lnTo>
                      <a:pt x="399" y="738"/>
                    </a:lnTo>
                    <a:lnTo>
                      <a:pt x="391" y="730"/>
                    </a:lnTo>
                    <a:lnTo>
                      <a:pt x="383" y="722"/>
                    </a:lnTo>
                    <a:lnTo>
                      <a:pt x="375" y="718"/>
                    </a:lnTo>
                    <a:lnTo>
                      <a:pt x="367" y="714"/>
                    </a:lnTo>
                    <a:lnTo>
                      <a:pt x="346" y="706"/>
                    </a:lnTo>
                    <a:lnTo>
                      <a:pt x="338" y="702"/>
                    </a:lnTo>
                    <a:lnTo>
                      <a:pt x="330" y="694"/>
                    </a:lnTo>
                    <a:lnTo>
                      <a:pt x="326" y="690"/>
                    </a:lnTo>
                    <a:lnTo>
                      <a:pt x="322" y="685"/>
                    </a:lnTo>
                    <a:lnTo>
                      <a:pt x="318" y="677"/>
                    </a:lnTo>
                    <a:lnTo>
                      <a:pt x="318" y="673"/>
                    </a:lnTo>
                    <a:lnTo>
                      <a:pt x="322" y="657"/>
                    </a:lnTo>
                    <a:lnTo>
                      <a:pt x="326" y="645"/>
                    </a:lnTo>
                    <a:lnTo>
                      <a:pt x="318" y="633"/>
                    </a:lnTo>
                    <a:lnTo>
                      <a:pt x="314" y="625"/>
                    </a:lnTo>
                    <a:lnTo>
                      <a:pt x="310" y="617"/>
                    </a:lnTo>
                    <a:lnTo>
                      <a:pt x="314" y="609"/>
                    </a:lnTo>
                    <a:lnTo>
                      <a:pt x="314" y="605"/>
                    </a:lnTo>
                    <a:lnTo>
                      <a:pt x="322" y="597"/>
                    </a:lnTo>
                    <a:lnTo>
                      <a:pt x="338" y="581"/>
                    </a:lnTo>
                    <a:lnTo>
                      <a:pt x="310" y="597"/>
                    </a:lnTo>
                    <a:lnTo>
                      <a:pt x="310" y="589"/>
                    </a:lnTo>
                    <a:lnTo>
                      <a:pt x="310" y="581"/>
                    </a:lnTo>
                    <a:lnTo>
                      <a:pt x="310" y="569"/>
                    </a:lnTo>
                    <a:lnTo>
                      <a:pt x="306" y="560"/>
                    </a:lnTo>
                    <a:lnTo>
                      <a:pt x="302" y="573"/>
                    </a:lnTo>
                    <a:lnTo>
                      <a:pt x="298" y="589"/>
                    </a:lnTo>
                    <a:lnTo>
                      <a:pt x="294" y="601"/>
                    </a:lnTo>
                    <a:lnTo>
                      <a:pt x="290" y="617"/>
                    </a:lnTo>
                    <a:lnTo>
                      <a:pt x="282" y="629"/>
                    </a:lnTo>
                    <a:lnTo>
                      <a:pt x="274" y="641"/>
                    </a:lnTo>
                    <a:lnTo>
                      <a:pt x="262" y="649"/>
                    </a:lnTo>
                    <a:lnTo>
                      <a:pt x="254" y="653"/>
                    </a:lnTo>
                    <a:lnTo>
                      <a:pt x="246" y="669"/>
                    </a:lnTo>
                    <a:lnTo>
                      <a:pt x="238" y="681"/>
                    </a:lnTo>
                    <a:lnTo>
                      <a:pt x="234" y="685"/>
                    </a:lnTo>
                    <a:lnTo>
                      <a:pt x="226" y="690"/>
                    </a:lnTo>
                    <a:lnTo>
                      <a:pt x="222" y="694"/>
                    </a:lnTo>
                    <a:lnTo>
                      <a:pt x="214" y="694"/>
                    </a:lnTo>
                    <a:lnTo>
                      <a:pt x="214" y="677"/>
                    </a:lnTo>
                    <a:lnTo>
                      <a:pt x="214" y="669"/>
                    </a:lnTo>
                    <a:lnTo>
                      <a:pt x="209" y="661"/>
                    </a:lnTo>
                    <a:lnTo>
                      <a:pt x="205" y="677"/>
                    </a:lnTo>
                    <a:lnTo>
                      <a:pt x="197" y="690"/>
                    </a:lnTo>
                    <a:lnTo>
                      <a:pt x="189" y="706"/>
                    </a:lnTo>
                    <a:lnTo>
                      <a:pt x="181" y="718"/>
                    </a:lnTo>
                    <a:lnTo>
                      <a:pt x="181" y="698"/>
                    </a:lnTo>
                    <a:lnTo>
                      <a:pt x="181" y="690"/>
                    </a:lnTo>
                    <a:lnTo>
                      <a:pt x="181" y="690"/>
                    </a:lnTo>
                    <a:lnTo>
                      <a:pt x="181" y="681"/>
                    </a:lnTo>
                    <a:lnTo>
                      <a:pt x="173" y="698"/>
                    </a:lnTo>
                    <a:lnTo>
                      <a:pt x="169" y="718"/>
                    </a:lnTo>
                    <a:lnTo>
                      <a:pt x="161" y="726"/>
                    </a:lnTo>
                    <a:lnTo>
                      <a:pt x="157" y="730"/>
                    </a:lnTo>
                    <a:lnTo>
                      <a:pt x="153" y="738"/>
                    </a:lnTo>
                    <a:lnTo>
                      <a:pt x="145" y="746"/>
                    </a:lnTo>
                    <a:lnTo>
                      <a:pt x="145" y="726"/>
                    </a:lnTo>
                    <a:lnTo>
                      <a:pt x="145" y="714"/>
                    </a:lnTo>
                    <a:lnTo>
                      <a:pt x="141" y="710"/>
                    </a:lnTo>
                    <a:lnTo>
                      <a:pt x="141" y="706"/>
                    </a:lnTo>
                    <a:lnTo>
                      <a:pt x="133" y="734"/>
                    </a:lnTo>
                    <a:lnTo>
                      <a:pt x="129" y="746"/>
                    </a:lnTo>
                    <a:lnTo>
                      <a:pt x="125" y="762"/>
                    </a:lnTo>
                    <a:lnTo>
                      <a:pt x="117" y="774"/>
                    </a:lnTo>
                    <a:lnTo>
                      <a:pt x="109" y="786"/>
                    </a:lnTo>
                    <a:lnTo>
                      <a:pt x="101" y="798"/>
                    </a:lnTo>
                    <a:lnTo>
                      <a:pt x="93" y="806"/>
                    </a:lnTo>
                    <a:lnTo>
                      <a:pt x="89" y="798"/>
                    </a:lnTo>
                    <a:lnTo>
                      <a:pt x="85" y="810"/>
                    </a:lnTo>
                    <a:lnTo>
                      <a:pt x="77" y="827"/>
                    </a:lnTo>
                    <a:lnTo>
                      <a:pt x="69" y="839"/>
                    </a:lnTo>
                    <a:lnTo>
                      <a:pt x="60" y="851"/>
                    </a:lnTo>
                    <a:lnTo>
                      <a:pt x="60" y="827"/>
                    </a:lnTo>
                    <a:lnTo>
                      <a:pt x="56" y="835"/>
                    </a:lnTo>
                    <a:lnTo>
                      <a:pt x="52" y="847"/>
                    </a:lnTo>
                    <a:lnTo>
                      <a:pt x="48" y="855"/>
                    </a:lnTo>
                    <a:lnTo>
                      <a:pt x="40" y="863"/>
                    </a:lnTo>
                    <a:lnTo>
                      <a:pt x="40" y="843"/>
                    </a:lnTo>
                    <a:lnTo>
                      <a:pt x="20" y="871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 smtClean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29" name="Picture 1110" descr="AN04330_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202006" y="3526522"/>
                <a:ext cx="464994" cy="4502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28089" y="2704659"/>
                <a:ext cx="1307421" cy="1143993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2698" y="5030316"/>
                <a:ext cx="724619" cy="508775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3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82621" y="4268320"/>
                <a:ext cx="1103779" cy="1103779"/>
              </a:xfrm>
              <a:prstGeom prst="rect">
                <a:avLst/>
              </a:prstGeom>
            </p:spPr>
          </p:pic>
          <p:sp>
            <p:nvSpPr>
              <p:cNvPr id="33" name="Chevron 32"/>
              <p:cNvSpPr/>
              <p:nvPr/>
            </p:nvSpPr>
            <p:spPr>
              <a:xfrm>
                <a:off x="3583674" y="3287169"/>
                <a:ext cx="484632" cy="173023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Notched Right Arrow 33"/>
              <p:cNvSpPr/>
              <p:nvPr/>
            </p:nvSpPr>
            <p:spPr>
              <a:xfrm>
                <a:off x="4968498" y="3186762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noFill/>
                </a:endParaRPr>
              </a:p>
            </p:txBody>
          </p:sp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89980">
                <a:off x="2812994" y="4024320"/>
                <a:ext cx="911522" cy="423291"/>
              </a:xfrm>
              <a:prstGeom prst="rect">
                <a:avLst/>
              </a:prstGeom>
              <a:effectLst>
                <a:softEdge rad="127000"/>
              </a:effectLst>
            </p:spPr>
          </p:pic>
          <p:sp>
            <p:nvSpPr>
              <p:cNvPr id="36" name="Notched Right Arrow 35"/>
              <p:cNvSpPr/>
              <p:nvPr/>
            </p:nvSpPr>
            <p:spPr>
              <a:xfrm rot="2026102">
                <a:off x="5536050" y="2301215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Notched Right Arrow 36"/>
              <p:cNvSpPr/>
              <p:nvPr/>
            </p:nvSpPr>
            <p:spPr>
              <a:xfrm rot="19559290">
                <a:off x="5537182" y="4030045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8" name="Notched Right Arrow 37"/>
              <p:cNvSpPr/>
              <p:nvPr/>
            </p:nvSpPr>
            <p:spPr>
              <a:xfrm rot="13735793">
                <a:off x="3192220" y="3796653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9" name="Notched Right Arrow 38"/>
              <p:cNvSpPr/>
              <p:nvPr/>
            </p:nvSpPr>
            <p:spPr>
              <a:xfrm rot="2935793">
                <a:off x="2944198" y="4033002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440483">
                <a:off x="2773591" y="2048109"/>
                <a:ext cx="871976" cy="386682"/>
              </a:xfrm>
              <a:prstGeom prst="rect">
                <a:avLst/>
              </a:prstGeom>
              <a:effectLst>
                <a:softEdge rad="127000"/>
              </a:effectLst>
            </p:spPr>
          </p:pic>
          <p:sp>
            <p:nvSpPr>
              <p:cNvPr id="41" name="Notched Right Arrow 40"/>
              <p:cNvSpPr/>
              <p:nvPr/>
            </p:nvSpPr>
            <p:spPr>
              <a:xfrm rot="19559290">
                <a:off x="2901967" y="2075347"/>
                <a:ext cx="628650" cy="373836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2" name="Notched Right Arrow 41"/>
              <p:cNvSpPr/>
              <p:nvPr/>
            </p:nvSpPr>
            <p:spPr>
              <a:xfrm rot="8795272">
                <a:off x="3061170" y="2400161"/>
                <a:ext cx="628650" cy="349511"/>
              </a:xfrm>
              <a:prstGeom prst="notchedRightArrow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3" name="Chevron 42"/>
              <p:cNvSpPr/>
              <p:nvPr/>
            </p:nvSpPr>
            <p:spPr>
              <a:xfrm>
                <a:off x="4292721" y="3287169"/>
                <a:ext cx="484632" cy="173023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44" name="Group 43"/>
              <p:cNvGrpSpPr/>
              <p:nvPr/>
            </p:nvGrpSpPr>
            <p:grpSpPr>
              <a:xfrm>
                <a:off x="4530742" y="2438401"/>
                <a:ext cx="422258" cy="1864666"/>
                <a:chOff x="4530742" y="2438401"/>
                <a:chExt cx="422258" cy="1864666"/>
              </a:xfrm>
            </p:grpSpPr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4272300" y="2696843"/>
                  <a:ext cx="911522" cy="394638"/>
                </a:xfrm>
                <a:prstGeom prst="rect">
                  <a:avLst/>
                </a:prstGeom>
                <a:effectLst>
                  <a:softEdge rad="127000"/>
                </a:effectLst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4299920" y="3649987"/>
                  <a:ext cx="911522" cy="394638"/>
                </a:xfrm>
                <a:prstGeom prst="rect">
                  <a:avLst/>
                </a:prstGeom>
                <a:effectLst>
                  <a:softEdge rad="127000"/>
                </a:effectLst>
              </p:spPr>
            </p:pic>
            <p:sp>
              <p:nvSpPr>
                <p:cNvPr id="59" name="Chevron 58"/>
                <p:cNvSpPr/>
                <p:nvPr/>
              </p:nvSpPr>
              <p:spPr>
                <a:xfrm rot="5400000">
                  <a:off x="4502963" y="2807650"/>
                  <a:ext cx="484632" cy="173023"/>
                </a:xfrm>
                <a:prstGeom prst="chevron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60" name="Notched Right Arrow 59"/>
                <p:cNvSpPr/>
                <p:nvPr/>
              </p:nvSpPr>
              <p:spPr>
                <a:xfrm rot="5400000">
                  <a:off x="4430955" y="3660388"/>
                  <a:ext cx="628650" cy="373836"/>
                </a:xfrm>
                <a:prstGeom prst="notchedRightArrow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>
                    <a:noFill/>
                  </a:endParaRPr>
                </a:p>
              </p:txBody>
            </p:sp>
          </p:grpSp>
          <p:grpSp>
            <p:nvGrpSpPr>
              <p:cNvPr id="45" name="Group 44"/>
              <p:cNvGrpSpPr/>
              <p:nvPr/>
            </p:nvGrpSpPr>
            <p:grpSpPr>
              <a:xfrm rot="10800000">
                <a:off x="4191001" y="2438400"/>
                <a:ext cx="422258" cy="1864666"/>
                <a:chOff x="4530742" y="2438401"/>
                <a:chExt cx="422258" cy="1864666"/>
              </a:xfrm>
            </p:grpSpPr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4272300" y="2696843"/>
                  <a:ext cx="911522" cy="394638"/>
                </a:xfrm>
                <a:prstGeom prst="rect">
                  <a:avLst/>
                </a:prstGeom>
                <a:effectLst>
                  <a:softEdge rad="127000"/>
                </a:effectLst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4299920" y="3649987"/>
                  <a:ext cx="911522" cy="394638"/>
                </a:xfrm>
                <a:prstGeom prst="rect">
                  <a:avLst/>
                </a:prstGeom>
                <a:effectLst>
                  <a:softEdge rad="127000"/>
                </a:effectLst>
              </p:spPr>
            </p:pic>
            <p:sp>
              <p:nvSpPr>
                <p:cNvPr id="55" name="Chevron 54"/>
                <p:cNvSpPr/>
                <p:nvPr/>
              </p:nvSpPr>
              <p:spPr>
                <a:xfrm rot="5400000">
                  <a:off x="4502963" y="2807650"/>
                  <a:ext cx="484632" cy="173023"/>
                </a:xfrm>
                <a:prstGeom prst="chevron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6" name="Notched Right Arrow 55"/>
                <p:cNvSpPr/>
                <p:nvPr/>
              </p:nvSpPr>
              <p:spPr>
                <a:xfrm rot="5400000">
                  <a:off x="4430955" y="3660388"/>
                  <a:ext cx="628650" cy="373836"/>
                </a:xfrm>
                <a:prstGeom prst="notchedRightArrow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>
                    <a:noFill/>
                  </a:endParaRPr>
                </a:p>
              </p:txBody>
            </p:sp>
          </p:grpSp>
          <p:grpSp>
            <p:nvGrpSpPr>
              <p:cNvPr id="46" name="Group 45"/>
              <p:cNvGrpSpPr/>
              <p:nvPr/>
            </p:nvGrpSpPr>
            <p:grpSpPr>
              <a:xfrm>
                <a:off x="1295400" y="2451709"/>
                <a:ext cx="2133600" cy="1586891"/>
                <a:chOff x="381000" y="2030278"/>
                <a:chExt cx="2133600" cy="1586891"/>
              </a:xfrm>
            </p:grpSpPr>
            <p:sp>
              <p:nvSpPr>
                <p:cNvPr id="47" name="Oval 46"/>
                <p:cNvSpPr/>
                <p:nvPr/>
              </p:nvSpPr>
              <p:spPr>
                <a:xfrm>
                  <a:off x="381000" y="2185809"/>
                  <a:ext cx="2133600" cy="143136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4139" y="2030278"/>
                  <a:ext cx="838200" cy="838200"/>
                </a:xfrm>
                <a:prstGeom prst="rect">
                  <a:avLst/>
                </a:prstGeom>
              </p:spPr>
            </p:pic>
            <p:pic>
              <p:nvPicPr>
                <p:cNvPr id="49" name="Picture 1113" descr="AN02595_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2540836">
                  <a:off x="1213108" y="3012796"/>
                  <a:ext cx="401133" cy="13728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0" name="Picture 1113" descr="AN02595_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2540836">
                  <a:off x="1256768" y="2867691"/>
                  <a:ext cx="426103" cy="14583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1" name="Freeform 1037"/>
                <p:cNvSpPr>
                  <a:spLocks/>
                </p:cNvSpPr>
                <p:nvPr/>
              </p:nvSpPr>
              <p:spPr bwMode="auto">
                <a:xfrm>
                  <a:off x="1793929" y="2816588"/>
                  <a:ext cx="635009" cy="318165"/>
                </a:xfrm>
                <a:custGeom>
                  <a:avLst/>
                  <a:gdLst>
                    <a:gd name="T0" fmla="*/ 0 w 1144"/>
                    <a:gd name="T1" fmla="*/ 718 h 871"/>
                    <a:gd name="T2" fmla="*/ 32 w 1144"/>
                    <a:gd name="T3" fmla="*/ 613 h 871"/>
                    <a:gd name="T4" fmla="*/ 105 w 1144"/>
                    <a:gd name="T5" fmla="*/ 508 h 871"/>
                    <a:gd name="T6" fmla="*/ 189 w 1144"/>
                    <a:gd name="T7" fmla="*/ 427 h 871"/>
                    <a:gd name="T8" fmla="*/ 218 w 1144"/>
                    <a:gd name="T9" fmla="*/ 319 h 871"/>
                    <a:gd name="T10" fmla="*/ 266 w 1144"/>
                    <a:gd name="T11" fmla="*/ 234 h 871"/>
                    <a:gd name="T12" fmla="*/ 294 w 1144"/>
                    <a:gd name="T13" fmla="*/ 165 h 871"/>
                    <a:gd name="T14" fmla="*/ 391 w 1144"/>
                    <a:gd name="T15" fmla="*/ 77 h 871"/>
                    <a:gd name="T16" fmla="*/ 556 w 1144"/>
                    <a:gd name="T17" fmla="*/ 8 h 871"/>
                    <a:gd name="T18" fmla="*/ 705 w 1144"/>
                    <a:gd name="T19" fmla="*/ 24 h 871"/>
                    <a:gd name="T20" fmla="*/ 798 w 1144"/>
                    <a:gd name="T21" fmla="*/ 73 h 871"/>
                    <a:gd name="T22" fmla="*/ 854 w 1144"/>
                    <a:gd name="T23" fmla="*/ 69 h 871"/>
                    <a:gd name="T24" fmla="*/ 930 w 1144"/>
                    <a:gd name="T25" fmla="*/ 44 h 871"/>
                    <a:gd name="T26" fmla="*/ 1007 w 1144"/>
                    <a:gd name="T27" fmla="*/ 0 h 871"/>
                    <a:gd name="T28" fmla="*/ 1051 w 1144"/>
                    <a:gd name="T29" fmla="*/ 40 h 871"/>
                    <a:gd name="T30" fmla="*/ 1084 w 1144"/>
                    <a:gd name="T31" fmla="*/ 125 h 871"/>
                    <a:gd name="T32" fmla="*/ 1120 w 1144"/>
                    <a:gd name="T33" fmla="*/ 274 h 871"/>
                    <a:gd name="T34" fmla="*/ 1140 w 1144"/>
                    <a:gd name="T35" fmla="*/ 351 h 871"/>
                    <a:gd name="T36" fmla="*/ 1055 w 1144"/>
                    <a:gd name="T37" fmla="*/ 327 h 871"/>
                    <a:gd name="T38" fmla="*/ 1063 w 1144"/>
                    <a:gd name="T39" fmla="*/ 363 h 871"/>
                    <a:gd name="T40" fmla="*/ 991 w 1144"/>
                    <a:gd name="T41" fmla="*/ 335 h 871"/>
                    <a:gd name="T42" fmla="*/ 979 w 1144"/>
                    <a:gd name="T43" fmla="*/ 363 h 871"/>
                    <a:gd name="T44" fmla="*/ 979 w 1144"/>
                    <a:gd name="T45" fmla="*/ 419 h 871"/>
                    <a:gd name="T46" fmla="*/ 951 w 1144"/>
                    <a:gd name="T47" fmla="*/ 448 h 871"/>
                    <a:gd name="T48" fmla="*/ 947 w 1144"/>
                    <a:gd name="T49" fmla="*/ 488 h 871"/>
                    <a:gd name="T50" fmla="*/ 955 w 1144"/>
                    <a:gd name="T51" fmla="*/ 528 h 871"/>
                    <a:gd name="T52" fmla="*/ 967 w 1144"/>
                    <a:gd name="T53" fmla="*/ 577 h 871"/>
                    <a:gd name="T54" fmla="*/ 979 w 1144"/>
                    <a:gd name="T55" fmla="*/ 669 h 871"/>
                    <a:gd name="T56" fmla="*/ 1011 w 1144"/>
                    <a:gd name="T57" fmla="*/ 762 h 871"/>
                    <a:gd name="T58" fmla="*/ 1067 w 1144"/>
                    <a:gd name="T59" fmla="*/ 786 h 871"/>
                    <a:gd name="T60" fmla="*/ 1019 w 1144"/>
                    <a:gd name="T61" fmla="*/ 794 h 871"/>
                    <a:gd name="T62" fmla="*/ 882 w 1144"/>
                    <a:gd name="T63" fmla="*/ 601 h 871"/>
                    <a:gd name="T64" fmla="*/ 866 w 1144"/>
                    <a:gd name="T65" fmla="*/ 601 h 871"/>
                    <a:gd name="T66" fmla="*/ 830 w 1144"/>
                    <a:gd name="T67" fmla="*/ 565 h 871"/>
                    <a:gd name="T68" fmla="*/ 790 w 1144"/>
                    <a:gd name="T69" fmla="*/ 653 h 871"/>
                    <a:gd name="T70" fmla="*/ 753 w 1144"/>
                    <a:gd name="T71" fmla="*/ 754 h 871"/>
                    <a:gd name="T72" fmla="*/ 790 w 1144"/>
                    <a:gd name="T73" fmla="*/ 790 h 871"/>
                    <a:gd name="T74" fmla="*/ 794 w 1144"/>
                    <a:gd name="T75" fmla="*/ 815 h 871"/>
                    <a:gd name="T76" fmla="*/ 737 w 1144"/>
                    <a:gd name="T77" fmla="*/ 815 h 871"/>
                    <a:gd name="T78" fmla="*/ 717 w 1144"/>
                    <a:gd name="T79" fmla="*/ 685 h 871"/>
                    <a:gd name="T80" fmla="*/ 697 w 1144"/>
                    <a:gd name="T81" fmla="*/ 661 h 871"/>
                    <a:gd name="T82" fmla="*/ 681 w 1144"/>
                    <a:gd name="T83" fmla="*/ 552 h 871"/>
                    <a:gd name="T84" fmla="*/ 636 w 1144"/>
                    <a:gd name="T85" fmla="*/ 552 h 871"/>
                    <a:gd name="T86" fmla="*/ 596 w 1144"/>
                    <a:gd name="T87" fmla="*/ 569 h 871"/>
                    <a:gd name="T88" fmla="*/ 544 w 1144"/>
                    <a:gd name="T89" fmla="*/ 641 h 871"/>
                    <a:gd name="T90" fmla="*/ 504 w 1144"/>
                    <a:gd name="T91" fmla="*/ 673 h 871"/>
                    <a:gd name="T92" fmla="*/ 439 w 1144"/>
                    <a:gd name="T93" fmla="*/ 706 h 871"/>
                    <a:gd name="T94" fmla="*/ 520 w 1144"/>
                    <a:gd name="T95" fmla="*/ 742 h 871"/>
                    <a:gd name="T96" fmla="*/ 504 w 1144"/>
                    <a:gd name="T97" fmla="*/ 770 h 871"/>
                    <a:gd name="T98" fmla="*/ 471 w 1144"/>
                    <a:gd name="T99" fmla="*/ 774 h 871"/>
                    <a:gd name="T100" fmla="*/ 427 w 1144"/>
                    <a:gd name="T101" fmla="*/ 758 h 871"/>
                    <a:gd name="T102" fmla="*/ 375 w 1144"/>
                    <a:gd name="T103" fmla="*/ 718 h 871"/>
                    <a:gd name="T104" fmla="*/ 322 w 1144"/>
                    <a:gd name="T105" fmla="*/ 657 h 871"/>
                    <a:gd name="T106" fmla="*/ 310 w 1144"/>
                    <a:gd name="T107" fmla="*/ 597 h 871"/>
                    <a:gd name="T108" fmla="*/ 282 w 1144"/>
                    <a:gd name="T109" fmla="*/ 629 h 871"/>
                    <a:gd name="T110" fmla="*/ 214 w 1144"/>
                    <a:gd name="T111" fmla="*/ 694 h 871"/>
                    <a:gd name="T112" fmla="*/ 181 w 1144"/>
                    <a:gd name="T113" fmla="*/ 690 h 871"/>
                    <a:gd name="T114" fmla="*/ 145 w 1144"/>
                    <a:gd name="T115" fmla="*/ 726 h 871"/>
                    <a:gd name="T116" fmla="*/ 101 w 1144"/>
                    <a:gd name="T117" fmla="*/ 798 h 871"/>
                    <a:gd name="T118" fmla="*/ 52 w 1144"/>
                    <a:gd name="T119" fmla="*/ 847 h 8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44" h="871">
                      <a:moveTo>
                        <a:pt x="20" y="871"/>
                      </a:moveTo>
                      <a:lnTo>
                        <a:pt x="20" y="859"/>
                      </a:lnTo>
                      <a:lnTo>
                        <a:pt x="16" y="839"/>
                      </a:lnTo>
                      <a:lnTo>
                        <a:pt x="8" y="815"/>
                      </a:lnTo>
                      <a:lnTo>
                        <a:pt x="4" y="782"/>
                      </a:lnTo>
                      <a:lnTo>
                        <a:pt x="0" y="770"/>
                      </a:lnTo>
                      <a:lnTo>
                        <a:pt x="0" y="750"/>
                      </a:lnTo>
                      <a:lnTo>
                        <a:pt x="0" y="734"/>
                      </a:lnTo>
                      <a:lnTo>
                        <a:pt x="0" y="718"/>
                      </a:lnTo>
                      <a:lnTo>
                        <a:pt x="4" y="702"/>
                      </a:lnTo>
                      <a:lnTo>
                        <a:pt x="8" y="685"/>
                      </a:lnTo>
                      <a:lnTo>
                        <a:pt x="12" y="665"/>
                      </a:lnTo>
                      <a:lnTo>
                        <a:pt x="20" y="649"/>
                      </a:lnTo>
                      <a:lnTo>
                        <a:pt x="8" y="657"/>
                      </a:lnTo>
                      <a:lnTo>
                        <a:pt x="12" y="649"/>
                      </a:lnTo>
                      <a:lnTo>
                        <a:pt x="12" y="641"/>
                      </a:lnTo>
                      <a:lnTo>
                        <a:pt x="24" y="629"/>
                      </a:lnTo>
                      <a:lnTo>
                        <a:pt x="32" y="613"/>
                      </a:lnTo>
                      <a:lnTo>
                        <a:pt x="48" y="601"/>
                      </a:lnTo>
                      <a:lnTo>
                        <a:pt x="32" y="605"/>
                      </a:lnTo>
                      <a:lnTo>
                        <a:pt x="36" y="589"/>
                      </a:lnTo>
                      <a:lnTo>
                        <a:pt x="44" y="577"/>
                      </a:lnTo>
                      <a:lnTo>
                        <a:pt x="52" y="560"/>
                      </a:lnTo>
                      <a:lnTo>
                        <a:pt x="60" y="548"/>
                      </a:lnTo>
                      <a:lnTo>
                        <a:pt x="73" y="536"/>
                      </a:lnTo>
                      <a:lnTo>
                        <a:pt x="89" y="520"/>
                      </a:lnTo>
                      <a:lnTo>
                        <a:pt x="105" y="508"/>
                      </a:lnTo>
                      <a:lnTo>
                        <a:pt x="129" y="496"/>
                      </a:lnTo>
                      <a:lnTo>
                        <a:pt x="137" y="492"/>
                      </a:lnTo>
                      <a:lnTo>
                        <a:pt x="125" y="484"/>
                      </a:lnTo>
                      <a:lnTo>
                        <a:pt x="145" y="472"/>
                      </a:lnTo>
                      <a:lnTo>
                        <a:pt x="157" y="464"/>
                      </a:lnTo>
                      <a:lnTo>
                        <a:pt x="165" y="456"/>
                      </a:lnTo>
                      <a:lnTo>
                        <a:pt x="177" y="448"/>
                      </a:lnTo>
                      <a:lnTo>
                        <a:pt x="181" y="440"/>
                      </a:lnTo>
                      <a:lnTo>
                        <a:pt x="189" y="427"/>
                      </a:lnTo>
                      <a:lnTo>
                        <a:pt x="193" y="415"/>
                      </a:lnTo>
                      <a:lnTo>
                        <a:pt x="177" y="431"/>
                      </a:lnTo>
                      <a:lnTo>
                        <a:pt x="181" y="415"/>
                      </a:lnTo>
                      <a:lnTo>
                        <a:pt x="185" y="399"/>
                      </a:lnTo>
                      <a:lnTo>
                        <a:pt x="193" y="363"/>
                      </a:lnTo>
                      <a:lnTo>
                        <a:pt x="201" y="351"/>
                      </a:lnTo>
                      <a:lnTo>
                        <a:pt x="205" y="335"/>
                      </a:lnTo>
                      <a:lnTo>
                        <a:pt x="209" y="327"/>
                      </a:lnTo>
                      <a:lnTo>
                        <a:pt x="218" y="319"/>
                      </a:lnTo>
                      <a:lnTo>
                        <a:pt x="222" y="311"/>
                      </a:lnTo>
                      <a:lnTo>
                        <a:pt x="230" y="306"/>
                      </a:lnTo>
                      <a:lnTo>
                        <a:pt x="205" y="315"/>
                      </a:lnTo>
                      <a:lnTo>
                        <a:pt x="230" y="270"/>
                      </a:lnTo>
                      <a:lnTo>
                        <a:pt x="238" y="262"/>
                      </a:lnTo>
                      <a:lnTo>
                        <a:pt x="246" y="250"/>
                      </a:lnTo>
                      <a:lnTo>
                        <a:pt x="254" y="242"/>
                      </a:lnTo>
                      <a:lnTo>
                        <a:pt x="258" y="238"/>
                      </a:lnTo>
                      <a:lnTo>
                        <a:pt x="266" y="234"/>
                      </a:lnTo>
                      <a:lnTo>
                        <a:pt x="246" y="242"/>
                      </a:lnTo>
                      <a:lnTo>
                        <a:pt x="250" y="230"/>
                      </a:lnTo>
                      <a:lnTo>
                        <a:pt x="258" y="222"/>
                      </a:lnTo>
                      <a:lnTo>
                        <a:pt x="266" y="210"/>
                      </a:lnTo>
                      <a:lnTo>
                        <a:pt x="274" y="202"/>
                      </a:lnTo>
                      <a:lnTo>
                        <a:pt x="290" y="186"/>
                      </a:lnTo>
                      <a:lnTo>
                        <a:pt x="310" y="169"/>
                      </a:lnTo>
                      <a:lnTo>
                        <a:pt x="286" y="177"/>
                      </a:lnTo>
                      <a:lnTo>
                        <a:pt x="294" y="165"/>
                      </a:lnTo>
                      <a:lnTo>
                        <a:pt x="302" y="157"/>
                      </a:lnTo>
                      <a:lnTo>
                        <a:pt x="322" y="137"/>
                      </a:lnTo>
                      <a:lnTo>
                        <a:pt x="346" y="121"/>
                      </a:lnTo>
                      <a:lnTo>
                        <a:pt x="371" y="105"/>
                      </a:lnTo>
                      <a:lnTo>
                        <a:pt x="354" y="109"/>
                      </a:lnTo>
                      <a:lnTo>
                        <a:pt x="363" y="97"/>
                      </a:lnTo>
                      <a:lnTo>
                        <a:pt x="371" y="93"/>
                      </a:lnTo>
                      <a:lnTo>
                        <a:pt x="383" y="85"/>
                      </a:lnTo>
                      <a:lnTo>
                        <a:pt x="391" y="77"/>
                      </a:lnTo>
                      <a:lnTo>
                        <a:pt x="411" y="65"/>
                      </a:lnTo>
                      <a:lnTo>
                        <a:pt x="431" y="56"/>
                      </a:lnTo>
                      <a:lnTo>
                        <a:pt x="451" y="48"/>
                      </a:lnTo>
                      <a:lnTo>
                        <a:pt x="475" y="40"/>
                      </a:lnTo>
                      <a:lnTo>
                        <a:pt x="516" y="32"/>
                      </a:lnTo>
                      <a:lnTo>
                        <a:pt x="491" y="20"/>
                      </a:lnTo>
                      <a:lnTo>
                        <a:pt x="516" y="16"/>
                      </a:lnTo>
                      <a:lnTo>
                        <a:pt x="536" y="12"/>
                      </a:lnTo>
                      <a:lnTo>
                        <a:pt x="556" y="8"/>
                      </a:lnTo>
                      <a:lnTo>
                        <a:pt x="580" y="8"/>
                      </a:lnTo>
                      <a:lnTo>
                        <a:pt x="604" y="12"/>
                      </a:lnTo>
                      <a:lnTo>
                        <a:pt x="624" y="12"/>
                      </a:lnTo>
                      <a:lnTo>
                        <a:pt x="669" y="24"/>
                      </a:lnTo>
                      <a:lnTo>
                        <a:pt x="657" y="8"/>
                      </a:lnTo>
                      <a:lnTo>
                        <a:pt x="669" y="8"/>
                      </a:lnTo>
                      <a:lnTo>
                        <a:pt x="681" y="12"/>
                      </a:lnTo>
                      <a:lnTo>
                        <a:pt x="693" y="16"/>
                      </a:lnTo>
                      <a:lnTo>
                        <a:pt x="705" y="24"/>
                      </a:lnTo>
                      <a:lnTo>
                        <a:pt x="725" y="36"/>
                      </a:lnTo>
                      <a:lnTo>
                        <a:pt x="745" y="52"/>
                      </a:lnTo>
                      <a:lnTo>
                        <a:pt x="745" y="36"/>
                      </a:lnTo>
                      <a:lnTo>
                        <a:pt x="753" y="44"/>
                      </a:lnTo>
                      <a:lnTo>
                        <a:pt x="757" y="52"/>
                      </a:lnTo>
                      <a:lnTo>
                        <a:pt x="765" y="61"/>
                      </a:lnTo>
                      <a:lnTo>
                        <a:pt x="777" y="65"/>
                      </a:lnTo>
                      <a:lnTo>
                        <a:pt x="785" y="69"/>
                      </a:lnTo>
                      <a:lnTo>
                        <a:pt x="798" y="73"/>
                      </a:lnTo>
                      <a:lnTo>
                        <a:pt x="818" y="77"/>
                      </a:lnTo>
                      <a:lnTo>
                        <a:pt x="806" y="61"/>
                      </a:lnTo>
                      <a:lnTo>
                        <a:pt x="814" y="69"/>
                      </a:lnTo>
                      <a:lnTo>
                        <a:pt x="822" y="73"/>
                      </a:lnTo>
                      <a:lnTo>
                        <a:pt x="830" y="73"/>
                      </a:lnTo>
                      <a:lnTo>
                        <a:pt x="838" y="77"/>
                      </a:lnTo>
                      <a:lnTo>
                        <a:pt x="854" y="77"/>
                      </a:lnTo>
                      <a:lnTo>
                        <a:pt x="874" y="81"/>
                      </a:lnTo>
                      <a:lnTo>
                        <a:pt x="854" y="69"/>
                      </a:lnTo>
                      <a:lnTo>
                        <a:pt x="870" y="65"/>
                      </a:lnTo>
                      <a:lnTo>
                        <a:pt x="886" y="61"/>
                      </a:lnTo>
                      <a:lnTo>
                        <a:pt x="902" y="61"/>
                      </a:lnTo>
                      <a:lnTo>
                        <a:pt x="918" y="61"/>
                      </a:lnTo>
                      <a:lnTo>
                        <a:pt x="902" y="52"/>
                      </a:lnTo>
                      <a:lnTo>
                        <a:pt x="910" y="48"/>
                      </a:lnTo>
                      <a:lnTo>
                        <a:pt x="914" y="48"/>
                      </a:lnTo>
                      <a:lnTo>
                        <a:pt x="922" y="48"/>
                      </a:lnTo>
                      <a:lnTo>
                        <a:pt x="930" y="44"/>
                      </a:lnTo>
                      <a:lnTo>
                        <a:pt x="943" y="44"/>
                      </a:lnTo>
                      <a:lnTo>
                        <a:pt x="959" y="44"/>
                      </a:lnTo>
                      <a:lnTo>
                        <a:pt x="975" y="24"/>
                      </a:lnTo>
                      <a:lnTo>
                        <a:pt x="987" y="8"/>
                      </a:lnTo>
                      <a:lnTo>
                        <a:pt x="991" y="4"/>
                      </a:lnTo>
                      <a:lnTo>
                        <a:pt x="995" y="0"/>
                      </a:lnTo>
                      <a:lnTo>
                        <a:pt x="999" y="0"/>
                      </a:lnTo>
                      <a:lnTo>
                        <a:pt x="1003" y="0"/>
                      </a:lnTo>
                      <a:lnTo>
                        <a:pt x="1007" y="0"/>
                      </a:lnTo>
                      <a:lnTo>
                        <a:pt x="1011" y="4"/>
                      </a:lnTo>
                      <a:lnTo>
                        <a:pt x="1015" y="12"/>
                      </a:lnTo>
                      <a:lnTo>
                        <a:pt x="1019" y="20"/>
                      </a:lnTo>
                      <a:lnTo>
                        <a:pt x="1023" y="36"/>
                      </a:lnTo>
                      <a:lnTo>
                        <a:pt x="1027" y="65"/>
                      </a:lnTo>
                      <a:lnTo>
                        <a:pt x="1031" y="69"/>
                      </a:lnTo>
                      <a:lnTo>
                        <a:pt x="1039" y="56"/>
                      </a:lnTo>
                      <a:lnTo>
                        <a:pt x="1047" y="44"/>
                      </a:lnTo>
                      <a:lnTo>
                        <a:pt x="1051" y="40"/>
                      </a:lnTo>
                      <a:lnTo>
                        <a:pt x="1059" y="40"/>
                      </a:lnTo>
                      <a:lnTo>
                        <a:pt x="1063" y="40"/>
                      </a:lnTo>
                      <a:lnTo>
                        <a:pt x="1063" y="40"/>
                      </a:lnTo>
                      <a:lnTo>
                        <a:pt x="1067" y="44"/>
                      </a:lnTo>
                      <a:lnTo>
                        <a:pt x="1067" y="48"/>
                      </a:lnTo>
                      <a:lnTo>
                        <a:pt x="1071" y="65"/>
                      </a:lnTo>
                      <a:lnTo>
                        <a:pt x="1071" y="81"/>
                      </a:lnTo>
                      <a:lnTo>
                        <a:pt x="1067" y="105"/>
                      </a:lnTo>
                      <a:lnTo>
                        <a:pt x="1084" y="125"/>
                      </a:lnTo>
                      <a:lnTo>
                        <a:pt x="1096" y="145"/>
                      </a:lnTo>
                      <a:lnTo>
                        <a:pt x="1104" y="161"/>
                      </a:lnTo>
                      <a:lnTo>
                        <a:pt x="1108" y="177"/>
                      </a:lnTo>
                      <a:lnTo>
                        <a:pt x="1112" y="190"/>
                      </a:lnTo>
                      <a:lnTo>
                        <a:pt x="1116" y="202"/>
                      </a:lnTo>
                      <a:lnTo>
                        <a:pt x="1116" y="226"/>
                      </a:lnTo>
                      <a:lnTo>
                        <a:pt x="1116" y="242"/>
                      </a:lnTo>
                      <a:lnTo>
                        <a:pt x="1116" y="262"/>
                      </a:lnTo>
                      <a:lnTo>
                        <a:pt x="1120" y="274"/>
                      </a:lnTo>
                      <a:lnTo>
                        <a:pt x="1124" y="286"/>
                      </a:lnTo>
                      <a:lnTo>
                        <a:pt x="1128" y="298"/>
                      </a:lnTo>
                      <a:lnTo>
                        <a:pt x="1136" y="315"/>
                      </a:lnTo>
                      <a:lnTo>
                        <a:pt x="1140" y="327"/>
                      </a:lnTo>
                      <a:lnTo>
                        <a:pt x="1144" y="331"/>
                      </a:lnTo>
                      <a:lnTo>
                        <a:pt x="1144" y="339"/>
                      </a:lnTo>
                      <a:lnTo>
                        <a:pt x="1144" y="343"/>
                      </a:lnTo>
                      <a:lnTo>
                        <a:pt x="1144" y="347"/>
                      </a:lnTo>
                      <a:lnTo>
                        <a:pt x="1140" y="351"/>
                      </a:lnTo>
                      <a:lnTo>
                        <a:pt x="1140" y="351"/>
                      </a:lnTo>
                      <a:lnTo>
                        <a:pt x="1136" y="351"/>
                      </a:lnTo>
                      <a:lnTo>
                        <a:pt x="1132" y="351"/>
                      </a:lnTo>
                      <a:lnTo>
                        <a:pt x="1124" y="351"/>
                      </a:lnTo>
                      <a:lnTo>
                        <a:pt x="1108" y="351"/>
                      </a:lnTo>
                      <a:lnTo>
                        <a:pt x="1088" y="347"/>
                      </a:lnTo>
                      <a:lnTo>
                        <a:pt x="1080" y="343"/>
                      </a:lnTo>
                      <a:lnTo>
                        <a:pt x="1071" y="339"/>
                      </a:lnTo>
                      <a:lnTo>
                        <a:pt x="1055" y="327"/>
                      </a:lnTo>
                      <a:lnTo>
                        <a:pt x="1055" y="327"/>
                      </a:lnTo>
                      <a:lnTo>
                        <a:pt x="1055" y="331"/>
                      </a:lnTo>
                      <a:lnTo>
                        <a:pt x="1055" y="335"/>
                      </a:lnTo>
                      <a:lnTo>
                        <a:pt x="1063" y="351"/>
                      </a:lnTo>
                      <a:lnTo>
                        <a:pt x="1071" y="363"/>
                      </a:lnTo>
                      <a:lnTo>
                        <a:pt x="1071" y="363"/>
                      </a:lnTo>
                      <a:lnTo>
                        <a:pt x="1067" y="363"/>
                      </a:lnTo>
                      <a:lnTo>
                        <a:pt x="1067" y="363"/>
                      </a:lnTo>
                      <a:lnTo>
                        <a:pt x="1063" y="363"/>
                      </a:lnTo>
                      <a:lnTo>
                        <a:pt x="1047" y="355"/>
                      </a:lnTo>
                      <a:lnTo>
                        <a:pt x="1031" y="347"/>
                      </a:lnTo>
                      <a:lnTo>
                        <a:pt x="1011" y="331"/>
                      </a:lnTo>
                      <a:lnTo>
                        <a:pt x="1003" y="327"/>
                      </a:lnTo>
                      <a:lnTo>
                        <a:pt x="999" y="323"/>
                      </a:lnTo>
                      <a:lnTo>
                        <a:pt x="999" y="327"/>
                      </a:lnTo>
                      <a:lnTo>
                        <a:pt x="995" y="327"/>
                      </a:lnTo>
                      <a:lnTo>
                        <a:pt x="995" y="331"/>
                      </a:lnTo>
                      <a:lnTo>
                        <a:pt x="991" y="335"/>
                      </a:lnTo>
                      <a:lnTo>
                        <a:pt x="991" y="343"/>
                      </a:lnTo>
                      <a:lnTo>
                        <a:pt x="987" y="347"/>
                      </a:lnTo>
                      <a:lnTo>
                        <a:pt x="991" y="351"/>
                      </a:lnTo>
                      <a:lnTo>
                        <a:pt x="991" y="363"/>
                      </a:lnTo>
                      <a:lnTo>
                        <a:pt x="995" y="371"/>
                      </a:lnTo>
                      <a:lnTo>
                        <a:pt x="999" y="379"/>
                      </a:lnTo>
                      <a:lnTo>
                        <a:pt x="991" y="375"/>
                      </a:lnTo>
                      <a:lnTo>
                        <a:pt x="983" y="367"/>
                      </a:lnTo>
                      <a:lnTo>
                        <a:pt x="979" y="363"/>
                      </a:lnTo>
                      <a:lnTo>
                        <a:pt x="975" y="359"/>
                      </a:lnTo>
                      <a:lnTo>
                        <a:pt x="975" y="351"/>
                      </a:lnTo>
                      <a:lnTo>
                        <a:pt x="971" y="347"/>
                      </a:lnTo>
                      <a:lnTo>
                        <a:pt x="971" y="363"/>
                      </a:lnTo>
                      <a:lnTo>
                        <a:pt x="971" y="383"/>
                      </a:lnTo>
                      <a:lnTo>
                        <a:pt x="971" y="391"/>
                      </a:lnTo>
                      <a:lnTo>
                        <a:pt x="971" y="399"/>
                      </a:lnTo>
                      <a:lnTo>
                        <a:pt x="975" y="411"/>
                      </a:lnTo>
                      <a:lnTo>
                        <a:pt x="979" y="419"/>
                      </a:lnTo>
                      <a:lnTo>
                        <a:pt x="975" y="415"/>
                      </a:lnTo>
                      <a:lnTo>
                        <a:pt x="971" y="411"/>
                      </a:lnTo>
                      <a:lnTo>
                        <a:pt x="967" y="407"/>
                      </a:lnTo>
                      <a:lnTo>
                        <a:pt x="963" y="403"/>
                      </a:lnTo>
                      <a:lnTo>
                        <a:pt x="959" y="391"/>
                      </a:lnTo>
                      <a:lnTo>
                        <a:pt x="955" y="383"/>
                      </a:lnTo>
                      <a:lnTo>
                        <a:pt x="951" y="407"/>
                      </a:lnTo>
                      <a:lnTo>
                        <a:pt x="951" y="436"/>
                      </a:lnTo>
                      <a:lnTo>
                        <a:pt x="951" y="448"/>
                      </a:lnTo>
                      <a:lnTo>
                        <a:pt x="951" y="464"/>
                      </a:lnTo>
                      <a:lnTo>
                        <a:pt x="955" y="476"/>
                      </a:lnTo>
                      <a:lnTo>
                        <a:pt x="959" y="488"/>
                      </a:lnTo>
                      <a:lnTo>
                        <a:pt x="955" y="484"/>
                      </a:lnTo>
                      <a:lnTo>
                        <a:pt x="951" y="480"/>
                      </a:lnTo>
                      <a:lnTo>
                        <a:pt x="947" y="476"/>
                      </a:lnTo>
                      <a:lnTo>
                        <a:pt x="943" y="468"/>
                      </a:lnTo>
                      <a:lnTo>
                        <a:pt x="943" y="480"/>
                      </a:lnTo>
                      <a:lnTo>
                        <a:pt x="947" y="488"/>
                      </a:lnTo>
                      <a:lnTo>
                        <a:pt x="947" y="496"/>
                      </a:lnTo>
                      <a:lnTo>
                        <a:pt x="951" y="508"/>
                      </a:lnTo>
                      <a:lnTo>
                        <a:pt x="955" y="516"/>
                      </a:lnTo>
                      <a:lnTo>
                        <a:pt x="959" y="524"/>
                      </a:lnTo>
                      <a:lnTo>
                        <a:pt x="967" y="532"/>
                      </a:lnTo>
                      <a:lnTo>
                        <a:pt x="971" y="540"/>
                      </a:lnTo>
                      <a:lnTo>
                        <a:pt x="967" y="536"/>
                      </a:lnTo>
                      <a:lnTo>
                        <a:pt x="959" y="532"/>
                      </a:lnTo>
                      <a:lnTo>
                        <a:pt x="955" y="528"/>
                      </a:lnTo>
                      <a:lnTo>
                        <a:pt x="951" y="524"/>
                      </a:lnTo>
                      <a:lnTo>
                        <a:pt x="959" y="540"/>
                      </a:lnTo>
                      <a:lnTo>
                        <a:pt x="967" y="560"/>
                      </a:lnTo>
                      <a:lnTo>
                        <a:pt x="971" y="569"/>
                      </a:lnTo>
                      <a:lnTo>
                        <a:pt x="971" y="581"/>
                      </a:lnTo>
                      <a:lnTo>
                        <a:pt x="975" y="589"/>
                      </a:lnTo>
                      <a:lnTo>
                        <a:pt x="971" y="601"/>
                      </a:lnTo>
                      <a:lnTo>
                        <a:pt x="971" y="589"/>
                      </a:lnTo>
                      <a:lnTo>
                        <a:pt x="967" y="577"/>
                      </a:lnTo>
                      <a:lnTo>
                        <a:pt x="963" y="569"/>
                      </a:lnTo>
                      <a:lnTo>
                        <a:pt x="951" y="560"/>
                      </a:lnTo>
                      <a:lnTo>
                        <a:pt x="959" y="577"/>
                      </a:lnTo>
                      <a:lnTo>
                        <a:pt x="963" y="593"/>
                      </a:lnTo>
                      <a:lnTo>
                        <a:pt x="967" y="605"/>
                      </a:lnTo>
                      <a:lnTo>
                        <a:pt x="971" y="621"/>
                      </a:lnTo>
                      <a:lnTo>
                        <a:pt x="975" y="653"/>
                      </a:lnTo>
                      <a:lnTo>
                        <a:pt x="979" y="665"/>
                      </a:lnTo>
                      <a:lnTo>
                        <a:pt x="979" y="669"/>
                      </a:lnTo>
                      <a:lnTo>
                        <a:pt x="983" y="677"/>
                      </a:lnTo>
                      <a:lnTo>
                        <a:pt x="987" y="690"/>
                      </a:lnTo>
                      <a:lnTo>
                        <a:pt x="991" y="702"/>
                      </a:lnTo>
                      <a:lnTo>
                        <a:pt x="995" y="718"/>
                      </a:lnTo>
                      <a:lnTo>
                        <a:pt x="995" y="726"/>
                      </a:lnTo>
                      <a:lnTo>
                        <a:pt x="999" y="734"/>
                      </a:lnTo>
                      <a:lnTo>
                        <a:pt x="1003" y="746"/>
                      </a:lnTo>
                      <a:lnTo>
                        <a:pt x="1007" y="758"/>
                      </a:lnTo>
                      <a:lnTo>
                        <a:pt x="1011" y="762"/>
                      </a:lnTo>
                      <a:lnTo>
                        <a:pt x="1015" y="762"/>
                      </a:lnTo>
                      <a:lnTo>
                        <a:pt x="1019" y="766"/>
                      </a:lnTo>
                      <a:lnTo>
                        <a:pt x="1027" y="766"/>
                      </a:lnTo>
                      <a:lnTo>
                        <a:pt x="1031" y="766"/>
                      </a:lnTo>
                      <a:lnTo>
                        <a:pt x="1035" y="766"/>
                      </a:lnTo>
                      <a:lnTo>
                        <a:pt x="1043" y="766"/>
                      </a:lnTo>
                      <a:lnTo>
                        <a:pt x="1047" y="770"/>
                      </a:lnTo>
                      <a:lnTo>
                        <a:pt x="1055" y="778"/>
                      </a:lnTo>
                      <a:lnTo>
                        <a:pt x="1067" y="786"/>
                      </a:lnTo>
                      <a:lnTo>
                        <a:pt x="1051" y="786"/>
                      </a:lnTo>
                      <a:lnTo>
                        <a:pt x="1055" y="794"/>
                      </a:lnTo>
                      <a:lnTo>
                        <a:pt x="1051" y="794"/>
                      </a:lnTo>
                      <a:lnTo>
                        <a:pt x="1047" y="790"/>
                      </a:lnTo>
                      <a:lnTo>
                        <a:pt x="1043" y="790"/>
                      </a:lnTo>
                      <a:lnTo>
                        <a:pt x="1035" y="790"/>
                      </a:lnTo>
                      <a:lnTo>
                        <a:pt x="1023" y="790"/>
                      </a:lnTo>
                      <a:lnTo>
                        <a:pt x="1023" y="798"/>
                      </a:lnTo>
                      <a:lnTo>
                        <a:pt x="1019" y="794"/>
                      </a:lnTo>
                      <a:lnTo>
                        <a:pt x="1011" y="790"/>
                      </a:lnTo>
                      <a:lnTo>
                        <a:pt x="999" y="782"/>
                      </a:lnTo>
                      <a:lnTo>
                        <a:pt x="987" y="778"/>
                      </a:lnTo>
                      <a:lnTo>
                        <a:pt x="979" y="770"/>
                      </a:lnTo>
                      <a:lnTo>
                        <a:pt x="971" y="762"/>
                      </a:lnTo>
                      <a:lnTo>
                        <a:pt x="967" y="750"/>
                      </a:lnTo>
                      <a:lnTo>
                        <a:pt x="910" y="629"/>
                      </a:lnTo>
                      <a:lnTo>
                        <a:pt x="906" y="649"/>
                      </a:lnTo>
                      <a:lnTo>
                        <a:pt x="882" y="601"/>
                      </a:lnTo>
                      <a:lnTo>
                        <a:pt x="882" y="629"/>
                      </a:lnTo>
                      <a:lnTo>
                        <a:pt x="882" y="621"/>
                      </a:lnTo>
                      <a:lnTo>
                        <a:pt x="878" y="613"/>
                      </a:lnTo>
                      <a:lnTo>
                        <a:pt x="878" y="601"/>
                      </a:lnTo>
                      <a:lnTo>
                        <a:pt x="874" y="589"/>
                      </a:lnTo>
                      <a:lnTo>
                        <a:pt x="870" y="581"/>
                      </a:lnTo>
                      <a:lnTo>
                        <a:pt x="866" y="573"/>
                      </a:lnTo>
                      <a:lnTo>
                        <a:pt x="866" y="593"/>
                      </a:lnTo>
                      <a:lnTo>
                        <a:pt x="866" y="601"/>
                      </a:lnTo>
                      <a:lnTo>
                        <a:pt x="866" y="605"/>
                      </a:lnTo>
                      <a:lnTo>
                        <a:pt x="866" y="605"/>
                      </a:lnTo>
                      <a:lnTo>
                        <a:pt x="862" y="609"/>
                      </a:lnTo>
                      <a:lnTo>
                        <a:pt x="858" y="589"/>
                      </a:lnTo>
                      <a:lnTo>
                        <a:pt x="854" y="573"/>
                      </a:lnTo>
                      <a:lnTo>
                        <a:pt x="846" y="556"/>
                      </a:lnTo>
                      <a:lnTo>
                        <a:pt x="838" y="544"/>
                      </a:lnTo>
                      <a:lnTo>
                        <a:pt x="834" y="556"/>
                      </a:lnTo>
                      <a:lnTo>
                        <a:pt x="830" y="565"/>
                      </a:lnTo>
                      <a:lnTo>
                        <a:pt x="830" y="577"/>
                      </a:lnTo>
                      <a:lnTo>
                        <a:pt x="834" y="585"/>
                      </a:lnTo>
                      <a:lnTo>
                        <a:pt x="818" y="565"/>
                      </a:lnTo>
                      <a:lnTo>
                        <a:pt x="814" y="581"/>
                      </a:lnTo>
                      <a:lnTo>
                        <a:pt x="810" y="597"/>
                      </a:lnTo>
                      <a:lnTo>
                        <a:pt x="810" y="613"/>
                      </a:lnTo>
                      <a:lnTo>
                        <a:pt x="806" y="629"/>
                      </a:lnTo>
                      <a:lnTo>
                        <a:pt x="798" y="601"/>
                      </a:lnTo>
                      <a:lnTo>
                        <a:pt x="790" y="653"/>
                      </a:lnTo>
                      <a:lnTo>
                        <a:pt x="785" y="633"/>
                      </a:lnTo>
                      <a:lnTo>
                        <a:pt x="777" y="649"/>
                      </a:lnTo>
                      <a:lnTo>
                        <a:pt x="773" y="665"/>
                      </a:lnTo>
                      <a:lnTo>
                        <a:pt x="769" y="681"/>
                      </a:lnTo>
                      <a:lnTo>
                        <a:pt x="765" y="698"/>
                      </a:lnTo>
                      <a:lnTo>
                        <a:pt x="761" y="726"/>
                      </a:lnTo>
                      <a:lnTo>
                        <a:pt x="757" y="742"/>
                      </a:lnTo>
                      <a:lnTo>
                        <a:pt x="757" y="746"/>
                      </a:lnTo>
                      <a:lnTo>
                        <a:pt x="753" y="754"/>
                      </a:lnTo>
                      <a:lnTo>
                        <a:pt x="749" y="766"/>
                      </a:lnTo>
                      <a:lnTo>
                        <a:pt x="749" y="774"/>
                      </a:lnTo>
                      <a:lnTo>
                        <a:pt x="749" y="778"/>
                      </a:lnTo>
                      <a:lnTo>
                        <a:pt x="749" y="782"/>
                      </a:lnTo>
                      <a:lnTo>
                        <a:pt x="753" y="786"/>
                      </a:lnTo>
                      <a:lnTo>
                        <a:pt x="757" y="786"/>
                      </a:lnTo>
                      <a:lnTo>
                        <a:pt x="765" y="786"/>
                      </a:lnTo>
                      <a:lnTo>
                        <a:pt x="777" y="786"/>
                      </a:lnTo>
                      <a:lnTo>
                        <a:pt x="790" y="790"/>
                      </a:lnTo>
                      <a:lnTo>
                        <a:pt x="794" y="790"/>
                      </a:lnTo>
                      <a:lnTo>
                        <a:pt x="798" y="794"/>
                      </a:lnTo>
                      <a:lnTo>
                        <a:pt x="802" y="798"/>
                      </a:lnTo>
                      <a:lnTo>
                        <a:pt x="802" y="802"/>
                      </a:lnTo>
                      <a:lnTo>
                        <a:pt x="814" y="810"/>
                      </a:lnTo>
                      <a:lnTo>
                        <a:pt x="794" y="806"/>
                      </a:lnTo>
                      <a:lnTo>
                        <a:pt x="802" y="815"/>
                      </a:lnTo>
                      <a:lnTo>
                        <a:pt x="798" y="815"/>
                      </a:lnTo>
                      <a:lnTo>
                        <a:pt x="794" y="815"/>
                      </a:lnTo>
                      <a:lnTo>
                        <a:pt x="790" y="815"/>
                      </a:lnTo>
                      <a:lnTo>
                        <a:pt x="781" y="815"/>
                      </a:lnTo>
                      <a:lnTo>
                        <a:pt x="777" y="815"/>
                      </a:lnTo>
                      <a:lnTo>
                        <a:pt x="777" y="819"/>
                      </a:lnTo>
                      <a:lnTo>
                        <a:pt x="769" y="815"/>
                      </a:lnTo>
                      <a:lnTo>
                        <a:pt x="753" y="815"/>
                      </a:lnTo>
                      <a:lnTo>
                        <a:pt x="749" y="815"/>
                      </a:lnTo>
                      <a:lnTo>
                        <a:pt x="741" y="815"/>
                      </a:lnTo>
                      <a:lnTo>
                        <a:pt x="737" y="815"/>
                      </a:lnTo>
                      <a:lnTo>
                        <a:pt x="733" y="810"/>
                      </a:lnTo>
                      <a:lnTo>
                        <a:pt x="725" y="802"/>
                      </a:lnTo>
                      <a:lnTo>
                        <a:pt x="721" y="794"/>
                      </a:lnTo>
                      <a:lnTo>
                        <a:pt x="717" y="786"/>
                      </a:lnTo>
                      <a:lnTo>
                        <a:pt x="717" y="774"/>
                      </a:lnTo>
                      <a:lnTo>
                        <a:pt x="717" y="762"/>
                      </a:lnTo>
                      <a:lnTo>
                        <a:pt x="717" y="734"/>
                      </a:lnTo>
                      <a:lnTo>
                        <a:pt x="717" y="710"/>
                      </a:lnTo>
                      <a:lnTo>
                        <a:pt x="717" y="685"/>
                      </a:lnTo>
                      <a:lnTo>
                        <a:pt x="717" y="673"/>
                      </a:lnTo>
                      <a:lnTo>
                        <a:pt x="717" y="669"/>
                      </a:lnTo>
                      <a:lnTo>
                        <a:pt x="717" y="665"/>
                      </a:lnTo>
                      <a:lnTo>
                        <a:pt x="705" y="669"/>
                      </a:lnTo>
                      <a:lnTo>
                        <a:pt x="705" y="657"/>
                      </a:lnTo>
                      <a:lnTo>
                        <a:pt x="709" y="645"/>
                      </a:lnTo>
                      <a:lnTo>
                        <a:pt x="709" y="633"/>
                      </a:lnTo>
                      <a:lnTo>
                        <a:pt x="709" y="621"/>
                      </a:lnTo>
                      <a:lnTo>
                        <a:pt x="697" y="661"/>
                      </a:lnTo>
                      <a:lnTo>
                        <a:pt x="701" y="641"/>
                      </a:lnTo>
                      <a:lnTo>
                        <a:pt x="701" y="621"/>
                      </a:lnTo>
                      <a:lnTo>
                        <a:pt x="697" y="601"/>
                      </a:lnTo>
                      <a:lnTo>
                        <a:pt x="693" y="581"/>
                      </a:lnTo>
                      <a:lnTo>
                        <a:pt x="685" y="613"/>
                      </a:lnTo>
                      <a:lnTo>
                        <a:pt x="685" y="597"/>
                      </a:lnTo>
                      <a:lnTo>
                        <a:pt x="681" y="581"/>
                      </a:lnTo>
                      <a:lnTo>
                        <a:pt x="681" y="565"/>
                      </a:lnTo>
                      <a:lnTo>
                        <a:pt x="681" y="552"/>
                      </a:lnTo>
                      <a:lnTo>
                        <a:pt x="669" y="573"/>
                      </a:lnTo>
                      <a:lnTo>
                        <a:pt x="665" y="556"/>
                      </a:lnTo>
                      <a:lnTo>
                        <a:pt x="665" y="548"/>
                      </a:lnTo>
                      <a:lnTo>
                        <a:pt x="665" y="536"/>
                      </a:lnTo>
                      <a:lnTo>
                        <a:pt x="657" y="548"/>
                      </a:lnTo>
                      <a:lnTo>
                        <a:pt x="649" y="556"/>
                      </a:lnTo>
                      <a:lnTo>
                        <a:pt x="640" y="569"/>
                      </a:lnTo>
                      <a:lnTo>
                        <a:pt x="628" y="573"/>
                      </a:lnTo>
                      <a:lnTo>
                        <a:pt x="636" y="552"/>
                      </a:lnTo>
                      <a:lnTo>
                        <a:pt x="632" y="552"/>
                      </a:lnTo>
                      <a:lnTo>
                        <a:pt x="628" y="552"/>
                      </a:lnTo>
                      <a:lnTo>
                        <a:pt x="620" y="556"/>
                      </a:lnTo>
                      <a:lnTo>
                        <a:pt x="612" y="565"/>
                      </a:lnTo>
                      <a:lnTo>
                        <a:pt x="612" y="573"/>
                      </a:lnTo>
                      <a:lnTo>
                        <a:pt x="612" y="548"/>
                      </a:lnTo>
                      <a:lnTo>
                        <a:pt x="608" y="552"/>
                      </a:lnTo>
                      <a:lnTo>
                        <a:pt x="604" y="556"/>
                      </a:lnTo>
                      <a:lnTo>
                        <a:pt x="596" y="569"/>
                      </a:lnTo>
                      <a:lnTo>
                        <a:pt x="588" y="581"/>
                      </a:lnTo>
                      <a:lnTo>
                        <a:pt x="584" y="589"/>
                      </a:lnTo>
                      <a:lnTo>
                        <a:pt x="580" y="601"/>
                      </a:lnTo>
                      <a:lnTo>
                        <a:pt x="572" y="613"/>
                      </a:lnTo>
                      <a:lnTo>
                        <a:pt x="564" y="621"/>
                      </a:lnTo>
                      <a:lnTo>
                        <a:pt x="560" y="625"/>
                      </a:lnTo>
                      <a:lnTo>
                        <a:pt x="552" y="629"/>
                      </a:lnTo>
                      <a:lnTo>
                        <a:pt x="548" y="637"/>
                      </a:lnTo>
                      <a:lnTo>
                        <a:pt x="544" y="641"/>
                      </a:lnTo>
                      <a:lnTo>
                        <a:pt x="540" y="649"/>
                      </a:lnTo>
                      <a:lnTo>
                        <a:pt x="532" y="653"/>
                      </a:lnTo>
                      <a:lnTo>
                        <a:pt x="532" y="629"/>
                      </a:lnTo>
                      <a:lnTo>
                        <a:pt x="524" y="633"/>
                      </a:lnTo>
                      <a:lnTo>
                        <a:pt x="520" y="637"/>
                      </a:lnTo>
                      <a:lnTo>
                        <a:pt x="516" y="645"/>
                      </a:lnTo>
                      <a:lnTo>
                        <a:pt x="512" y="649"/>
                      </a:lnTo>
                      <a:lnTo>
                        <a:pt x="508" y="661"/>
                      </a:lnTo>
                      <a:lnTo>
                        <a:pt x="504" y="673"/>
                      </a:lnTo>
                      <a:lnTo>
                        <a:pt x="499" y="653"/>
                      </a:lnTo>
                      <a:lnTo>
                        <a:pt x="483" y="665"/>
                      </a:lnTo>
                      <a:lnTo>
                        <a:pt x="467" y="673"/>
                      </a:lnTo>
                      <a:lnTo>
                        <a:pt x="451" y="681"/>
                      </a:lnTo>
                      <a:lnTo>
                        <a:pt x="435" y="685"/>
                      </a:lnTo>
                      <a:lnTo>
                        <a:pt x="435" y="694"/>
                      </a:lnTo>
                      <a:lnTo>
                        <a:pt x="435" y="698"/>
                      </a:lnTo>
                      <a:lnTo>
                        <a:pt x="435" y="702"/>
                      </a:lnTo>
                      <a:lnTo>
                        <a:pt x="439" y="706"/>
                      </a:lnTo>
                      <a:lnTo>
                        <a:pt x="439" y="706"/>
                      </a:lnTo>
                      <a:lnTo>
                        <a:pt x="471" y="706"/>
                      </a:lnTo>
                      <a:lnTo>
                        <a:pt x="479" y="706"/>
                      </a:lnTo>
                      <a:lnTo>
                        <a:pt x="483" y="706"/>
                      </a:lnTo>
                      <a:lnTo>
                        <a:pt x="487" y="710"/>
                      </a:lnTo>
                      <a:lnTo>
                        <a:pt x="491" y="714"/>
                      </a:lnTo>
                      <a:lnTo>
                        <a:pt x="508" y="730"/>
                      </a:lnTo>
                      <a:lnTo>
                        <a:pt x="508" y="730"/>
                      </a:lnTo>
                      <a:lnTo>
                        <a:pt x="520" y="742"/>
                      </a:lnTo>
                      <a:lnTo>
                        <a:pt x="504" y="738"/>
                      </a:lnTo>
                      <a:lnTo>
                        <a:pt x="508" y="746"/>
                      </a:lnTo>
                      <a:lnTo>
                        <a:pt x="495" y="742"/>
                      </a:lnTo>
                      <a:lnTo>
                        <a:pt x="499" y="746"/>
                      </a:lnTo>
                      <a:lnTo>
                        <a:pt x="504" y="750"/>
                      </a:lnTo>
                      <a:lnTo>
                        <a:pt x="504" y="754"/>
                      </a:lnTo>
                      <a:lnTo>
                        <a:pt x="508" y="762"/>
                      </a:lnTo>
                      <a:lnTo>
                        <a:pt x="520" y="778"/>
                      </a:lnTo>
                      <a:lnTo>
                        <a:pt x="504" y="770"/>
                      </a:lnTo>
                      <a:lnTo>
                        <a:pt x="504" y="774"/>
                      </a:lnTo>
                      <a:lnTo>
                        <a:pt x="499" y="774"/>
                      </a:lnTo>
                      <a:lnTo>
                        <a:pt x="495" y="778"/>
                      </a:lnTo>
                      <a:lnTo>
                        <a:pt x="491" y="774"/>
                      </a:lnTo>
                      <a:lnTo>
                        <a:pt x="495" y="786"/>
                      </a:lnTo>
                      <a:lnTo>
                        <a:pt x="483" y="774"/>
                      </a:lnTo>
                      <a:lnTo>
                        <a:pt x="479" y="774"/>
                      </a:lnTo>
                      <a:lnTo>
                        <a:pt x="479" y="774"/>
                      </a:lnTo>
                      <a:lnTo>
                        <a:pt x="471" y="774"/>
                      </a:lnTo>
                      <a:lnTo>
                        <a:pt x="471" y="782"/>
                      </a:lnTo>
                      <a:lnTo>
                        <a:pt x="455" y="774"/>
                      </a:lnTo>
                      <a:lnTo>
                        <a:pt x="447" y="774"/>
                      </a:lnTo>
                      <a:lnTo>
                        <a:pt x="443" y="774"/>
                      </a:lnTo>
                      <a:lnTo>
                        <a:pt x="443" y="770"/>
                      </a:lnTo>
                      <a:lnTo>
                        <a:pt x="439" y="766"/>
                      </a:lnTo>
                      <a:lnTo>
                        <a:pt x="439" y="774"/>
                      </a:lnTo>
                      <a:lnTo>
                        <a:pt x="431" y="758"/>
                      </a:lnTo>
                      <a:lnTo>
                        <a:pt x="427" y="758"/>
                      </a:lnTo>
                      <a:lnTo>
                        <a:pt x="423" y="754"/>
                      </a:lnTo>
                      <a:lnTo>
                        <a:pt x="415" y="750"/>
                      </a:lnTo>
                      <a:lnTo>
                        <a:pt x="403" y="746"/>
                      </a:lnTo>
                      <a:lnTo>
                        <a:pt x="399" y="742"/>
                      </a:lnTo>
                      <a:lnTo>
                        <a:pt x="399" y="742"/>
                      </a:lnTo>
                      <a:lnTo>
                        <a:pt x="399" y="738"/>
                      </a:lnTo>
                      <a:lnTo>
                        <a:pt x="391" y="730"/>
                      </a:lnTo>
                      <a:lnTo>
                        <a:pt x="383" y="722"/>
                      </a:lnTo>
                      <a:lnTo>
                        <a:pt x="375" y="718"/>
                      </a:lnTo>
                      <a:lnTo>
                        <a:pt x="367" y="714"/>
                      </a:lnTo>
                      <a:lnTo>
                        <a:pt x="346" y="706"/>
                      </a:lnTo>
                      <a:lnTo>
                        <a:pt x="338" y="702"/>
                      </a:lnTo>
                      <a:lnTo>
                        <a:pt x="330" y="694"/>
                      </a:lnTo>
                      <a:lnTo>
                        <a:pt x="326" y="690"/>
                      </a:lnTo>
                      <a:lnTo>
                        <a:pt x="322" y="685"/>
                      </a:lnTo>
                      <a:lnTo>
                        <a:pt x="318" y="677"/>
                      </a:lnTo>
                      <a:lnTo>
                        <a:pt x="318" y="673"/>
                      </a:lnTo>
                      <a:lnTo>
                        <a:pt x="322" y="657"/>
                      </a:lnTo>
                      <a:lnTo>
                        <a:pt x="326" y="645"/>
                      </a:lnTo>
                      <a:lnTo>
                        <a:pt x="318" y="633"/>
                      </a:lnTo>
                      <a:lnTo>
                        <a:pt x="314" y="625"/>
                      </a:lnTo>
                      <a:lnTo>
                        <a:pt x="310" y="617"/>
                      </a:lnTo>
                      <a:lnTo>
                        <a:pt x="314" y="609"/>
                      </a:lnTo>
                      <a:lnTo>
                        <a:pt x="314" y="605"/>
                      </a:lnTo>
                      <a:lnTo>
                        <a:pt x="322" y="597"/>
                      </a:lnTo>
                      <a:lnTo>
                        <a:pt x="338" y="581"/>
                      </a:lnTo>
                      <a:lnTo>
                        <a:pt x="310" y="597"/>
                      </a:lnTo>
                      <a:lnTo>
                        <a:pt x="310" y="589"/>
                      </a:lnTo>
                      <a:lnTo>
                        <a:pt x="310" y="581"/>
                      </a:lnTo>
                      <a:lnTo>
                        <a:pt x="310" y="569"/>
                      </a:lnTo>
                      <a:lnTo>
                        <a:pt x="306" y="560"/>
                      </a:lnTo>
                      <a:lnTo>
                        <a:pt x="302" y="573"/>
                      </a:lnTo>
                      <a:lnTo>
                        <a:pt x="298" y="589"/>
                      </a:lnTo>
                      <a:lnTo>
                        <a:pt x="294" y="601"/>
                      </a:lnTo>
                      <a:lnTo>
                        <a:pt x="290" y="617"/>
                      </a:lnTo>
                      <a:lnTo>
                        <a:pt x="282" y="629"/>
                      </a:lnTo>
                      <a:lnTo>
                        <a:pt x="274" y="641"/>
                      </a:lnTo>
                      <a:lnTo>
                        <a:pt x="262" y="649"/>
                      </a:lnTo>
                      <a:lnTo>
                        <a:pt x="254" y="653"/>
                      </a:lnTo>
                      <a:lnTo>
                        <a:pt x="246" y="669"/>
                      </a:lnTo>
                      <a:lnTo>
                        <a:pt x="238" y="681"/>
                      </a:lnTo>
                      <a:lnTo>
                        <a:pt x="234" y="685"/>
                      </a:lnTo>
                      <a:lnTo>
                        <a:pt x="226" y="690"/>
                      </a:lnTo>
                      <a:lnTo>
                        <a:pt x="222" y="694"/>
                      </a:lnTo>
                      <a:lnTo>
                        <a:pt x="214" y="694"/>
                      </a:lnTo>
                      <a:lnTo>
                        <a:pt x="214" y="677"/>
                      </a:lnTo>
                      <a:lnTo>
                        <a:pt x="214" y="669"/>
                      </a:lnTo>
                      <a:lnTo>
                        <a:pt x="209" y="661"/>
                      </a:lnTo>
                      <a:lnTo>
                        <a:pt x="205" y="677"/>
                      </a:lnTo>
                      <a:lnTo>
                        <a:pt x="197" y="690"/>
                      </a:lnTo>
                      <a:lnTo>
                        <a:pt x="189" y="706"/>
                      </a:lnTo>
                      <a:lnTo>
                        <a:pt x="181" y="718"/>
                      </a:lnTo>
                      <a:lnTo>
                        <a:pt x="181" y="698"/>
                      </a:lnTo>
                      <a:lnTo>
                        <a:pt x="181" y="690"/>
                      </a:lnTo>
                      <a:lnTo>
                        <a:pt x="181" y="690"/>
                      </a:lnTo>
                      <a:lnTo>
                        <a:pt x="181" y="681"/>
                      </a:lnTo>
                      <a:lnTo>
                        <a:pt x="173" y="698"/>
                      </a:lnTo>
                      <a:lnTo>
                        <a:pt x="169" y="718"/>
                      </a:lnTo>
                      <a:lnTo>
                        <a:pt x="161" y="726"/>
                      </a:lnTo>
                      <a:lnTo>
                        <a:pt x="157" y="730"/>
                      </a:lnTo>
                      <a:lnTo>
                        <a:pt x="153" y="738"/>
                      </a:lnTo>
                      <a:lnTo>
                        <a:pt x="145" y="746"/>
                      </a:lnTo>
                      <a:lnTo>
                        <a:pt x="145" y="726"/>
                      </a:lnTo>
                      <a:lnTo>
                        <a:pt x="145" y="714"/>
                      </a:lnTo>
                      <a:lnTo>
                        <a:pt x="141" y="710"/>
                      </a:lnTo>
                      <a:lnTo>
                        <a:pt x="141" y="706"/>
                      </a:lnTo>
                      <a:lnTo>
                        <a:pt x="133" y="734"/>
                      </a:lnTo>
                      <a:lnTo>
                        <a:pt x="129" y="746"/>
                      </a:lnTo>
                      <a:lnTo>
                        <a:pt x="125" y="762"/>
                      </a:lnTo>
                      <a:lnTo>
                        <a:pt x="117" y="774"/>
                      </a:lnTo>
                      <a:lnTo>
                        <a:pt x="109" y="786"/>
                      </a:lnTo>
                      <a:lnTo>
                        <a:pt x="101" y="798"/>
                      </a:lnTo>
                      <a:lnTo>
                        <a:pt x="93" y="806"/>
                      </a:lnTo>
                      <a:lnTo>
                        <a:pt x="89" y="798"/>
                      </a:lnTo>
                      <a:lnTo>
                        <a:pt x="85" y="810"/>
                      </a:lnTo>
                      <a:lnTo>
                        <a:pt x="77" y="827"/>
                      </a:lnTo>
                      <a:lnTo>
                        <a:pt x="69" y="839"/>
                      </a:lnTo>
                      <a:lnTo>
                        <a:pt x="60" y="851"/>
                      </a:lnTo>
                      <a:lnTo>
                        <a:pt x="60" y="827"/>
                      </a:lnTo>
                      <a:lnTo>
                        <a:pt x="56" y="835"/>
                      </a:lnTo>
                      <a:lnTo>
                        <a:pt x="52" y="847"/>
                      </a:lnTo>
                      <a:lnTo>
                        <a:pt x="48" y="855"/>
                      </a:lnTo>
                      <a:lnTo>
                        <a:pt x="40" y="863"/>
                      </a:lnTo>
                      <a:lnTo>
                        <a:pt x="40" y="843"/>
                      </a:lnTo>
                      <a:lnTo>
                        <a:pt x="20" y="8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 smtClean="0">
                    <a:solidFill>
                      <a:prstClr val="black"/>
                    </a:solidFill>
                  </a:endParaRPr>
                </a:p>
              </p:txBody>
            </p:sp>
            <p:pic>
              <p:nvPicPr>
                <p:cNvPr id="52" name="Picture 1110" descr="AN04330_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685800" y="2989887"/>
                  <a:ext cx="464994" cy="4502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767896"/>
            <a:ext cx="1921428" cy="25765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668" y="4646746"/>
            <a:ext cx="2036560" cy="1525454"/>
          </a:xfrm>
          <a:prstGeom prst="rect">
            <a:avLst/>
          </a:prstGeom>
          <a:effectLst/>
        </p:spPr>
      </p:pic>
      <p:sp>
        <p:nvSpPr>
          <p:cNvPr id="5" name="TextBox 4"/>
          <p:cNvSpPr txBox="1"/>
          <p:nvPr/>
        </p:nvSpPr>
        <p:spPr>
          <a:xfrm>
            <a:off x="1084849" y="18595"/>
            <a:ext cx="6099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Rabies transmission pathways in the US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6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5800" y="242888"/>
            <a:ext cx="77724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 smtClean="0">
                <a:solidFill>
                  <a:srgbClr val="FFFF00"/>
                </a:solidFill>
              </a:rPr>
              <a:t>2015 Skunk Samples</a:t>
            </a:r>
            <a:endParaRPr lang="en-US" altLang="en-US" dirty="0">
              <a:solidFill>
                <a:srgbClr val="FFFF00"/>
              </a:solidFill>
            </a:endParaRPr>
          </a:p>
        </p:txBody>
      </p:sp>
      <p:graphicFrame>
        <p:nvGraphicFramePr>
          <p:cNvPr id="423940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95633"/>
              </p:ext>
            </p:extLst>
          </p:nvPr>
        </p:nvGraphicFramePr>
        <p:xfrm>
          <a:off x="1562807" y="1962804"/>
          <a:ext cx="6024895" cy="2316956"/>
        </p:xfrm>
        <a:graphic>
          <a:graphicData uri="http://schemas.openxmlformats.org/drawingml/2006/table">
            <a:tbl>
              <a:tblPr/>
              <a:tblGrid>
                <a:gridCol w="2650953"/>
                <a:gridCol w="1686971"/>
                <a:gridCol w="1686971"/>
              </a:tblGrid>
              <a:tr h="57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Bait Density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Goal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To date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150/mi</a:t>
                      </a:r>
                      <a:r>
                        <a:rPr kumimoji="0" lang="en-US" sz="3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~90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300/mi</a:t>
                      </a:r>
                      <a:r>
                        <a:rPr kumimoji="0" lang="en-US" sz="3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50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~40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150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49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90" y="0"/>
            <a:ext cx="8991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D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14854" y="5843857"/>
            <a:ext cx="1095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Cases in NBS as of 7/13/15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" t="848" r="736" b="693"/>
          <a:stretch/>
        </p:blipFill>
        <p:spPr>
          <a:xfrm>
            <a:off x="1140031" y="0"/>
            <a:ext cx="6868728" cy="68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07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4063"/>
            <a:ext cx="9144000" cy="689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09601"/>
            <a:ext cx="8610600" cy="2838451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Managing an outbreak of bat rabies in terrestrial wildlife in Flagstaff, Arizona</a:t>
            </a:r>
            <a:b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Past – Present - Future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52401" y="5410200"/>
            <a:ext cx="8616950" cy="1752600"/>
          </a:xfrm>
        </p:spPr>
        <p:txBody>
          <a:bodyPr/>
          <a:lstStyle/>
          <a:p>
            <a:pPr marR="0" algn="l"/>
            <a:r>
              <a:rPr lang="en-US" sz="2400" dirty="0" smtClean="0">
                <a:solidFill>
                  <a:srgbClr val="FFFFFF"/>
                </a:solidFill>
              </a:rPr>
              <a:t>David Bergman		Tad Theimer		Carol Chambers</a:t>
            </a:r>
            <a:endParaRPr lang="en-US" sz="2400" dirty="0"/>
          </a:p>
          <a:p>
            <a:pPr marR="0" algn="l"/>
            <a:r>
              <a:rPr lang="en-US" sz="2400" dirty="0" smtClean="0">
                <a:solidFill>
                  <a:srgbClr val="FFFFFF"/>
                </a:solidFill>
              </a:rPr>
              <a:t>USDA APHIS WS		NAU			NAU</a:t>
            </a:r>
          </a:p>
          <a:p>
            <a:pPr marR="0" algn="l"/>
            <a:r>
              <a:rPr lang="en-US" sz="2400" dirty="0" smtClean="0">
                <a:solidFill>
                  <a:srgbClr val="FFFFFF"/>
                </a:solidFill>
              </a:rPr>
              <a:t>Phoenix, AZ			Flagstaff, AZ		Flagstaff, AZ</a:t>
            </a:r>
          </a:p>
        </p:txBody>
      </p:sp>
    </p:spTree>
    <p:extLst>
      <p:ext uri="{BB962C8B-B14F-4D97-AF65-F5344CB8AC3E}">
        <p14:creationId xmlns:p14="http://schemas.microsoft.com/office/powerpoint/2010/main" val="48095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0584" y="578535"/>
            <a:ext cx="3639312" cy="268892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+mn-lt"/>
              </a:rPr>
              <a:t>1. What </a:t>
            </a:r>
            <a:r>
              <a:rPr lang="en-US" sz="4400" dirty="0">
                <a:latin typeface="+mn-lt"/>
              </a:rPr>
              <a:t>is the life history of big brown </a:t>
            </a:r>
            <a:r>
              <a:rPr lang="en-US" sz="4400" dirty="0" smtClean="0">
                <a:latin typeface="+mn-lt"/>
              </a:rPr>
              <a:t>bats in a rabies outbreak area?</a:t>
            </a:r>
            <a:endParaRPr lang="en-US" sz="4400" dirty="0"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" y="3560483"/>
            <a:ext cx="3444911" cy="264216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4000" dirty="0" smtClean="0"/>
              <a:t>2. How </a:t>
            </a:r>
            <a:r>
              <a:rPr lang="en-US" sz="4000" dirty="0"/>
              <a:t>is rabies transmitted from </a:t>
            </a:r>
            <a:r>
              <a:rPr lang="en-US" sz="4000" dirty="0" smtClean="0"/>
              <a:t>big brown bats </a:t>
            </a:r>
            <a:r>
              <a:rPr lang="en-US" sz="4000" dirty="0"/>
              <a:t>to </a:t>
            </a:r>
            <a:r>
              <a:rPr lang="en-US" sz="4000" dirty="0" smtClean="0"/>
              <a:t>other animals?</a:t>
            </a:r>
            <a:endParaRPr lang="en-US" sz="4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3813048" y="1796326"/>
            <a:ext cx="5235348" cy="5098405"/>
            <a:chOff x="5084064" y="1698573"/>
            <a:chExt cx="6980464" cy="5098405"/>
          </a:xfrm>
        </p:grpSpPr>
        <p:pic>
          <p:nvPicPr>
            <p:cNvPr id="1026" name="Picture 2" descr="rabiesincoccountywithlegend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" r="10418" b="8447"/>
            <a:stretch/>
          </p:blipFill>
          <p:spPr bwMode="auto">
            <a:xfrm>
              <a:off x="5084064" y="1698573"/>
              <a:ext cx="6980464" cy="460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212460" y="6150647"/>
              <a:ext cx="3333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Coconino County, AZ (1999-2010)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730549" y="76200"/>
            <a:ext cx="3281272" cy="1785727"/>
            <a:chOff x="7689499" y="137269"/>
            <a:chExt cx="4375029" cy="1785727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9" t="20791" r="13693" b="34515"/>
            <a:stretch/>
          </p:blipFill>
          <p:spPr>
            <a:xfrm>
              <a:off x="7689499" y="137269"/>
              <a:ext cx="4375029" cy="1785727"/>
            </a:xfrm>
            <a:prstGeom prst="rect">
              <a:avLst/>
            </a:prstGeom>
            <a:ln>
              <a:noFill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10049843" y="1553664"/>
              <a:ext cx="1987724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en-US" dirty="0" smtClean="0">
                  <a:solidFill>
                    <a:srgbClr val="E7E6E6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Big brown bat</a:t>
              </a:r>
              <a:endParaRPr lang="en-US" altLang="en-US" dirty="0">
                <a:solidFill>
                  <a:srgbClr val="E7E6E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33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Placeholder 2"/>
          <p:cNvSpPr>
            <a:spLocks noGrp="1"/>
          </p:cNvSpPr>
          <p:nvPr>
            <p:ph type="body" idx="1"/>
          </p:nvPr>
        </p:nvSpPr>
        <p:spPr>
          <a:xfrm>
            <a:off x="5867400" y="1828800"/>
            <a:ext cx="3048000" cy="2971800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smtClean="0"/>
              <a:t> Vaccinations done by WS, CDC, CCHD, and city of Flagstaff</a:t>
            </a:r>
          </a:p>
          <a:p>
            <a:pPr>
              <a:buFont typeface="Arial" charset="0"/>
              <a:buChar char="•"/>
            </a:pPr>
            <a:endParaRPr lang="en-US" smtClean="0"/>
          </a:p>
          <a:p>
            <a:pPr>
              <a:buFont typeface="Arial" charset="0"/>
              <a:buChar char="•"/>
            </a:pPr>
            <a:r>
              <a:rPr lang="en-US" smtClean="0"/>
              <a:t> 217 animals vaccinated and released over 6 months in 2001</a:t>
            </a:r>
          </a:p>
          <a:p>
            <a:pPr>
              <a:buFont typeface="Arial" charset="0"/>
              <a:buChar char="•"/>
            </a:pPr>
            <a:endParaRPr lang="en-US" smtClean="0"/>
          </a:p>
        </p:txBody>
      </p:sp>
      <p:pic>
        <p:nvPicPr>
          <p:cNvPr id="17410" name="Picture 164" descr="vaccinations 01 WS &amp; oth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753031"/>
            <a:ext cx="51054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DBF5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Intensive TVR Program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t="47807" r="28612" b="3070"/>
          <a:stretch/>
        </p:blipFill>
        <p:spPr bwMode="auto">
          <a:xfrm>
            <a:off x="0" y="5257800"/>
            <a:ext cx="9220200" cy="161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62800" y="5730348"/>
            <a:ext cx="1757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Leslie et al 2006 EID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1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763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Rabies Re-emergence in Flagstaff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mtClean="0"/>
              <a:t>2004</a:t>
            </a:r>
          </a:p>
          <a:p>
            <a:pPr>
              <a:buClr>
                <a:srgbClr val="0099FF"/>
              </a:buClr>
              <a:buFont typeface="Arial" charset="0"/>
              <a:buChar char="•"/>
            </a:pPr>
            <a:r>
              <a:rPr lang="en-US" smtClean="0"/>
              <a:t> 5 striped skunks </a:t>
            </a:r>
          </a:p>
          <a:p>
            <a:pPr>
              <a:buClr>
                <a:srgbClr val="0099FF"/>
              </a:buClr>
              <a:buFont typeface="Arial" charset="0"/>
              <a:buChar char="•"/>
            </a:pPr>
            <a:r>
              <a:rPr lang="en-US" smtClean="0"/>
              <a:t> 1 gray fox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/>
          <a:p>
            <a:pPr marL="274320" indent="-274320" algn="ctr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sz="2600" dirty="0">
                <a:solidFill>
                  <a:prstClr val="white"/>
                </a:solidFill>
              </a:rPr>
              <a:t>2005</a:t>
            </a:r>
          </a:p>
          <a:p>
            <a:pPr marL="274320" indent="-274320">
              <a:spcBef>
                <a:spcPct val="20000"/>
              </a:spcBef>
              <a:buClr>
                <a:srgbClr val="0099FF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prstClr val="white"/>
                </a:solidFill>
              </a:rPr>
              <a:t>1 striped skunk</a:t>
            </a:r>
          </a:p>
          <a:p>
            <a:pPr marL="274320" indent="-274320">
              <a:spcBef>
                <a:spcPct val="20000"/>
              </a:spcBef>
              <a:buClr>
                <a:srgbClr val="0099FF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prstClr val="white"/>
                </a:solidFill>
              </a:rPr>
              <a:t>1 gray fox</a:t>
            </a:r>
          </a:p>
          <a:p>
            <a:pPr marL="274320" indent="-274320">
              <a:spcBef>
                <a:spcPct val="20000"/>
              </a:spcBef>
              <a:buClr>
                <a:srgbClr val="0099FF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prstClr val="white"/>
                </a:solidFill>
              </a:rPr>
              <a:t>1 domestic cat</a:t>
            </a:r>
          </a:p>
        </p:txBody>
      </p:sp>
      <p:pic>
        <p:nvPicPr>
          <p:cNvPr id="19460" name="Picture 5" descr="greyfox"/>
          <p:cNvPicPr>
            <a:picLocks noChangeAspect="1" noChangeArrowheads="1"/>
          </p:cNvPicPr>
          <p:nvPr/>
        </p:nvPicPr>
        <p:blipFill>
          <a:blip r:embed="rId2"/>
          <a:srcRect l="8621" t="9201" r="12070" b="4401"/>
          <a:stretch>
            <a:fillRect/>
          </a:stretch>
        </p:blipFill>
        <p:spPr bwMode="auto">
          <a:xfrm>
            <a:off x="7086600" y="3657600"/>
            <a:ext cx="1752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stripedskun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3352800"/>
            <a:ext cx="39116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7" descr="prettygir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733800"/>
            <a:ext cx="19050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4572000" y="6325266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i="1">
                <a:solidFill>
                  <a:prstClr val="black"/>
                </a:solidFill>
              </a:rPr>
              <a:t> </a:t>
            </a:r>
            <a:r>
              <a:rPr lang="en-US" b="1" i="1">
                <a:solidFill>
                  <a:prstClr val="white"/>
                </a:solidFill>
              </a:rPr>
              <a:t>All with bat-variant</a:t>
            </a:r>
          </a:p>
        </p:txBody>
      </p:sp>
    </p:spTree>
    <p:extLst>
      <p:ext uri="{BB962C8B-B14F-4D97-AF65-F5344CB8AC3E}">
        <p14:creationId xmlns:p14="http://schemas.microsoft.com/office/powerpoint/2010/main" val="11532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503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Opportunistic TVR Program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828800"/>
            <a:ext cx="3429000" cy="40386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Cooperate with ACOs, NWCOs, County officials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Late 2004 through February 2008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400" dirty="0" smtClean="0"/>
              <a:t> 343 striped skunks, 36 raccoons, 2 hog-nosed skunks, and 1 gray fox were vaccinated and released</a:t>
            </a:r>
            <a:endParaRPr lang="en-US" dirty="0"/>
          </a:p>
        </p:txBody>
      </p:sp>
      <p:pic>
        <p:nvPicPr>
          <p:cNvPr id="20483" name="Picture 184" descr="ArizonaVaccinat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676400"/>
            <a:ext cx="43815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4495801" y="6096000"/>
            <a:ext cx="4169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white"/>
                </a:solidFill>
              </a:rPr>
              <a:t>No additional rabid animals during TVR</a:t>
            </a:r>
          </a:p>
        </p:txBody>
      </p:sp>
    </p:spTree>
    <p:extLst>
      <p:ext uri="{BB962C8B-B14F-4D97-AF65-F5344CB8AC3E}">
        <p14:creationId xmlns:p14="http://schemas.microsoft.com/office/powerpoint/2010/main" val="92133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0" y="914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400" dirty="0">
                <a:solidFill>
                  <a:srgbClr val="DBF5F9"/>
                </a:solidFill>
                <a:latin typeface="Calibri"/>
              </a:rPr>
              <a:t>Oral Rabies Vaccine Study – </a:t>
            </a:r>
          </a:p>
          <a:p>
            <a:pPr algn="ctr">
              <a:defRPr/>
            </a:pPr>
            <a:r>
              <a:rPr lang="en-US" sz="4400" dirty="0">
                <a:solidFill>
                  <a:srgbClr val="DBF5F9"/>
                </a:solidFill>
                <a:latin typeface="Calibri"/>
              </a:rPr>
              <a:t>Striped Skunks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" y="2667000"/>
            <a:ext cx="8763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99FF"/>
              </a:buClr>
              <a:buFontTx/>
              <a:buChar char="•"/>
              <a:defRPr/>
            </a:pPr>
            <a:r>
              <a:rPr lang="en-US" sz="2400" dirty="0">
                <a:solidFill>
                  <a:prstClr val="white"/>
                </a:solidFill>
              </a:rPr>
              <a:t>Test a potential skunk vaccine in the field</a:t>
            </a:r>
          </a:p>
          <a:p>
            <a:pPr marL="342900" indent="-342900">
              <a:spcBef>
                <a:spcPct val="20000"/>
              </a:spcBef>
              <a:buClr>
                <a:srgbClr val="0099FF"/>
              </a:buClr>
              <a:defRPr/>
            </a:pPr>
            <a:endParaRPr lang="en-US" sz="2400" dirty="0">
              <a:solidFill>
                <a:prstClr val="white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rgbClr val="0099FF"/>
              </a:buClr>
              <a:buFontTx/>
              <a:buChar char="•"/>
              <a:defRPr/>
            </a:pPr>
            <a:r>
              <a:rPr lang="en-US" sz="2400" dirty="0">
                <a:solidFill>
                  <a:prstClr val="white"/>
                </a:solidFill>
              </a:rPr>
              <a:t>Determine if the bait/vaccine delivery system and vaccine provides adequate rabies titer levels in free-ranging skunks</a:t>
            </a:r>
          </a:p>
          <a:p>
            <a:pPr marL="342900" indent="-342900">
              <a:spcBef>
                <a:spcPct val="20000"/>
              </a:spcBef>
              <a:buClr>
                <a:srgbClr val="0099FF"/>
              </a:buClr>
              <a:buFontTx/>
              <a:buChar char="•"/>
              <a:defRPr/>
            </a:pPr>
            <a:endParaRPr lang="en-US" sz="2400" dirty="0">
              <a:solidFill>
                <a:prstClr val="white"/>
              </a:solidFill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FIRST</a:t>
            </a:r>
            <a:r>
              <a:rPr 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ORV field trial specifically targeting skunks</a:t>
            </a:r>
          </a:p>
        </p:txBody>
      </p:sp>
    </p:spTree>
    <p:extLst>
      <p:ext uri="{BB962C8B-B14F-4D97-AF65-F5344CB8AC3E}">
        <p14:creationId xmlns:p14="http://schemas.microsoft.com/office/powerpoint/2010/main" val="14310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001000" cy="8503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Vaccine Study Results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534400" cy="44958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Baited with </a:t>
            </a:r>
            <a:r>
              <a:rPr lang="en-US" dirty="0" err="1" smtClean="0"/>
              <a:t>Raboral</a:t>
            </a:r>
            <a:r>
              <a:rPr lang="en-US" dirty="0" smtClean="0"/>
              <a:t> V-RG in 2005 and 2006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88% of trapped skunks had no antibody response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12% had measurable rabies viral neutralizing antibodies (</a:t>
            </a:r>
            <a:r>
              <a:rPr lang="en-US" dirty="0" err="1" smtClean="0"/>
              <a:t>rVNA</a:t>
            </a:r>
            <a:r>
              <a:rPr lang="en-US" dirty="0" smtClean="0"/>
              <a:t>)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Only 1 skunk had measurable </a:t>
            </a:r>
            <a:r>
              <a:rPr lang="en-US" dirty="0" err="1" smtClean="0"/>
              <a:t>rVNA</a:t>
            </a:r>
            <a:r>
              <a:rPr lang="en-US" dirty="0" smtClean="0"/>
              <a:t> without record of previous  vaccination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10 skunks had visible biomarker without developing </a:t>
            </a:r>
            <a:r>
              <a:rPr lang="en-US" dirty="0" err="1" smtClean="0"/>
              <a:t>rVNA</a:t>
            </a: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/>
              <a:t> Direct installation may be effective at protecting animals against rabies challenge (</a:t>
            </a:r>
            <a:r>
              <a:rPr lang="en-US" dirty="0" err="1" smtClean="0"/>
              <a:t>Grosenbaugh</a:t>
            </a:r>
            <a:r>
              <a:rPr lang="en-US" dirty="0" smtClean="0"/>
              <a:t> et al. 2007), but the current bait/vaccine delivery system is ineffective in field settings.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27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3" name="TextBox 2"/>
          <p:cNvSpPr txBox="1"/>
          <p:nvPr/>
        </p:nvSpPr>
        <p:spPr>
          <a:xfrm>
            <a:off x="2583246" y="147935"/>
            <a:ext cx="3101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in the U.S. 2012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5498" y="609600"/>
            <a:ext cx="9165957" cy="76200"/>
          </a:xfrm>
          <a:prstGeom prst="rect">
            <a:avLst/>
          </a:prstGeom>
          <a:solidFill>
            <a:srgbClr val="93A299"/>
          </a:solidFill>
          <a:ln w="25400" cap="flat" cmpd="sng" algn="ctr">
            <a:solidFill>
              <a:srgbClr val="93A29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931" y="748505"/>
            <a:ext cx="2438400" cy="196950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9" y="748504"/>
            <a:ext cx="2438401" cy="1969501"/>
          </a:xfrm>
          <a:prstGeom prst="rect">
            <a:avLst/>
          </a:prstGeom>
        </p:spPr>
      </p:pic>
      <p:pic>
        <p:nvPicPr>
          <p:cNvPr id="7" name="Content Placeholder 4"/>
          <p:cNvPicPr>
            <a:picLocks noGrp="1"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230" y="2933515"/>
            <a:ext cx="2438400" cy="1969501"/>
          </a:xfrm>
          <a:prstGeom prst="rect">
            <a:avLst/>
          </a:prstGeom>
        </p:spPr>
      </p:pic>
      <p:pic>
        <p:nvPicPr>
          <p:cNvPr id="8" name="Content Placeholder 5"/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933515"/>
            <a:ext cx="2438400" cy="1969501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413428" y="2138829"/>
            <a:ext cx="2133600" cy="1431360"/>
            <a:chOff x="381000" y="2185809"/>
            <a:chExt cx="2133600" cy="1431360"/>
          </a:xfrm>
        </p:grpSpPr>
        <p:sp>
          <p:nvSpPr>
            <p:cNvPr id="10" name="Oval 9"/>
            <p:cNvSpPr/>
            <p:nvPr/>
          </p:nvSpPr>
          <p:spPr>
            <a:xfrm>
              <a:off x="381000" y="2185809"/>
              <a:ext cx="2133600" cy="1431360"/>
            </a:xfrm>
            <a:prstGeom prst="ellipse">
              <a:avLst/>
            </a:prstGeom>
            <a:solidFill>
              <a:srgbClr val="848058">
                <a:lumMod val="40000"/>
                <a:lumOff val="60000"/>
                <a:alpha val="50000"/>
              </a:srgbClr>
            </a:solidFill>
            <a:ln w="25400" cap="flat" cmpd="sng" algn="ctr">
              <a:solidFill>
                <a:srgbClr val="93A299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410" y="2688488"/>
              <a:ext cx="838200" cy="838200"/>
            </a:xfrm>
            <a:prstGeom prst="rect">
              <a:avLst/>
            </a:prstGeom>
          </p:spPr>
        </p:pic>
        <p:pic>
          <p:nvPicPr>
            <p:cNvPr id="12" name="Picture 1113" descr="AN02595_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40836">
              <a:off x="1778669" y="2567998"/>
              <a:ext cx="401133" cy="137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113" descr="AN02595_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40836">
              <a:off x="1822329" y="2422893"/>
              <a:ext cx="426103" cy="145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reeform 1037"/>
            <p:cNvSpPr>
              <a:spLocks/>
            </p:cNvSpPr>
            <p:nvPr/>
          </p:nvSpPr>
          <p:spPr bwMode="auto">
            <a:xfrm>
              <a:off x="636113" y="2375053"/>
              <a:ext cx="635009" cy="318165"/>
            </a:xfrm>
            <a:custGeom>
              <a:avLst/>
              <a:gdLst>
                <a:gd name="T0" fmla="*/ 0 w 1144"/>
                <a:gd name="T1" fmla="*/ 718 h 871"/>
                <a:gd name="T2" fmla="*/ 32 w 1144"/>
                <a:gd name="T3" fmla="*/ 613 h 871"/>
                <a:gd name="T4" fmla="*/ 105 w 1144"/>
                <a:gd name="T5" fmla="*/ 508 h 871"/>
                <a:gd name="T6" fmla="*/ 189 w 1144"/>
                <a:gd name="T7" fmla="*/ 427 h 871"/>
                <a:gd name="T8" fmla="*/ 218 w 1144"/>
                <a:gd name="T9" fmla="*/ 319 h 871"/>
                <a:gd name="T10" fmla="*/ 266 w 1144"/>
                <a:gd name="T11" fmla="*/ 234 h 871"/>
                <a:gd name="T12" fmla="*/ 294 w 1144"/>
                <a:gd name="T13" fmla="*/ 165 h 871"/>
                <a:gd name="T14" fmla="*/ 391 w 1144"/>
                <a:gd name="T15" fmla="*/ 77 h 871"/>
                <a:gd name="T16" fmla="*/ 556 w 1144"/>
                <a:gd name="T17" fmla="*/ 8 h 871"/>
                <a:gd name="T18" fmla="*/ 705 w 1144"/>
                <a:gd name="T19" fmla="*/ 24 h 871"/>
                <a:gd name="T20" fmla="*/ 798 w 1144"/>
                <a:gd name="T21" fmla="*/ 73 h 871"/>
                <a:gd name="T22" fmla="*/ 854 w 1144"/>
                <a:gd name="T23" fmla="*/ 69 h 871"/>
                <a:gd name="T24" fmla="*/ 930 w 1144"/>
                <a:gd name="T25" fmla="*/ 44 h 871"/>
                <a:gd name="T26" fmla="*/ 1007 w 1144"/>
                <a:gd name="T27" fmla="*/ 0 h 871"/>
                <a:gd name="T28" fmla="*/ 1051 w 1144"/>
                <a:gd name="T29" fmla="*/ 40 h 871"/>
                <a:gd name="T30" fmla="*/ 1084 w 1144"/>
                <a:gd name="T31" fmla="*/ 125 h 871"/>
                <a:gd name="T32" fmla="*/ 1120 w 1144"/>
                <a:gd name="T33" fmla="*/ 274 h 871"/>
                <a:gd name="T34" fmla="*/ 1140 w 1144"/>
                <a:gd name="T35" fmla="*/ 351 h 871"/>
                <a:gd name="T36" fmla="*/ 1055 w 1144"/>
                <a:gd name="T37" fmla="*/ 327 h 871"/>
                <a:gd name="T38" fmla="*/ 1063 w 1144"/>
                <a:gd name="T39" fmla="*/ 363 h 871"/>
                <a:gd name="T40" fmla="*/ 991 w 1144"/>
                <a:gd name="T41" fmla="*/ 335 h 871"/>
                <a:gd name="T42" fmla="*/ 979 w 1144"/>
                <a:gd name="T43" fmla="*/ 363 h 871"/>
                <a:gd name="T44" fmla="*/ 979 w 1144"/>
                <a:gd name="T45" fmla="*/ 419 h 871"/>
                <a:gd name="T46" fmla="*/ 951 w 1144"/>
                <a:gd name="T47" fmla="*/ 448 h 871"/>
                <a:gd name="T48" fmla="*/ 947 w 1144"/>
                <a:gd name="T49" fmla="*/ 488 h 871"/>
                <a:gd name="T50" fmla="*/ 955 w 1144"/>
                <a:gd name="T51" fmla="*/ 528 h 871"/>
                <a:gd name="T52" fmla="*/ 967 w 1144"/>
                <a:gd name="T53" fmla="*/ 577 h 871"/>
                <a:gd name="T54" fmla="*/ 979 w 1144"/>
                <a:gd name="T55" fmla="*/ 669 h 871"/>
                <a:gd name="T56" fmla="*/ 1011 w 1144"/>
                <a:gd name="T57" fmla="*/ 762 h 871"/>
                <a:gd name="T58" fmla="*/ 1067 w 1144"/>
                <a:gd name="T59" fmla="*/ 786 h 871"/>
                <a:gd name="T60" fmla="*/ 1019 w 1144"/>
                <a:gd name="T61" fmla="*/ 794 h 871"/>
                <a:gd name="T62" fmla="*/ 882 w 1144"/>
                <a:gd name="T63" fmla="*/ 601 h 871"/>
                <a:gd name="T64" fmla="*/ 866 w 1144"/>
                <a:gd name="T65" fmla="*/ 601 h 871"/>
                <a:gd name="T66" fmla="*/ 830 w 1144"/>
                <a:gd name="T67" fmla="*/ 565 h 871"/>
                <a:gd name="T68" fmla="*/ 790 w 1144"/>
                <a:gd name="T69" fmla="*/ 653 h 871"/>
                <a:gd name="T70" fmla="*/ 753 w 1144"/>
                <a:gd name="T71" fmla="*/ 754 h 871"/>
                <a:gd name="T72" fmla="*/ 790 w 1144"/>
                <a:gd name="T73" fmla="*/ 790 h 871"/>
                <a:gd name="T74" fmla="*/ 794 w 1144"/>
                <a:gd name="T75" fmla="*/ 815 h 871"/>
                <a:gd name="T76" fmla="*/ 737 w 1144"/>
                <a:gd name="T77" fmla="*/ 815 h 871"/>
                <a:gd name="T78" fmla="*/ 717 w 1144"/>
                <a:gd name="T79" fmla="*/ 685 h 871"/>
                <a:gd name="T80" fmla="*/ 697 w 1144"/>
                <a:gd name="T81" fmla="*/ 661 h 871"/>
                <a:gd name="T82" fmla="*/ 681 w 1144"/>
                <a:gd name="T83" fmla="*/ 552 h 871"/>
                <a:gd name="T84" fmla="*/ 636 w 1144"/>
                <a:gd name="T85" fmla="*/ 552 h 871"/>
                <a:gd name="T86" fmla="*/ 596 w 1144"/>
                <a:gd name="T87" fmla="*/ 569 h 871"/>
                <a:gd name="T88" fmla="*/ 544 w 1144"/>
                <a:gd name="T89" fmla="*/ 641 h 871"/>
                <a:gd name="T90" fmla="*/ 504 w 1144"/>
                <a:gd name="T91" fmla="*/ 673 h 871"/>
                <a:gd name="T92" fmla="*/ 439 w 1144"/>
                <a:gd name="T93" fmla="*/ 706 h 871"/>
                <a:gd name="T94" fmla="*/ 520 w 1144"/>
                <a:gd name="T95" fmla="*/ 742 h 871"/>
                <a:gd name="T96" fmla="*/ 504 w 1144"/>
                <a:gd name="T97" fmla="*/ 770 h 871"/>
                <a:gd name="T98" fmla="*/ 471 w 1144"/>
                <a:gd name="T99" fmla="*/ 774 h 871"/>
                <a:gd name="T100" fmla="*/ 427 w 1144"/>
                <a:gd name="T101" fmla="*/ 758 h 871"/>
                <a:gd name="T102" fmla="*/ 375 w 1144"/>
                <a:gd name="T103" fmla="*/ 718 h 871"/>
                <a:gd name="T104" fmla="*/ 322 w 1144"/>
                <a:gd name="T105" fmla="*/ 657 h 871"/>
                <a:gd name="T106" fmla="*/ 310 w 1144"/>
                <a:gd name="T107" fmla="*/ 597 h 871"/>
                <a:gd name="T108" fmla="*/ 282 w 1144"/>
                <a:gd name="T109" fmla="*/ 629 h 871"/>
                <a:gd name="T110" fmla="*/ 214 w 1144"/>
                <a:gd name="T111" fmla="*/ 694 h 871"/>
                <a:gd name="T112" fmla="*/ 181 w 1144"/>
                <a:gd name="T113" fmla="*/ 690 h 871"/>
                <a:gd name="T114" fmla="*/ 145 w 1144"/>
                <a:gd name="T115" fmla="*/ 726 h 871"/>
                <a:gd name="T116" fmla="*/ 101 w 1144"/>
                <a:gd name="T117" fmla="*/ 798 h 871"/>
                <a:gd name="T118" fmla="*/ 52 w 1144"/>
                <a:gd name="T119" fmla="*/ 84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4" h="871">
                  <a:moveTo>
                    <a:pt x="20" y="871"/>
                  </a:moveTo>
                  <a:lnTo>
                    <a:pt x="20" y="859"/>
                  </a:lnTo>
                  <a:lnTo>
                    <a:pt x="16" y="839"/>
                  </a:lnTo>
                  <a:lnTo>
                    <a:pt x="8" y="815"/>
                  </a:lnTo>
                  <a:lnTo>
                    <a:pt x="4" y="782"/>
                  </a:lnTo>
                  <a:lnTo>
                    <a:pt x="0" y="770"/>
                  </a:lnTo>
                  <a:lnTo>
                    <a:pt x="0" y="750"/>
                  </a:lnTo>
                  <a:lnTo>
                    <a:pt x="0" y="734"/>
                  </a:lnTo>
                  <a:lnTo>
                    <a:pt x="0" y="718"/>
                  </a:lnTo>
                  <a:lnTo>
                    <a:pt x="4" y="702"/>
                  </a:lnTo>
                  <a:lnTo>
                    <a:pt x="8" y="685"/>
                  </a:lnTo>
                  <a:lnTo>
                    <a:pt x="12" y="665"/>
                  </a:lnTo>
                  <a:lnTo>
                    <a:pt x="20" y="649"/>
                  </a:lnTo>
                  <a:lnTo>
                    <a:pt x="8" y="657"/>
                  </a:lnTo>
                  <a:lnTo>
                    <a:pt x="12" y="649"/>
                  </a:lnTo>
                  <a:lnTo>
                    <a:pt x="12" y="641"/>
                  </a:lnTo>
                  <a:lnTo>
                    <a:pt x="24" y="629"/>
                  </a:lnTo>
                  <a:lnTo>
                    <a:pt x="32" y="613"/>
                  </a:lnTo>
                  <a:lnTo>
                    <a:pt x="48" y="601"/>
                  </a:lnTo>
                  <a:lnTo>
                    <a:pt x="32" y="605"/>
                  </a:lnTo>
                  <a:lnTo>
                    <a:pt x="36" y="589"/>
                  </a:lnTo>
                  <a:lnTo>
                    <a:pt x="44" y="577"/>
                  </a:lnTo>
                  <a:lnTo>
                    <a:pt x="52" y="560"/>
                  </a:lnTo>
                  <a:lnTo>
                    <a:pt x="60" y="548"/>
                  </a:lnTo>
                  <a:lnTo>
                    <a:pt x="73" y="536"/>
                  </a:lnTo>
                  <a:lnTo>
                    <a:pt x="89" y="520"/>
                  </a:lnTo>
                  <a:lnTo>
                    <a:pt x="105" y="508"/>
                  </a:lnTo>
                  <a:lnTo>
                    <a:pt x="129" y="496"/>
                  </a:lnTo>
                  <a:lnTo>
                    <a:pt x="137" y="492"/>
                  </a:lnTo>
                  <a:lnTo>
                    <a:pt x="125" y="484"/>
                  </a:lnTo>
                  <a:lnTo>
                    <a:pt x="145" y="472"/>
                  </a:lnTo>
                  <a:lnTo>
                    <a:pt x="157" y="464"/>
                  </a:lnTo>
                  <a:lnTo>
                    <a:pt x="165" y="456"/>
                  </a:lnTo>
                  <a:lnTo>
                    <a:pt x="177" y="448"/>
                  </a:lnTo>
                  <a:lnTo>
                    <a:pt x="181" y="440"/>
                  </a:lnTo>
                  <a:lnTo>
                    <a:pt x="189" y="427"/>
                  </a:lnTo>
                  <a:lnTo>
                    <a:pt x="193" y="415"/>
                  </a:lnTo>
                  <a:lnTo>
                    <a:pt x="177" y="431"/>
                  </a:lnTo>
                  <a:lnTo>
                    <a:pt x="181" y="415"/>
                  </a:lnTo>
                  <a:lnTo>
                    <a:pt x="185" y="399"/>
                  </a:lnTo>
                  <a:lnTo>
                    <a:pt x="193" y="363"/>
                  </a:lnTo>
                  <a:lnTo>
                    <a:pt x="201" y="351"/>
                  </a:lnTo>
                  <a:lnTo>
                    <a:pt x="205" y="335"/>
                  </a:lnTo>
                  <a:lnTo>
                    <a:pt x="209" y="327"/>
                  </a:lnTo>
                  <a:lnTo>
                    <a:pt x="218" y="319"/>
                  </a:lnTo>
                  <a:lnTo>
                    <a:pt x="222" y="311"/>
                  </a:lnTo>
                  <a:lnTo>
                    <a:pt x="230" y="306"/>
                  </a:lnTo>
                  <a:lnTo>
                    <a:pt x="205" y="315"/>
                  </a:lnTo>
                  <a:lnTo>
                    <a:pt x="230" y="270"/>
                  </a:lnTo>
                  <a:lnTo>
                    <a:pt x="238" y="262"/>
                  </a:lnTo>
                  <a:lnTo>
                    <a:pt x="246" y="250"/>
                  </a:lnTo>
                  <a:lnTo>
                    <a:pt x="254" y="242"/>
                  </a:lnTo>
                  <a:lnTo>
                    <a:pt x="258" y="238"/>
                  </a:lnTo>
                  <a:lnTo>
                    <a:pt x="266" y="234"/>
                  </a:lnTo>
                  <a:lnTo>
                    <a:pt x="246" y="242"/>
                  </a:lnTo>
                  <a:lnTo>
                    <a:pt x="250" y="230"/>
                  </a:lnTo>
                  <a:lnTo>
                    <a:pt x="258" y="222"/>
                  </a:lnTo>
                  <a:lnTo>
                    <a:pt x="266" y="210"/>
                  </a:lnTo>
                  <a:lnTo>
                    <a:pt x="274" y="202"/>
                  </a:lnTo>
                  <a:lnTo>
                    <a:pt x="290" y="186"/>
                  </a:lnTo>
                  <a:lnTo>
                    <a:pt x="310" y="169"/>
                  </a:lnTo>
                  <a:lnTo>
                    <a:pt x="286" y="177"/>
                  </a:lnTo>
                  <a:lnTo>
                    <a:pt x="294" y="165"/>
                  </a:lnTo>
                  <a:lnTo>
                    <a:pt x="302" y="157"/>
                  </a:lnTo>
                  <a:lnTo>
                    <a:pt x="322" y="137"/>
                  </a:lnTo>
                  <a:lnTo>
                    <a:pt x="346" y="121"/>
                  </a:lnTo>
                  <a:lnTo>
                    <a:pt x="371" y="105"/>
                  </a:lnTo>
                  <a:lnTo>
                    <a:pt x="354" y="109"/>
                  </a:lnTo>
                  <a:lnTo>
                    <a:pt x="363" y="97"/>
                  </a:lnTo>
                  <a:lnTo>
                    <a:pt x="371" y="93"/>
                  </a:lnTo>
                  <a:lnTo>
                    <a:pt x="383" y="85"/>
                  </a:lnTo>
                  <a:lnTo>
                    <a:pt x="391" y="77"/>
                  </a:lnTo>
                  <a:lnTo>
                    <a:pt x="411" y="65"/>
                  </a:lnTo>
                  <a:lnTo>
                    <a:pt x="431" y="56"/>
                  </a:lnTo>
                  <a:lnTo>
                    <a:pt x="451" y="48"/>
                  </a:lnTo>
                  <a:lnTo>
                    <a:pt x="475" y="40"/>
                  </a:lnTo>
                  <a:lnTo>
                    <a:pt x="516" y="32"/>
                  </a:lnTo>
                  <a:lnTo>
                    <a:pt x="491" y="20"/>
                  </a:lnTo>
                  <a:lnTo>
                    <a:pt x="516" y="16"/>
                  </a:lnTo>
                  <a:lnTo>
                    <a:pt x="536" y="12"/>
                  </a:lnTo>
                  <a:lnTo>
                    <a:pt x="556" y="8"/>
                  </a:lnTo>
                  <a:lnTo>
                    <a:pt x="580" y="8"/>
                  </a:lnTo>
                  <a:lnTo>
                    <a:pt x="604" y="12"/>
                  </a:lnTo>
                  <a:lnTo>
                    <a:pt x="624" y="12"/>
                  </a:lnTo>
                  <a:lnTo>
                    <a:pt x="669" y="24"/>
                  </a:lnTo>
                  <a:lnTo>
                    <a:pt x="657" y="8"/>
                  </a:lnTo>
                  <a:lnTo>
                    <a:pt x="669" y="8"/>
                  </a:lnTo>
                  <a:lnTo>
                    <a:pt x="681" y="12"/>
                  </a:lnTo>
                  <a:lnTo>
                    <a:pt x="693" y="16"/>
                  </a:lnTo>
                  <a:lnTo>
                    <a:pt x="705" y="24"/>
                  </a:lnTo>
                  <a:lnTo>
                    <a:pt x="725" y="36"/>
                  </a:lnTo>
                  <a:lnTo>
                    <a:pt x="745" y="52"/>
                  </a:lnTo>
                  <a:lnTo>
                    <a:pt x="745" y="36"/>
                  </a:lnTo>
                  <a:lnTo>
                    <a:pt x="753" y="44"/>
                  </a:lnTo>
                  <a:lnTo>
                    <a:pt x="757" y="52"/>
                  </a:lnTo>
                  <a:lnTo>
                    <a:pt x="765" y="61"/>
                  </a:lnTo>
                  <a:lnTo>
                    <a:pt x="777" y="65"/>
                  </a:lnTo>
                  <a:lnTo>
                    <a:pt x="785" y="69"/>
                  </a:lnTo>
                  <a:lnTo>
                    <a:pt x="798" y="73"/>
                  </a:lnTo>
                  <a:lnTo>
                    <a:pt x="818" y="77"/>
                  </a:lnTo>
                  <a:lnTo>
                    <a:pt x="806" y="61"/>
                  </a:lnTo>
                  <a:lnTo>
                    <a:pt x="814" y="69"/>
                  </a:lnTo>
                  <a:lnTo>
                    <a:pt x="822" y="73"/>
                  </a:lnTo>
                  <a:lnTo>
                    <a:pt x="830" y="73"/>
                  </a:lnTo>
                  <a:lnTo>
                    <a:pt x="838" y="77"/>
                  </a:lnTo>
                  <a:lnTo>
                    <a:pt x="854" y="77"/>
                  </a:lnTo>
                  <a:lnTo>
                    <a:pt x="874" y="81"/>
                  </a:lnTo>
                  <a:lnTo>
                    <a:pt x="854" y="69"/>
                  </a:lnTo>
                  <a:lnTo>
                    <a:pt x="870" y="65"/>
                  </a:lnTo>
                  <a:lnTo>
                    <a:pt x="886" y="61"/>
                  </a:lnTo>
                  <a:lnTo>
                    <a:pt x="902" y="61"/>
                  </a:lnTo>
                  <a:lnTo>
                    <a:pt x="918" y="61"/>
                  </a:lnTo>
                  <a:lnTo>
                    <a:pt x="902" y="52"/>
                  </a:lnTo>
                  <a:lnTo>
                    <a:pt x="910" y="48"/>
                  </a:lnTo>
                  <a:lnTo>
                    <a:pt x="914" y="48"/>
                  </a:lnTo>
                  <a:lnTo>
                    <a:pt x="922" y="48"/>
                  </a:lnTo>
                  <a:lnTo>
                    <a:pt x="930" y="44"/>
                  </a:lnTo>
                  <a:lnTo>
                    <a:pt x="943" y="44"/>
                  </a:lnTo>
                  <a:lnTo>
                    <a:pt x="959" y="44"/>
                  </a:lnTo>
                  <a:lnTo>
                    <a:pt x="975" y="24"/>
                  </a:lnTo>
                  <a:lnTo>
                    <a:pt x="987" y="8"/>
                  </a:lnTo>
                  <a:lnTo>
                    <a:pt x="991" y="4"/>
                  </a:lnTo>
                  <a:lnTo>
                    <a:pt x="995" y="0"/>
                  </a:lnTo>
                  <a:lnTo>
                    <a:pt x="999" y="0"/>
                  </a:lnTo>
                  <a:lnTo>
                    <a:pt x="1003" y="0"/>
                  </a:lnTo>
                  <a:lnTo>
                    <a:pt x="1007" y="0"/>
                  </a:lnTo>
                  <a:lnTo>
                    <a:pt x="1011" y="4"/>
                  </a:lnTo>
                  <a:lnTo>
                    <a:pt x="1015" y="12"/>
                  </a:lnTo>
                  <a:lnTo>
                    <a:pt x="1019" y="20"/>
                  </a:lnTo>
                  <a:lnTo>
                    <a:pt x="1023" y="36"/>
                  </a:lnTo>
                  <a:lnTo>
                    <a:pt x="1027" y="65"/>
                  </a:lnTo>
                  <a:lnTo>
                    <a:pt x="1031" y="69"/>
                  </a:lnTo>
                  <a:lnTo>
                    <a:pt x="1039" y="56"/>
                  </a:lnTo>
                  <a:lnTo>
                    <a:pt x="1047" y="44"/>
                  </a:lnTo>
                  <a:lnTo>
                    <a:pt x="1051" y="40"/>
                  </a:lnTo>
                  <a:lnTo>
                    <a:pt x="1059" y="40"/>
                  </a:lnTo>
                  <a:lnTo>
                    <a:pt x="1063" y="40"/>
                  </a:lnTo>
                  <a:lnTo>
                    <a:pt x="1063" y="40"/>
                  </a:lnTo>
                  <a:lnTo>
                    <a:pt x="1067" y="44"/>
                  </a:lnTo>
                  <a:lnTo>
                    <a:pt x="1067" y="48"/>
                  </a:lnTo>
                  <a:lnTo>
                    <a:pt x="1071" y="65"/>
                  </a:lnTo>
                  <a:lnTo>
                    <a:pt x="1071" y="81"/>
                  </a:lnTo>
                  <a:lnTo>
                    <a:pt x="1067" y="105"/>
                  </a:lnTo>
                  <a:lnTo>
                    <a:pt x="1084" y="125"/>
                  </a:lnTo>
                  <a:lnTo>
                    <a:pt x="1096" y="145"/>
                  </a:lnTo>
                  <a:lnTo>
                    <a:pt x="1104" y="161"/>
                  </a:lnTo>
                  <a:lnTo>
                    <a:pt x="1108" y="177"/>
                  </a:lnTo>
                  <a:lnTo>
                    <a:pt x="1112" y="190"/>
                  </a:lnTo>
                  <a:lnTo>
                    <a:pt x="1116" y="202"/>
                  </a:lnTo>
                  <a:lnTo>
                    <a:pt x="1116" y="226"/>
                  </a:lnTo>
                  <a:lnTo>
                    <a:pt x="1116" y="242"/>
                  </a:lnTo>
                  <a:lnTo>
                    <a:pt x="1116" y="262"/>
                  </a:lnTo>
                  <a:lnTo>
                    <a:pt x="1120" y="274"/>
                  </a:lnTo>
                  <a:lnTo>
                    <a:pt x="1124" y="286"/>
                  </a:lnTo>
                  <a:lnTo>
                    <a:pt x="1128" y="298"/>
                  </a:lnTo>
                  <a:lnTo>
                    <a:pt x="1136" y="315"/>
                  </a:lnTo>
                  <a:lnTo>
                    <a:pt x="1140" y="327"/>
                  </a:lnTo>
                  <a:lnTo>
                    <a:pt x="1144" y="331"/>
                  </a:lnTo>
                  <a:lnTo>
                    <a:pt x="1144" y="339"/>
                  </a:lnTo>
                  <a:lnTo>
                    <a:pt x="1144" y="343"/>
                  </a:lnTo>
                  <a:lnTo>
                    <a:pt x="1144" y="347"/>
                  </a:lnTo>
                  <a:lnTo>
                    <a:pt x="1140" y="351"/>
                  </a:lnTo>
                  <a:lnTo>
                    <a:pt x="1140" y="351"/>
                  </a:lnTo>
                  <a:lnTo>
                    <a:pt x="1136" y="351"/>
                  </a:lnTo>
                  <a:lnTo>
                    <a:pt x="1132" y="351"/>
                  </a:lnTo>
                  <a:lnTo>
                    <a:pt x="1124" y="351"/>
                  </a:lnTo>
                  <a:lnTo>
                    <a:pt x="1108" y="351"/>
                  </a:lnTo>
                  <a:lnTo>
                    <a:pt x="1088" y="347"/>
                  </a:lnTo>
                  <a:lnTo>
                    <a:pt x="1080" y="343"/>
                  </a:lnTo>
                  <a:lnTo>
                    <a:pt x="1071" y="339"/>
                  </a:lnTo>
                  <a:lnTo>
                    <a:pt x="1055" y="327"/>
                  </a:lnTo>
                  <a:lnTo>
                    <a:pt x="1055" y="327"/>
                  </a:lnTo>
                  <a:lnTo>
                    <a:pt x="1055" y="331"/>
                  </a:lnTo>
                  <a:lnTo>
                    <a:pt x="1055" y="335"/>
                  </a:lnTo>
                  <a:lnTo>
                    <a:pt x="1063" y="351"/>
                  </a:lnTo>
                  <a:lnTo>
                    <a:pt x="1071" y="363"/>
                  </a:lnTo>
                  <a:lnTo>
                    <a:pt x="1071" y="363"/>
                  </a:lnTo>
                  <a:lnTo>
                    <a:pt x="1067" y="363"/>
                  </a:lnTo>
                  <a:lnTo>
                    <a:pt x="1067" y="363"/>
                  </a:lnTo>
                  <a:lnTo>
                    <a:pt x="1063" y="363"/>
                  </a:lnTo>
                  <a:lnTo>
                    <a:pt x="1047" y="355"/>
                  </a:lnTo>
                  <a:lnTo>
                    <a:pt x="1031" y="347"/>
                  </a:lnTo>
                  <a:lnTo>
                    <a:pt x="1011" y="331"/>
                  </a:lnTo>
                  <a:lnTo>
                    <a:pt x="1003" y="327"/>
                  </a:lnTo>
                  <a:lnTo>
                    <a:pt x="999" y="323"/>
                  </a:lnTo>
                  <a:lnTo>
                    <a:pt x="999" y="327"/>
                  </a:lnTo>
                  <a:lnTo>
                    <a:pt x="995" y="327"/>
                  </a:lnTo>
                  <a:lnTo>
                    <a:pt x="995" y="331"/>
                  </a:lnTo>
                  <a:lnTo>
                    <a:pt x="991" y="335"/>
                  </a:lnTo>
                  <a:lnTo>
                    <a:pt x="991" y="343"/>
                  </a:lnTo>
                  <a:lnTo>
                    <a:pt x="987" y="347"/>
                  </a:lnTo>
                  <a:lnTo>
                    <a:pt x="991" y="351"/>
                  </a:lnTo>
                  <a:lnTo>
                    <a:pt x="991" y="363"/>
                  </a:lnTo>
                  <a:lnTo>
                    <a:pt x="995" y="371"/>
                  </a:lnTo>
                  <a:lnTo>
                    <a:pt x="999" y="379"/>
                  </a:lnTo>
                  <a:lnTo>
                    <a:pt x="991" y="375"/>
                  </a:lnTo>
                  <a:lnTo>
                    <a:pt x="983" y="367"/>
                  </a:lnTo>
                  <a:lnTo>
                    <a:pt x="979" y="363"/>
                  </a:lnTo>
                  <a:lnTo>
                    <a:pt x="975" y="359"/>
                  </a:lnTo>
                  <a:lnTo>
                    <a:pt x="975" y="351"/>
                  </a:lnTo>
                  <a:lnTo>
                    <a:pt x="971" y="347"/>
                  </a:lnTo>
                  <a:lnTo>
                    <a:pt x="971" y="363"/>
                  </a:lnTo>
                  <a:lnTo>
                    <a:pt x="971" y="383"/>
                  </a:lnTo>
                  <a:lnTo>
                    <a:pt x="971" y="391"/>
                  </a:lnTo>
                  <a:lnTo>
                    <a:pt x="971" y="399"/>
                  </a:lnTo>
                  <a:lnTo>
                    <a:pt x="975" y="411"/>
                  </a:lnTo>
                  <a:lnTo>
                    <a:pt x="979" y="419"/>
                  </a:lnTo>
                  <a:lnTo>
                    <a:pt x="975" y="415"/>
                  </a:lnTo>
                  <a:lnTo>
                    <a:pt x="971" y="411"/>
                  </a:lnTo>
                  <a:lnTo>
                    <a:pt x="967" y="407"/>
                  </a:lnTo>
                  <a:lnTo>
                    <a:pt x="963" y="403"/>
                  </a:lnTo>
                  <a:lnTo>
                    <a:pt x="959" y="391"/>
                  </a:lnTo>
                  <a:lnTo>
                    <a:pt x="955" y="383"/>
                  </a:lnTo>
                  <a:lnTo>
                    <a:pt x="951" y="407"/>
                  </a:lnTo>
                  <a:lnTo>
                    <a:pt x="951" y="436"/>
                  </a:lnTo>
                  <a:lnTo>
                    <a:pt x="951" y="448"/>
                  </a:lnTo>
                  <a:lnTo>
                    <a:pt x="951" y="464"/>
                  </a:lnTo>
                  <a:lnTo>
                    <a:pt x="955" y="476"/>
                  </a:lnTo>
                  <a:lnTo>
                    <a:pt x="959" y="488"/>
                  </a:lnTo>
                  <a:lnTo>
                    <a:pt x="955" y="484"/>
                  </a:lnTo>
                  <a:lnTo>
                    <a:pt x="951" y="480"/>
                  </a:lnTo>
                  <a:lnTo>
                    <a:pt x="947" y="476"/>
                  </a:lnTo>
                  <a:lnTo>
                    <a:pt x="943" y="468"/>
                  </a:lnTo>
                  <a:lnTo>
                    <a:pt x="943" y="480"/>
                  </a:lnTo>
                  <a:lnTo>
                    <a:pt x="947" y="488"/>
                  </a:lnTo>
                  <a:lnTo>
                    <a:pt x="947" y="496"/>
                  </a:lnTo>
                  <a:lnTo>
                    <a:pt x="951" y="508"/>
                  </a:lnTo>
                  <a:lnTo>
                    <a:pt x="955" y="516"/>
                  </a:lnTo>
                  <a:lnTo>
                    <a:pt x="959" y="524"/>
                  </a:lnTo>
                  <a:lnTo>
                    <a:pt x="967" y="532"/>
                  </a:lnTo>
                  <a:lnTo>
                    <a:pt x="971" y="540"/>
                  </a:lnTo>
                  <a:lnTo>
                    <a:pt x="967" y="536"/>
                  </a:lnTo>
                  <a:lnTo>
                    <a:pt x="959" y="532"/>
                  </a:lnTo>
                  <a:lnTo>
                    <a:pt x="955" y="528"/>
                  </a:lnTo>
                  <a:lnTo>
                    <a:pt x="951" y="524"/>
                  </a:lnTo>
                  <a:lnTo>
                    <a:pt x="959" y="540"/>
                  </a:lnTo>
                  <a:lnTo>
                    <a:pt x="967" y="560"/>
                  </a:lnTo>
                  <a:lnTo>
                    <a:pt x="971" y="569"/>
                  </a:lnTo>
                  <a:lnTo>
                    <a:pt x="971" y="581"/>
                  </a:lnTo>
                  <a:lnTo>
                    <a:pt x="975" y="589"/>
                  </a:lnTo>
                  <a:lnTo>
                    <a:pt x="971" y="601"/>
                  </a:lnTo>
                  <a:lnTo>
                    <a:pt x="971" y="589"/>
                  </a:lnTo>
                  <a:lnTo>
                    <a:pt x="967" y="577"/>
                  </a:lnTo>
                  <a:lnTo>
                    <a:pt x="963" y="569"/>
                  </a:lnTo>
                  <a:lnTo>
                    <a:pt x="951" y="560"/>
                  </a:lnTo>
                  <a:lnTo>
                    <a:pt x="959" y="577"/>
                  </a:lnTo>
                  <a:lnTo>
                    <a:pt x="963" y="593"/>
                  </a:lnTo>
                  <a:lnTo>
                    <a:pt x="967" y="605"/>
                  </a:lnTo>
                  <a:lnTo>
                    <a:pt x="971" y="621"/>
                  </a:lnTo>
                  <a:lnTo>
                    <a:pt x="975" y="653"/>
                  </a:lnTo>
                  <a:lnTo>
                    <a:pt x="979" y="665"/>
                  </a:lnTo>
                  <a:lnTo>
                    <a:pt x="979" y="669"/>
                  </a:lnTo>
                  <a:lnTo>
                    <a:pt x="983" y="677"/>
                  </a:lnTo>
                  <a:lnTo>
                    <a:pt x="987" y="690"/>
                  </a:lnTo>
                  <a:lnTo>
                    <a:pt x="991" y="702"/>
                  </a:lnTo>
                  <a:lnTo>
                    <a:pt x="995" y="718"/>
                  </a:lnTo>
                  <a:lnTo>
                    <a:pt x="995" y="726"/>
                  </a:lnTo>
                  <a:lnTo>
                    <a:pt x="999" y="734"/>
                  </a:lnTo>
                  <a:lnTo>
                    <a:pt x="1003" y="746"/>
                  </a:lnTo>
                  <a:lnTo>
                    <a:pt x="1007" y="758"/>
                  </a:lnTo>
                  <a:lnTo>
                    <a:pt x="1011" y="762"/>
                  </a:lnTo>
                  <a:lnTo>
                    <a:pt x="1015" y="762"/>
                  </a:lnTo>
                  <a:lnTo>
                    <a:pt x="1019" y="766"/>
                  </a:lnTo>
                  <a:lnTo>
                    <a:pt x="1027" y="766"/>
                  </a:lnTo>
                  <a:lnTo>
                    <a:pt x="1031" y="766"/>
                  </a:lnTo>
                  <a:lnTo>
                    <a:pt x="1035" y="766"/>
                  </a:lnTo>
                  <a:lnTo>
                    <a:pt x="1043" y="766"/>
                  </a:lnTo>
                  <a:lnTo>
                    <a:pt x="1047" y="770"/>
                  </a:lnTo>
                  <a:lnTo>
                    <a:pt x="1055" y="778"/>
                  </a:lnTo>
                  <a:lnTo>
                    <a:pt x="1067" y="786"/>
                  </a:lnTo>
                  <a:lnTo>
                    <a:pt x="1051" y="786"/>
                  </a:lnTo>
                  <a:lnTo>
                    <a:pt x="1055" y="794"/>
                  </a:lnTo>
                  <a:lnTo>
                    <a:pt x="1051" y="794"/>
                  </a:lnTo>
                  <a:lnTo>
                    <a:pt x="1047" y="790"/>
                  </a:lnTo>
                  <a:lnTo>
                    <a:pt x="1043" y="790"/>
                  </a:lnTo>
                  <a:lnTo>
                    <a:pt x="1035" y="790"/>
                  </a:lnTo>
                  <a:lnTo>
                    <a:pt x="1023" y="790"/>
                  </a:lnTo>
                  <a:lnTo>
                    <a:pt x="1023" y="798"/>
                  </a:lnTo>
                  <a:lnTo>
                    <a:pt x="1019" y="794"/>
                  </a:lnTo>
                  <a:lnTo>
                    <a:pt x="1011" y="790"/>
                  </a:lnTo>
                  <a:lnTo>
                    <a:pt x="999" y="782"/>
                  </a:lnTo>
                  <a:lnTo>
                    <a:pt x="987" y="778"/>
                  </a:lnTo>
                  <a:lnTo>
                    <a:pt x="979" y="770"/>
                  </a:lnTo>
                  <a:lnTo>
                    <a:pt x="971" y="762"/>
                  </a:lnTo>
                  <a:lnTo>
                    <a:pt x="967" y="750"/>
                  </a:lnTo>
                  <a:lnTo>
                    <a:pt x="910" y="629"/>
                  </a:lnTo>
                  <a:lnTo>
                    <a:pt x="906" y="649"/>
                  </a:lnTo>
                  <a:lnTo>
                    <a:pt x="882" y="601"/>
                  </a:lnTo>
                  <a:lnTo>
                    <a:pt x="882" y="629"/>
                  </a:lnTo>
                  <a:lnTo>
                    <a:pt x="882" y="621"/>
                  </a:lnTo>
                  <a:lnTo>
                    <a:pt x="878" y="613"/>
                  </a:lnTo>
                  <a:lnTo>
                    <a:pt x="878" y="601"/>
                  </a:lnTo>
                  <a:lnTo>
                    <a:pt x="874" y="589"/>
                  </a:lnTo>
                  <a:lnTo>
                    <a:pt x="870" y="581"/>
                  </a:lnTo>
                  <a:lnTo>
                    <a:pt x="866" y="573"/>
                  </a:lnTo>
                  <a:lnTo>
                    <a:pt x="866" y="593"/>
                  </a:lnTo>
                  <a:lnTo>
                    <a:pt x="866" y="601"/>
                  </a:lnTo>
                  <a:lnTo>
                    <a:pt x="866" y="605"/>
                  </a:lnTo>
                  <a:lnTo>
                    <a:pt x="866" y="605"/>
                  </a:lnTo>
                  <a:lnTo>
                    <a:pt x="862" y="609"/>
                  </a:lnTo>
                  <a:lnTo>
                    <a:pt x="858" y="589"/>
                  </a:lnTo>
                  <a:lnTo>
                    <a:pt x="854" y="573"/>
                  </a:lnTo>
                  <a:lnTo>
                    <a:pt x="846" y="556"/>
                  </a:lnTo>
                  <a:lnTo>
                    <a:pt x="838" y="544"/>
                  </a:lnTo>
                  <a:lnTo>
                    <a:pt x="834" y="556"/>
                  </a:lnTo>
                  <a:lnTo>
                    <a:pt x="830" y="565"/>
                  </a:lnTo>
                  <a:lnTo>
                    <a:pt x="830" y="577"/>
                  </a:lnTo>
                  <a:lnTo>
                    <a:pt x="834" y="585"/>
                  </a:lnTo>
                  <a:lnTo>
                    <a:pt x="818" y="565"/>
                  </a:lnTo>
                  <a:lnTo>
                    <a:pt x="814" y="581"/>
                  </a:lnTo>
                  <a:lnTo>
                    <a:pt x="810" y="597"/>
                  </a:lnTo>
                  <a:lnTo>
                    <a:pt x="810" y="613"/>
                  </a:lnTo>
                  <a:lnTo>
                    <a:pt x="806" y="629"/>
                  </a:lnTo>
                  <a:lnTo>
                    <a:pt x="798" y="601"/>
                  </a:lnTo>
                  <a:lnTo>
                    <a:pt x="790" y="653"/>
                  </a:lnTo>
                  <a:lnTo>
                    <a:pt x="785" y="633"/>
                  </a:lnTo>
                  <a:lnTo>
                    <a:pt x="777" y="649"/>
                  </a:lnTo>
                  <a:lnTo>
                    <a:pt x="773" y="665"/>
                  </a:lnTo>
                  <a:lnTo>
                    <a:pt x="769" y="681"/>
                  </a:lnTo>
                  <a:lnTo>
                    <a:pt x="765" y="698"/>
                  </a:lnTo>
                  <a:lnTo>
                    <a:pt x="761" y="726"/>
                  </a:lnTo>
                  <a:lnTo>
                    <a:pt x="757" y="742"/>
                  </a:lnTo>
                  <a:lnTo>
                    <a:pt x="757" y="746"/>
                  </a:lnTo>
                  <a:lnTo>
                    <a:pt x="753" y="754"/>
                  </a:lnTo>
                  <a:lnTo>
                    <a:pt x="749" y="766"/>
                  </a:lnTo>
                  <a:lnTo>
                    <a:pt x="749" y="774"/>
                  </a:lnTo>
                  <a:lnTo>
                    <a:pt x="749" y="778"/>
                  </a:lnTo>
                  <a:lnTo>
                    <a:pt x="749" y="782"/>
                  </a:lnTo>
                  <a:lnTo>
                    <a:pt x="753" y="786"/>
                  </a:lnTo>
                  <a:lnTo>
                    <a:pt x="757" y="786"/>
                  </a:lnTo>
                  <a:lnTo>
                    <a:pt x="765" y="786"/>
                  </a:lnTo>
                  <a:lnTo>
                    <a:pt x="777" y="786"/>
                  </a:lnTo>
                  <a:lnTo>
                    <a:pt x="790" y="790"/>
                  </a:lnTo>
                  <a:lnTo>
                    <a:pt x="794" y="790"/>
                  </a:lnTo>
                  <a:lnTo>
                    <a:pt x="798" y="794"/>
                  </a:lnTo>
                  <a:lnTo>
                    <a:pt x="802" y="798"/>
                  </a:lnTo>
                  <a:lnTo>
                    <a:pt x="802" y="802"/>
                  </a:lnTo>
                  <a:lnTo>
                    <a:pt x="814" y="810"/>
                  </a:lnTo>
                  <a:lnTo>
                    <a:pt x="794" y="806"/>
                  </a:lnTo>
                  <a:lnTo>
                    <a:pt x="802" y="815"/>
                  </a:lnTo>
                  <a:lnTo>
                    <a:pt x="798" y="815"/>
                  </a:lnTo>
                  <a:lnTo>
                    <a:pt x="794" y="815"/>
                  </a:lnTo>
                  <a:lnTo>
                    <a:pt x="790" y="815"/>
                  </a:lnTo>
                  <a:lnTo>
                    <a:pt x="781" y="815"/>
                  </a:lnTo>
                  <a:lnTo>
                    <a:pt x="777" y="815"/>
                  </a:lnTo>
                  <a:lnTo>
                    <a:pt x="777" y="819"/>
                  </a:lnTo>
                  <a:lnTo>
                    <a:pt x="769" y="815"/>
                  </a:lnTo>
                  <a:lnTo>
                    <a:pt x="753" y="815"/>
                  </a:lnTo>
                  <a:lnTo>
                    <a:pt x="749" y="815"/>
                  </a:lnTo>
                  <a:lnTo>
                    <a:pt x="741" y="815"/>
                  </a:lnTo>
                  <a:lnTo>
                    <a:pt x="737" y="815"/>
                  </a:lnTo>
                  <a:lnTo>
                    <a:pt x="733" y="810"/>
                  </a:lnTo>
                  <a:lnTo>
                    <a:pt x="725" y="802"/>
                  </a:lnTo>
                  <a:lnTo>
                    <a:pt x="721" y="794"/>
                  </a:lnTo>
                  <a:lnTo>
                    <a:pt x="717" y="786"/>
                  </a:lnTo>
                  <a:lnTo>
                    <a:pt x="717" y="774"/>
                  </a:lnTo>
                  <a:lnTo>
                    <a:pt x="717" y="762"/>
                  </a:lnTo>
                  <a:lnTo>
                    <a:pt x="717" y="734"/>
                  </a:lnTo>
                  <a:lnTo>
                    <a:pt x="717" y="710"/>
                  </a:lnTo>
                  <a:lnTo>
                    <a:pt x="717" y="685"/>
                  </a:lnTo>
                  <a:lnTo>
                    <a:pt x="717" y="673"/>
                  </a:lnTo>
                  <a:lnTo>
                    <a:pt x="717" y="669"/>
                  </a:lnTo>
                  <a:lnTo>
                    <a:pt x="717" y="665"/>
                  </a:lnTo>
                  <a:lnTo>
                    <a:pt x="705" y="669"/>
                  </a:lnTo>
                  <a:lnTo>
                    <a:pt x="705" y="657"/>
                  </a:lnTo>
                  <a:lnTo>
                    <a:pt x="709" y="645"/>
                  </a:lnTo>
                  <a:lnTo>
                    <a:pt x="709" y="633"/>
                  </a:lnTo>
                  <a:lnTo>
                    <a:pt x="709" y="621"/>
                  </a:lnTo>
                  <a:lnTo>
                    <a:pt x="697" y="661"/>
                  </a:lnTo>
                  <a:lnTo>
                    <a:pt x="701" y="641"/>
                  </a:lnTo>
                  <a:lnTo>
                    <a:pt x="701" y="621"/>
                  </a:lnTo>
                  <a:lnTo>
                    <a:pt x="697" y="601"/>
                  </a:lnTo>
                  <a:lnTo>
                    <a:pt x="693" y="581"/>
                  </a:lnTo>
                  <a:lnTo>
                    <a:pt x="685" y="613"/>
                  </a:lnTo>
                  <a:lnTo>
                    <a:pt x="685" y="597"/>
                  </a:lnTo>
                  <a:lnTo>
                    <a:pt x="681" y="581"/>
                  </a:lnTo>
                  <a:lnTo>
                    <a:pt x="681" y="565"/>
                  </a:lnTo>
                  <a:lnTo>
                    <a:pt x="681" y="552"/>
                  </a:lnTo>
                  <a:lnTo>
                    <a:pt x="669" y="573"/>
                  </a:lnTo>
                  <a:lnTo>
                    <a:pt x="665" y="556"/>
                  </a:lnTo>
                  <a:lnTo>
                    <a:pt x="665" y="548"/>
                  </a:lnTo>
                  <a:lnTo>
                    <a:pt x="665" y="536"/>
                  </a:lnTo>
                  <a:lnTo>
                    <a:pt x="657" y="548"/>
                  </a:lnTo>
                  <a:lnTo>
                    <a:pt x="649" y="556"/>
                  </a:lnTo>
                  <a:lnTo>
                    <a:pt x="640" y="569"/>
                  </a:lnTo>
                  <a:lnTo>
                    <a:pt x="628" y="573"/>
                  </a:lnTo>
                  <a:lnTo>
                    <a:pt x="636" y="552"/>
                  </a:lnTo>
                  <a:lnTo>
                    <a:pt x="632" y="552"/>
                  </a:lnTo>
                  <a:lnTo>
                    <a:pt x="628" y="552"/>
                  </a:lnTo>
                  <a:lnTo>
                    <a:pt x="620" y="556"/>
                  </a:lnTo>
                  <a:lnTo>
                    <a:pt x="612" y="565"/>
                  </a:lnTo>
                  <a:lnTo>
                    <a:pt x="612" y="573"/>
                  </a:lnTo>
                  <a:lnTo>
                    <a:pt x="612" y="548"/>
                  </a:lnTo>
                  <a:lnTo>
                    <a:pt x="608" y="552"/>
                  </a:lnTo>
                  <a:lnTo>
                    <a:pt x="604" y="556"/>
                  </a:lnTo>
                  <a:lnTo>
                    <a:pt x="596" y="569"/>
                  </a:lnTo>
                  <a:lnTo>
                    <a:pt x="588" y="581"/>
                  </a:lnTo>
                  <a:lnTo>
                    <a:pt x="584" y="589"/>
                  </a:lnTo>
                  <a:lnTo>
                    <a:pt x="580" y="601"/>
                  </a:lnTo>
                  <a:lnTo>
                    <a:pt x="572" y="613"/>
                  </a:lnTo>
                  <a:lnTo>
                    <a:pt x="564" y="621"/>
                  </a:lnTo>
                  <a:lnTo>
                    <a:pt x="560" y="625"/>
                  </a:lnTo>
                  <a:lnTo>
                    <a:pt x="552" y="629"/>
                  </a:lnTo>
                  <a:lnTo>
                    <a:pt x="548" y="637"/>
                  </a:lnTo>
                  <a:lnTo>
                    <a:pt x="544" y="641"/>
                  </a:lnTo>
                  <a:lnTo>
                    <a:pt x="540" y="649"/>
                  </a:lnTo>
                  <a:lnTo>
                    <a:pt x="532" y="653"/>
                  </a:lnTo>
                  <a:lnTo>
                    <a:pt x="532" y="629"/>
                  </a:lnTo>
                  <a:lnTo>
                    <a:pt x="524" y="633"/>
                  </a:lnTo>
                  <a:lnTo>
                    <a:pt x="520" y="637"/>
                  </a:lnTo>
                  <a:lnTo>
                    <a:pt x="516" y="645"/>
                  </a:lnTo>
                  <a:lnTo>
                    <a:pt x="512" y="649"/>
                  </a:lnTo>
                  <a:lnTo>
                    <a:pt x="508" y="661"/>
                  </a:lnTo>
                  <a:lnTo>
                    <a:pt x="504" y="673"/>
                  </a:lnTo>
                  <a:lnTo>
                    <a:pt x="499" y="653"/>
                  </a:lnTo>
                  <a:lnTo>
                    <a:pt x="483" y="665"/>
                  </a:lnTo>
                  <a:lnTo>
                    <a:pt x="467" y="673"/>
                  </a:lnTo>
                  <a:lnTo>
                    <a:pt x="451" y="681"/>
                  </a:lnTo>
                  <a:lnTo>
                    <a:pt x="435" y="685"/>
                  </a:lnTo>
                  <a:lnTo>
                    <a:pt x="435" y="694"/>
                  </a:lnTo>
                  <a:lnTo>
                    <a:pt x="435" y="698"/>
                  </a:lnTo>
                  <a:lnTo>
                    <a:pt x="435" y="702"/>
                  </a:lnTo>
                  <a:lnTo>
                    <a:pt x="439" y="706"/>
                  </a:lnTo>
                  <a:lnTo>
                    <a:pt x="439" y="706"/>
                  </a:lnTo>
                  <a:lnTo>
                    <a:pt x="471" y="706"/>
                  </a:lnTo>
                  <a:lnTo>
                    <a:pt x="479" y="706"/>
                  </a:lnTo>
                  <a:lnTo>
                    <a:pt x="483" y="706"/>
                  </a:lnTo>
                  <a:lnTo>
                    <a:pt x="487" y="710"/>
                  </a:lnTo>
                  <a:lnTo>
                    <a:pt x="491" y="714"/>
                  </a:lnTo>
                  <a:lnTo>
                    <a:pt x="508" y="730"/>
                  </a:lnTo>
                  <a:lnTo>
                    <a:pt x="508" y="730"/>
                  </a:lnTo>
                  <a:lnTo>
                    <a:pt x="520" y="742"/>
                  </a:lnTo>
                  <a:lnTo>
                    <a:pt x="504" y="738"/>
                  </a:lnTo>
                  <a:lnTo>
                    <a:pt x="508" y="746"/>
                  </a:lnTo>
                  <a:lnTo>
                    <a:pt x="495" y="742"/>
                  </a:lnTo>
                  <a:lnTo>
                    <a:pt x="499" y="746"/>
                  </a:lnTo>
                  <a:lnTo>
                    <a:pt x="504" y="750"/>
                  </a:lnTo>
                  <a:lnTo>
                    <a:pt x="504" y="754"/>
                  </a:lnTo>
                  <a:lnTo>
                    <a:pt x="508" y="762"/>
                  </a:lnTo>
                  <a:lnTo>
                    <a:pt x="520" y="778"/>
                  </a:lnTo>
                  <a:lnTo>
                    <a:pt x="504" y="770"/>
                  </a:lnTo>
                  <a:lnTo>
                    <a:pt x="504" y="774"/>
                  </a:lnTo>
                  <a:lnTo>
                    <a:pt x="499" y="774"/>
                  </a:lnTo>
                  <a:lnTo>
                    <a:pt x="495" y="778"/>
                  </a:lnTo>
                  <a:lnTo>
                    <a:pt x="491" y="774"/>
                  </a:lnTo>
                  <a:lnTo>
                    <a:pt x="495" y="786"/>
                  </a:lnTo>
                  <a:lnTo>
                    <a:pt x="483" y="774"/>
                  </a:lnTo>
                  <a:lnTo>
                    <a:pt x="479" y="774"/>
                  </a:lnTo>
                  <a:lnTo>
                    <a:pt x="479" y="774"/>
                  </a:lnTo>
                  <a:lnTo>
                    <a:pt x="471" y="774"/>
                  </a:lnTo>
                  <a:lnTo>
                    <a:pt x="471" y="782"/>
                  </a:lnTo>
                  <a:lnTo>
                    <a:pt x="455" y="774"/>
                  </a:lnTo>
                  <a:lnTo>
                    <a:pt x="447" y="774"/>
                  </a:lnTo>
                  <a:lnTo>
                    <a:pt x="443" y="774"/>
                  </a:lnTo>
                  <a:lnTo>
                    <a:pt x="443" y="770"/>
                  </a:lnTo>
                  <a:lnTo>
                    <a:pt x="439" y="766"/>
                  </a:lnTo>
                  <a:lnTo>
                    <a:pt x="439" y="774"/>
                  </a:lnTo>
                  <a:lnTo>
                    <a:pt x="431" y="758"/>
                  </a:lnTo>
                  <a:lnTo>
                    <a:pt x="427" y="758"/>
                  </a:lnTo>
                  <a:lnTo>
                    <a:pt x="423" y="754"/>
                  </a:lnTo>
                  <a:lnTo>
                    <a:pt x="415" y="750"/>
                  </a:lnTo>
                  <a:lnTo>
                    <a:pt x="403" y="746"/>
                  </a:lnTo>
                  <a:lnTo>
                    <a:pt x="399" y="742"/>
                  </a:lnTo>
                  <a:lnTo>
                    <a:pt x="399" y="742"/>
                  </a:lnTo>
                  <a:lnTo>
                    <a:pt x="399" y="738"/>
                  </a:lnTo>
                  <a:lnTo>
                    <a:pt x="391" y="730"/>
                  </a:lnTo>
                  <a:lnTo>
                    <a:pt x="383" y="722"/>
                  </a:lnTo>
                  <a:lnTo>
                    <a:pt x="375" y="718"/>
                  </a:lnTo>
                  <a:lnTo>
                    <a:pt x="367" y="714"/>
                  </a:lnTo>
                  <a:lnTo>
                    <a:pt x="346" y="706"/>
                  </a:lnTo>
                  <a:lnTo>
                    <a:pt x="338" y="702"/>
                  </a:lnTo>
                  <a:lnTo>
                    <a:pt x="330" y="694"/>
                  </a:lnTo>
                  <a:lnTo>
                    <a:pt x="326" y="690"/>
                  </a:lnTo>
                  <a:lnTo>
                    <a:pt x="322" y="685"/>
                  </a:lnTo>
                  <a:lnTo>
                    <a:pt x="318" y="677"/>
                  </a:lnTo>
                  <a:lnTo>
                    <a:pt x="318" y="673"/>
                  </a:lnTo>
                  <a:lnTo>
                    <a:pt x="322" y="657"/>
                  </a:lnTo>
                  <a:lnTo>
                    <a:pt x="326" y="645"/>
                  </a:lnTo>
                  <a:lnTo>
                    <a:pt x="318" y="633"/>
                  </a:lnTo>
                  <a:lnTo>
                    <a:pt x="314" y="625"/>
                  </a:lnTo>
                  <a:lnTo>
                    <a:pt x="310" y="617"/>
                  </a:lnTo>
                  <a:lnTo>
                    <a:pt x="314" y="609"/>
                  </a:lnTo>
                  <a:lnTo>
                    <a:pt x="314" y="605"/>
                  </a:lnTo>
                  <a:lnTo>
                    <a:pt x="322" y="597"/>
                  </a:lnTo>
                  <a:lnTo>
                    <a:pt x="338" y="581"/>
                  </a:lnTo>
                  <a:lnTo>
                    <a:pt x="310" y="597"/>
                  </a:lnTo>
                  <a:lnTo>
                    <a:pt x="310" y="589"/>
                  </a:lnTo>
                  <a:lnTo>
                    <a:pt x="310" y="581"/>
                  </a:lnTo>
                  <a:lnTo>
                    <a:pt x="310" y="569"/>
                  </a:lnTo>
                  <a:lnTo>
                    <a:pt x="306" y="560"/>
                  </a:lnTo>
                  <a:lnTo>
                    <a:pt x="302" y="573"/>
                  </a:lnTo>
                  <a:lnTo>
                    <a:pt x="298" y="589"/>
                  </a:lnTo>
                  <a:lnTo>
                    <a:pt x="294" y="601"/>
                  </a:lnTo>
                  <a:lnTo>
                    <a:pt x="290" y="617"/>
                  </a:lnTo>
                  <a:lnTo>
                    <a:pt x="282" y="629"/>
                  </a:lnTo>
                  <a:lnTo>
                    <a:pt x="274" y="641"/>
                  </a:lnTo>
                  <a:lnTo>
                    <a:pt x="262" y="649"/>
                  </a:lnTo>
                  <a:lnTo>
                    <a:pt x="254" y="653"/>
                  </a:lnTo>
                  <a:lnTo>
                    <a:pt x="246" y="669"/>
                  </a:lnTo>
                  <a:lnTo>
                    <a:pt x="238" y="681"/>
                  </a:lnTo>
                  <a:lnTo>
                    <a:pt x="234" y="685"/>
                  </a:lnTo>
                  <a:lnTo>
                    <a:pt x="226" y="690"/>
                  </a:lnTo>
                  <a:lnTo>
                    <a:pt x="222" y="694"/>
                  </a:lnTo>
                  <a:lnTo>
                    <a:pt x="214" y="694"/>
                  </a:lnTo>
                  <a:lnTo>
                    <a:pt x="214" y="677"/>
                  </a:lnTo>
                  <a:lnTo>
                    <a:pt x="214" y="669"/>
                  </a:lnTo>
                  <a:lnTo>
                    <a:pt x="209" y="661"/>
                  </a:lnTo>
                  <a:lnTo>
                    <a:pt x="205" y="677"/>
                  </a:lnTo>
                  <a:lnTo>
                    <a:pt x="197" y="690"/>
                  </a:lnTo>
                  <a:lnTo>
                    <a:pt x="189" y="706"/>
                  </a:lnTo>
                  <a:lnTo>
                    <a:pt x="181" y="718"/>
                  </a:lnTo>
                  <a:lnTo>
                    <a:pt x="181" y="698"/>
                  </a:lnTo>
                  <a:lnTo>
                    <a:pt x="181" y="690"/>
                  </a:lnTo>
                  <a:lnTo>
                    <a:pt x="181" y="690"/>
                  </a:lnTo>
                  <a:lnTo>
                    <a:pt x="181" y="681"/>
                  </a:lnTo>
                  <a:lnTo>
                    <a:pt x="173" y="698"/>
                  </a:lnTo>
                  <a:lnTo>
                    <a:pt x="169" y="718"/>
                  </a:lnTo>
                  <a:lnTo>
                    <a:pt x="161" y="726"/>
                  </a:lnTo>
                  <a:lnTo>
                    <a:pt x="157" y="730"/>
                  </a:lnTo>
                  <a:lnTo>
                    <a:pt x="153" y="738"/>
                  </a:lnTo>
                  <a:lnTo>
                    <a:pt x="145" y="746"/>
                  </a:lnTo>
                  <a:lnTo>
                    <a:pt x="145" y="726"/>
                  </a:lnTo>
                  <a:lnTo>
                    <a:pt x="145" y="714"/>
                  </a:lnTo>
                  <a:lnTo>
                    <a:pt x="141" y="710"/>
                  </a:lnTo>
                  <a:lnTo>
                    <a:pt x="141" y="706"/>
                  </a:lnTo>
                  <a:lnTo>
                    <a:pt x="133" y="734"/>
                  </a:lnTo>
                  <a:lnTo>
                    <a:pt x="129" y="746"/>
                  </a:lnTo>
                  <a:lnTo>
                    <a:pt x="125" y="762"/>
                  </a:lnTo>
                  <a:lnTo>
                    <a:pt x="117" y="774"/>
                  </a:lnTo>
                  <a:lnTo>
                    <a:pt x="109" y="786"/>
                  </a:lnTo>
                  <a:lnTo>
                    <a:pt x="101" y="798"/>
                  </a:lnTo>
                  <a:lnTo>
                    <a:pt x="93" y="806"/>
                  </a:lnTo>
                  <a:lnTo>
                    <a:pt x="89" y="798"/>
                  </a:lnTo>
                  <a:lnTo>
                    <a:pt x="85" y="810"/>
                  </a:lnTo>
                  <a:lnTo>
                    <a:pt x="77" y="827"/>
                  </a:lnTo>
                  <a:lnTo>
                    <a:pt x="69" y="839"/>
                  </a:lnTo>
                  <a:lnTo>
                    <a:pt x="60" y="851"/>
                  </a:lnTo>
                  <a:lnTo>
                    <a:pt x="60" y="827"/>
                  </a:lnTo>
                  <a:lnTo>
                    <a:pt x="56" y="835"/>
                  </a:lnTo>
                  <a:lnTo>
                    <a:pt x="52" y="847"/>
                  </a:lnTo>
                  <a:lnTo>
                    <a:pt x="48" y="855"/>
                  </a:lnTo>
                  <a:lnTo>
                    <a:pt x="40" y="863"/>
                  </a:lnTo>
                  <a:lnTo>
                    <a:pt x="40" y="843"/>
                  </a:lnTo>
                  <a:lnTo>
                    <a:pt x="20" y="871"/>
                  </a:lnTo>
                  <a:close/>
                </a:path>
              </a:pathLst>
            </a:custGeom>
            <a:solidFill>
              <a:sysClr val="windowText" lastClr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pic>
          <p:nvPicPr>
            <p:cNvPr id="15" name="Picture 1110" descr="AN04330_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5800" y="2989887"/>
              <a:ext cx="464994" cy="450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Content Placeholder 4"/>
          <p:cNvPicPr>
            <a:picLocks noGrp="1"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4343400"/>
            <a:ext cx="2457450" cy="17441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9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355" y="4191000"/>
            <a:ext cx="386786" cy="4032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74" y="4191000"/>
            <a:ext cx="523826" cy="531703"/>
          </a:xfrm>
          <a:prstGeom prst="rect">
            <a:avLst/>
          </a:prstGeom>
        </p:spPr>
      </p:pic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694524041"/>
              </p:ext>
            </p:extLst>
          </p:nvPr>
        </p:nvGraphicFramePr>
        <p:xfrm>
          <a:off x="164853" y="897763"/>
          <a:ext cx="2971800" cy="2707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21" name="Rectangle 20"/>
          <p:cNvSpPr/>
          <p:nvPr/>
        </p:nvSpPr>
        <p:spPr>
          <a:xfrm>
            <a:off x="2645981" y="5215469"/>
            <a:ext cx="6468786" cy="584775"/>
          </a:xfrm>
          <a:prstGeom prst="rect">
            <a:avLst/>
          </a:prstGeom>
          <a:solidFill>
            <a:srgbClr val="ECEDD1">
              <a:lumMod val="9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Dyer JL, Wallace R, Orciari L, Hightower D, Yager P, Blanton JD. 2013. Rabies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surveillance in the United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States during 2012.</a:t>
            </a:r>
            <a:r>
              <a:rPr kumimoji="0" lang="nn-NO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JAVMA, </a:t>
            </a:r>
            <a:r>
              <a:rPr kumimoji="0" lang="nn-NO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243 (6):805-815.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5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0584" y="578535"/>
            <a:ext cx="3639312" cy="268892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+mn-lt"/>
              </a:rPr>
              <a:t>1. What </a:t>
            </a:r>
            <a:r>
              <a:rPr lang="en-US" sz="4400" dirty="0">
                <a:latin typeface="+mn-lt"/>
              </a:rPr>
              <a:t>is the life history of big brown </a:t>
            </a:r>
            <a:r>
              <a:rPr lang="en-US" sz="4400" dirty="0" smtClean="0">
                <a:latin typeface="+mn-lt"/>
              </a:rPr>
              <a:t>bats in a rabies outbreak area?</a:t>
            </a:r>
            <a:endParaRPr lang="en-US" sz="4400" dirty="0"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" y="3560483"/>
            <a:ext cx="3444911" cy="264216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4000" dirty="0" smtClean="0"/>
              <a:t>2. How </a:t>
            </a:r>
            <a:r>
              <a:rPr lang="en-US" sz="4000" dirty="0"/>
              <a:t>is rabies transmitted from </a:t>
            </a:r>
            <a:r>
              <a:rPr lang="en-US" sz="4000" dirty="0" smtClean="0"/>
              <a:t>big brown bats </a:t>
            </a:r>
            <a:r>
              <a:rPr lang="en-US" sz="4000" dirty="0"/>
              <a:t>to </a:t>
            </a:r>
            <a:r>
              <a:rPr lang="en-US" sz="4000" dirty="0" smtClean="0"/>
              <a:t>other animals?</a:t>
            </a:r>
            <a:endParaRPr lang="en-US" sz="4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3813048" y="1796326"/>
            <a:ext cx="5235348" cy="5098405"/>
            <a:chOff x="5084064" y="1698573"/>
            <a:chExt cx="6980464" cy="5098405"/>
          </a:xfrm>
        </p:grpSpPr>
        <p:pic>
          <p:nvPicPr>
            <p:cNvPr id="1026" name="Picture 2" descr="rabiesincoccountywithlegend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" r="10418" b="8447"/>
            <a:stretch/>
          </p:blipFill>
          <p:spPr bwMode="auto">
            <a:xfrm>
              <a:off x="5084064" y="1698573"/>
              <a:ext cx="6980464" cy="460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212460" y="6150647"/>
              <a:ext cx="3333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Coconino County, AZ (1999-2010)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730549" y="76200"/>
            <a:ext cx="3281272" cy="1785727"/>
            <a:chOff x="7689499" y="137269"/>
            <a:chExt cx="4375029" cy="1785727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9" t="20791" r="13693" b="34515"/>
            <a:stretch/>
          </p:blipFill>
          <p:spPr>
            <a:xfrm>
              <a:off x="7689499" y="137269"/>
              <a:ext cx="4375029" cy="1785727"/>
            </a:xfrm>
            <a:prstGeom prst="rect">
              <a:avLst/>
            </a:prstGeom>
            <a:ln>
              <a:noFill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10049843" y="1553664"/>
              <a:ext cx="1987724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en-US" dirty="0" smtClean="0">
                  <a:solidFill>
                    <a:srgbClr val="E7E6E6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Big brown bat</a:t>
              </a:r>
              <a:endParaRPr lang="en-US" altLang="en-US" dirty="0">
                <a:solidFill>
                  <a:srgbClr val="E7E6E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62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5" y="431"/>
            <a:ext cx="9149926" cy="685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001000" cy="8503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Rabies in skunks and gray foxes</a:t>
            </a:r>
            <a:endParaRPr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152400"/>
            <a:ext cx="9448800" cy="716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4" name="Text Placeholder 2"/>
          <p:cNvSpPr>
            <a:spLocks noGrp="1"/>
          </p:cNvSpPr>
          <p:nvPr>
            <p:ph type="body" idx="1"/>
          </p:nvPr>
        </p:nvSpPr>
        <p:spPr>
          <a:xfrm>
            <a:off x="533400" y="2286000"/>
            <a:ext cx="8001000" cy="4038600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dirty="0" smtClean="0"/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23 gray foxes, 6 striped skunks and 1 ringtail 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Big brown bat associated rabies virus 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November 2008 through July 2009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Flagstaff (around Mt. </a:t>
            </a:r>
            <a:r>
              <a:rPr lang="en-US" sz="2400" dirty="0" err="1" smtClean="0">
                <a:solidFill>
                  <a:schemeClr val="bg1"/>
                </a:solidFill>
              </a:rPr>
              <a:t>Elden</a:t>
            </a:r>
            <a:r>
              <a:rPr lang="en-US" sz="2400" dirty="0" smtClean="0">
                <a:solidFill>
                  <a:schemeClr val="bg1"/>
                </a:solidFill>
              </a:rPr>
              <a:t>), Parks, and Sunset Crater NM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4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7" t="31579" r="32558" b="14035"/>
          <a:stretch/>
        </p:blipFill>
        <p:spPr bwMode="auto">
          <a:xfrm>
            <a:off x="0" y="4420267"/>
            <a:ext cx="9144000" cy="251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29440" r="32986" b="17927"/>
          <a:stretch/>
        </p:blipFill>
        <p:spPr bwMode="auto">
          <a:xfrm>
            <a:off x="0" y="2209800"/>
            <a:ext cx="9144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27686" r="32616" b="20312"/>
          <a:stretch/>
        </p:blipFill>
        <p:spPr bwMode="auto">
          <a:xfrm>
            <a:off x="0" y="0"/>
            <a:ext cx="92202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17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503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New combined approach</a:t>
            </a:r>
            <a:endParaRPr/>
          </a:p>
        </p:txBody>
      </p:sp>
      <p:sp>
        <p:nvSpPr>
          <p:cNvPr id="25602" name="Text Placeholder 2"/>
          <p:cNvSpPr>
            <a:spLocks noGrp="1"/>
          </p:cNvSpPr>
          <p:nvPr>
            <p:ph type="body" idx="1"/>
          </p:nvPr>
        </p:nvSpPr>
        <p:spPr>
          <a:xfrm>
            <a:off x="533400" y="1828800"/>
            <a:ext cx="2971800" cy="4038600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smtClean="0"/>
              <a:t> Oral Rabies Vaccine (ORV) available and effective for gray foxes</a:t>
            </a:r>
          </a:p>
          <a:p>
            <a:pPr>
              <a:buFont typeface="Arial" charset="0"/>
              <a:buChar char="•"/>
            </a:pPr>
            <a:endParaRPr lang="en-US" smtClean="0"/>
          </a:p>
          <a:p>
            <a:pPr>
              <a:buFont typeface="Arial" charset="0"/>
              <a:buChar char="•"/>
            </a:pPr>
            <a:r>
              <a:rPr lang="en-US" smtClean="0"/>
              <a:t> Distribute from aircraft and by hand in urban areas</a:t>
            </a:r>
          </a:p>
          <a:p>
            <a:pPr>
              <a:buFont typeface="Arial" charset="0"/>
              <a:buChar char="•"/>
            </a:pPr>
            <a:endParaRPr lang="en-US" smtClean="0"/>
          </a:p>
          <a:p>
            <a:pPr>
              <a:buFont typeface="Arial" charset="0"/>
              <a:buChar char="•"/>
            </a:pPr>
            <a:r>
              <a:rPr lang="en-US" smtClean="0"/>
              <a:t> Exclude wilderness areas</a:t>
            </a:r>
          </a:p>
        </p:txBody>
      </p:sp>
      <p:pic>
        <p:nvPicPr>
          <p:cNvPr id="25603" name="Picture 34" descr="MediaMap2a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063"/>
            <a:ext cx="9144000" cy="694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84" y="4869703"/>
            <a:ext cx="3080084" cy="204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30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5" t="21052" r="23434" b="18202"/>
          <a:stretch/>
        </p:blipFill>
        <p:spPr bwMode="auto">
          <a:xfrm>
            <a:off x="21" y="0"/>
            <a:ext cx="91550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5400000">
            <a:off x="-1121408" y="1389698"/>
            <a:ext cx="2855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Kuzmin et al 2012 PLOS pathogens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52996" y="221197"/>
            <a:ext cx="58063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Summer-Fall Contacts </a:t>
            </a:r>
          </a:p>
          <a:p>
            <a:r>
              <a:rPr lang="en-US" sz="2800" b="1" dirty="0" smtClean="0">
                <a:solidFill>
                  <a:prstClr val="black"/>
                </a:solidFill>
              </a:rPr>
              <a:t>Flagstaff, AZ  Sep 9-October 24 2011.  </a:t>
            </a:r>
          </a:p>
          <a:p>
            <a:r>
              <a:rPr lang="en-US" sz="2800" b="1" dirty="0" smtClean="0">
                <a:solidFill>
                  <a:prstClr val="black"/>
                </a:solidFill>
              </a:rPr>
              <a:t>Skunks came within 1-2m</a:t>
            </a:r>
            <a:endParaRPr lang="en-US" sz="2800" b="1" dirty="0">
              <a:solidFill>
                <a:prstClr val="black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33627" y="1828800"/>
            <a:ext cx="5067839" cy="4837734"/>
            <a:chOff x="1623317" y="496266"/>
            <a:chExt cx="5067839" cy="4837734"/>
          </a:xfrm>
        </p:grpSpPr>
        <p:sp>
          <p:nvSpPr>
            <p:cNvPr id="35" name="Left-Right Arrow 34"/>
            <p:cNvSpPr/>
            <p:nvPr/>
          </p:nvSpPr>
          <p:spPr>
            <a:xfrm rot="6100929">
              <a:off x="2933314" y="2664668"/>
              <a:ext cx="3221335" cy="52170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Left-Right Arrow 21"/>
            <p:cNvSpPr/>
            <p:nvPr/>
          </p:nvSpPr>
          <p:spPr>
            <a:xfrm rot="4648084">
              <a:off x="1783313" y="2868543"/>
              <a:ext cx="3445569" cy="129951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2514600" y="566791"/>
              <a:ext cx="9144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5776756" y="2711282"/>
              <a:ext cx="9144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581400" y="4724400"/>
              <a:ext cx="9144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623317" y="2682411"/>
              <a:ext cx="9144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572000" y="579634"/>
              <a:ext cx="9144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56695" y="496266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8 (24)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60514" y="15356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3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657600" y="33528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3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Left-Right Arrow 15"/>
            <p:cNvSpPr/>
            <p:nvPr/>
          </p:nvSpPr>
          <p:spPr>
            <a:xfrm>
              <a:off x="3662404" y="819364"/>
              <a:ext cx="815305" cy="36987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Left-Right Arrow 16"/>
            <p:cNvSpPr/>
            <p:nvPr/>
          </p:nvSpPr>
          <p:spPr>
            <a:xfrm>
              <a:off x="2688560" y="2590800"/>
              <a:ext cx="2938978" cy="7577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Left-Right Arrow 17"/>
            <p:cNvSpPr/>
            <p:nvPr/>
          </p:nvSpPr>
          <p:spPr>
            <a:xfrm rot="3557777">
              <a:off x="4782712" y="1768952"/>
              <a:ext cx="1689652" cy="40718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Left-Right Arrow 18"/>
            <p:cNvSpPr/>
            <p:nvPr/>
          </p:nvSpPr>
          <p:spPr>
            <a:xfrm rot="18825535">
              <a:off x="4213202" y="3738865"/>
              <a:ext cx="2003443" cy="705864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Left-Right Arrow 19"/>
            <p:cNvSpPr/>
            <p:nvPr/>
          </p:nvSpPr>
          <p:spPr>
            <a:xfrm rot="3030903">
              <a:off x="2096561" y="3834880"/>
              <a:ext cx="1873628" cy="40718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Left-Right Arrow 20"/>
            <p:cNvSpPr/>
            <p:nvPr/>
          </p:nvSpPr>
          <p:spPr>
            <a:xfrm rot="7431523">
              <a:off x="1482268" y="1829001"/>
              <a:ext cx="1689652" cy="100234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11278" y="699768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867F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77307" y="699768"/>
              <a:ext cx="7328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505M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96507" y="2831416"/>
              <a:ext cx="7328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068M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33800" y="4844534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455F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52600" y="2831068"/>
              <a:ext cx="7328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594M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3345460" y="1189234"/>
              <a:ext cx="2431296" cy="163668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Left-Right Arrow 32"/>
            <p:cNvSpPr/>
            <p:nvPr/>
          </p:nvSpPr>
          <p:spPr>
            <a:xfrm rot="8688950">
              <a:off x="2281639" y="1773990"/>
              <a:ext cx="2633606" cy="298881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429000" y="17526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5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flipH="1">
              <a:off x="4185994" y="1502336"/>
              <a:ext cx="690806" cy="2917264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477709" y="3348519"/>
              <a:ext cx="6767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11(5)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6114" y="19812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6200" y="27432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16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95600" y="38862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7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53000" y="39624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15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10200" y="16764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8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8" name="Content Placeholder 4" descr="IMAG0651.jpg"/>
          <p:cNvPicPr>
            <a:picLocks noChangeAspect="1"/>
          </p:cNvPicPr>
          <p:nvPr/>
        </p:nvPicPr>
        <p:blipFill>
          <a:blip r:embed="rId3" cstate="print"/>
          <a:srcRect r="38346"/>
          <a:stretch>
            <a:fillRect/>
          </a:stretch>
        </p:blipFill>
        <p:spPr>
          <a:xfrm>
            <a:off x="450952" y="1746078"/>
            <a:ext cx="1682675" cy="163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0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ourbetternature.org/images/Urban_raccoon_and_skun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263" y="3658035"/>
            <a:ext cx="3364009" cy="2523007"/>
          </a:xfrm>
          <a:prstGeom prst="rect">
            <a:avLst/>
          </a:prstGeom>
          <a:noFill/>
        </p:spPr>
      </p:pic>
      <p:pic>
        <p:nvPicPr>
          <p:cNvPr id="50182" name="Picture 6" descr="http://www.graphtablet.com/images/birdfee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2466" y="1829225"/>
            <a:ext cx="2743200" cy="46494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5387" y="166041"/>
            <a:ext cx="6573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Where might summer - fall contacts occur?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466" y="1047155"/>
            <a:ext cx="4617867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457200" indent="-457200">
              <a:buFontTx/>
              <a:buAutoNum type="arabicParenR"/>
            </a:pPr>
            <a:r>
              <a:rPr lang="en-US" sz="2400" b="1" dirty="0" smtClean="0">
                <a:solidFill>
                  <a:prstClr val="black"/>
                </a:solidFill>
              </a:rPr>
              <a:t>Bird seed spilled below feeders</a:t>
            </a:r>
          </a:p>
          <a:p>
            <a:r>
              <a:rPr lang="en-US" sz="2000" b="1" dirty="0" smtClean="0">
                <a:solidFill>
                  <a:prstClr val="black"/>
                </a:solidFill>
              </a:rPr>
              <a:t>      55 million Americans feed birds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2378" y="1540187"/>
            <a:ext cx="4331955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2</a:t>
            </a:r>
            <a:r>
              <a:rPr lang="en-US" sz="2400" b="1" dirty="0" smtClean="0">
                <a:solidFill>
                  <a:prstClr val="black"/>
                </a:solidFill>
              </a:rPr>
              <a:t>) Pet food left out for domestic </a:t>
            </a:r>
          </a:p>
          <a:p>
            <a:r>
              <a:rPr lang="en-US" sz="2400" b="1" dirty="0" smtClean="0">
                <a:solidFill>
                  <a:prstClr val="black"/>
                </a:solidFill>
              </a:rPr>
              <a:t>     and feral cats</a:t>
            </a:r>
          </a:p>
          <a:p>
            <a:r>
              <a:rPr lang="en-US" sz="2400" b="1" dirty="0" smtClean="0">
                <a:solidFill>
                  <a:prstClr val="black"/>
                </a:solidFill>
              </a:rPr>
              <a:t>              67 million pet owners</a:t>
            </a:r>
          </a:p>
          <a:p>
            <a:r>
              <a:rPr lang="en-US" sz="2400" b="1" dirty="0" smtClean="0">
                <a:solidFill>
                  <a:prstClr val="black"/>
                </a:solidFill>
              </a:rPr>
              <a:t>              55 million feral cats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838633"/>
            <a:ext cx="8991600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     </a:t>
            </a:r>
            <a:r>
              <a:rPr lang="en-US" sz="2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Bird seed</a:t>
            </a:r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n-US" sz="2400" b="1" u="sng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Seed</a:t>
            </a:r>
            <a:r>
              <a:rPr lang="en-US" sz="2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+ Cat food</a:t>
            </a:r>
          </a:p>
          <a:p>
            <a:r>
              <a:rPr lang="en-US" sz="2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Skunks</a:t>
            </a:r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Sites 		10/10		      10/10	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Visits	  	  167		        384**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Nights 		 41/50	      	      50/50</a:t>
            </a:r>
          </a:p>
          <a:p>
            <a:endParaRPr lang="en-US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Cats</a:t>
            </a:r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Sites		 9/10		      9/10	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Visits		  30	                   72**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Nights		 20/50	      	      26/50</a:t>
            </a:r>
          </a:p>
          <a:p>
            <a:endParaRPr lang="en-US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Raccoons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Sites		 5/10		       6/10	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Visits		  11		        50**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Nights		 9/50	       	       23/50**</a:t>
            </a:r>
          </a:p>
          <a:p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26" name="AutoShape 2" descr="data:image/jpeg;base64,/9j/4AAQSkZJRgABAQAAAQABAAD/2wCEAAkGBxIHBhQIBwgVFhUVGRkXGBgXGB4gHRwhICEZHSYdIhocHyggJCEnHSEcIjIkJy0rLjowGSU/ODMvOiouLisBCgoKBQUFDgUFDisZExkrKysrKysrKysrKysrKysrKysrKysrKysrKysrKysrKysrKysrKysrKysrKysrKysrK//AABEIAKgBLAMBIgACEQEDEQH/xAAcAAEAAwADAQEAAAAAAAAAAAAABgcIAwQFAgH/xAA/EAACAQMDAgUCAgYJAgcAAAABAgADBBEFEiEGMQcTIkFRYXEygRQVQmKRoQgWIzNScoKSsTRTJCXBwtHh8P/EABQBAQAAAAAAAAAAAAAAAAAAAAD/xAAUEQEAAAAAAAAAAAAAAAAAAAAA/9oADAMBAAIRAxEAPwC8YiICIiAiIgIiICInXvboWlDzXB/IE/yEDnZgoyxxPG1rqi20Q7b+oynjGVKq2fZar7aRbHO0Nn6SA9f9U0ntDb6ow2HHD06ioSMkY32lemWzKTu9eNnemp0zeXFKmwG5GKgE+4K08Iyn4Kgd+IF73fiui1Gp21JMqwGBuNUe5DW9UUX7e9M1Mc8SC6r4j1GrMlzfOyPweFqoOT6HouqArwR+CjUGM5qdzWl3rD3SFDRpqCOVVAFz/iVeyE++zaPpOl57eb5vmnd855+P+OIEpTxB1G01AVbfWXKoWCrvcoVY8rlz5hX2G47l9iDzPQtvFvU6V3Tr1boP5TlgGHdDwaTEY3KeOWBYEAgjnMCiBd1h4z/o2qU6da6apR/tAWdMYVwGTftG7fSbNNigIZTnuBJPoXi/b6k7GpRG1fLdiCd1Omw2sWBHqNOrjcVONjhh+Flmapy2ty9pWFa3qFWGRkfBBBH1BBII7EEwNj6b1Laala07m1vkxVJCZI5IYKV+MhiBx/iGM5E9eYltb6raKVtq5XJVuO4K5wwPcEZPIwcE/Jk+6f8AF+90+/R7476fm+ZUVeNwZdrgA8ZLYqDGBu3ezEQNORIN0b4j22t6NTuL24CPiotRiNqhqQDE8nI3U81AORhHGfSZNaFdbhS1GoCASpx7FSQR9wRA5IiICIiAiIgIiICIiAiIgIiICIiAiIgIiICIiAiJ+M21Sx9uf/wgeJ1V1EnT9kKtStQDn8KVarIW/wAoSnUdj9FUzOvWXVl7qmrVKjWysqe9S2pVNv8ArqWyOB/mA7Geh4l9dLfahVttHvLvO7a1Q1KSLgcYC0EBZcdi7E/SVl37wOe8u2vKnmVVQH9ymiD+CKBOCIgIiICIiAiIgIiIHPbXlS0/6a4ZeQ3pJHIDAHj3AZh/qPzLa8NPEhk1JaWrVgCzrTCgsA+6ktPdt5Xd5lGjycf39QgYJEp6fVNzSqCpTYgg5BBwQR7gwNlaD1Hb66MWFwCwp0arr7qKy70z9SvOPt8ievMh9KdWXGlaipF7tXZsBPYFcNTLY5KrUVM5z6cjscTSfRPXVt1hb77EMjev0NjOEKAnj/Oh/wBYgSmIiAiIgIiICIiAiIgIiICIiAiIgIiICIiAkD8WOpDo2j/oVK2pO1cYUVfVvOcbFoLl3PbO4BBuGSc7TOa9QUaLVW7KCTkgdue54H5zLvXeq1Hu6uoUdTY1K7YLbh/dkfgpNsWoaQOfXimrcgK3eBCb+tUuL16t7nzCTuyMYPbG0AAY7YAAGMTrxEBERAREQEREBERAREQEREBPU0LqG50C4FfSrtkOcnHvwRg++CDyPoPcAjy4gX10V4ytd31W31i3zSGWRxgMAz0kVWHbgsctn/jm09I6jttYrNQsLsF0xuU8MDl1wQecgo4P2mM8zvaVq9bSdUGp2dciqu7DZOfUGUnIOckE8wNqRKA6T8c61t5Vr1HaiooOHrLw+MKAdvYnIJPbOeO2DdeidQ2uu2q3Gl3yOGXeBnB25K5KnkYYEHPvA9SJE/ErrJei+njeqgas52UUPYt3ycc7VHJx9BkZzIH4beMdXWNbTSOpaVNfNO2nVQFfUeysCT37Aj3xwc5AXREoDxg8UKtbU20Ppm8emlFsVKtNirO47qrDkKp4yO5+mM214ca23UPRNrqVdsuybXJ7lkJQn8yu784EliIgIiICIiAiIgIiICIiBHuv9Rt9N6TuH1ettpujU8BQzNuB9KqeC2MnngYJPAMyVq98NRvmuEo7B2UFixx+855Zvlj+QAAA0p428dJ/2uoU6FIttqNtzVYHB8umPctt5GRnHJChpmCpgufLBAzxk5OPqeIHzERAREQEREBERAREQEREBERAREQEREBO7o+q1tGvheadW2uAV9iCCMFSDwQR7GdKIHqa31Fda+tIaxftV8ldlPdjgcfA5JwMsck45M8xWKMGRsEcgifkQEuTwf8AE206b0P9S675if2jOtQLuUBscED1Zzk8A95TcQNs6ZqVHVrQXemXaVaZ7MjAj7ZHv9Jy3VcWtq9xU7IpY/YDMxlomu3OgXX6To1+9JvfaeD9GXsw+hBlraH41tcaZWtOpKI3GkwV0B9bYAAK9lLDdk9s44EC+adQVV3U2yMkfmCQf5gz7nU0mn5Wl0qfmBsIvqH7XA9WffPfP1nbgIiICIiAiIgJ4uu9VWeg2r3Gpaig2d1B3Nnt+Bct/KfPVnVlr0lYrd61XKhztUKCWY9+APge54/jMtdc9U1eq9de8ubp2pgkUlYBdq/GwEgE4GSDyYHx1p1PX6o1p7u8vHdA7+SrHhEJ4AAAGcYycAnHM8CIgIiICIiAiIgIiICIiAiIgIiICIiAiIgIiICIiAiIgIiIEt6X8R9S6YoC20+/3Uh2p1QGUfQZ9Sj6KQJLrXx8vkP/AIvSrZh+6HX/AJdpUkQNN+GHiZU631OrY19HFPy6e/erkr3A2kEDBOSRz+yZZEpjwosm6Ss3pXlFkqVChqMjo3fIQMjoMDk42ud5J2buwty1q1KtAVA6Nn3AZPyKnJBHvn+EDtxEQE8vqTXqPTekNqmpb/LTGdiFjz9B2+5wPrPQr1lt6JrXFVVUclmIAH3J4mafGXrf+sWsHT7IKaNI43ZRwx77lZSwA+qkEg4YcYgeF4k9Y/1z183tO3NOmuVpqzMTj5IJKqTgHC4H3PJicRAREQEREBERAREQEREBERAREQEREBERAREQEREBERAREQERJX0d0RcdRXNGrUoOts7OGqKMnCLuYKD3J/CO43GB5ugdNV9drhLdQiEOxq1MhAqKWZiQCcADnAPJHyJOuj+gWstaWrfqKjoVPltwm401JpswOVcValKmGHZnVue0se10QJetaCkqqTRsgoHpwQLiuo4GVNBKdAE/9nnJzJD09pKVqn6fURTitfbhtHqY3KlWP1QUUAPf0j4gRqhYm1qJZ0bpkpsu60r7RvohyoKNTOA1EuUR6R4VmQjaGAoWHpjVWsE/WSKKuAH2/hLDgleSdpPIzzgjPM6Fzon6TRajUKYFY1EBXI2v/eIwPB3hqy/GHHxPYAwMCB+zo6zq9HRLBr3Ua4RF9yQP+SBIp4qdejonS0FtSD1624IpP4QB+MjByAcDHGfyMzHrGsXGuXpvNWvHqufdjnH0A7AfQYECeeJ/ii/VROn6SHpW4J53kGqMdnQcYz7HPYStYiAiIgJ3NP0utqS1GsbZnFFGq1COyovdiZzdP6HX6h1NdP0q2Z3YjOASFGQN7EdlBIyT8zV3QPSq9IdNppQrCowLM77du4kk9sngDjk+35QMfxJp4udPnp/rOoj1w5rl7jgYCh6lXC/7QM/UmQuAiIgIiICIiAiIgIiICIiAiIgIiICIiAiIgJ+gZOAJ+06ZqttpoScE4AzwAST9gASfoJcPh14Wmre512zfKspZgxVEGKNUBGBy7tlqZK8KAxDZ2wPJ8N/DCr1JZDVar0xRdKyDeCcMVqoGAByWSoEOCAMHgkggaI07SKGmUKVCxtlRaKFEC8ABipPA4ySoJPfOfkztUKCW1PyrekqrknCgAZJJJwPkkn85yQPEpWv6NrFG2d93/VV8/UumP4LVZftPR06z/QaLUlbINSpUH+tmcj/cxnZxznE/YCIiBlLxe1X9a9aVnqrVD0yaeKmAFVSQFVAW47ktuOSxOF7SEzTXiH4VUeqLs6rbVnWtg7hvJD/GN+4Lj4GBz7d5Sep+Guq2Fwaf6irOAThkUNkfPoLYz8QIjElekeHOqaqWNPRaqKmdzVVKYxnspG9j7YUE/Sd3TvCXV75h/wCUeWp/aqOi4+653fygQeS3ozw8vurKyPaWhSg3JruMJjJU7f8AEQQRge45x3l4dJ+D9hobUbq9U3FanuJL/gLHbz5f7uDtyT+Ik84xYlKmtGmKdJAqgYAAwAPgAQI90Z0XadIWQoabQBfBDVmA8xwTuwWAHA4GO3pH3kjiIFdeMXQq9TaM2o2iha9BWf00tz1QqkinkEN37d+/aZhm45lPxf6ZXpjrJ6NqT5dYeemR+HcWyufcBgcfQj7kIRERARPZ0rpO+1i2F1pejVqiE4DKhK5+/aeleeG2rWdLzavT1Yj9wBz/ALUJP8oEUn6ql2CqpJPAxJbo97qXRNOpnRWVKm3eLm2JHp3AH1qMcM3v7zv0PFCqbmk9/oFjUSlkKoo7CFKmmVVlPAKcYwRwOOBAgUS+9P6s6c6uvUtdT0Ly6tRqagvT4yNqqgqU2yF4C4O1cdxiSHq3wv09un6zaXYNSqKhKeXl+R5nHluSCTvYexHGCuAQGY4n3Vpmk+youCJ8QEREBET7pUmrMFpUyxJCgAZyT2HHufiB8REQEREBJz054V6jrZpVHtTRpVSnrcHhWFQ79oHYBOxI5qU/Zsi2vAjp6hR6GF9Vtwz3Lln3rnApsQgGR2BG8H5b6DFoQIP0f4dW2kaELTUrKk7MENRcEruCIpzn8Xr8xsn/ALhAAEm6gKu1RgCfsQEREBERAREQEREBERAREQEREBM8f0i9Krp1NS1Z6RNBqS01cDhWUuShPsTncM9+cdjjQ86upafS1Wwex1G3WpTcYZW7Ef8AznkEcgjiBiaSHoPTrPVepEtupNQFGhgksTgMR2TdjC5+Tjt3yRPb8UvD2p0bqPn2is9pUPofvsP+Bz8/B9x9QcQOBtbRbSlYaRSs9OfNKmiohyD6QAByO/HvO7MW6Rrt1otXzNJ1GrSOc+hyAfuBwfzl9+Gnidb1tCC9V9TA3JZmYVKYQKM4ChlQK3A3fPq+kC15GeoOgNN6hbzNT0hC/wDjTKN+ZQjP55kgtLlL21W6tKoZHAZWHYg8gg/BE5oFZWvgjp1qyVKV1db0qCpv8wBsD9nKqMDODkYb4IlmY4xP2IGXPGzRjovVq0FqA0zRTylG0bEUsqpgEtgAAbm5JzK/l6/0kdEBo22viryD+jlfkHe4Oc44ww7e4+JRUBES4PCLwtGsUhrfUduRSyppU2yPMAySWXA9B9OOeRnjGDA6/hV4Vf1hoprOvoVt93ppkMGqrtPIYEEKWI5Hfacd8y59a6Vo1OnBpuk2q0xSZatOmnoVmUk7Gx+y+WVic/jJ5kgoUVtqC0LemFVQFVQMAAcAAewAnJAyl110DX6cc13JcE8kLjkBdze2Far5mxcZK0yeAJCZsvqbQl1/TntalXaTTrIpxkK1RGp78cchWcdxw5lJ+Ing7WsC+o9M0g9JQWamD6kVVXtuOXY4Zjg5OcAfIVBERA1T4J3QuvDi2CKw2eYh3EnJDscgn9nkfbt7SdSpP6POvLddPvoj3ALUCXVD+IKxJOB7ruI57gsc4BXNtwEREBERAREQEREBERAREQEREBERAREQPitSWvSNGvTDKwIZWGQQeCCDwRKb8SfBuk9k+qdIW7LVHqa3ByrD32A8hvfbnHGAB73PEDG1PpO+e1rXP6orAUNvmbkYEbjgekjJ/wDTE97SPCnVNUo0Linp5WnWPLOQppjONzIxDYx6hjOR95quIHW02zGn2KWi16jhBjdUbc5/zMeSfrOzEQERECOeIXTp6q6SraTRqhXfaykjIyrK2CAffGPzz7TIVakaFY0aq4ZSQQfYjgibgmRPErQn6f60ubSrTwrO1Wn8FHJK4+3K/dTA6XQ9uLrrOyoOgIa4ogg9iN65/lmbDtLZLO1S1taYVEUIqjsABgAfYcTElKq1GqKtFyrKQQQcEEcggjsQZdHRXjbcNs07WdIe5fsHoD+0bAzzTxhj3JIK8e0C+InndP6uuu6Wt/QoVKe7IKVV2upBwQyn3nowERECsvEjwlpdT1v1ho7JQuCWNQkHbUyOMgHAbI7gc7jnPEzhe2dSwuDbX1uyOACVYEEAgMOD8gg/nNuSKde9CW3Wmn+VdKKdYfgrqoLL34PYsvJ9OR+UDMPSHUlXpPXU1axoozKCMOCRhhg9iCDj3H/1NCaX406TeWwqXl1UoN7o9N2/gaYYEfw+0pnXvCnVdGd2GmGtTQ8PRIbcD7hAfM+/p4+3MjdPpy9qgmlotwccHFFz/wC2BrnpvqO16nsTe6JdiogYqThgQRg4KsAexE9aYkpCrSuPIohw5O3aMhs/GBzn6TWfhql0vR1B9cuS9RlDBTSWn5a4AFPaoHYDuR7wJRERAREQEREBERAREQEREBERAREQEREBERAREQEREBK98YuhqnWOlUn0pU8+ixxvOMow5XOO+4KRnjvEQKU6p8L9Q6bo0alS2NbzA27yFdxTII4YhfcEY+x+MzyqfR2pJrJ02lo9YV0ycAdsDdkOPT27YPJxjkifkQNLeG+gXWgaIKWsaxUrl1RwlVfVRJBLJu3tkdhjOAVOO8lsRAREQEREBERA65saRvP002qeaBtFTaN+PjdjOPpOxEQEREBERAREQP/Z"/>
          <p:cNvSpPr>
            <a:spLocks noChangeAspect="1" noChangeArrowheads="1"/>
          </p:cNvSpPr>
          <p:nvPr/>
        </p:nvSpPr>
        <p:spPr bwMode="auto">
          <a:xfrm>
            <a:off x="155576" y="-1265238"/>
            <a:ext cx="4714875" cy="2638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028" name="Picture 4" descr="http://4.bp.blogspot.com/-vucd_6LrXUw/UbEbOqmi2fI/AAAAAAAAD2s/kDsnTB2jwaI/s1600/Racoon_%28PSF%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562600"/>
            <a:ext cx="1371600" cy="767542"/>
          </a:xfrm>
          <a:prstGeom prst="rect">
            <a:avLst/>
          </a:prstGeom>
          <a:noFill/>
        </p:spPr>
      </p:pic>
      <p:pic>
        <p:nvPicPr>
          <p:cNvPr id="5" name="Picture 6" descr="http://www.commonpests.com/images/_fp/skunk-ic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81041" y="1676400"/>
            <a:ext cx="1588657" cy="1219200"/>
          </a:xfrm>
          <a:prstGeom prst="rect">
            <a:avLst/>
          </a:prstGeom>
          <a:noFill/>
        </p:spPr>
      </p:pic>
      <p:pic>
        <p:nvPicPr>
          <p:cNvPr id="6" name="Picture 4" descr="c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657600"/>
            <a:ext cx="1066800" cy="1066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71600" y="37171"/>
            <a:ext cx="7842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prstClr val="black"/>
                </a:solidFill>
              </a:rPr>
              <a:t>Results – Visitation at 10 different residences</a:t>
            </a:r>
            <a:endParaRPr lang="en-US" sz="3200" b="1" u="sng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17389"/>
            <a:ext cx="1266311" cy="118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9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fcps.edu/islandcreekes/ecology/Mammals/Big%20Brown%20Bat/MA0002_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992" y="2687150"/>
            <a:ext cx="1921442" cy="2875965"/>
          </a:xfrm>
          <a:prstGeom prst="rect">
            <a:avLst/>
          </a:prstGeom>
          <a:noFill/>
        </p:spPr>
      </p:pic>
      <p:pic>
        <p:nvPicPr>
          <p:cNvPr id="3" name="Picture 4" descr="https://www-s.aces.uiuc.edu/photolib/lib1523/midsize/skunk_in_gra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0054" y="2660375"/>
            <a:ext cx="4400197" cy="28711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8246" y="1973685"/>
            <a:ext cx="2287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Big Brown Bat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0004" y="1931107"/>
            <a:ext cx="2240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Striped Skunk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2740642" y="3287178"/>
            <a:ext cx="9906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2776" y="5943600"/>
            <a:ext cx="5229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Scavenging of dead or dying bats?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991" y="847616"/>
            <a:ext cx="8072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How is rabies transferred from bats to skunks?</a:t>
            </a:r>
            <a:endParaRPr 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29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103" name="Rectangle 102"/>
          <p:cNvSpPr/>
          <p:nvPr/>
        </p:nvSpPr>
        <p:spPr>
          <a:xfrm>
            <a:off x="685800" y="685800"/>
            <a:ext cx="7162800" cy="6093976"/>
          </a:xfrm>
          <a:prstGeom prst="rect">
            <a:avLst/>
          </a:prstGeom>
          <a:solidFill>
            <a:srgbClr val="ECEDD1">
              <a:lumMod val="75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Date of </a:t>
            </a: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Date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of Reporting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onset </a:t>
            </a: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death 	state 	Age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(y</a:t>
            </a: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	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Sex Exposure* </a:t>
            </a: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Rabies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virus variant†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Feb 03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Mar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03	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VA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25 	M	Unknown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Raccoon, eastern United States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28 May 03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5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Jun 03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PR 	64	M 	Bite-Puerto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Rico Dog/mongoose, Puerto Rico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23 Aug 03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14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Sep 03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CA	66 	M 	Bite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Ln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 Feb 04 </a:t>
            </a:r>
            <a:r>
              <a:rPr kumimoji="0" lang="da-DK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15 Feb04	FL	41 	M 	Bite-Haiti </a:t>
            </a: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Dog, Haiti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27 Apr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04	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 May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AR 	20 	M 	Bite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(organ donor) 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25 May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31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May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OK 	53 	M 	Liver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transplant 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27 May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21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Jun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TX 	18 	M 	Kidney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transplant 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29 May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9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Jun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TX 	50 	F 	Kidney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transplant 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 Jun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Jun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TX 	55 	F 	Arterial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transplant 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 Oct 04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Survived 	WI 	15 	F 	Bite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unknown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19 Oct 04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26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Oct 04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CA 	22 	M 	Unknown-El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Salvador Dog, El Salvador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27 Sep 05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27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Sep 05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MS 	10 	M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unknown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 May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12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May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TX 	16 	M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30 Sep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Nov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IN 	10 	F 	Bite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Ln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15 Nov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14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Dec 06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CA 	11 	M 	Bite-Philippines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Philippines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 Sep 07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Oct 07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MN 	46 	M 	Bite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unknown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16 Mar 08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18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Mar 08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CA 	16 	M 	Bite-Mexico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Fox, Tb related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 Mar 08 </a:t>
            </a:r>
            <a:r>
              <a:rPr kumimoji="0" lang="pt-B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30 </a:t>
            </a: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Nov 08 </a:t>
            </a:r>
            <a:r>
              <a:rPr kumimoji="0" lang="pt-B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MO 	55 	M 	Bite </a:t>
            </a: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Ln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25 Feb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Survived 	TX 	17 	F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unknown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5 Oct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Oct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IN 	43 	M 	Unknown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Ps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 Oct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11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Nov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MI 	55 	M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Ln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23 Oct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Nov 09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VA 	42 	M 	Contact-India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India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2 Aug 10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21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Aug 10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LA 	19 	M 	Bite-Mexico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Bat, Dr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24 Dec 10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10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Jan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WI 	70 	M 	Unknown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Ps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30 Apr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Survived 	CA 	8 	F 	Unknown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Unknown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30 Jun 11 </a:t>
            </a:r>
            <a:r>
              <a:rPr kumimoji="0" lang="da-D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20 </a:t>
            </a: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Jul 11 </a:t>
            </a:r>
            <a:r>
              <a:rPr kumimoji="0" lang="da-D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NJ 	73 	F 	Bite-Haiti </a:t>
            </a: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Haiti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14 Aug 11 </a:t>
            </a:r>
            <a:r>
              <a:rPr kumimoji="0" lang="da-D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21 </a:t>
            </a: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Aug 11 </a:t>
            </a:r>
            <a:r>
              <a:rPr kumimoji="0" lang="da-D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NY 	25 	M 	Contact-Afghanistan </a:t>
            </a:r>
            <a:r>
              <a:rPr kumimoji="0" lang="da-DK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Afghanistan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Sep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Oct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MA 	40 	M 	Contact-Brazil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Brazil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 Dec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19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Dec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SC 	46 	F 	Unknown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Dec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Jan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MA 	63 	M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My sp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 Jul 12 </a:t>
            </a:r>
            <a:r>
              <a:rPr kumimoji="0" lang="nb-NO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31 </a:t>
            </a:r>
            <a:r>
              <a:rPr kumimoji="0" lang="nb-NO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Jul 12 </a:t>
            </a:r>
            <a:r>
              <a:rPr kumimoji="0" lang="nb-NO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CA 	34 	M 	Bite </a:t>
            </a:r>
            <a:r>
              <a:rPr kumimoji="0" lang="nb-NO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Bat, Tb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31 Jan 13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27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Feb 13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MD 	49 	M 	Kidney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transplant Raccoon, eastern United States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21 Aug 11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1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Sep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11	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NC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20 	M 	Contact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Raccoon, eastern United States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16 May 13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11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Jun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13	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TX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	28 	M 	Unknown-Guatemala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Dog,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F543F">
                    <a:lumMod val="75000"/>
                  </a:srgbClr>
                </a:solidFill>
                <a:effectLst/>
                <a:uLnTx/>
                <a:uFillTx/>
              </a:rPr>
              <a:t>Guatemala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CF543F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33400" y="76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Human </a:t>
            </a:r>
            <a:r>
              <a:rPr lang="en-US" sz="2000" b="1" dirty="0">
                <a:solidFill>
                  <a:schemeClr val="bg1"/>
                </a:solidFill>
              </a:rPr>
              <a:t>rabies in </a:t>
            </a:r>
            <a:r>
              <a:rPr lang="en-US" sz="2000" b="1" dirty="0" smtClean="0">
                <a:solidFill>
                  <a:schemeClr val="bg1"/>
                </a:solidFill>
              </a:rPr>
              <a:t>the </a:t>
            </a:r>
            <a:r>
              <a:rPr lang="en-US" sz="2000" b="1" dirty="0">
                <a:solidFill>
                  <a:schemeClr val="bg1"/>
                </a:solidFill>
              </a:rPr>
              <a:t>United States and Puerto Rico, </a:t>
            </a:r>
            <a:r>
              <a:rPr lang="en-US" sz="2000" b="1" dirty="0" smtClean="0">
                <a:solidFill>
                  <a:schemeClr val="bg1"/>
                </a:solidFill>
              </a:rPr>
              <a:t>2003 – 2013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724400" y="414754"/>
            <a:ext cx="4267200" cy="369332"/>
          </a:xfrm>
          <a:prstGeom prst="rect">
            <a:avLst/>
          </a:prstGeom>
          <a:solidFill>
            <a:schemeClr val="accent3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$300 million conservatively/year in US</a:t>
            </a:r>
            <a:endParaRPr lang="en-US" dirty="0"/>
          </a:p>
        </p:txBody>
      </p:sp>
      <p:sp>
        <p:nvSpPr>
          <p:cNvPr id="107" name="Rectangle 106"/>
          <p:cNvSpPr/>
          <p:nvPr/>
        </p:nvSpPr>
        <p:spPr>
          <a:xfrm>
            <a:off x="1255215" y="6282229"/>
            <a:ext cx="7239000" cy="523220"/>
          </a:xfrm>
          <a:prstGeom prst="rect">
            <a:avLst/>
          </a:prstGeom>
          <a:solidFill>
            <a:schemeClr val="accent3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dirty="0"/>
              <a:t>Fishbein D.B., and S. Arcangeli. 1987. Rabies prevention in primary care: a four-step approach. Postgrad Med. Vol. 82(3): 83-95.</a:t>
            </a:r>
          </a:p>
        </p:txBody>
      </p:sp>
    </p:spTree>
    <p:extLst>
      <p:ext uri="{BB962C8B-B14F-4D97-AF65-F5344CB8AC3E}">
        <p14:creationId xmlns:p14="http://schemas.microsoft.com/office/powerpoint/2010/main" val="340770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64" name="Picture 2" descr="\\cdc\project\NCZVED_DVRD_Rabies_Surveillance\ArchiveFinalDatabase\2012\Report\JAVMA submission\Fig1_2012.t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" t="9340" r="2355" b="12918"/>
          <a:stretch/>
        </p:blipFill>
        <p:spPr bwMode="auto">
          <a:xfrm>
            <a:off x="762000" y="1460176"/>
            <a:ext cx="7216011" cy="495300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4800600" y="381000"/>
            <a:ext cx="2379375" cy="1748099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ffectLst>
            <a:softEdge rad="63500"/>
          </a:effectLst>
          <a:extLst/>
        </p:spPr>
      </p:pic>
      <p:pic>
        <p:nvPicPr>
          <p:cNvPr id="66" name="Picture 8" descr="mapstripedskunk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586126"/>
            <a:ext cx="2110572" cy="17480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30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ts and Rabies Co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67782">
            <a:off x="5031143" y="715913"/>
            <a:ext cx="1424695" cy="3316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cs typeface="Angsana New" pitchFamily="18" charset="-34"/>
              </a:rPr>
              <a:t>Education, Outreach and Conventional Bat Management</a:t>
            </a:r>
            <a:endParaRPr lang="en-US" sz="2400" dirty="0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1295400"/>
            <a:ext cx="8534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ngsana New" pitchFamily="18" charset="-34"/>
              </a:rPr>
              <a:t>Education</a:t>
            </a:r>
          </a:p>
          <a:p>
            <a:pPr marL="342900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ngsana New" pitchFamily="18" charset="-34"/>
              </a:rPr>
              <a:t>Technical Assistance</a:t>
            </a:r>
          </a:p>
          <a:p>
            <a:pPr marL="342900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ngsana New" pitchFamily="18" charset="-34"/>
              </a:rPr>
              <a:t>Referrals</a:t>
            </a:r>
          </a:p>
          <a:p>
            <a:pPr marL="342900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ngsana New" pitchFamily="18" charset="-34"/>
              </a:rPr>
              <a:t>Management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Ø"/>
              <a:defRPr/>
            </a:pPr>
            <a:r>
              <a:rPr lang="en-US" sz="32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ngsana New" pitchFamily="18" charset="-34"/>
              </a:rPr>
              <a:t>Capture, Exclusion 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Ø"/>
              <a:defRPr/>
            </a:pPr>
            <a:endParaRPr lang="en-US" sz="3200" kern="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ngsana New" pitchFamily="18" charset="-34"/>
            </a:endParaRPr>
          </a:p>
          <a:p>
            <a:pPr marL="800100" lvl="1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Ø"/>
              <a:defRPr/>
            </a:pPr>
            <a:endParaRPr lang="en-US" sz="3200" kern="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ngsana New" pitchFamily="18" charset="-34"/>
            </a:endParaRPr>
          </a:p>
          <a:p>
            <a:pPr marL="342900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endParaRPr lang="en-US" sz="3200" kern="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ngsana New" pitchFamily="18" charset="-34"/>
            </a:endParaRPr>
          </a:p>
          <a:p>
            <a:pPr marL="800100" lvl="1" indent="-342900" fontAlgn="base">
              <a:spcBef>
                <a:spcPct val="20000"/>
              </a:spcBef>
              <a:spcAft>
                <a:spcPct val="5000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defRPr/>
            </a:pPr>
            <a:endParaRPr lang="en-US" sz="32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Angsana New" pitchFamily="18" charset="-34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524000"/>
            <a:ext cx="2335388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0" descr="GC000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895600"/>
            <a:ext cx="2362199" cy="1352465"/>
          </a:xfrm>
          <a:prstGeom prst="rect">
            <a:avLst/>
          </a:prstGeom>
          <a:noFill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85000"/>
                </a:prstClr>
              </a:solidFill>
              <a:cs typeface="Angsana New" pitchFamily="18" charset="-34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6375098"/>
            <a:ext cx="2514600" cy="41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22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ADF2050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86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HADLEY – A1f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9525" y="207963"/>
            <a:ext cx="1266825" cy="704850"/>
            <a:chOff x="2706" y="1797"/>
            <a:chExt cx="798" cy="444"/>
          </a:xfrm>
        </p:grpSpPr>
        <p:sp>
          <p:nvSpPr>
            <p:cNvPr id="39945" name="Rectangle 5"/>
            <p:cNvSpPr>
              <a:spLocks noChangeArrowheads="1"/>
            </p:cNvSpPr>
            <p:nvPr/>
          </p:nvSpPr>
          <p:spPr bwMode="auto">
            <a:xfrm>
              <a:off x="2990" y="2097"/>
              <a:ext cx="51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00" b="1">
                  <a:solidFill>
                    <a:srgbClr val="FFFFFF"/>
                  </a:solidFill>
                  <a:cs typeface="Angsana New" pitchFamily="18" charset="-34"/>
                </a:rPr>
                <a:t>2020</a:t>
              </a:r>
              <a:endParaRPr lang="en-US">
                <a:solidFill>
                  <a:srgbClr val="000000"/>
                </a:solidFill>
                <a:cs typeface="Angsana New" pitchFamily="18" charset="-34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706" y="1797"/>
              <a:ext cx="750" cy="433"/>
              <a:chOff x="2706" y="1797"/>
              <a:chExt cx="750" cy="433"/>
            </a:xfrm>
          </p:grpSpPr>
          <p:sp>
            <p:nvSpPr>
              <p:cNvPr id="39947" name="Rectangle 7"/>
              <p:cNvSpPr>
                <a:spLocks noChangeArrowheads="1"/>
              </p:cNvSpPr>
              <p:nvPr/>
            </p:nvSpPr>
            <p:spPr bwMode="auto">
              <a:xfrm>
                <a:off x="2706" y="1961"/>
                <a:ext cx="241" cy="121"/>
              </a:xfrm>
              <a:prstGeom prst="rect">
                <a:avLst/>
              </a:prstGeom>
              <a:solidFill>
                <a:srgbClr val="FFFF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ngsana New" pitchFamily="18" charset="-34"/>
                </a:endParaRPr>
              </a:p>
            </p:txBody>
          </p:sp>
          <p:sp>
            <p:nvSpPr>
              <p:cNvPr id="39948" name="Rectangle 8"/>
              <p:cNvSpPr>
                <a:spLocks noChangeArrowheads="1"/>
              </p:cNvSpPr>
              <p:nvPr/>
            </p:nvSpPr>
            <p:spPr bwMode="auto">
              <a:xfrm>
                <a:off x="2706" y="2109"/>
                <a:ext cx="241" cy="121"/>
              </a:xfrm>
              <a:prstGeom prst="rect">
                <a:avLst/>
              </a:prstGeom>
              <a:solidFill>
                <a:srgbClr val="AAFF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ngsana New" pitchFamily="18" charset="-34"/>
                </a:endParaRPr>
              </a:p>
            </p:txBody>
          </p:sp>
          <p:sp>
            <p:nvSpPr>
              <p:cNvPr id="39949" name="Rectangle 9"/>
              <p:cNvSpPr>
                <a:spLocks noChangeArrowheads="1"/>
              </p:cNvSpPr>
              <p:nvPr/>
            </p:nvSpPr>
            <p:spPr bwMode="auto">
              <a:xfrm>
                <a:off x="2990" y="1950"/>
                <a:ext cx="418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500" b="1">
                    <a:solidFill>
                      <a:srgbClr val="FFFFFF"/>
                    </a:solidFill>
                    <a:cs typeface="Angsana New" pitchFamily="18" charset="-34"/>
                  </a:rPr>
                  <a:t>2050</a:t>
                </a:r>
                <a:endParaRPr lang="en-US">
                  <a:solidFill>
                    <a:srgbClr val="000000"/>
                  </a:solidFill>
                  <a:cs typeface="Angsana New" pitchFamily="18" charset="-34"/>
                </a:endParaRPr>
              </a:p>
            </p:txBody>
          </p:sp>
          <p:sp>
            <p:nvSpPr>
              <p:cNvPr id="39950" name="Rectangle 10"/>
              <p:cNvSpPr>
                <a:spLocks noChangeArrowheads="1"/>
              </p:cNvSpPr>
              <p:nvPr/>
            </p:nvSpPr>
            <p:spPr bwMode="auto">
              <a:xfrm>
                <a:off x="2706" y="1808"/>
                <a:ext cx="241" cy="121"/>
              </a:xfrm>
              <a:prstGeom prst="rect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ngsana New" pitchFamily="18" charset="-34"/>
                </a:endParaRPr>
              </a:p>
            </p:txBody>
          </p:sp>
          <p:sp>
            <p:nvSpPr>
              <p:cNvPr id="39951" name="Rectangle 11"/>
              <p:cNvSpPr>
                <a:spLocks noChangeArrowheads="1"/>
              </p:cNvSpPr>
              <p:nvPr/>
            </p:nvSpPr>
            <p:spPr bwMode="auto">
              <a:xfrm>
                <a:off x="2990" y="1797"/>
                <a:ext cx="466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500" b="1">
                    <a:solidFill>
                      <a:srgbClr val="FFFFFF"/>
                    </a:solidFill>
                    <a:cs typeface="Angsana New" pitchFamily="18" charset="-34"/>
                  </a:rPr>
                  <a:t>2080</a:t>
                </a:r>
                <a:endParaRPr lang="en-US">
                  <a:solidFill>
                    <a:srgbClr val="000000"/>
                  </a:solidFill>
                  <a:cs typeface="Angsana New" pitchFamily="18" charset="-34"/>
                </a:endParaRPr>
              </a:p>
            </p:txBody>
          </p:sp>
        </p:grpSp>
      </p:grpSp>
      <p:sp>
        <p:nvSpPr>
          <p:cNvPr id="39941" name="TextBox 11"/>
          <p:cNvSpPr txBox="1">
            <a:spLocks noChangeArrowheads="1"/>
          </p:cNvSpPr>
          <p:nvPr/>
        </p:nvSpPr>
        <p:spPr bwMode="auto">
          <a:xfrm>
            <a:off x="2835275" y="1066800"/>
            <a:ext cx="3336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FFFF"/>
                </a:solidFill>
                <a:cs typeface="Angsana New" pitchFamily="18" charset="-34"/>
              </a:rPr>
              <a:t>Area  &gt;10°C January Minimum</a:t>
            </a:r>
          </a:p>
        </p:txBody>
      </p:sp>
      <p:sp>
        <p:nvSpPr>
          <p:cNvPr id="39943" name="Rectangle 14"/>
          <p:cNvSpPr>
            <a:spLocks noChangeArrowheads="1"/>
          </p:cNvSpPr>
          <p:nvPr/>
        </p:nvSpPr>
        <p:spPr bwMode="auto">
          <a:xfrm>
            <a:off x="6400800" y="5943600"/>
            <a:ext cx="4572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>
                <a:solidFill>
                  <a:srgbClr val="FFFFFF"/>
                </a:solidFill>
                <a:cs typeface="Angsana New" pitchFamily="18" charset="-34"/>
              </a:rPr>
              <a:t>Shahroukh Mistry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i="1">
                <a:solidFill>
                  <a:srgbClr val="FFFFFF"/>
                </a:solidFill>
                <a:cs typeface="Angsana New" pitchFamily="18" charset="-34"/>
              </a:rPr>
              <a:t>California State University, Chico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900" i="1">
              <a:solidFill>
                <a:srgbClr val="FFFFFF"/>
              </a:solidFill>
              <a:cs typeface="Angsana New" pitchFamily="18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>
                <a:solidFill>
                  <a:srgbClr val="FFFFFF"/>
                </a:solidFill>
                <a:cs typeface="Angsana New" pitchFamily="18" charset="-34"/>
              </a:rPr>
              <a:t>Arnulfo Moreno-Valdez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i="1">
                <a:solidFill>
                  <a:srgbClr val="FFFFFF"/>
                </a:solidFill>
                <a:cs typeface="Angsana New" pitchFamily="18" charset="-34"/>
              </a:rPr>
              <a:t>Instituto Technologico </a:t>
            </a:r>
            <a:endParaRPr lang="en-US" sz="900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47750" y="6319838"/>
            <a:ext cx="1905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kern="0" dirty="0">
                <a:solidFill>
                  <a:srgbClr val="FFFF00"/>
                </a:solidFill>
                <a:cs typeface="Angsana New" pitchFamily="18" charset="-34"/>
              </a:rPr>
              <a:t>Common Vampire Bat</a:t>
            </a:r>
            <a:br>
              <a:rPr lang="en-US" sz="1200" kern="0" dirty="0">
                <a:solidFill>
                  <a:srgbClr val="FFFF00"/>
                </a:solidFill>
                <a:cs typeface="Angsana New" pitchFamily="18" charset="-34"/>
              </a:rPr>
            </a:br>
            <a:r>
              <a:rPr lang="en-US" sz="1200" i="1" kern="0" dirty="0">
                <a:solidFill>
                  <a:srgbClr val="FFFFFF"/>
                </a:solidFill>
                <a:cs typeface="Angsana New" pitchFamily="18" charset="-34"/>
              </a:rPr>
              <a:t>Desmodus rotundus</a:t>
            </a:r>
            <a:endParaRPr lang="en-US" sz="1200" dirty="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>
                    <a:lumMod val="85000"/>
                  </a:prstClr>
                </a:solidFill>
                <a:latin typeface="Tahoma" pitchFamily="34" charset="0"/>
                <a:cs typeface="Angsana New" pitchFamily="18" charset="-34"/>
              </a:rPr>
              <a:t>WS Management Team – May 2014</a:t>
            </a:r>
            <a:endParaRPr lang="en-US" dirty="0">
              <a:solidFill>
                <a:prstClr val="white">
                  <a:lumMod val="85000"/>
                </a:prstClr>
              </a:solidFill>
              <a:latin typeface="Tahoma" pitchFamily="34" charset="0"/>
              <a:cs typeface="Angsana New" pitchFamily="18" charset="-34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2136" y="6400800"/>
            <a:ext cx="2359464" cy="39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648200"/>
            <a:ext cx="2422525" cy="1993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3226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b="4896"/>
          <a:stretch/>
        </p:blipFill>
        <p:spPr>
          <a:xfrm>
            <a:off x="0" y="3125236"/>
            <a:ext cx="5943600" cy="37327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becerrorab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VC-007S"/>
          <p:cNvPicPr>
            <a:picLocks noChangeAspect="1" noChangeArrowheads="1"/>
          </p:cNvPicPr>
          <p:nvPr/>
        </p:nvPicPr>
        <p:blipFill rotWithShape="1">
          <a:blip r:embed="rId4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8" t="6296" r="31142" b="5538"/>
          <a:stretch/>
        </p:blipFill>
        <p:spPr bwMode="auto">
          <a:xfrm>
            <a:off x="5562600" y="-1"/>
            <a:ext cx="3581400" cy="49500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0" y="4191000"/>
            <a:ext cx="35560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>
                    <a:lumMod val="85000"/>
                  </a:prstClr>
                </a:solidFill>
                <a:cs typeface="Angsana New" pitchFamily="18" charset="-34"/>
              </a:rPr>
              <a:t>WS Management Team – May 2014</a:t>
            </a:r>
            <a:endParaRPr lang="en-US" dirty="0">
              <a:solidFill>
                <a:prstClr val="white">
                  <a:lumMod val="85000"/>
                </a:prstClr>
              </a:solidFill>
              <a:cs typeface="Angsana New" pitchFamily="18" charset="-34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32136" y="6400800"/>
            <a:ext cx="2359464" cy="39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  <a:cs typeface="Angsana New" pitchFamily="18" charset="-34"/>
              </a:rPr>
              <a:t>Bite surveillance targeting cattle</a:t>
            </a:r>
            <a:endParaRPr lang="en-US" sz="4000" dirty="0">
              <a:solidFill>
                <a:srgbClr val="FFFFFF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302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257800"/>
          </a:xfrm>
        </p:spPr>
        <p:txBody>
          <a:bodyPr/>
          <a:lstStyle/>
          <a:p>
            <a:r>
              <a:rPr lang="en-US" sz="2400" dirty="0" smtClean="0">
                <a:latin typeface="Cambria" panose="02040503050406030204" pitchFamily="18" charset="0"/>
              </a:rPr>
              <a:t>The </a:t>
            </a:r>
            <a:r>
              <a:rPr lang="en-US" sz="2400" dirty="0">
                <a:latin typeface="Cambria" panose="02040503050406030204" pitchFamily="18" charset="0"/>
              </a:rPr>
              <a:t>sample size of </a:t>
            </a:r>
            <a:r>
              <a:rPr lang="en-US" sz="2400" dirty="0" smtClean="0">
                <a:latin typeface="Cambria" panose="02040503050406030204" pitchFamily="18" charset="0"/>
              </a:rPr>
              <a:t> would </a:t>
            </a:r>
            <a:r>
              <a:rPr lang="en-US" sz="2400" dirty="0">
                <a:latin typeface="Cambria" panose="02040503050406030204" pitchFamily="18" charset="0"/>
              </a:rPr>
              <a:t>depend on the level of confidence we require </a:t>
            </a:r>
            <a:r>
              <a:rPr lang="en-US" sz="2400" dirty="0" smtClean="0">
                <a:latin typeface="Cambria" panose="02040503050406030204" pitchFamily="18" charset="0"/>
              </a:rPr>
              <a:t>and </a:t>
            </a:r>
            <a:r>
              <a:rPr lang="en-US" sz="2400" dirty="0">
                <a:latin typeface="Cambria" panose="02040503050406030204" pitchFamily="18" charset="0"/>
              </a:rPr>
              <a:t>the target prevalence of </a:t>
            </a:r>
            <a:r>
              <a:rPr lang="en-US" sz="2400" dirty="0" smtClean="0">
                <a:latin typeface="Cambria" panose="02040503050406030204" pitchFamily="18" charset="0"/>
              </a:rPr>
              <a:t>bites </a:t>
            </a:r>
            <a:r>
              <a:rPr lang="en-US" sz="2400" dirty="0">
                <a:latin typeface="Cambria" panose="02040503050406030204" pitchFamily="18" charset="0"/>
              </a:rPr>
              <a:t>we aim to </a:t>
            </a:r>
            <a:r>
              <a:rPr lang="en-US" sz="2400" dirty="0" smtClean="0">
                <a:latin typeface="Cambria" panose="02040503050406030204" pitchFamily="18" charset="0"/>
              </a:rPr>
              <a:t>detect</a:t>
            </a:r>
          </a:p>
          <a:p>
            <a:r>
              <a:rPr lang="en-US" sz="2400" dirty="0" smtClean="0">
                <a:latin typeface="Cambria" panose="02040503050406030204" pitchFamily="18" charset="0"/>
              </a:rPr>
              <a:t>To detect 5% prevalence of vampire bat bites among cattle at a farm, with 95% confidence,  50-100 cattle would need examination</a:t>
            </a:r>
          </a:p>
          <a:p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>
                    <a:lumMod val="85000"/>
                  </a:prstClr>
                </a:solidFill>
                <a:cs typeface="Angsana New" pitchFamily="18" charset="-34"/>
              </a:rPr>
              <a:t>WS Management Team – May 2014</a:t>
            </a:r>
            <a:endParaRPr lang="en-US" dirty="0">
              <a:solidFill>
                <a:prstClr val="white">
                  <a:lumMod val="85000"/>
                </a:prstClr>
              </a:solidFill>
              <a:cs typeface="Angsana New" pitchFamily="18" charset="-34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2136" y="6400800"/>
            <a:ext cx="2359464" cy="39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  <a:cs typeface="Angsana New" pitchFamily="18" charset="-34"/>
              </a:rPr>
              <a:t>Bite surveillance targeting cattle</a:t>
            </a:r>
            <a:endParaRPr lang="en-US" sz="4000" dirty="0">
              <a:solidFill>
                <a:srgbClr val="FFFFFF"/>
              </a:solidFill>
              <a:cs typeface="Angsana New" pitchFamily="18" charset="-34"/>
            </a:endParaRPr>
          </a:p>
        </p:txBody>
      </p:sp>
      <p:pic>
        <p:nvPicPr>
          <p:cNvPr id="1026" name="Picture 2" descr="http://www.71ranch.com/images/articles/Reno/Reno.h1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1" y="3194066"/>
            <a:ext cx="4572000" cy="304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vampiroalimentando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17"/>
          <a:stretch>
            <a:fillRect/>
          </a:stretch>
        </p:blipFill>
        <p:spPr bwMode="auto">
          <a:xfrm>
            <a:off x="5257800" y="3200400"/>
            <a:ext cx="2805064" cy="133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GC0000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4724400"/>
            <a:ext cx="2362199" cy="1352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35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1148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Safety issues may put off limits some areas for conducting surveillance on both sides of the border.</a:t>
            </a:r>
          </a:p>
          <a:p>
            <a:endParaRPr lang="en-US" dirty="0" smtClean="0">
              <a:latin typeface="Cambria" panose="02040503050406030204" pitchFamily="18" charset="0"/>
            </a:endParaRPr>
          </a:p>
          <a:p>
            <a:endParaRPr lang="en-US" dirty="0" smtClean="0">
              <a:latin typeface="Cambria" panose="02040503050406030204" pitchFamily="18" charset="0"/>
            </a:endParaRPr>
          </a:p>
          <a:p>
            <a:endParaRPr lang="en-US" dirty="0" smtClean="0">
              <a:latin typeface="Cambria" panose="02040503050406030204" pitchFamily="18" charset="0"/>
            </a:endParaRPr>
          </a:p>
          <a:p>
            <a:r>
              <a:rPr lang="en-US" dirty="0" smtClean="0">
                <a:latin typeface="Cambria" panose="02040503050406030204" pitchFamily="18" charset="0"/>
              </a:rPr>
              <a:t>But will continue to collaborate and work closely with IS (Luis </a:t>
            </a:r>
            <a:r>
              <a:rPr lang="en-US" dirty="0" err="1" smtClean="0">
                <a:latin typeface="Cambria" panose="02040503050406030204" pitchFamily="18" charset="0"/>
              </a:rPr>
              <a:t>Lecuona</a:t>
            </a:r>
            <a:r>
              <a:rPr lang="en-US" dirty="0" smtClean="0">
                <a:latin typeface="Cambria" panose="02040503050406030204" pitchFamily="18" charset="0"/>
              </a:rPr>
              <a:t>)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Vampire bat workshop in Mexico July 2014. 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>
                    <a:lumMod val="85000"/>
                  </a:prstClr>
                </a:solidFill>
                <a:cs typeface="Angsana New" pitchFamily="18" charset="-34"/>
              </a:rPr>
              <a:t>WS Management Team – May 2014</a:t>
            </a:r>
            <a:endParaRPr lang="en-US" dirty="0">
              <a:solidFill>
                <a:prstClr val="white">
                  <a:lumMod val="85000"/>
                </a:prstClr>
              </a:solidFill>
              <a:cs typeface="Angsana New" pitchFamily="18" charset="-34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2136" y="6400800"/>
            <a:ext cx="2359464" cy="39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2D513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  <a:cs typeface="Angsana New" pitchFamily="18" charset="-34"/>
              </a:rPr>
              <a:t>Future Directions</a:t>
            </a:r>
            <a:endParaRPr lang="en-US" sz="4000" dirty="0">
              <a:solidFill>
                <a:srgbClr val="FFFFFF"/>
              </a:solidFill>
              <a:cs typeface="Angsana New" pitchFamily="18" charset="-34"/>
            </a:endParaRPr>
          </a:p>
        </p:txBody>
      </p:sp>
      <p:pic>
        <p:nvPicPr>
          <p:cNvPr id="82948" name="Picture 4" descr="https://encrypted-tbn1.gstatic.com/images?q=tbn:ANd9GcQ5lxBjZvayE_BanwBBi1L7iKedDJhnDGwkx9vHBNtF687isoSk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981200"/>
            <a:ext cx="2857500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107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33" name="Group 13"/>
          <p:cNvGrpSpPr>
            <a:grpSpLocks/>
          </p:cNvGrpSpPr>
          <p:nvPr/>
        </p:nvGrpSpPr>
        <p:grpSpPr bwMode="auto">
          <a:xfrm>
            <a:off x="228600" y="1246188"/>
            <a:ext cx="6575425" cy="5154612"/>
            <a:chOff x="228601" y="1208869"/>
            <a:chExt cx="6575156" cy="5153186"/>
          </a:xfrm>
        </p:grpSpPr>
        <p:pic>
          <p:nvPicPr>
            <p:cNvPr id="5" name="Picture 3" descr="template_NorthAmerica"/>
            <p:cNvPicPr>
              <a:picLocks noChangeAspect="1" noChangeArrowheads="1"/>
            </p:cNvPicPr>
            <p:nvPr/>
          </p:nvPicPr>
          <p:blipFill rotWithShape="1">
            <a:blip r:embed="rId3"/>
            <a:srcRect l="1532" t="5764" r="9854" b="4353"/>
            <a:stretch/>
          </p:blipFill>
          <p:spPr bwMode="auto">
            <a:xfrm>
              <a:off x="228601" y="1208869"/>
              <a:ext cx="6575156" cy="5153186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2238" name="Group 5"/>
            <p:cNvGrpSpPr>
              <a:grpSpLocks/>
            </p:cNvGrpSpPr>
            <p:nvPr/>
          </p:nvGrpSpPr>
          <p:grpSpPr bwMode="auto">
            <a:xfrm>
              <a:off x="1686933" y="3085099"/>
              <a:ext cx="4167561" cy="2782301"/>
              <a:chOff x="2740818" y="3085099"/>
              <a:chExt cx="4167561" cy="2782301"/>
            </a:xfrm>
          </p:grpSpPr>
          <p:pic>
            <p:nvPicPr>
              <p:cNvPr id="7" name="Picture 5" descr="mongoos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5769" t="15411" r="5632" b="10654"/>
              <a:stretch>
                <a:fillRect/>
              </a:stretch>
            </p:blipFill>
            <p:spPr bwMode="auto">
              <a:xfrm>
                <a:off x="2740818" y="3962400"/>
                <a:ext cx="3276600" cy="1905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softEdge rad="127000"/>
              </a:effectLst>
            </p:spPr>
          </p:pic>
          <p:sp>
            <p:nvSpPr>
              <p:cNvPr id="52240" name="TextBox 3"/>
              <p:cNvSpPr txBox="1">
                <a:spLocks noChangeArrowheads="1"/>
              </p:cNvSpPr>
              <p:nvPr/>
            </p:nvSpPr>
            <p:spPr bwMode="auto">
              <a:xfrm>
                <a:off x="3812448" y="4724400"/>
                <a:ext cx="1092200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dirty="0" smtClean="0">
                    <a:solidFill>
                      <a:prstClr val="white"/>
                    </a:solidFill>
                  </a:rPr>
                  <a:t>rabies</a:t>
                </a:r>
              </a:p>
            </p:txBody>
          </p:sp>
          <p:sp>
            <p:nvSpPr>
              <p:cNvPr id="9" name="Right Arrow 8"/>
              <p:cNvSpPr/>
              <p:nvPr/>
            </p:nvSpPr>
            <p:spPr>
              <a:xfrm rot="14448661">
                <a:off x="2290666" y="3644975"/>
                <a:ext cx="1355350" cy="279389"/>
              </a:xfrm>
              <a:prstGeom prst="rightArrow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ight Arrow 10"/>
              <p:cNvSpPr/>
              <p:nvPr/>
            </p:nvSpPr>
            <p:spPr>
              <a:xfrm rot="16200000">
                <a:off x="3939153" y="3693380"/>
                <a:ext cx="807814" cy="279389"/>
              </a:xfrm>
              <a:prstGeom prst="rightArrow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ight Arrow 11"/>
              <p:cNvSpPr/>
              <p:nvPr/>
            </p:nvSpPr>
            <p:spPr>
              <a:xfrm rot="17320197">
                <a:off x="4479729" y="3586255"/>
                <a:ext cx="1261713" cy="258752"/>
              </a:xfrm>
              <a:prstGeom prst="rightArrow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ight Arrow 12"/>
              <p:cNvSpPr/>
              <p:nvPr/>
            </p:nvSpPr>
            <p:spPr>
              <a:xfrm rot="19866267">
                <a:off x="5212975" y="4014793"/>
                <a:ext cx="1695380" cy="276149"/>
              </a:xfrm>
              <a:prstGeom prst="rightArrow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Rectangle 17"/>
          <p:cNvSpPr/>
          <p:nvPr/>
        </p:nvSpPr>
        <p:spPr>
          <a:xfrm>
            <a:off x="3732213" y="762000"/>
            <a:ext cx="5335587" cy="1754188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Small Asian mongoose on ≥29 islands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Mongoose rabies documented on 4 Islands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Public health and other impacts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Canine rabies virus lineages adapted to Mongoose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Impede canine rabies elimination in Latin America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</a:rPr>
              <a:t>Translocation potential is high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" y="5878513"/>
            <a:ext cx="4762500" cy="36988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IUCN’s List of 100 Worst Invasive Species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228600"/>
            <a:ext cx="5770563" cy="461963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in the Exotic Small Asian Mongoose</a:t>
            </a:r>
          </a:p>
        </p:txBody>
      </p:sp>
    </p:spTree>
    <p:extLst>
      <p:ext uri="{BB962C8B-B14F-4D97-AF65-F5344CB8AC3E}">
        <p14:creationId xmlns:p14="http://schemas.microsoft.com/office/powerpoint/2010/main" val="278908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ceta tablet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6863" y="3116263"/>
            <a:ext cx="9302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ont ship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0238" y="1322388"/>
            <a:ext cx="4357687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fishing flee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1100" y="1066800"/>
            <a:ext cx="7243763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cargo plane 3.jpg"/>
          <p:cNvPicPr>
            <a:picLocks noChangeAspect="1"/>
          </p:cNvPicPr>
          <p:nvPr/>
        </p:nvPicPr>
        <p:blipFill>
          <a:blip r:embed="rId6" cstate="print"/>
          <a:srcRect t="9808" b="14180"/>
          <a:stretch>
            <a:fillRect/>
          </a:stretch>
        </p:blipFill>
        <p:spPr bwMode="auto">
          <a:xfrm>
            <a:off x="4800600" y="228600"/>
            <a:ext cx="4724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152" name="Picture 8" descr="cargo plane 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83" y="4606207"/>
            <a:ext cx="3910017" cy="248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" name="TextBox 8"/>
          <p:cNvSpPr txBox="1"/>
          <p:nvPr/>
        </p:nvSpPr>
        <p:spPr>
          <a:xfrm>
            <a:off x="1555842" y="228600"/>
            <a:ext cx="6494278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prstClr val="black"/>
                </a:solidFill>
                <a:latin typeface="Arial" charset="0"/>
              </a:rPr>
              <a:t>Risk of Rabies Translocation</a:t>
            </a:r>
          </a:p>
        </p:txBody>
      </p:sp>
      <p:pic>
        <p:nvPicPr>
          <p:cNvPr id="11" name="Picture 10" descr="cont shi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40957" y="2362200"/>
            <a:ext cx="3741357" cy="248738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Picture 11" descr="cruise ship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400" y="533400"/>
            <a:ext cx="3124200" cy="250184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149" name="Picture 5" descr="fishing fleet2.jpg"/>
          <p:cNvPicPr>
            <a:picLocks noChangeAspect="1"/>
          </p:cNvPicPr>
          <p:nvPr/>
        </p:nvPicPr>
        <p:blipFill>
          <a:blip r:embed="rId9" cstate="print"/>
          <a:srcRect b="15842"/>
          <a:stretch>
            <a:fillRect/>
          </a:stretch>
        </p:blipFill>
        <p:spPr bwMode="auto">
          <a:xfrm>
            <a:off x="457200" y="4419600"/>
            <a:ext cx="33813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10011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/>
        </p:nvGraphicFramePr>
        <p:xfrm>
          <a:off x="228600" y="1066800"/>
          <a:ext cx="7086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32365" y="457200"/>
            <a:ext cx="5211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  <a:latin typeface="Calibri"/>
              </a:rPr>
              <a:t>Rabies in Puerto Rico (2001-2010)</a:t>
            </a:r>
            <a:endParaRPr lang="en-US" sz="2800" b="1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9" name="Chart 18"/>
          <p:cNvGraphicFramePr/>
          <p:nvPr/>
        </p:nvGraphicFramePr>
        <p:xfrm>
          <a:off x="5410200" y="457200"/>
          <a:ext cx="37338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981701" y="76200"/>
            <a:ext cx="259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  <a:latin typeface="Calibri"/>
              </a:rPr>
              <a:t>Rabies in the U.S. &amp; Puerto Rico (2001)</a:t>
            </a:r>
            <a:endParaRPr lang="en-U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600" y="6400800"/>
            <a:ext cx="7141186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</a:rPr>
              <a:t>Source: Rabies Surveillance in the United States. Krebs et al. and Blanton et al. JAVMA.</a:t>
            </a:r>
            <a:endParaRPr lang="en-US" sz="14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70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geneconstruc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62823" y="3886200"/>
            <a:ext cx="5486400" cy="1941512"/>
          </a:xfr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90129" y="838200"/>
            <a:ext cx="7231788" cy="27392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547688" indent="-4111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Novel Techniques: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Rearrangements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of viral genes ad hoc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Amino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acid changes at position 333 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of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glycoprotein (G) for molecular attenuation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Switching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genes e.g., from SAD-B19 with ERA RV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Addition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of duplicate RV or foreign genes</a:t>
            </a:r>
          </a:p>
          <a:p>
            <a:pPr marL="868363" lvl="1" indent="-282575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en-US" sz="20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protection in captive mongoose per os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4629" y="152400"/>
            <a:ext cx="7842788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ln w="6350">
                  <a:noFill/>
                </a:ln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Rabies Vaccines </a:t>
            </a:r>
            <a:r>
              <a:rPr lang="en-US" sz="3200" b="1" dirty="0" smtClean="0">
                <a:ln w="6350">
                  <a:noFill/>
                </a:ln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And Reverse </a:t>
            </a:r>
            <a:r>
              <a:rPr lang="en-US" sz="3200" b="1" dirty="0">
                <a:ln w="6350">
                  <a:noFill/>
                </a:ln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Genetics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4523" y="6043136"/>
            <a:ext cx="8763000" cy="7386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" charset="0"/>
              </a:rPr>
              <a:t>BLANTON, J. D., A. MEADOWS, S. M. MURPHY, J. MANANGAN, C. A. HANLON, M-L. FABER, B. DIETZSCHOLD, AND C. E. RUPPRECHT.  2006.  Vaccination of Small Asian Mongoose (</a:t>
            </a:r>
            <a:r>
              <a:rPr lang="en-US" sz="1400" b="1" i="1" dirty="0" smtClean="0">
                <a:solidFill>
                  <a:prstClr val="black"/>
                </a:solidFill>
                <a:latin typeface="Arial" charset="0"/>
              </a:rPr>
              <a:t>Herpestes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 smtClean="0">
                <a:solidFill>
                  <a:prstClr val="black"/>
                </a:solidFill>
                <a:latin typeface="Arial" charset="0"/>
              </a:rPr>
              <a:t>javanicus</a:t>
            </a:r>
            <a:r>
              <a:rPr lang="en-US" sz="1400" b="1" dirty="0" smtClean="0">
                <a:solidFill>
                  <a:prstClr val="black"/>
                </a:solidFill>
                <a:latin typeface="Arial" charset="0"/>
              </a:rPr>
              <a:t>) against rabies.  Journal of Wildlife Diseases 42: 663-666.  </a:t>
            </a:r>
            <a:endParaRPr lang="en-US" sz="14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3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42935"/>
              </p:ext>
            </p:extLst>
          </p:nvPr>
        </p:nvGraphicFramePr>
        <p:xfrm>
          <a:off x="228600" y="533400"/>
          <a:ext cx="8686800" cy="5715008"/>
        </p:xfrm>
        <a:graphic>
          <a:graphicData uri="http://schemas.openxmlformats.org/drawingml/2006/table">
            <a:tbl>
              <a:tblPr/>
              <a:tblGrid>
                <a:gridCol w="621719"/>
                <a:gridCol w="2797736"/>
                <a:gridCol w="759880"/>
                <a:gridCol w="39944"/>
                <a:gridCol w="809921"/>
                <a:gridCol w="914400"/>
                <a:gridCol w="2743200"/>
              </a:tblGrid>
              <a:tr h="3571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Description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KM2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Density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Baits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Cost (CS - FY09  $1.18ea)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Open Water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90.06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Developed, Open Space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247.46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24,746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$29,200.28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Developed, Low Intensity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604.62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60,462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$71,345.16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Developed, Medium Intensity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377.19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37,719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$44,508.42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Developed, High Intensity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58.5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5,850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$6,903.00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Barren Land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44.77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Evergreen Forest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3,923.53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392,353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$462,976.54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Shrub/Scrub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229.8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22,980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$27,116.40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Grassland/Herbaceous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2,489.12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248,912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$293,716.16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Pasture/Hay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234.9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23,490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$27,718.20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Cultivated Crops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197.01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19,701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$23,247.18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Cultivated Crops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197.01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19,701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$23,247.18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Woody Wetlands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88.82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8,882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$10,480.76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Emergent Herbaceous Wetlands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137.89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13,789</a:t>
                      </a: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$16,271.02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8,785.85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878,585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$1,036,730.30</a:t>
                      </a:r>
                    </a:p>
                  </a:txBody>
                  <a:tcPr marL="7272" marR="7272" marT="7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1" descr="PR_NLCD.png"/>
          <p:cNvPicPr>
            <a:picLocks noChangeAspect="1"/>
          </p:cNvPicPr>
          <p:nvPr/>
        </p:nvPicPr>
        <p:blipFill rotWithShape="1">
          <a:blip r:embed="rId3" cstate="print"/>
          <a:srcRect l="3542" t="23678" r="1766" b="2873"/>
          <a:stretch/>
        </p:blipFill>
        <p:spPr bwMode="auto">
          <a:xfrm>
            <a:off x="34159" y="4490069"/>
            <a:ext cx="3823138" cy="229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996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3" name="Picture 5" descr="mapspottedskunk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52712"/>
            <a:ext cx="4572001" cy="31788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5" descr="maphognosedskun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73" y="304800"/>
            <a:ext cx="4216027" cy="312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5" descr="maphoodedskun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210" y="3294016"/>
            <a:ext cx="4530725" cy="281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0" y="30480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Spotted skunks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30480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Hognose skunk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75573" y="3505200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Hooded skunk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1788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kunk 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-200025"/>
            <a:ext cx="4019494" cy="6172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91139" name="Picture 2" descr="Figure5-200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1019175"/>
            <a:ext cx="7010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8"/>
          <p:cNvSpPr>
            <a:spLocks noChangeArrowheads="1"/>
          </p:cNvSpPr>
          <p:nvPr/>
        </p:nvSpPr>
        <p:spPr bwMode="auto">
          <a:xfrm rot="926611">
            <a:off x="6248400" y="1247775"/>
            <a:ext cx="1631950" cy="3657600"/>
          </a:xfrm>
          <a:prstGeom prst="ellipse">
            <a:avLst/>
          </a:prstGeom>
          <a:solidFill>
            <a:schemeClr val="tx1">
              <a:lumMod val="65000"/>
              <a:alpha val="10000"/>
            </a:schemeClr>
          </a:solidFill>
          <a:ln w="57150">
            <a:noFill/>
            <a:prstDash val="sysDot"/>
            <a:round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lIns="91413" tIns="45708" rIns="91413" bIns="45708" anchor="ctr"/>
          <a:lstStyle/>
          <a:p>
            <a:pPr>
              <a:defRPr/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4" name="Text Box 657"/>
          <p:cNvSpPr txBox="1">
            <a:spLocks noChangeArrowheads="1"/>
          </p:cNvSpPr>
          <p:nvPr/>
        </p:nvSpPr>
        <p:spPr bwMode="auto">
          <a:xfrm>
            <a:off x="6477001" y="68068"/>
            <a:ext cx="2181225" cy="6463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>
            <a:spAutoFit/>
          </a:bodyPr>
          <a:lstStyle/>
          <a:p>
            <a:pPr eaLnBrk="0" hangingPunct="0">
              <a:defRPr/>
            </a:pPr>
            <a:r>
              <a:rPr lang="en-US" b="1" dirty="0">
                <a:solidFill>
                  <a:prstClr val="black"/>
                </a:solidFill>
                <a:latin typeface="Arial Narrow" pitchFamily="34" charset="0"/>
              </a:rPr>
              <a:t>Skunks infected</a:t>
            </a:r>
          </a:p>
          <a:p>
            <a:pPr eaLnBrk="0" hangingPunct="0">
              <a:defRPr/>
            </a:pPr>
            <a:r>
              <a:rPr lang="en-US" b="1" dirty="0">
                <a:solidFill>
                  <a:prstClr val="black"/>
                </a:solidFill>
                <a:latin typeface="Arial Narrow" pitchFamily="34" charset="0"/>
              </a:rPr>
              <a:t>with raccoon rabies</a:t>
            </a:r>
          </a:p>
        </p:txBody>
      </p:sp>
      <p:sp>
        <p:nvSpPr>
          <p:cNvPr id="5" name="Text Box 659"/>
          <p:cNvSpPr txBox="1">
            <a:spLocks noChangeArrowheads="1"/>
          </p:cNvSpPr>
          <p:nvPr/>
        </p:nvSpPr>
        <p:spPr bwMode="auto">
          <a:xfrm>
            <a:off x="3276601" y="68068"/>
            <a:ext cx="2181225" cy="6463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>
            <a:spAutoFit/>
          </a:bodyPr>
          <a:lstStyle/>
          <a:p>
            <a:pPr eaLnBrk="0" hangingPunct="0">
              <a:defRPr/>
            </a:pPr>
            <a:r>
              <a:rPr lang="en-US" b="1" dirty="0">
                <a:solidFill>
                  <a:prstClr val="black"/>
                </a:solidFill>
                <a:latin typeface="Arial Narrow" pitchFamily="34" charset="0"/>
              </a:rPr>
              <a:t>Skunks </a:t>
            </a:r>
            <a:r>
              <a:rPr lang="en-US" b="1" dirty="0" smtClean="0">
                <a:solidFill>
                  <a:prstClr val="black"/>
                </a:solidFill>
                <a:latin typeface="Arial Narrow" pitchFamily="34" charset="0"/>
              </a:rPr>
              <a:t>were infected</a:t>
            </a:r>
            <a:endParaRPr lang="en-US" b="1" dirty="0">
              <a:solidFill>
                <a:prstClr val="black"/>
              </a:solidFill>
              <a:latin typeface="Arial Narrow" pitchFamily="34" charset="0"/>
            </a:endParaRPr>
          </a:p>
          <a:p>
            <a:pPr eaLnBrk="0" hangingPunct="0">
              <a:defRPr/>
            </a:pPr>
            <a:r>
              <a:rPr lang="en-US" b="1" dirty="0">
                <a:solidFill>
                  <a:prstClr val="black"/>
                </a:solidFill>
                <a:latin typeface="Arial Narrow" pitchFamily="34" charset="0"/>
              </a:rPr>
              <a:t>with big brown rabies</a:t>
            </a:r>
          </a:p>
        </p:txBody>
      </p:sp>
      <p:pic>
        <p:nvPicPr>
          <p:cNvPr id="91149" name="Picture 3" descr="UI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4419600"/>
            <a:ext cx="523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10"/>
          <p:cNvSpPr>
            <a:spLocks noChangeShapeType="1"/>
          </p:cNvSpPr>
          <p:nvPr/>
        </p:nvSpPr>
        <p:spPr bwMode="auto">
          <a:xfrm flipH="1">
            <a:off x="2930525" y="790575"/>
            <a:ext cx="1489075" cy="23764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13" tIns="45708" rIns="91413" bIns="45708"/>
          <a:lstStyle/>
          <a:p>
            <a:pPr>
              <a:defRPr/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7010400" y="790575"/>
            <a:ext cx="1066800" cy="1676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13" tIns="45708" rIns="91413" bIns="45708"/>
          <a:lstStyle/>
          <a:p>
            <a:pPr>
              <a:defRPr/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667000" y="3090863"/>
            <a:ext cx="381000" cy="381000"/>
          </a:xfrm>
          <a:prstGeom prst="ellipse">
            <a:avLst/>
          </a:prstGeom>
          <a:solidFill>
            <a:schemeClr val="tx1">
              <a:lumMod val="9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1153" name="Rectangle 10"/>
          <p:cNvSpPr>
            <a:spLocks noChangeArrowheads="1"/>
          </p:cNvSpPr>
          <p:nvPr/>
        </p:nvSpPr>
        <p:spPr bwMode="auto">
          <a:xfrm>
            <a:off x="2209800" y="5943600"/>
            <a:ext cx="6781800" cy="7386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Guerra, M.A., Curns, A.T., Rupprecht, C.E., Hanlon, C.A., Krebs, J.W., Childs, J.E., 2003. Skunk and raccoon rabies in the eastern United States: temporal and spatial analysis. Emerg. Inf. Dis. 9, 1143–1150.</a:t>
            </a:r>
          </a:p>
        </p:txBody>
      </p:sp>
    </p:spTree>
    <p:extLst>
      <p:ext uri="{BB962C8B-B14F-4D97-AF65-F5344CB8AC3E}">
        <p14:creationId xmlns:p14="http://schemas.microsoft.com/office/powerpoint/2010/main" val="180376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8" t="21483" r="3332" b="20039"/>
          <a:stretch/>
        </p:blipFill>
        <p:spPr bwMode="auto">
          <a:xfrm>
            <a:off x="304800" y="768096"/>
            <a:ext cx="4272398" cy="60332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04" y="434340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99" y="2950119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51" y="1389357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0" y="1295400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36" y="285512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49" name="Straight Arrow Connector 48"/>
          <p:cNvCxnSpPr>
            <a:stCxn id="18" idx="0"/>
            <a:endCxn id="45" idx="2"/>
          </p:cNvCxnSpPr>
          <p:nvPr/>
        </p:nvCxnSpPr>
        <p:spPr>
          <a:xfrm flipV="1">
            <a:off x="1405889" y="4003670"/>
            <a:ext cx="1717294" cy="339733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18" idx="0"/>
            <a:endCxn id="48" idx="2"/>
          </p:cNvCxnSpPr>
          <p:nvPr/>
        </p:nvCxnSpPr>
        <p:spPr>
          <a:xfrm flipH="1" flipV="1">
            <a:off x="1107921" y="3908670"/>
            <a:ext cx="297969" cy="43473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8" idx="0"/>
            <a:endCxn id="47" idx="2"/>
          </p:cNvCxnSpPr>
          <p:nvPr/>
        </p:nvCxnSpPr>
        <p:spPr>
          <a:xfrm flipV="1">
            <a:off x="1107920" y="2348952"/>
            <a:ext cx="606133" cy="50617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5" idx="0"/>
            <a:endCxn id="46" idx="2"/>
          </p:cNvCxnSpPr>
          <p:nvPr/>
        </p:nvCxnSpPr>
        <p:spPr>
          <a:xfrm flipV="1">
            <a:off x="3123182" y="2442907"/>
            <a:ext cx="433152" cy="507212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2"/>
          <p:cNvSpPr>
            <a:spLocks noGrp="1"/>
          </p:cNvSpPr>
          <p:nvPr>
            <p:ph idx="1"/>
          </p:nvPr>
        </p:nvSpPr>
        <p:spPr>
          <a:xfrm>
            <a:off x="4572000" y="2061908"/>
            <a:ext cx="4191000" cy="4034095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1">
                    <a:lumMod val="75000"/>
                  </a:schemeClr>
                </a:solidFill>
              </a:rPr>
              <a:t>Wildlife disease transmission is maintained within the reservoir species. </a:t>
            </a:r>
            <a:endParaRPr lang="en-US" sz="36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3" y="181856"/>
            <a:ext cx="8534401" cy="732547"/>
          </a:xfrm>
        </p:spPr>
        <p:txBody>
          <a:bodyPr/>
          <a:lstStyle/>
          <a:p>
            <a:r>
              <a:rPr lang="en-US" sz="4000" b="1" dirty="0" smtClean="0"/>
              <a:t>RABIES DISEASE MAINTENENCE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4863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8" t="22014" r="3332" b="20039"/>
          <a:stretch/>
        </p:blipFill>
        <p:spPr bwMode="auto">
          <a:xfrm>
            <a:off x="304800" y="822960"/>
            <a:ext cx="4272398" cy="59784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04" y="434340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99" y="2950119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51" y="1389357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0" y="1295400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36" y="2855122"/>
            <a:ext cx="1364367" cy="1053550"/>
          </a:xfrm>
          <a:prstGeom prst="rect">
            <a:avLst/>
          </a:prstGeom>
          <a:solidFill>
            <a:schemeClr val="bg2"/>
          </a:solidFill>
          <a:ln w="41275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49" name="Straight Arrow Connector 48"/>
          <p:cNvCxnSpPr>
            <a:stCxn id="18" idx="0"/>
            <a:endCxn id="45" idx="2"/>
          </p:cNvCxnSpPr>
          <p:nvPr/>
        </p:nvCxnSpPr>
        <p:spPr>
          <a:xfrm flipV="1">
            <a:off x="1405889" y="4003670"/>
            <a:ext cx="1717294" cy="339733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18" idx="0"/>
            <a:endCxn id="48" idx="2"/>
          </p:cNvCxnSpPr>
          <p:nvPr/>
        </p:nvCxnSpPr>
        <p:spPr>
          <a:xfrm flipH="1" flipV="1">
            <a:off x="1107921" y="3908670"/>
            <a:ext cx="297969" cy="43473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8" idx="0"/>
            <a:endCxn id="47" idx="2"/>
          </p:cNvCxnSpPr>
          <p:nvPr/>
        </p:nvCxnSpPr>
        <p:spPr>
          <a:xfrm flipV="1">
            <a:off x="1107920" y="2348952"/>
            <a:ext cx="606133" cy="50617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5" idx="0"/>
            <a:endCxn id="46" idx="2"/>
          </p:cNvCxnSpPr>
          <p:nvPr/>
        </p:nvCxnSpPr>
        <p:spPr>
          <a:xfrm flipV="1">
            <a:off x="3123182" y="2442907"/>
            <a:ext cx="433152" cy="507212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3" y="228603"/>
            <a:ext cx="8534401" cy="732547"/>
          </a:xfrm>
        </p:spPr>
        <p:txBody>
          <a:bodyPr/>
          <a:lstStyle/>
          <a:p>
            <a:r>
              <a:rPr lang="en-US" sz="4000" b="1" dirty="0" smtClean="0"/>
              <a:t>CROSS SPECIES TRANSMISSION</a:t>
            </a:r>
            <a:endParaRPr lang="en-US" sz="4000" b="1" dirty="0"/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1" y="2314308"/>
            <a:ext cx="1509506" cy="1343292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5" t="16216" r="24674" b="20858"/>
          <a:stretch/>
        </p:blipFill>
        <p:spPr bwMode="auto">
          <a:xfrm>
            <a:off x="2904915" y="5466950"/>
            <a:ext cx="1590887" cy="1162453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t="22008" r="8617" b="9291"/>
          <a:stretch/>
        </p:blipFill>
        <p:spPr bwMode="auto">
          <a:xfrm>
            <a:off x="5029201" y="990601"/>
            <a:ext cx="1464149" cy="1075693"/>
          </a:xfrm>
          <a:prstGeom prst="rect">
            <a:avLst/>
          </a:prstGeom>
          <a:solidFill>
            <a:schemeClr val="bg2"/>
          </a:solidFill>
          <a:ln w="31750">
            <a:solidFill>
              <a:srgbClr val="000000"/>
            </a:solidFill>
            <a:miter lim="800000"/>
            <a:headEnd/>
            <a:tailEnd/>
          </a:ln>
          <a:extLst/>
        </p:spPr>
      </p:pic>
      <p:cxnSp>
        <p:nvCxnSpPr>
          <p:cNvPr id="21" name="Straight Arrow Connector 20"/>
          <p:cNvCxnSpPr>
            <a:endCxn id="19" idx="1"/>
          </p:cNvCxnSpPr>
          <p:nvPr/>
        </p:nvCxnSpPr>
        <p:spPr>
          <a:xfrm flipV="1">
            <a:off x="4247244" y="1528449"/>
            <a:ext cx="781956" cy="29372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6" idx="3"/>
            <a:endCxn id="15" idx="1"/>
          </p:cNvCxnSpPr>
          <p:nvPr/>
        </p:nvCxnSpPr>
        <p:spPr>
          <a:xfrm>
            <a:off x="4238517" y="1916130"/>
            <a:ext cx="1400284" cy="1069824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8" idx="3"/>
            <a:endCxn id="16" idx="1"/>
          </p:cNvCxnSpPr>
          <p:nvPr/>
        </p:nvCxnSpPr>
        <p:spPr>
          <a:xfrm>
            <a:off x="2088071" y="4870178"/>
            <a:ext cx="816844" cy="1177999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>
            <a:spLocks noGrp="1"/>
          </p:cNvSpPr>
          <p:nvPr>
            <p:ph idx="1"/>
          </p:nvPr>
        </p:nvSpPr>
        <p:spPr>
          <a:xfrm>
            <a:off x="4419602" y="3657600"/>
            <a:ext cx="4596827" cy="28956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chemeClr val="tx1">
                    <a:lumMod val="75000"/>
                  </a:schemeClr>
                </a:solidFill>
              </a:rPr>
              <a:t>“When a pathogen population builds up in a highly susceptible host population, then is transmitted from individuals in that population to individuals in a more resistant host population”</a:t>
            </a:r>
            <a:endParaRPr lang="en-US" sz="20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50853" y="6472538"/>
            <a:ext cx="5826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39A6">
                    <a:lumMod val="50000"/>
                  </a:srgbClr>
                </a:solidFill>
              </a:rPr>
              <a:t>- Disease </a:t>
            </a:r>
            <a:r>
              <a:rPr lang="en-US" sz="1200" dirty="0">
                <a:solidFill>
                  <a:srgbClr val="0039A6">
                    <a:lumMod val="50000"/>
                  </a:srgbClr>
                </a:solidFill>
              </a:rPr>
              <a:t>Ecology: Community Structure and Pathogen Dynamics</a:t>
            </a:r>
          </a:p>
          <a:p>
            <a:pPr algn="ctr"/>
            <a:r>
              <a:rPr lang="en-US" sz="1200" dirty="0">
                <a:solidFill>
                  <a:srgbClr val="0039A6">
                    <a:lumMod val="50000"/>
                  </a:srgbClr>
                </a:solidFill>
              </a:rPr>
              <a:t> </a:t>
            </a:r>
            <a:r>
              <a:rPr lang="en-US" sz="1200" dirty="0" smtClean="0">
                <a:solidFill>
                  <a:srgbClr val="0039A6">
                    <a:lumMod val="50000"/>
                  </a:srgbClr>
                </a:solidFill>
              </a:rPr>
              <a:t>  Sharon </a:t>
            </a:r>
            <a:r>
              <a:rPr lang="en-US" sz="1200" dirty="0">
                <a:solidFill>
                  <a:srgbClr val="0039A6">
                    <a:lumMod val="50000"/>
                  </a:srgbClr>
                </a:solidFill>
              </a:rPr>
              <a:t>K. </a:t>
            </a:r>
            <a:r>
              <a:rPr lang="en-US" sz="1200" dirty="0" err="1">
                <a:solidFill>
                  <a:srgbClr val="0039A6">
                    <a:lumMod val="50000"/>
                  </a:srgbClr>
                </a:solidFill>
              </a:rPr>
              <a:t>Collinge</a:t>
            </a:r>
            <a:r>
              <a:rPr lang="en-US" sz="1200" dirty="0">
                <a:solidFill>
                  <a:srgbClr val="0039A6">
                    <a:lumMod val="50000"/>
                  </a:srgbClr>
                </a:solidFill>
              </a:rPr>
              <a:t>, Chris Ray</a:t>
            </a:r>
          </a:p>
        </p:txBody>
      </p:sp>
    </p:spTree>
    <p:extLst>
      <p:ext uri="{BB962C8B-B14F-4D97-AF65-F5344CB8AC3E}">
        <p14:creationId xmlns:p14="http://schemas.microsoft.com/office/powerpoint/2010/main" val="400213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3691468" y="685800"/>
            <a:ext cx="3852333" cy="6096000"/>
          </a:xfrm>
          <a:prstGeom prst="rect">
            <a:avLst/>
          </a:prstGeom>
          <a:solidFill>
            <a:srgbClr val="92D050">
              <a:alpha val="42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76200" y="685800"/>
            <a:ext cx="3505200" cy="60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937662" y="5416219"/>
            <a:ext cx="1316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0.03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356" y="4191003"/>
            <a:ext cx="1127446" cy="1094647"/>
          </a:xfrm>
          <a:prstGeom prst="rect">
            <a:avLst/>
          </a:prstGeom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822277"/>
            <a:ext cx="1225551" cy="1090604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24681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CST Rate by Variants, 2007 - 2011</a:t>
            </a:r>
            <a:endParaRPr lang="en-US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2" y="1245863"/>
            <a:ext cx="1212273" cy="9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ight Arrow 12"/>
          <p:cNvSpPr/>
          <p:nvPr/>
        </p:nvSpPr>
        <p:spPr>
          <a:xfrm>
            <a:off x="5035214" y="533400"/>
            <a:ext cx="1441787" cy="2362200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1006103" y="1927948"/>
            <a:ext cx="1203698" cy="12945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043679" y="1388051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</a:p>
          <a:p>
            <a:pPr algn="ctr"/>
            <a:r>
              <a:rPr lang="en-US" b="1" dirty="0">
                <a:solidFill>
                  <a:srgbClr val="000000"/>
                </a:solidFill>
              </a:rPr>
              <a:t>0</a:t>
            </a:r>
            <a:r>
              <a:rPr lang="en-US" b="1" dirty="0" smtClean="0">
                <a:solidFill>
                  <a:srgbClr val="000000"/>
                </a:solidFill>
              </a:rPr>
              <a:t>.30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934" y="1334870"/>
            <a:ext cx="130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  <a:endParaRPr lang="en-US" b="1" dirty="0">
              <a:solidFill>
                <a:srgbClr val="000000"/>
              </a:solidFill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0.02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7467602" y="1394619"/>
            <a:ext cx="1517649" cy="639762"/>
          </a:xfrm>
          <a:prstGeom prst="rect">
            <a:avLst/>
          </a:prstGeom>
        </p:spPr>
        <p:txBody>
          <a:bodyPr anchor="b" anchorCtr="0"/>
          <a:lstStyle>
            <a:lvl1pPr algn="ctr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 smtClean="0"/>
              <a:t>RR = 13.0 </a:t>
            </a:r>
          </a:p>
          <a:p>
            <a:pPr>
              <a:lnSpc>
                <a:spcPct val="100000"/>
              </a:lnSpc>
            </a:pPr>
            <a:r>
              <a:rPr lang="en-US" sz="1800" dirty="0" smtClean="0"/>
              <a:t>(10.3 – 16.2)</a:t>
            </a:r>
            <a:endParaRPr lang="en-US" sz="18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1250242"/>
            <a:ext cx="1212273" cy="9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skunk face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43000"/>
            <a:ext cx="8128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skunk face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990600"/>
            <a:ext cx="8128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ight Arrow 21"/>
          <p:cNvSpPr/>
          <p:nvPr/>
        </p:nvSpPr>
        <p:spPr>
          <a:xfrm>
            <a:off x="5043682" y="2707975"/>
            <a:ext cx="1433321" cy="1408176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993343" y="3088898"/>
            <a:ext cx="1269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0.15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942" y="2975605"/>
            <a:ext cx="1212273" cy="9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8" descr="skunk face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67000"/>
            <a:ext cx="8128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2822277"/>
            <a:ext cx="1225551" cy="1090604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943846" y="2807111"/>
            <a:ext cx="130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  <a:endParaRPr lang="en-US" b="1" dirty="0">
              <a:solidFill>
                <a:srgbClr val="000000"/>
              </a:solidFill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0.02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006103" y="3438478"/>
            <a:ext cx="1203698" cy="12945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7537449" y="3047696"/>
            <a:ext cx="1371600" cy="639762"/>
          </a:xfrm>
          <a:prstGeom prst="rect">
            <a:avLst/>
          </a:prstGeom>
        </p:spPr>
        <p:txBody>
          <a:bodyPr anchor="b" anchorCtr="0"/>
          <a:lstStyle>
            <a:lvl1pPr algn="ctr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 smtClean="0"/>
              <a:t>RR = 7.8 </a:t>
            </a:r>
          </a:p>
          <a:p>
            <a:pPr>
              <a:lnSpc>
                <a:spcPct val="100000"/>
              </a:lnSpc>
            </a:pPr>
            <a:r>
              <a:rPr lang="en-US" sz="1800" dirty="0" smtClean="0"/>
              <a:t>(6.1 - 10.0)</a:t>
            </a:r>
            <a:endParaRPr lang="en-US" sz="1800" dirty="0"/>
          </a:p>
        </p:txBody>
      </p:sp>
      <p:sp>
        <p:nvSpPr>
          <p:cNvPr id="34" name="Right Arrow 33"/>
          <p:cNvSpPr/>
          <p:nvPr/>
        </p:nvSpPr>
        <p:spPr>
          <a:xfrm>
            <a:off x="5035214" y="4178651"/>
            <a:ext cx="1441787" cy="1024128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>
            <a:off x="1007535" y="4486656"/>
            <a:ext cx="1203698" cy="694944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043683" y="4382871"/>
            <a:ext cx="1357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0.11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403" y="4078070"/>
            <a:ext cx="127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0.08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40" name="Picture 39" descr="skunk face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177076"/>
            <a:ext cx="8128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0" y="4178654"/>
            <a:ext cx="1127446" cy="1094647"/>
          </a:xfrm>
          <a:prstGeom prst="rect">
            <a:avLst/>
          </a:prstGeom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2" y="4309502"/>
            <a:ext cx="1212273" cy="9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itle 1"/>
          <p:cNvSpPr txBox="1">
            <a:spLocks/>
          </p:cNvSpPr>
          <p:nvPr/>
        </p:nvSpPr>
        <p:spPr>
          <a:xfrm>
            <a:off x="7537449" y="4343400"/>
            <a:ext cx="1371600" cy="639762"/>
          </a:xfrm>
          <a:prstGeom prst="rect">
            <a:avLst/>
          </a:prstGeom>
        </p:spPr>
        <p:txBody>
          <a:bodyPr anchor="b" anchorCtr="0"/>
          <a:lstStyle>
            <a:lvl1pPr algn="ctr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 smtClean="0"/>
              <a:t>RR = 1.5 </a:t>
            </a:r>
          </a:p>
          <a:p>
            <a:pPr>
              <a:lnSpc>
                <a:spcPct val="100000"/>
              </a:lnSpc>
            </a:pPr>
            <a:r>
              <a:rPr lang="en-US" sz="1800" dirty="0" smtClean="0"/>
              <a:t>(1.3 – 1.7)</a:t>
            </a:r>
            <a:endParaRPr lang="en-US" sz="1800" dirty="0"/>
          </a:p>
        </p:txBody>
      </p:sp>
      <p:sp>
        <p:nvSpPr>
          <p:cNvPr id="44" name="Right Arrow 43"/>
          <p:cNvSpPr/>
          <p:nvPr/>
        </p:nvSpPr>
        <p:spPr>
          <a:xfrm>
            <a:off x="5043680" y="6100114"/>
            <a:ext cx="1433320" cy="720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1007535" y="5943600"/>
            <a:ext cx="1240178" cy="256032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70610" y="5508128"/>
            <a:ext cx="123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CST Rate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0.01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48" name="Picture 8" descr="http://us.123rf.com/400wm/400/400/enjoylife25/enjoylife250905/enjoylife25090500033/4903635-close-up-of-a-funny-cow-on-on-farmland-in-the-netherland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880" y="5312964"/>
            <a:ext cx="940720" cy="1350264"/>
          </a:xfrm>
          <a:prstGeom prst="rect">
            <a:avLst/>
          </a:prstGeom>
          <a:solidFill>
            <a:schemeClr val="bg2"/>
          </a:solidFill>
          <a:ex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9" y="5519459"/>
            <a:ext cx="1212273" cy="9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 descr="http://us.123rf.com/400wm/400/400/enjoylife25/enjoylife250905/enjoylife25090500033/4903635-close-up-of-a-funny-cow-on-on-farmland-in-the-netherland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776" y="5304742"/>
            <a:ext cx="940720" cy="1350264"/>
          </a:xfrm>
          <a:prstGeom prst="rect">
            <a:avLst/>
          </a:prstGeom>
          <a:solidFill>
            <a:schemeClr val="bg2"/>
          </a:solidFill>
          <a:extLst/>
        </p:spPr>
      </p:pic>
      <p:pic>
        <p:nvPicPr>
          <p:cNvPr id="52" name="Picture 51" descr="skunk face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536391"/>
            <a:ext cx="8128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Title 1"/>
          <p:cNvSpPr txBox="1">
            <a:spLocks/>
          </p:cNvSpPr>
          <p:nvPr/>
        </p:nvSpPr>
        <p:spPr>
          <a:xfrm>
            <a:off x="7537449" y="5739383"/>
            <a:ext cx="1371600" cy="639762"/>
          </a:xfrm>
          <a:prstGeom prst="rect">
            <a:avLst/>
          </a:prstGeom>
        </p:spPr>
        <p:txBody>
          <a:bodyPr anchor="b" anchorCtr="0"/>
          <a:lstStyle>
            <a:lvl1pPr algn="ctr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yriad Web Pro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 smtClean="0"/>
              <a:t>RR = 0.5 </a:t>
            </a:r>
          </a:p>
          <a:p>
            <a:pPr>
              <a:lnSpc>
                <a:spcPct val="100000"/>
              </a:lnSpc>
            </a:pPr>
            <a:r>
              <a:rPr lang="en-US" sz="1800" dirty="0" smtClean="0"/>
              <a:t>(0.4 – 0.6)</a:t>
            </a:r>
            <a:endParaRPr lang="en-US" sz="1800" dirty="0"/>
          </a:p>
        </p:txBody>
      </p:sp>
      <p:sp>
        <p:nvSpPr>
          <p:cNvPr id="56" name="TextBox 55"/>
          <p:cNvSpPr txBox="1"/>
          <p:nvPr/>
        </p:nvSpPr>
        <p:spPr>
          <a:xfrm>
            <a:off x="304800" y="685803"/>
            <a:ext cx="3134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SKUNK VARIANTS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91469" y="695928"/>
            <a:ext cx="3776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RACCOON VARIANTS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3668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" grpId="0" animBg="1"/>
      <p:bldP spid="14" grpId="0" animBg="1"/>
      <p:bldP spid="15" grpId="0"/>
      <p:bldP spid="16" grpId="0"/>
      <p:bldP spid="17" grpId="0"/>
      <p:bldP spid="22" grpId="0" animBg="1"/>
      <p:bldP spid="23" grpId="0"/>
      <p:bldP spid="31" grpId="0"/>
      <p:bldP spid="32" grpId="0" animBg="1"/>
      <p:bldP spid="33" grpId="0"/>
      <p:bldP spid="34" grpId="0" animBg="1"/>
      <p:bldP spid="35" grpId="0" animBg="1"/>
      <p:bldP spid="36" grpId="0"/>
      <p:bldP spid="37" grpId="0"/>
      <p:bldP spid="43" grpId="0"/>
      <p:bldP spid="44" grpId="0" animBg="1"/>
      <p:bldP spid="45" grpId="0" animBg="1"/>
      <p:bldP spid="46" grpId="0"/>
      <p:bldP spid="53" grpId="0"/>
    </p:bldLst>
  </p:timing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xtured">
  <a:themeElements>
    <a:clrScheme name="Textured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ngsana New" pitchFamily="18" charset="-34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adeGothic Bold"/>
        <a:ea typeface=""/>
        <a:cs typeface=""/>
      </a:majorFont>
      <a:minorFont>
        <a:latin typeface="Trade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CEZID_ppt_lighttheme">
  <a:themeElements>
    <a:clrScheme name="NCEZID Light PPT Colors">
      <a:dk1>
        <a:srgbClr val="0039A6"/>
      </a:dk1>
      <a:lt1>
        <a:srgbClr val="FFFFFF"/>
      </a:lt1>
      <a:dk2>
        <a:srgbClr val="3077FF"/>
      </a:dk2>
      <a:lt2>
        <a:srgbClr val="4B4B4B"/>
      </a:lt2>
      <a:accent1>
        <a:srgbClr val="BD3632"/>
      </a:accent1>
      <a:accent2>
        <a:srgbClr val="782327"/>
      </a:accent2>
      <a:accent3>
        <a:srgbClr val="7D7A00"/>
      </a:accent3>
      <a:accent4>
        <a:srgbClr val="156570"/>
      </a:accent4>
      <a:accent5>
        <a:srgbClr val="6E267B"/>
      </a:accent5>
      <a:accent6>
        <a:srgbClr val="002060"/>
      </a:accent6>
      <a:hlink>
        <a:srgbClr val="002060"/>
      </a:hlink>
      <a:folHlink>
        <a:srgbClr val="0053F2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Apothecary">
    <a:dk1>
      <a:sysClr val="windowText" lastClr="000000"/>
    </a:dk1>
    <a:lt1>
      <a:sysClr val="window" lastClr="FFFFFF"/>
    </a:lt1>
    <a:dk2>
      <a:srgbClr val="564B3C"/>
    </a:dk2>
    <a:lt2>
      <a:srgbClr val="ECEDD1"/>
    </a:lt2>
    <a:accent1>
      <a:srgbClr val="93A299"/>
    </a:accent1>
    <a:accent2>
      <a:srgbClr val="CF543F"/>
    </a:accent2>
    <a:accent3>
      <a:srgbClr val="B5AE53"/>
    </a:accent3>
    <a:accent4>
      <a:srgbClr val="848058"/>
    </a:accent4>
    <a:accent5>
      <a:srgbClr val="E8B54D"/>
    </a:accent5>
    <a:accent6>
      <a:srgbClr val="786C71"/>
    </a:accent6>
    <a:hlink>
      <a:srgbClr val="CCCC00"/>
    </a:hlink>
    <a:folHlink>
      <a:srgbClr val="B2B2B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2293</Words>
  <Application>Microsoft Office PowerPoint</Application>
  <PresentationFormat>On-screen Show (4:3)</PresentationFormat>
  <Paragraphs>526</Paragraphs>
  <Slides>49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Office Theme</vt:lpstr>
      <vt:lpstr>Default Design</vt:lpstr>
      <vt:lpstr>NCEZID_ppt_lighttheme</vt:lpstr>
      <vt:lpstr>1_Office Theme</vt:lpstr>
      <vt:lpstr>12_Office Theme</vt:lpstr>
      <vt:lpstr>2_Office Theme</vt:lpstr>
      <vt:lpstr>Flow</vt:lpstr>
      <vt:lpstr>10_Office Theme</vt:lpstr>
      <vt:lpstr>3_Office Theme</vt:lpstr>
      <vt:lpstr>Textured</vt:lpstr>
      <vt:lpstr>5_Default Design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RABIES DISEASE MAINTENENCE</vt:lpstr>
      <vt:lpstr>CROSS SPECIES TRANSMISSION</vt:lpstr>
      <vt:lpstr>    CST Rate by Variants, 2007 - 2011</vt:lpstr>
      <vt:lpstr>HOST SHIFT EVENT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2015 ORV Bait Distribution Areas</vt:lpstr>
      <vt:lpstr>Baits per Zone 2015 </vt:lpstr>
      <vt:lpstr>PowerPoint Presentation</vt:lpstr>
      <vt:lpstr>PowerPoint Presentation</vt:lpstr>
      <vt:lpstr>PowerPoint Presentation</vt:lpstr>
      <vt:lpstr>Managing an outbreak of bat rabies in terrestrial wildlife in Flagstaff, Arizona Past – Present - Future</vt:lpstr>
      <vt:lpstr>1. What is the life history of big brown bats in a rabies outbreak area?</vt:lpstr>
      <vt:lpstr>PowerPoint Presentation</vt:lpstr>
      <vt:lpstr>Rabies Re-emergence in Flagstaff</vt:lpstr>
      <vt:lpstr>Opportunistic TVR Program</vt:lpstr>
      <vt:lpstr>PowerPoint Presentation</vt:lpstr>
      <vt:lpstr>Vaccine Study Results</vt:lpstr>
      <vt:lpstr>1. What is the life history of big brown bats in a rabies outbreak area?</vt:lpstr>
      <vt:lpstr>Rabies in skunks and gray foxes</vt:lpstr>
      <vt:lpstr>PowerPoint Presentation</vt:lpstr>
      <vt:lpstr>New combined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HADLEY – A1f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USDA APHIS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Slate, Dennis - APHIS</dc:creator>
  <cp:lastModifiedBy>Slate, Dennis - APHIS</cp:lastModifiedBy>
  <cp:revision>20</cp:revision>
  <dcterms:created xsi:type="dcterms:W3CDTF">2015-07-17T17:58:47Z</dcterms:created>
  <dcterms:modified xsi:type="dcterms:W3CDTF">2015-07-20T04:15:42Z</dcterms:modified>
</cp:coreProperties>
</file>