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76" r:id="rId2"/>
    <p:sldMasterId id="2147483689" r:id="rId3"/>
    <p:sldMasterId id="2147483713" r:id="rId4"/>
    <p:sldMasterId id="2147483725" r:id="rId5"/>
    <p:sldMasterId id="2147483751" r:id="rId6"/>
    <p:sldMasterId id="2147483763" r:id="rId7"/>
  </p:sldMasterIdLst>
  <p:notesMasterIdLst>
    <p:notesMasterId r:id="rId31"/>
  </p:notesMasterIdLst>
  <p:sldIdLst>
    <p:sldId id="587" r:id="rId8"/>
    <p:sldId id="553" r:id="rId9"/>
    <p:sldId id="541" r:id="rId10"/>
    <p:sldId id="542" r:id="rId11"/>
    <p:sldId id="543" r:id="rId12"/>
    <p:sldId id="544" r:id="rId13"/>
    <p:sldId id="486" r:id="rId14"/>
    <p:sldId id="572" r:id="rId15"/>
    <p:sldId id="575" r:id="rId16"/>
    <p:sldId id="573" r:id="rId17"/>
    <p:sldId id="574" r:id="rId18"/>
    <p:sldId id="546" r:id="rId19"/>
    <p:sldId id="547" r:id="rId20"/>
    <p:sldId id="562" r:id="rId21"/>
    <p:sldId id="576" r:id="rId22"/>
    <p:sldId id="578" r:id="rId23"/>
    <p:sldId id="582" r:id="rId24"/>
    <p:sldId id="577" r:id="rId25"/>
    <p:sldId id="580" r:id="rId26"/>
    <p:sldId id="588" r:id="rId27"/>
    <p:sldId id="583" r:id="rId28"/>
    <p:sldId id="581" r:id="rId29"/>
    <p:sldId id="585"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9966"/>
    <a:srgbClr val="FFCC66"/>
    <a:srgbClr val="99FF66"/>
    <a:srgbClr val="CCFF99"/>
    <a:srgbClr val="F04A46"/>
    <a:srgbClr val="F3706D"/>
    <a:srgbClr val="E56415"/>
    <a:srgbClr val="F5B68F"/>
    <a:srgbClr val="FEFA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435" autoAdjust="0"/>
    <p:restoredTop sz="93023" autoAdjust="0"/>
  </p:normalViewPr>
  <p:slideViewPr>
    <p:cSldViewPr>
      <p:cViewPr varScale="1">
        <p:scale>
          <a:sx n="69" d="100"/>
          <a:sy n="69" d="100"/>
        </p:scale>
        <p:origin x="-840" y="-90"/>
      </p:cViewPr>
      <p:guideLst>
        <p:guide orient="horz" pos="2160"/>
        <p:guide pos="2880"/>
      </p:guideLst>
    </p:cSldViewPr>
  </p:slideViewPr>
  <p:notesTextViewPr>
    <p:cViewPr>
      <p:scale>
        <a:sx n="1" d="1"/>
        <a:sy n="1" d="1"/>
      </p:scale>
      <p:origin x="0" y="0"/>
    </p:cViewPr>
  </p:notesTextViewPr>
  <p:sorterViewPr>
    <p:cViewPr>
      <p:scale>
        <a:sx n="100" d="100"/>
        <a:sy n="100" d="100"/>
      </p:scale>
      <p:origin x="0" y="385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4D961C-DD0D-4BC8-B6B2-06D25E18B414}" type="datetimeFigureOut">
              <a:rPr lang="en-US" smtClean="0"/>
              <a:t>7/19/2015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53715B-1762-4A6E-8D4C-1B13BF640EBD}" type="slidenum">
              <a:rPr lang="en-US" smtClean="0"/>
              <a:t>‹#›</a:t>
            </a:fld>
            <a:endParaRPr lang="en-US"/>
          </a:p>
        </p:txBody>
      </p:sp>
    </p:spTree>
    <p:extLst>
      <p:ext uri="{BB962C8B-B14F-4D97-AF65-F5344CB8AC3E}">
        <p14:creationId xmlns:p14="http://schemas.microsoft.com/office/powerpoint/2010/main" val="34682617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i="1" dirty="0" smtClean="0"/>
              <a:t>Mitigation at the human-domestic animal-wildlife interface</a:t>
            </a:r>
            <a:r>
              <a:rPr lang="en-US" dirty="0" smtClean="0"/>
              <a:t>  is the theme of this session…and I believe that rabies--one</a:t>
            </a:r>
            <a:r>
              <a:rPr lang="en-US" baseline="0" dirty="0" smtClean="0"/>
              <a:t> of the oldest recorded zoonotic diseases—which still with us today, representing a </a:t>
            </a:r>
            <a:r>
              <a:rPr lang="en-US" baseline="0" dirty="0" err="1" smtClean="0"/>
              <a:t>publkci</a:t>
            </a:r>
            <a:r>
              <a:rPr lang="en-US" baseline="0" dirty="0" smtClean="0"/>
              <a:t> health high risk—especially in developing countries—provides an excellent example to illustrate intervention that can mitigate rabies risks associated with several important  carnivore reservoir species  </a:t>
            </a:r>
            <a:endParaRPr lang="en-US" dirty="0"/>
          </a:p>
        </p:txBody>
      </p:sp>
      <p:sp>
        <p:nvSpPr>
          <p:cNvPr id="4" name="Slide Number Placeholder 3"/>
          <p:cNvSpPr>
            <a:spLocks noGrp="1"/>
          </p:cNvSpPr>
          <p:nvPr>
            <p:ph type="sldNum" sz="quarter" idx="10"/>
          </p:nvPr>
        </p:nvSpPr>
        <p:spPr/>
        <p:txBody>
          <a:bodyPr/>
          <a:lstStyle/>
          <a:p>
            <a:fld id="{6D49A1E9-CE93-47B3-83A6-C9E70C184030}" type="slidenum">
              <a:rPr lang="en-US">
                <a:solidFill>
                  <a:prstClr val="black"/>
                </a:solidFill>
              </a:rPr>
              <a:pPr/>
              <a:t>1</a:t>
            </a:fld>
            <a:endParaRPr lang="en-US" dirty="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xfrm>
            <a:off x="1144588" y="685800"/>
            <a:ext cx="4570412" cy="3429000"/>
          </a:xfrm>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MIS ACCESSED 1/20/15</a:t>
            </a:r>
          </a:p>
        </p:txBody>
      </p:sp>
      <p:sp>
        <p:nvSpPr>
          <p:cNvPr id="440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878DF833-1189-427A-BB14-D4FFABF6BBBA}" type="slidenum">
              <a:rPr lang="en-US">
                <a:solidFill>
                  <a:srgbClr val="000000"/>
                </a:solidFill>
              </a:rPr>
              <a:pPr>
                <a:defRPr/>
              </a:pPr>
              <a:t>16</a:t>
            </a:fld>
            <a:endParaRPr lang="en-US" dirty="0">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Examples of enhanced surveillance</a:t>
            </a:r>
            <a:r>
              <a:rPr lang="en-US" baseline="0" dirty="0" smtClean="0"/>
              <a:t> for ORV support</a:t>
            </a:r>
            <a:endParaRPr lang="en-US" dirty="0"/>
          </a:p>
        </p:txBody>
      </p:sp>
      <p:sp>
        <p:nvSpPr>
          <p:cNvPr id="4" name="Slide Number Placeholder 3"/>
          <p:cNvSpPr>
            <a:spLocks noGrp="1"/>
          </p:cNvSpPr>
          <p:nvPr>
            <p:ph type="sldNum" sz="quarter" idx="10"/>
          </p:nvPr>
        </p:nvSpPr>
        <p:spPr/>
        <p:txBody>
          <a:bodyPr/>
          <a:lstStyle/>
          <a:p>
            <a:fld id="{A1F1656F-DC30-456D-BE7C-B33F6C5620F9}"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1941872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xfrm>
            <a:off x="1144588" y="685800"/>
            <a:ext cx="4570412" cy="3429000"/>
          </a:xfrm>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440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878DF833-1189-427A-BB14-D4FFABF6BBBA}" type="slidenum">
              <a:rPr lang="en-US">
                <a:solidFill>
                  <a:srgbClr val="000000"/>
                </a:solidFill>
              </a:rPr>
              <a:pPr>
                <a:defRPr/>
              </a:pPr>
              <a:t>18</a:t>
            </a:fld>
            <a:endParaRPr lang="en-US" dirty="0">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3B59BBA-DC7B-4E2B-A093-0870F2F1B282}" type="slidenum">
              <a:rPr lang="en-US" smtClean="0">
                <a:solidFill>
                  <a:prstClr val="black"/>
                </a:solidFill>
              </a:rPr>
              <a:pPr/>
              <a:t>19</a:t>
            </a:fld>
            <a:endParaRPr lang="en-US" dirty="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Value of enhanced surveillance illustrated in 2007</a:t>
            </a:r>
            <a:endParaRPr lang="en-US" dirty="0"/>
          </a:p>
        </p:txBody>
      </p:sp>
      <p:sp>
        <p:nvSpPr>
          <p:cNvPr id="4" name="Slide Number Placeholder 3"/>
          <p:cNvSpPr>
            <a:spLocks noGrp="1"/>
          </p:cNvSpPr>
          <p:nvPr>
            <p:ph type="sldNum" sz="quarter" idx="10"/>
          </p:nvPr>
        </p:nvSpPr>
        <p:spPr/>
        <p:txBody>
          <a:bodyPr/>
          <a:lstStyle/>
          <a:p>
            <a:fld id="{A1F1656F-DC30-456D-BE7C-B33F6C5620F9}"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2502808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 quality ERS means no rabies cases in the midst of a functional matrix vigil that “finds” no rabid animals in space</a:t>
            </a:r>
            <a:r>
              <a:rPr lang="en-US" baseline="0" dirty="0" smtClean="0"/>
              <a:t> and time.</a:t>
            </a:r>
          </a:p>
          <a:p>
            <a:endParaRPr lang="en-US" baseline="0" dirty="0" smtClean="0"/>
          </a:p>
          <a:p>
            <a:r>
              <a:rPr lang="en-US" baseline="0" dirty="0" smtClean="0"/>
              <a:t>Sero-prevalence levels required to break rabies transmission cycle to achieve elimination are more easily determined based on experience and models that indicate at least 50% and even better 70% seroprevalence is necessary to achieve predicable success.</a:t>
            </a:r>
          </a:p>
          <a:p>
            <a:endParaRPr lang="en-US" baseline="0" dirty="0" smtClean="0"/>
          </a:p>
          <a:p>
            <a:r>
              <a:rPr lang="en-US" baseline="0" dirty="0" smtClean="0"/>
              <a:t>Of course other factors such as barrier depth are also critical</a:t>
            </a:r>
            <a:endParaRPr lang="en-US" dirty="0"/>
          </a:p>
        </p:txBody>
      </p:sp>
      <p:sp>
        <p:nvSpPr>
          <p:cNvPr id="4" name="Slide Number Placeholder 3"/>
          <p:cNvSpPr>
            <a:spLocks noGrp="1"/>
          </p:cNvSpPr>
          <p:nvPr>
            <p:ph type="sldNum" sz="quarter" idx="10"/>
          </p:nvPr>
        </p:nvSpPr>
        <p:spPr/>
        <p:txBody>
          <a:bodyPr/>
          <a:lstStyle/>
          <a:p>
            <a:fld id="{C26FF266-F535-4C9B-A305-2B0CFC44BF3A}"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2592120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4437">
              <a:defRPr>
                <a:solidFill>
                  <a:schemeClr val="tx1"/>
                </a:solidFill>
                <a:latin typeface="Myriad Web Pro"/>
              </a:defRPr>
            </a:lvl1pPr>
            <a:lvl2pPr marL="729057" indent="-280406" defTabSz="914437">
              <a:defRPr>
                <a:solidFill>
                  <a:schemeClr val="tx1"/>
                </a:solidFill>
                <a:latin typeface="Myriad Web Pro"/>
              </a:defRPr>
            </a:lvl2pPr>
            <a:lvl3pPr marL="1121626" indent="-224325" defTabSz="914437">
              <a:defRPr>
                <a:solidFill>
                  <a:schemeClr val="tx1"/>
                </a:solidFill>
                <a:latin typeface="Myriad Web Pro"/>
              </a:defRPr>
            </a:lvl3pPr>
            <a:lvl4pPr marL="1570276" indent="-224325" defTabSz="914437">
              <a:defRPr>
                <a:solidFill>
                  <a:schemeClr val="tx1"/>
                </a:solidFill>
                <a:latin typeface="Myriad Web Pro"/>
              </a:defRPr>
            </a:lvl4pPr>
            <a:lvl5pPr marL="2018927" indent="-224325" defTabSz="914437">
              <a:defRPr>
                <a:solidFill>
                  <a:schemeClr val="tx1"/>
                </a:solidFill>
                <a:latin typeface="Myriad Web Pro"/>
              </a:defRPr>
            </a:lvl5pPr>
            <a:lvl6pPr marL="2467577" indent="-224325" defTabSz="914437" fontAlgn="base">
              <a:spcBef>
                <a:spcPct val="0"/>
              </a:spcBef>
              <a:spcAft>
                <a:spcPct val="0"/>
              </a:spcAft>
              <a:defRPr>
                <a:solidFill>
                  <a:schemeClr val="tx1"/>
                </a:solidFill>
                <a:latin typeface="Myriad Web Pro"/>
              </a:defRPr>
            </a:lvl6pPr>
            <a:lvl7pPr marL="2916227" indent="-224325" defTabSz="914437" fontAlgn="base">
              <a:spcBef>
                <a:spcPct val="0"/>
              </a:spcBef>
              <a:spcAft>
                <a:spcPct val="0"/>
              </a:spcAft>
              <a:defRPr>
                <a:solidFill>
                  <a:schemeClr val="tx1"/>
                </a:solidFill>
                <a:latin typeface="Myriad Web Pro"/>
              </a:defRPr>
            </a:lvl7pPr>
            <a:lvl8pPr marL="3364878" indent="-224325" defTabSz="914437" fontAlgn="base">
              <a:spcBef>
                <a:spcPct val="0"/>
              </a:spcBef>
              <a:spcAft>
                <a:spcPct val="0"/>
              </a:spcAft>
              <a:defRPr>
                <a:solidFill>
                  <a:schemeClr val="tx1"/>
                </a:solidFill>
                <a:latin typeface="Myriad Web Pro"/>
              </a:defRPr>
            </a:lvl8pPr>
            <a:lvl9pPr marL="3813528" indent="-224325" defTabSz="914437" fontAlgn="base">
              <a:spcBef>
                <a:spcPct val="0"/>
              </a:spcBef>
              <a:spcAft>
                <a:spcPct val="0"/>
              </a:spcAft>
              <a:defRPr>
                <a:solidFill>
                  <a:schemeClr val="tx1"/>
                </a:solidFill>
                <a:latin typeface="Myriad Web Pro"/>
              </a:defRPr>
            </a:lvl9pPr>
          </a:lstStyle>
          <a:p>
            <a:pPr fontAlgn="base">
              <a:spcBef>
                <a:spcPct val="0"/>
              </a:spcBef>
              <a:spcAft>
                <a:spcPct val="0"/>
              </a:spcAft>
            </a:pPr>
            <a:fld id="{C3A1EECB-2C3C-4D39-87F0-888A52EF0514}" type="slidenum">
              <a:rPr lang="en-US" altLang="en-US">
                <a:latin typeface="Arial" pitchFamily="34" charset="0"/>
                <a:cs typeface="Arial" pitchFamily="34" charset="0"/>
              </a:rPr>
              <a:pPr fontAlgn="base">
                <a:spcBef>
                  <a:spcPct val="0"/>
                </a:spcBef>
                <a:spcAft>
                  <a:spcPct val="0"/>
                </a:spcAft>
              </a:pPr>
              <a:t>3</a:t>
            </a:fld>
            <a:endParaRPr lang="en-US" altLang="en-US">
              <a:latin typeface="Arial" pitchFamily="34" charset="0"/>
              <a:cs typeface="Arial" pitchFamily="34" charset="0"/>
            </a:endParaRPr>
          </a:p>
        </p:txBody>
      </p:sp>
      <p:sp>
        <p:nvSpPr>
          <p:cNvPr id="84995"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4437">
              <a:defRPr>
                <a:solidFill>
                  <a:schemeClr val="tx1"/>
                </a:solidFill>
                <a:latin typeface="Myriad Web Pro"/>
              </a:defRPr>
            </a:lvl1pPr>
            <a:lvl2pPr marL="729057" indent="-280406" defTabSz="914437">
              <a:defRPr>
                <a:solidFill>
                  <a:schemeClr val="tx1"/>
                </a:solidFill>
                <a:latin typeface="Myriad Web Pro"/>
              </a:defRPr>
            </a:lvl2pPr>
            <a:lvl3pPr marL="1121626" indent="-224325" defTabSz="914437">
              <a:defRPr>
                <a:solidFill>
                  <a:schemeClr val="tx1"/>
                </a:solidFill>
                <a:latin typeface="Myriad Web Pro"/>
              </a:defRPr>
            </a:lvl3pPr>
            <a:lvl4pPr marL="1570276" indent="-224325" defTabSz="914437">
              <a:defRPr>
                <a:solidFill>
                  <a:schemeClr val="tx1"/>
                </a:solidFill>
                <a:latin typeface="Myriad Web Pro"/>
              </a:defRPr>
            </a:lvl4pPr>
            <a:lvl5pPr marL="2018927" indent="-224325" defTabSz="914437">
              <a:defRPr>
                <a:solidFill>
                  <a:schemeClr val="tx1"/>
                </a:solidFill>
                <a:latin typeface="Myriad Web Pro"/>
              </a:defRPr>
            </a:lvl5pPr>
            <a:lvl6pPr marL="2467577" indent="-224325" defTabSz="914437" fontAlgn="base">
              <a:spcBef>
                <a:spcPct val="0"/>
              </a:spcBef>
              <a:spcAft>
                <a:spcPct val="0"/>
              </a:spcAft>
              <a:defRPr>
                <a:solidFill>
                  <a:schemeClr val="tx1"/>
                </a:solidFill>
                <a:latin typeface="Myriad Web Pro"/>
              </a:defRPr>
            </a:lvl6pPr>
            <a:lvl7pPr marL="2916227" indent="-224325" defTabSz="914437" fontAlgn="base">
              <a:spcBef>
                <a:spcPct val="0"/>
              </a:spcBef>
              <a:spcAft>
                <a:spcPct val="0"/>
              </a:spcAft>
              <a:defRPr>
                <a:solidFill>
                  <a:schemeClr val="tx1"/>
                </a:solidFill>
                <a:latin typeface="Myriad Web Pro"/>
              </a:defRPr>
            </a:lvl7pPr>
            <a:lvl8pPr marL="3364878" indent="-224325" defTabSz="914437" fontAlgn="base">
              <a:spcBef>
                <a:spcPct val="0"/>
              </a:spcBef>
              <a:spcAft>
                <a:spcPct val="0"/>
              </a:spcAft>
              <a:defRPr>
                <a:solidFill>
                  <a:schemeClr val="tx1"/>
                </a:solidFill>
                <a:latin typeface="Myriad Web Pro"/>
              </a:defRPr>
            </a:lvl8pPr>
            <a:lvl9pPr marL="3813528" indent="-224325" defTabSz="914437" fontAlgn="base">
              <a:spcBef>
                <a:spcPct val="0"/>
              </a:spcBef>
              <a:spcAft>
                <a:spcPct val="0"/>
              </a:spcAft>
              <a:defRPr>
                <a:solidFill>
                  <a:schemeClr val="tx1"/>
                </a:solidFill>
                <a:latin typeface="Myriad Web Pro"/>
              </a:defRPr>
            </a:lvl9pPr>
          </a:lstStyle>
          <a:p>
            <a:pPr fontAlgn="base">
              <a:spcBef>
                <a:spcPct val="0"/>
              </a:spcBef>
              <a:spcAft>
                <a:spcPct val="0"/>
              </a:spcAft>
            </a:pPr>
            <a:fld id="{88E5AA3B-67F7-4445-A76F-A36AE2EF1889}" type="slidenum">
              <a:rPr lang="en-US" altLang="en-US">
                <a:latin typeface="Arial" pitchFamily="34" charset="0"/>
                <a:cs typeface="Arial" pitchFamily="34" charset="0"/>
              </a:rPr>
              <a:pPr fontAlgn="base">
                <a:spcBef>
                  <a:spcPct val="0"/>
                </a:spcBef>
                <a:spcAft>
                  <a:spcPct val="0"/>
                </a:spcAft>
              </a:pPr>
              <a:t>4</a:t>
            </a:fld>
            <a:endParaRPr lang="en-US" altLang="en-US">
              <a:latin typeface="Arial" pitchFamily="34" charset="0"/>
              <a:cs typeface="Arial" pitchFamily="34" charset="0"/>
            </a:endParaRPr>
          </a:p>
        </p:txBody>
      </p:sp>
      <p:sp>
        <p:nvSpPr>
          <p:cNvPr id="86019"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xfrm>
            <a:off x="781154" y="4586054"/>
            <a:ext cx="5298799" cy="35507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spcAft>
                <a:spcPts val="294"/>
              </a:spcAft>
            </a:pPr>
            <a:endParaRPr lang="en-US" altLang="en-US" dirty="0" smtClean="0"/>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Myriad Web Pro"/>
              </a:defRPr>
            </a:lvl1pPr>
            <a:lvl2pPr marL="729057" indent="-280406">
              <a:defRPr>
                <a:solidFill>
                  <a:schemeClr val="tx1"/>
                </a:solidFill>
                <a:latin typeface="Myriad Web Pro"/>
              </a:defRPr>
            </a:lvl2pPr>
            <a:lvl3pPr marL="1121626" indent="-224325">
              <a:defRPr>
                <a:solidFill>
                  <a:schemeClr val="tx1"/>
                </a:solidFill>
                <a:latin typeface="Myriad Web Pro"/>
              </a:defRPr>
            </a:lvl3pPr>
            <a:lvl4pPr marL="1570276" indent="-224325">
              <a:defRPr>
                <a:solidFill>
                  <a:schemeClr val="tx1"/>
                </a:solidFill>
                <a:latin typeface="Myriad Web Pro"/>
              </a:defRPr>
            </a:lvl4pPr>
            <a:lvl5pPr marL="2018927" indent="-224325">
              <a:defRPr>
                <a:solidFill>
                  <a:schemeClr val="tx1"/>
                </a:solidFill>
                <a:latin typeface="Myriad Web Pro"/>
              </a:defRPr>
            </a:lvl5pPr>
            <a:lvl6pPr marL="2467577" indent="-224325" fontAlgn="base">
              <a:spcBef>
                <a:spcPct val="0"/>
              </a:spcBef>
              <a:spcAft>
                <a:spcPct val="0"/>
              </a:spcAft>
              <a:defRPr>
                <a:solidFill>
                  <a:schemeClr val="tx1"/>
                </a:solidFill>
                <a:latin typeface="Myriad Web Pro"/>
              </a:defRPr>
            </a:lvl6pPr>
            <a:lvl7pPr marL="2916227" indent="-224325" fontAlgn="base">
              <a:spcBef>
                <a:spcPct val="0"/>
              </a:spcBef>
              <a:spcAft>
                <a:spcPct val="0"/>
              </a:spcAft>
              <a:defRPr>
                <a:solidFill>
                  <a:schemeClr val="tx1"/>
                </a:solidFill>
                <a:latin typeface="Myriad Web Pro"/>
              </a:defRPr>
            </a:lvl7pPr>
            <a:lvl8pPr marL="3364878" indent="-224325" fontAlgn="base">
              <a:spcBef>
                <a:spcPct val="0"/>
              </a:spcBef>
              <a:spcAft>
                <a:spcPct val="0"/>
              </a:spcAft>
              <a:defRPr>
                <a:solidFill>
                  <a:schemeClr val="tx1"/>
                </a:solidFill>
                <a:latin typeface="Myriad Web Pro"/>
              </a:defRPr>
            </a:lvl8pPr>
            <a:lvl9pPr marL="3813528" indent="-224325" fontAlgn="base">
              <a:spcBef>
                <a:spcPct val="0"/>
              </a:spcBef>
              <a:spcAft>
                <a:spcPct val="0"/>
              </a:spcAft>
              <a:defRPr>
                <a:solidFill>
                  <a:schemeClr val="tx1"/>
                </a:solidFill>
                <a:latin typeface="Myriad Web Pro"/>
              </a:defRPr>
            </a:lvl9pPr>
          </a:lstStyle>
          <a:p>
            <a:pPr fontAlgn="base">
              <a:spcBef>
                <a:spcPct val="0"/>
              </a:spcBef>
              <a:spcAft>
                <a:spcPct val="0"/>
              </a:spcAft>
            </a:pPr>
            <a:fld id="{2B8F4EB5-6AC7-42C3-A177-291EFB582403}" type="slidenum">
              <a:rPr lang="en-US" altLang="en-US">
                <a:solidFill>
                  <a:srgbClr val="000000"/>
                </a:solidFill>
                <a:latin typeface="Calibri" pitchFamily="34" charset="0"/>
              </a:rPr>
              <a:pPr fontAlgn="base">
                <a:spcBef>
                  <a:spcPct val="0"/>
                </a:spcBef>
                <a:spcAft>
                  <a:spcPct val="0"/>
                </a:spcAft>
              </a:pPr>
              <a:t>5</a:t>
            </a:fld>
            <a:endParaRPr lang="en-US" altLang="en-US">
              <a:solidFill>
                <a:srgbClr val="000000"/>
              </a:solidFill>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37" eaLnBrk="0" hangingPunct="0">
              <a:defRPr sz="2400">
                <a:solidFill>
                  <a:schemeClr val="bg1"/>
                </a:solidFill>
                <a:latin typeface="Arial" charset="0"/>
                <a:cs typeface="Arial" charset="0"/>
              </a:defRPr>
            </a:lvl1pPr>
            <a:lvl2pPr marL="729057" indent="-280406" defTabSz="914437" eaLnBrk="0" hangingPunct="0">
              <a:defRPr sz="2400">
                <a:solidFill>
                  <a:schemeClr val="bg1"/>
                </a:solidFill>
                <a:latin typeface="Arial" charset="0"/>
                <a:cs typeface="Arial" charset="0"/>
              </a:defRPr>
            </a:lvl2pPr>
            <a:lvl3pPr marL="1121626" indent="-224325" defTabSz="914437" eaLnBrk="0" hangingPunct="0">
              <a:defRPr sz="2400">
                <a:solidFill>
                  <a:schemeClr val="bg1"/>
                </a:solidFill>
                <a:latin typeface="Arial" charset="0"/>
                <a:cs typeface="Arial" charset="0"/>
              </a:defRPr>
            </a:lvl3pPr>
            <a:lvl4pPr marL="1570276" indent="-224325" defTabSz="914437" eaLnBrk="0" hangingPunct="0">
              <a:defRPr sz="2400">
                <a:solidFill>
                  <a:schemeClr val="bg1"/>
                </a:solidFill>
                <a:latin typeface="Arial" charset="0"/>
                <a:cs typeface="Arial" charset="0"/>
              </a:defRPr>
            </a:lvl4pPr>
            <a:lvl5pPr marL="2018927" indent="-224325" defTabSz="914437" eaLnBrk="0" hangingPunct="0">
              <a:defRPr sz="2400">
                <a:solidFill>
                  <a:schemeClr val="bg1"/>
                </a:solidFill>
                <a:latin typeface="Arial" charset="0"/>
                <a:cs typeface="Arial" charset="0"/>
              </a:defRPr>
            </a:lvl5pPr>
            <a:lvl6pPr marL="2467577" indent="-224325" defTabSz="914437" eaLnBrk="0" fontAlgn="base" hangingPunct="0">
              <a:lnSpc>
                <a:spcPct val="80000"/>
              </a:lnSpc>
              <a:spcBef>
                <a:spcPct val="20000"/>
              </a:spcBef>
              <a:spcAft>
                <a:spcPct val="0"/>
              </a:spcAft>
              <a:buChar char="•"/>
              <a:defRPr sz="2400">
                <a:solidFill>
                  <a:schemeClr val="bg1"/>
                </a:solidFill>
                <a:latin typeface="Arial" charset="0"/>
                <a:cs typeface="Arial" charset="0"/>
              </a:defRPr>
            </a:lvl6pPr>
            <a:lvl7pPr marL="2916227" indent="-224325" defTabSz="914437" eaLnBrk="0" fontAlgn="base" hangingPunct="0">
              <a:lnSpc>
                <a:spcPct val="80000"/>
              </a:lnSpc>
              <a:spcBef>
                <a:spcPct val="20000"/>
              </a:spcBef>
              <a:spcAft>
                <a:spcPct val="0"/>
              </a:spcAft>
              <a:buChar char="•"/>
              <a:defRPr sz="2400">
                <a:solidFill>
                  <a:schemeClr val="bg1"/>
                </a:solidFill>
                <a:latin typeface="Arial" charset="0"/>
                <a:cs typeface="Arial" charset="0"/>
              </a:defRPr>
            </a:lvl7pPr>
            <a:lvl8pPr marL="3364878" indent="-224325" defTabSz="914437" eaLnBrk="0" fontAlgn="base" hangingPunct="0">
              <a:lnSpc>
                <a:spcPct val="80000"/>
              </a:lnSpc>
              <a:spcBef>
                <a:spcPct val="20000"/>
              </a:spcBef>
              <a:spcAft>
                <a:spcPct val="0"/>
              </a:spcAft>
              <a:buChar char="•"/>
              <a:defRPr sz="2400">
                <a:solidFill>
                  <a:schemeClr val="bg1"/>
                </a:solidFill>
                <a:latin typeface="Arial" charset="0"/>
                <a:cs typeface="Arial" charset="0"/>
              </a:defRPr>
            </a:lvl8pPr>
            <a:lvl9pPr marL="3813528" indent="-224325" defTabSz="914437" eaLnBrk="0" fontAlgn="base" hangingPunct="0">
              <a:lnSpc>
                <a:spcPct val="80000"/>
              </a:lnSpc>
              <a:spcBef>
                <a:spcPct val="20000"/>
              </a:spcBef>
              <a:spcAft>
                <a:spcPct val="0"/>
              </a:spcAft>
              <a:buChar char="•"/>
              <a:defRPr sz="2400">
                <a:solidFill>
                  <a:schemeClr val="bg1"/>
                </a:solidFill>
                <a:latin typeface="Arial" charset="0"/>
                <a:cs typeface="Arial" charset="0"/>
              </a:defRPr>
            </a:lvl9pPr>
          </a:lstStyle>
          <a:p>
            <a:pPr eaLnBrk="1" hangingPunct="1"/>
            <a:fld id="{1A3E5143-005B-45C3-8508-1BE28B1B0D29}" type="slidenum">
              <a:rPr lang="en-US" altLang="en-US" sz="1200">
                <a:solidFill>
                  <a:schemeClr val="tx1"/>
                </a:solidFill>
              </a:rPr>
              <a:pPr eaLnBrk="1" hangingPunct="1"/>
              <a:t>6</a:t>
            </a:fld>
            <a:endParaRPr lang="en-US" altLang="en-US" sz="1200">
              <a:solidFill>
                <a:schemeClr val="tx1"/>
              </a:solidFill>
            </a:endParaRPr>
          </a:p>
        </p:txBody>
      </p:sp>
      <p:sp>
        <p:nvSpPr>
          <p:cNvPr id="29699" name="Rectangle 2"/>
          <p:cNvSpPr>
            <a:spLocks noGrp="1" noRot="1" noChangeAspect="1" noChangeArrowheads="1" noTextEdit="1"/>
          </p:cNvSpPr>
          <p:nvPr>
            <p:ph type="sldImg"/>
          </p:nvPr>
        </p:nvSpPr>
        <p:spPr>
          <a:xfrm>
            <a:off x="1143000" y="685800"/>
            <a:ext cx="4572000" cy="3429000"/>
          </a:xfrm>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897301">
              <a:defRPr/>
            </a:pPr>
            <a:r>
              <a:rPr lang="en-US" dirty="0" smtClean="0">
                <a:effectLst/>
              </a:rPr>
              <a:t>Seven distinct antigenic rabies virus variants are associated with these four terrestrial species </a:t>
            </a:r>
            <a:r>
              <a:rPr lang="en-US" dirty="0" smtClean="0">
                <a:effectLst/>
                <a:hlinkClick r:id="" action="ppaction://hlinkfile"/>
              </a:rPr>
              <a:t>[4]</a:t>
            </a:r>
            <a:r>
              <a:rPr lang="en-US" dirty="0" smtClean="0">
                <a:effectLst/>
              </a:rPr>
              <a:t>. In addition, more than 10 rabies virus variants are associated with as many species of bats</a:t>
            </a:r>
            <a:endParaRPr lang="en-US" altLang="en-US" dirty="0" smtClean="0"/>
          </a:p>
          <a:p>
            <a:pPr eaLnBrk="1" hangingPunct="1"/>
            <a:endParaRPr lang="en-US" altLang="en-US" dirty="0" smtClean="0"/>
          </a:p>
          <a:p>
            <a:pPr eaLnBrk="1" hangingPunct="1"/>
            <a:r>
              <a:rPr lang="en-US" altLang="en-US" dirty="0" smtClean="0"/>
              <a:t>So if</a:t>
            </a:r>
            <a:r>
              <a:rPr lang="en-US" altLang="en-US" baseline="0" dirty="0" smtClean="0"/>
              <a:t> we look at 2013, 5,865 animals tested positive, which was a 5% decline in number of positive cases reported. </a:t>
            </a:r>
          </a:p>
          <a:p>
            <a:pPr eaLnBrk="1" hangingPunct="1"/>
            <a:r>
              <a:rPr lang="en-US" altLang="en-US" baseline="0" dirty="0" smtClean="0"/>
              <a:t>There were 2 human rabies deaths in 2013……</a:t>
            </a:r>
          </a:p>
          <a:p>
            <a:pPr eaLnBrk="1" hangingPunct="1"/>
            <a:endParaRPr lang="en-US" altLang="en-US" baseline="0" dirty="0" smtClean="0"/>
          </a:p>
          <a:p>
            <a:pPr eaLnBrk="1" hangingPunct="1"/>
            <a:r>
              <a:rPr lang="en-US" altLang="en-US" baseline="0" dirty="0" smtClean="0"/>
              <a:t>Similar to the past decade, about 92% of our rabies cases were in wildlife species.</a:t>
            </a:r>
          </a:p>
          <a:p>
            <a:pPr eaLnBrk="1" hangingPunct="1"/>
            <a:r>
              <a:rPr lang="en-US" altLang="en-US" baseline="0" dirty="0" smtClean="0"/>
              <a:t>Most common was……</a:t>
            </a:r>
          </a:p>
          <a:p>
            <a:pPr eaLnBrk="1" hangingPunct="1"/>
            <a:endParaRPr lang="en-US" altLang="en-US" baseline="0" dirty="0" smtClean="0"/>
          </a:p>
          <a:p>
            <a:pPr eaLnBrk="1" hangingPunct="1"/>
            <a:r>
              <a:rPr lang="en-US" altLang="en-US" baseline="0" dirty="0" smtClean="0"/>
              <a:t>And from this data we can create our map of where we believe rabies virus is circulating within the US. We will go into this map in more detail in just a few slides.</a:t>
            </a:r>
            <a:endParaRPr lang="en-US" alt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1143000" y="685800"/>
            <a:ext cx="4572000" cy="3429000"/>
          </a:xfrm>
          <a:ln/>
        </p:spPr>
      </p:sp>
      <p:sp>
        <p:nvSpPr>
          <p:cNvPr id="33795" name="Notes Placeholder 2"/>
          <p:cNvSpPr>
            <a:spLocks noGrp="1"/>
          </p:cNvSpPr>
          <p:nvPr>
            <p:ph type="body" idx="1"/>
          </p:nvPr>
        </p:nvSpPr>
        <p:spPr>
          <a:noFill/>
        </p:spPr>
        <p:txBody>
          <a:bodyPr/>
          <a:lstStyle/>
          <a:p>
            <a:pPr defTabSz="914350" eaLnBrk="0" fontAlgn="base" hangingPunct="0">
              <a:spcBef>
                <a:spcPct val="30000"/>
              </a:spcBef>
              <a:spcAft>
                <a:spcPct val="0"/>
              </a:spcAft>
            </a:pPr>
            <a:r>
              <a:rPr lang="en-US" b="1" dirty="0" smtClean="0">
                <a:solidFill>
                  <a:schemeClr val="bg2"/>
                </a:solidFill>
              </a:rPr>
              <a:t>Mention what this </a:t>
            </a:r>
            <a:r>
              <a:rPr lang="en-US" b="1" dirty="0" err="1" smtClean="0">
                <a:solidFill>
                  <a:schemeClr val="bg2"/>
                </a:solidFill>
              </a:rPr>
              <a:t>surviellance</a:t>
            </a:r>
            <a:r>
              <a:rPr lang="en-US" b="1" dirty="0" smtClean="0">
                <a:solidFill>
                  <a:schemeClr val="bg2"/>
                </a:solidFill>
              </a:rPr>
              <a:t> system is NOT</a:t>
            </a:r>
            <a:endParaRPr lang="en-US" dirty="0" smtClean="0">
              <a:latin typeface="Arial" pitchFamily="34" charset="0"/>
            </a:endParaRPr>
          </a:p>
        </p:txBody>
      </p:sp>
      <p:sp>
        <p:nvSpPr>
          <p:cNvPr id="33796" name="Slide Number Placeholder 3"/>
          <p:cNvSpPr>
            <a:spLocks noGrp="1"/>
          </p:cNvSpPr>
          <p:nvPr>
            <p:ph type="sldNum" sz="quarter" idx="5"/>
          </p:nvPr>
        </p:nvSpPr>
        <p:spPr>
          <a:noFill/>
        </p:spPr>
        <p:txBody>
          <a:bodyPr/>
          <a:lstStyle>
            <a:lvl1pPr>
              <a:defRPr>
                <a:solidFill>
                  <a:schemeClr val="tx1"/>
                </a:solidFill>
                <a:latin typeface="Verdana" pitchFamily="34" charset="0"/>
              </a:defRPr>
            </a:lvl1pPr>
            <a:lvl2pPr marL="742909" indent="-285734">
              <a:defRPr>
                <a:solidFill>
                  <a:schemeClr val="tx1"/>
                </a:solidFill>
                <a:latin typeface="Verdana" pitchFamily="34" charset="0"/>
              </a:defRPr>
            </a:lvl2pPr>
            <a:lvl3pPr marL="1142937" indent="-228587">
              <a:defRPr>
                <a:solidFill>
                  <a:schemeClr val="tx1"/>
                </a:solidFill>
                <a:latin typeface="Verdana" pitchFamily="34" charset="0"/>
              </a:defRPr>
            </a:lvl3pPr>
            <a:lvl4pPr marL="1600112" indent="-228587">
              <a:defRPr>
                <a:solidFill>
                  <a:schemeClr val="tx1"/>
                </a:solidFill>
                <a:latin typeface="Verdana" pitchFamily="34" charset="0"/>
              </a:defRPr>
            </a:lvl4pPr>
            <a:lvl5pPr marL="2057287" indent="-228587">
              <a:defRPr>
                <a:solidFill>
                  <a:schemeClr val="tx1"/>
                </a:solidFill>
                <a:latin typeface="Verdana" pitchFamily="34" charset="0"/>
              </a:defRPr>
            </a:lvl5pPr>
            <a:lvl6pPr marL="2514461" indent="-228587" eaLnBrk="0" fontAlgn="base" hangingPunct="0">
              <a:spcBef>
                <a:spcPct val="0"/>
              </a:spcBef>
              <a:spcAft>
                <a:spcPct val="0"/>
              </a:spcAft>
              <a:defRPr>
                <a:solidFill>
                  <a:schemeClr val="tx1"/>
                </a:solidFill>
                <a:latin typeface="Verdana" pitchFamily="34" charset="0"/>
              </a:defRPr>
            </a:lvl6pPr>
            <a:lvl7pPr marL="2971635" indent="-228587" eaLnBrk="0" fontAlgn="base" hangingPunct="0">
              <a:spcBef>
                <a:spcPct val="0"/>
              </a:spcBef>
              <a:spcAft>
                <a:spcPct val="0"/>
              </a:spcAft>
              <a:defRPr>
                <a:solidFill>
                  <a:schemeClr val="tx1"/>
                </a:solidFill>
                <a:latin typeface="Verdana" pitchFamily="34" charset="0"/>
              </a:defRPr>
            </a:lvl7pPr>
            <a:lvl8pPr marL="3428810" indent="-228587" eaLnBrk="0" fontAlgn="base" hangingPunct="0">
              <a:spcBef>
                <a:spcPct val="0"/>
              </a:spcBef>
              <a:spcAft>
                <a:spcPct val="0"/>
              </a:spcAft>
              <a:defRPr>
                <a:solidFill>
                  <a:schemeClr val="tx1"/>
                </a:solidFill>
                <a:latin typeface="Verdana" pitchFamily="34" charset="0"/>
              </a:defRPr>
            </a:lvl8pPr>
            <a:lvl9pPr marL="3885985" indent="-228587" eaLnBrk="0" fontAlgn="base" hangingPunct="0">
              <a:spcBef>
                <a:spcPct val="0"/>
              </a:spcBef>
              <a:spcAft>
                <a:spcPct val="0"/>
              </a:spcAft>
              <a:defRPr>
                <a:solidFill>
                  <a:schemeClr val="tx1"/>
                </a:solidFill>
                <a:latin typeface="Verdana" pitchFamily="34" charset="0"/>
              </a:defRPr>
            </a:lvl9pPr>
          </a:lstStyle>
          <a:p>
            <a:fld id="{848A6492-A3B2-4AA5-9592-D989A8F502E6}" type="slidenum">
              <a:rPr lang="en-US" smtClean="0">
                <a:latin typeface="Arial" pitchFamily="34" charset="0"/>
              </a:rPr>
              <a:pPr/>
              <a:t>7</a:t>
            </a:fld>
            <a:endParaRPr lang="en-US"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4437">
              <a:defRPr>
                <a:solidFill>
                  <a:schemeClr val="tx1"/>
                </a:solidFill>
                <a:latin typeface="Myriad Web Pro"/>
              </a:defRPr>
            </a:lvl1pPr>
            <a:lvl2pPr marL="729057" indent="-280406" defTabSz="914437">
              <a:defRPr>
                <a:solidFill>
                  <a:schemeClr val="tx1"/>
                </a:solidFill>
                <a:latin typeface="Myriad Web Pro"/>
              </a:defRPr>
            </a:lvl2pPr>
            <a:lvl3pPr marL="1121626" indent="-224325" defTabSz="914437">
              <a:defRPr>
                <a:solidFill>
                  <a:schemeClr val="tx1"/>
                </a:solidFill>
                <a:latin typeface="Myriad Web Pro"/>
              </a:defRPr>
            </a:lvl3pPr>
            <a:lvl4pPr marL="1570276" indent="-224325" defTabSz="914437">
              <a:defRPr>
                <a:solidFill>
                  <a:schemeClr val="tx1"/>
                </a:solidFill>
                <a:latin typeface="Myriad Web Pro"/>
              </a:defRPr>
            </a:lvl4pPr>
            <a:lvl5pPr marL="2018927" indent="-224325" defTabSz="914437">
              <a:defRPr>
                <a:solidFill>
                  <a:schemeClr val="tx1"/>
                </a:solidFill>
                <a:latin typeface="Myriad Web Pro"/>
              </a:defRPr>
            </a:lvl5pPr>
            <a:lvl6pPr marL="2467577" indent="-224325" defTabSz="914437" fontAlgn="base">
              <a:spcBef>
                <a:spcPct val="0"/>
              </a:spcBef>
              <a:spcAft>
                <a:spcPct val="0"/>
              </a:spcAft>
              <a:defRPr>
                <a:solidFill>
                  <a:schemeClr val="tx1"/>
                </a:solidFill>
                <a:latin typeface="Myriad Web Pro"/>
              </a:defRPr>
            </a:lvl6pPr>
            <a:lvl7pPr marL="2916227" indent="-224325" defTabSz="914437" fontAlgn="base">
              <a:spcBef>
                <a:spcPct val="0"/>
              </a:spcBef>
              <a:spcAft>
                <a:spcPct val="0"/>
              </a:spcAft>
              <a:defRPr>
                <a:solidFill>
                  <a:schemeClr val="tx1"/>
                </a:solidFill>
                <a:latin typeface="Myriad Web Pro"/>
              </a:defRPr>
            </a:lvl7pPr>
            <a:lvl8pPr marL="3364878" indent="-224325" defTabSz="914437" fontAlgn="base">
              <a:spcBef>
                <a:spcPct val="0"/>
              </a:spcBef>
              <a:spcAft>
                <a:spcPct val="0"/>
              </a:spcAft>
              <a:defRPr>
                <a:solidFill>
                  <a:schemeClr val="tx1"/>
                </a:solidFill>
                <a:latin typeface="Myriad Web Pro"/>
              </a:defRPr>
            </a:lvl8pPr>
            <a:lvl9pPr marL="3813528" indent="-224325" defTabSz="914437" fontAlgn="base">
              <a:spcBef>
                <a:spcPct val="0"/>
              </a:spcBef>
              <a:spcAft>
                <a:spcPct val="0"/>
              </a:spcAft>
              <a:defRPr>
                <a:solidFill>
                  <a:schemeClr val="tx1"/>
                </a:solidFill>
                <a:latin typeface="Myriad Web Pro"/>
              </a:defRPr>
            </a:lvl9pPr>
          </a:lstStyle>
          <a:p>
            <a:pPr fontAlgn="base">
              <a:spcBef>
                <a:spcPct val="0"/>
              </a:spcBef>
              <a:spcAft>
                <a:spcPct val="0"/>
              </a:spcAft>
            </a:pPr>
            <a:fld id="{08A2555A-EEC6-47B8-B34D-0BA62A9461C0}" type="slidenum">
              <a:rPr lang="en-US" altLang="en-US">
                <a:latin typeface="Arial" pitchFamily="34" charset="0"/>
                <a:cs typeface="Arial" pitchFamily="34" charset="0"/>
              </a:rPr>
              <a:pPr fontAlgn="base">
                <a:spcBef>
                  <a:spcPct val="0"/>
                </a:spcBef>
                <a:spcAft>
                  <a:spcPct val="0"/>
                </a:spcAft>
              </a:pPr>
              <a:t>13</a:t>
            </a:fld>
            <a:endParaRPr lang="en-US" altLang="en-US">
              <a:latin typeface="Arial" pitchFamily="34" charset="0"/>
              <a:cs typeface="Arial" pitchFamily="34" charset="0"/>
            </a:endParaRPr>
          </a:p>
        </p:txBody>
      </p:sp>
      <p:sp>
        <p:nvSpPr>
          <p:cNvPr id="87043"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united state, for ever</a:t>
            </a:r>
            <a:r>
              <a:rPr lang="en-US" baseline="0" dirty="0" smtClean="0"/>
              <a:t>y human death there are approximately 10,000 people who received treatment for a rabies exposure and survived. The dead are the unfortunate individuals who fall through the cracks, either not recognizing the exposure or trivializing the event. In either case, the end results is the same, vaccination was not sought and death ensued.</a:t>
            </a:r>
          </a:p>
          <a:p>
            <a:endParaRPr lang="en-US" baseline="0" dirty="0" smtClean="0"/>
          </a:p>
          <a:p>
            <a:r>
              <a:rPr lang="en-US" dirty="0" smtClean="0"/>
              <a:t>The largest exposure event in the</a:t>
            </a:r>
            <a:r>
              <a:rPr lang="en-US" baseline="0" dirty="0" smtClean="0"/>
              <a:t> US came when a rabid kitten was sold at a pet store in NH in 1994. In total, 664 people were vaccinated because they came into contact with the kitten. Its said that this event cost the state $1.5 million.</a:t>
            </a:r>
          </a:p>
          <a:p>
            <a:endParaRPr lang="en-US" baseline="0" dirty="0" smtClean="0"/>
          </a:p>
          <a:p>
            <a:r>
              <a:rPr lang="en-US" dirty="0"/>
              <a:t>In Wisconsin in 2013 a crowd at a professional basketball game got more excitement than they paid for when a bat entered the arena, swooping the heads of the sports fans. The event even prompted some of players to get into the action, swatting at the bat with towels (clips of this can be found on YouTube)</a:t>
            </a:r>
          </a:p>
          <a:p>
            <a:endParaRPr lang="en-US" dirty="0"/>
          </a:p>
          <a:p>
            <a:r>
              <a:rPr lang="en-US" dirty="0"/>
              <a:t>In 2012 another bat interrupted a sporting event, during the second inning of an Atlanta Braves game. This bat was quickly scooped into the skilled glove of an infielder and removed from the field of play. </a:t>
            </a:r>
          </a:p>
          <a:p>
            <a:endParaRPr lang="en-US" dirty="0"/>
          </a:p>
          <a:p>
            <a:r>
              <a:rPr lang="en-US" dirty="0"/>
              <a:t>Even the elderly </a:t>
            </a:r>
            <a:r>
              <a:rPr lang="en-US" dirty="0" err="1"/>
              <a:t>arent</a:t>
            </a:r>
            <a:r>
              <a:rPr lang="en-US" dirty="0"/>
              <a:t> safe! In 2015 a grandmother in Virginia was attending her garden when a raccoon darted from the woods and bit and scratched her legs. Luckily, this septuagenarian was highly trained in the art of Tai Chi and said “I threw it to the ground and I strangled it. With both hands.” </a:t>
            </a:r>
          </a:p>
          <a:p>
            <a:endParaRPr lang="en-US" dirty="0"/>
          </a:p>
          <a:p>
            <a:r>
              <a:rPr lang="en-US" dirty="0"/>
              <a:t>Did you hear about the one where a bobcat walked into a bar?  No, not a joke…</a:t>
            </a:r>
          </a:p>
          <a:p>
            <a:r>
              <a:rPr lang="en-US" dirty="0"/>
              <a:t>In Cottonwood, Arizona residents were gathered at the local watering hole when an uninvited guest interrupted. The intruder was a rabid bobcat that had entered through an open front door. At first the animal appeared confused, but not harmful. So docile was its initial jaunt around the bar that one patron got within 3-feet to take a ‘selfie’. The flash of the camera may have been the tipping point for this bobcat; within an instant the cat sprung and latched to his face, biting and clawing. The patron later remarked to local news, “Yeah, it didn’t feel too good!” The bobcat was dispatched only after it was shot three times by local police. </a:t>
            </a:r>
          </a:p>
        </p:txBody>
      </p:sp>
      <p:sp>
        <p:nvSpPr>
          <p:cNvPr id="4" name="Slide Number Placeholder 3"/>
          <p:cNvSpPr>
            <a:spLocks noGrp="1"/>
          </p:cNvSpPr>
          <p:nvPr>
            <p:ph type="sldNum" sz="quarter" idx="10"/>
          </p:nvPr>
        </p:nvSpPr>
        <p:spPr/>
        <p:txBody>
          <a:bodyPr/>
          <a:lstStyle/>
          <a:p>
            <a:fld id="{C07CF25C-45A3-4B45-85A2-23D23083024E}" type="slidenum">
              <a:rPr lang="en-US" smtClean="0"/>
              <a:t>14</a:t>
            </a:fld>
            <a:endParaRPr lang="en-US"/>
          </a:p>
        </p:txBody>
      </p:sp>
    </p:spTree>
    <p:extLst>
      <p:ext uri="{BB962C8B-B14F-4D97-AF65-F5344CB8AC3E}">
        <p14:creationId xmlns:p14="http://schemas.microsoft.com/office/powerpoint/2010/main" val="39124155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3B59BBA-DC7B-4E2B-A093-0870F2F1B282}" type="slidenum">
              <a:rPr lang="en-US" smtClean="0">
                <a:solidFill>
                  <a:prstClr val="black"/>
                </a:solidFill>
              </a:rPr>
              <a:pPr/>
              <a:t>15</a:t>
            </a:fld>
            <a:endParaRPr 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457200" y="1981200"/>
            <a:ext cx="8229600" cy="1676400"/>
          </a:xfrm>
          <a:prstGeom prst="rect">
            <a:avLst/>
          </a:prstGeom>
        </p:spPr>
        <p:txBody>
          <a:bodyPr/>
          <a:lstStyle>
            <a:lvl1pPr>
              <a:lnSpc>
                <a:spcPts val="3000"/>
              </a:lnSpc>
              <a:defRPr sz="2800" b="1" baseline="0">
                <a:solidFill>
                  <a:schemeClr val="tx1"/>
                </a:solidFill>
                <a:effectLst/>
              </a:defRPr>
            </a:lvl1pPr>
          </a:lstStyle>
          <a:p>
            <a:r>
              <a:rPr lang="en-US" dirty="0" smtClean="0"/>
              <a:t>Title of Presentation – Myriad Pro</a:t>
            </a:r>
            <a:br>
              <a:rPr lang="en-US" dirty="0" smtClean="0"/>
            </a:br>
            <a:r>
              <a:rPr lang="en-US" dirty="0" smtClean="0"/>
              <a:t> Bold, Shadow 28pt</a:t>
            </a:r>
            <a:endParaRPr lang="en-US" dirty="0"/>
          </a:p>
        </p:txBody>
      </p:sp>
      <p:sp>
        <p:nvSpPr>
          <p:cNvPr id="5" name="Subtitle 2"/>
          <p:cNvSpPr>
            <a:spLocks noGrp="1"/>
          </p:cNvSpPr>
          <p:nvPr>
            <p:ph type="subTitle" idx="1" hasCustomPrompt="1"/>
          </p:nvPr>
        </p:nvSpPr>
        <p:spPr>
          <a:xfrm>
            <a:off x="1371600" y="3886200"/>
            <a:ext cx="6400800" cy="457200"/>
          </a:xfrm>
          <a:prstGeom prst="rect">
            <a:avLst/>
          </a:prstGeom>
        </p:spPr>
        <p:txBody>
          <a:bodyPr/>
          <a:lstStyle>
            <a:lvl1pPr marL="0" indent="0" algn="ctr">
              <a:buNone/>
              <a:defRPr sz="20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Presenters Name – Myriad Pro, Bold, 20pt</a:t>
            </a:r>
          </a:p>
        </p:txBody>
      </p:sp>
      <p:sp>
        <p:nvSpPr>
          <p:cNvPr id="9" name="Text Placeholder 8"/>
          <p:cNvSpPr>
            <a:spLocks noGrp="1"/>
          </p:cNvSpPr>
          <p:nvPr>
            <p:ph type="body" sz="quarter" idx="10" hasCustomPrompt="1"/>
          </p:nvPr>
        </p:nvSpPr>
        <p:spPr>
          <a:xfrm>
            <a:off x="1371600" y="4267200"/>
            <a:ext cx="6400800" cy="1295400"/>
          </a:xfrm>
          <a:prstGeom prst="rect">
            <a:avLst/>
          </a:prstGeom>
        </p:spPr>
        <p:txBody>
          <a:bodyPr/>
          <a:lstStyle>
            <a:lvl1pPr algn="ctr">
              <a:lnSpc>
                <a:spcPts val="2000"/>
              </a:lnSpc>
              <a:buNone/>
              <a:defRPr sz="18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sz="1800" dirty="0" smtClean="0"/>
              <a:t>Title of Presenter –Myriad Pro, 18pt</a:t>
            </a:r>
          </a:p>
          <a:p>
            <a:pPr lvl="0"/>
            <a:endParaRPr lang="en-US" sz="1800" dirty="0" smtClean="0"/>
          </a:p>
          <a:p>
            <a:pPr lvl="0"/>
            <a:r>
              <a:rPr lang="en-US" sz="1800" dirty="0" smtClean="0"/>
              <a:t>Title of Event</a:t>
            </a:r>
          </a:p>
          <a:p>
            <a:pPr lvl="0"/>
            <a:r>
              <a:rPr lang="en-US" sz="1800" dirty="0" smtClean="0"/>
              <a:t>Date of Event</a:t>
            </a:r>
            <a:endParaRPr lang="en-US" dirty="0"/>
          </a:p>
        </p:txBody>
      </p:sp>
      <p:sp>
        <p:nvSpPr>
          <p:cNvPr id="6" name="Text Placeholder 5"/>
          <p:cNvSpPr>
            <a:spLocks noGrp="1"/>
          </p:cNvSpPr>
          <p:nvPr userDrawn="1">
            <p:ph type="body" sz="quarter" idx="11" hasCustomPrompt="1"/>
          </p:nvPr>
        </p:nvSpPr>
        <p:spPr>
          <a:xfrm>
            <a:off x="2286000" y="6272784"/>
            <a:ext cx="5105400" cy="182880"/>
          </a:xfrm>
          <a:prstGeom prst="rect">
            <a:avLst/>
          </a:prstGeom>
        </p:spPr>
        <p:txBody>
          <a:bodyPr/>
          <a:lstStyle>
            <a:lvl1pPr>
              <a:buNone/>
              <a:defRPr sz="1000" baseline="0">
                <a:solidFill>
                  <a:schemeClr val="bg2"/>
                </a:solidFill>
              </a:defRPr>
            </a:lvl1pPr>
          </a:lstStyle>
          <a:p>
            <a:r>
              <a:rPr lang="en-US" dirty="0" smtClean="0"/>
              <a:t>Place Descriptor Here</a:t>
            </a:r>
            <a:endParaRPr lang="en-US" dirty="0"/>
          </a:p>
        </p:txBody>
      </p:sp>
      <p:sp>
        <p:nvSpPr>
          <p:cNvPr id="7" name="Text Placeholder 6"/>
          <p:cNvSpPr>
            <a:spLocks noGrp="1"/>
          </p:cNvSpPr>
          <p:nvPr userDrawn="1">
            <p:ph type="body" sz="quarter" idx="12" hasCustomPrompt="1"/>
          </p:nvPr>
        </p:nvSpPr>
        <p:spPr>
          <a:xfrm>
            <a:off x="2286000" y="6464808"/>
            <a:ext cx="5105400" cy="228600"/>
          </a:xfrm>
          <a:prstGeom prst="rect">
            <a:avLst/>
          </a:prstGeom>
        </p:spPr>
        <p:txBody>
          <a:bodyPr/>
          <a:lstStyle>
            <a:lvl1pPr>
              <a:buNone/>
              <a:defRPr sz="1000" baseline="0">
                <a:solidFill>
                  <a:schemeClr val="bg2"/>
                </a:solidFill>
              </a:defRPr>
            </a:lvl1pPr>
          </a:lstStyle>
          <a:p>
            <a:r>
              <a:rPr lang="en-US" dirty="0" smtClean="0"/>
              <a:t>Place Descriptor Here</a:t>
            </a:r>
            <a:endParaRPr lang="en-US" dirty="0"/>
          </a:p>
        </p:txBody>
      </p:sp>
    </p:spTree>
    <p:extLst>
      <p:ext uri="{BB962C8B-B14F-4D97-AF65-F5344CB8AC3E}">
        <p14:creationId xmlns:p14="http://schemas.microsoft.com/office/powerpoint/2010/main" val="3279566914"/>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2"/>
            <a:ext cx="2133600" cy="365125"/>
          </a:xfrm>
          <a:prstGeom prst="rect">
            <a:avLst/>
          </a:prstGeom>
        </p:spPr>
        <p:txBody>
          <a:bodyPr/>
          <a:lstStyle/>
          <a:p>
            <a:fld id="{FEF7AE42-9E82-4A4D-8ED2-09F300CDE296}" type="datetimeFigureOut">
              <a:rPr lang="en-US">
                <a:solidFill>
                  <a:srgbClr val="FFC000"/>
                </a:solidFill>
              </a:rPr>
              <a:pPr/>
              <a:t>7/19/2015</a:t>
            </a:fld>
            <a:endParaRPr lang="en-US">
              <a:solidFill>
                <a:srgbClr val="FFC000"/>
              </a:solidFill>
            </a:endParaRPr>
          </a:p>
        </p:txBody>
      </p:sp>
      <p:sp>
        <p:nvSpPr>
          <p:cNvPr id="3" name="Footer Placeholder 2"/>
          <p:cNvSpPr>
            <a:spLocks noGrp="1"/>
          </p:cNvSpPr>
          <p:nvPr>
            <p:ph type="ftr" sz="quarter" idx="11"/>
          </p:nvPr>
        </p:nvSpPr>
        <p:spPr>
          <a:xfrm>
            <a:off x="3124200" y="6356352"/>
            <a:ext cx="2895600" cy="365125"/>
          </a:xfrm>
          <a:prstGeom prst="rect">
            <a:avLst/>
          </a:prstGeom>
        </p:spPr>
        <p:txBody>
          <a:bodyPr/>
          <a:lstStyle/>
          <a:p>
            <a:endParaRPr lang="en-US">
              <a:solidFill>
                <a:srgbClr val="FFC000"/>
              </a:solidFill>
            </a:endParaRPr>
          </a:p>
        </p:txBody>
      </p:sp>
      <p:sp>
        <p:nvSpPr>
          <p:cNvPr id="4" name="Slide Number Placeholder 3"/>
          <p:cNvSpPr>
            <a:spLocks noGrp="1"/>
          </p:cNvSpPr>
          <p:nvPr>
            <p:ph type="sldNum" sz="quarter" idx="12"/>
          </p:nvPr>
        </p:nvSpPr>
        <p:spPr>
          <a:xfrm>
            <a:off x="6553200" y="6356352"/>
            <a:ext cx="2133600" cy="365125"/>
          </a:xfrm>
          <a:prstGeom prst="rect">
            <a:avLst/>
          </a:prstGeom>
        </p:spPr>
        <p:txBody>
          <a:bodyPr/>
          <a:lstStyle/>
          <a:p>
            <a:fld id="{E281869C-67DD-4F06-AD68-C0EC7725D074}" type="slidenum">
              <a:rPr lang="en-US">
                <a:solidFill>
                  <a:srgbClr val="FFC000"/>
                </a:solidFill>
              </a:rPr>
              <a:pPr/>
              <a:t>‹#›</a:t>
            </a:fld>
            <a:endParaRPr lang="en-US">
              <a:solidFill>
                <a:srgbClr val="FFC000"/>
              </a:solidFill>
            </a:endParaRPr>
          </a:p>
        </p:txBody>
      </p:sp>
    </p:spTree>
    <p:extLst>
      <p:ext uri="{BB962C8B-B14F-4D97-AF65-F5344CB8AC3E}">
        <p14:creationId xmlns:p14="http://schemas.microsoft.com/office/powerpoint/2010/main" val="30193701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cSld name="1_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429065" y="3337560"/>
            <a:ext cx="6480048" cy="2301240"/>
          </a:xfrm>
          <a:prstGeom prst="rect">
            <a:avLst/>
          </a:prstGeom>
        </p:spPr>
        <p:txBody>
          <a:bodyPr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en-US" smtClean="0"/>
              <a:t>Click to edit Master title style</a:t>
            </a:r>
            <a:endParaRPr lang="en-US"/>
          </a:p>
        </p:txBody>
      </p:sp>
      <p:sp>
        <p:nvSpPr>
          <p:cNvPr id="17" name="Subtitle 16"/>
          <p:cNvSpPr>
            <a:spLocks noGrp="1"/>
          </p:cNvSpPr>
          <p:nvPr>
            <p:ph type="subTitle" idx="1"/>
          </p:nvPr>
        </p:nvSpPr>
        <p:spPr>
          <a:xfrm>
            <a:off x="433052" y="1544812"/>
            <a:ext cx="6480048" cy="1752600"/>
          </a:xfrm>
          <a:prstGeom prst="rect">
            <a:avLst/>
          </a:prstGeo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6" name="Date Placeholder 29"/>
          <p:cNvSpPr>
            <a:spLocks noGrp="1"/>
          </p:cNvSpPr>
          <p:nvPr>
            <p:ph type="dt" sz="half" idx="10"/>
          </p:nvPr>
        </p:nvSpPr>
        <p:spPr>
          <a:xfrm>
            <a:off x="457200" y="6421440"/>
            <a:ext cx="2133600" cy="365125"/>
          </a:xfrm>
          <a:prstGeom prst="rect">
            <a:avLst/>
          </a:prstGeom>
        </p:spPr>
        <p:txBody>
          <a:bodyPr/>
          <a:lstStyle>
            <a:lvl1pPr>
              <a:defRPr/>
            </a:lvl1pPr>
          </a:lstStyle>
          <a:p>
            <a:pPr>
              <a:defRPr/>
            </a:pPr>
            <a:fld id="{158C7516-D248-4F89-B652-A2A581C58190}" type="datetimeFigureOut">
              <a:rPr lang="en-US">
                <a:solidFill>
                  <a:srgbClr val="D4D2D0">
                    <a:shade val="50000"/>
                  </a:srgbClr>
                </a:solidFill>
              </a:rPr>
              <a:pPr>
                <a:defRPr/>
              </a:pPr>
              <a:t>7/19/2015</a:t>
            </a:fld>
            <a:endParaRPr lang="en-US">
              <a:solidFill>
                <a:srgbClr val="D4D2D0">
                  <a:shade val="50000"/>
                </a:srgbClr>
              </a:solidFill>
            </a:endParaRPr>
          </a:p>
        </p:txBody>
      </p:sp>
      <p:sp>
        <p:nvSpPr>
          <p:cNvPr id="7" name="Footer Placeholder 18"/>
          <p:cNvSpPr>
            <a:spLocks noGrp="1"/>
          </p:cNvSpPr>
          <p:nvPr>
            <p:ph type="ftr" sz="quarter" idx="11"/>
          </p:nvPr>
        </p:nvSpPr>
        <p:spPr>
          <a:xfrm>
            <a:off x="3124200" y="6421440"/>
            <a:ext cx="2895600" cy="365125"/>
          </a:xfrm>
          <a:prstGeom prst="rect">
            <a:avLst/>
          </a:prstGeom>
        </p:spPr>
        <p:txBody>
          <a:bodyPr/>
          <a:lstStyle>
            <a:lvl1pPr>
              <a:defRPr/>
            </a:lvl1pPr>
          </a:lstStyle>
          <a:p>
            <a:pPr>
              <a:defRPr/>
            </a:pPr>
            <a:endParaRPr lang="en-US">
              <a:solidFill>
                <a:srgbClr val="D4D2D0">
                  <a:shade val="50000"/>
                </a:srgbClr>
              </a:solidFill>
            </a:endParaRPr>
          </a:p>
        </p:txBody>
      </p:sp>
      <p:sp>
        <p:nvSpPr>
          <p:cNvPr id="8" name="Slide Number Placeholder 26"/>
          <p:cNvSpPr>
            <a:spLocks noGrp="1"/>
          </p:cNvSpPr>
          <p:nvPr>
            <p:ph type="sldNum" sz="quarter" idx="12"/>
          </p:nvPr>
        </p:nvSpPr>
        <p:spPr>
          <a:xfrm>
            <a:off x="8153400" y="6421440"/>
            <a:ext cx="762000" cy="365125"/>
          </a:xfrm>
          <a:prstGeom prst="rect">
            <a:avLst/>
          </a:prstGeom>
        </p:spPr>
        <p:txBody>
          <a:bodyPr/>
          <a:lstStyle>
            <a:lvl1pPr>
              <a:defRPr/>
            </a:lvl1pPr>
          </a:lstStyle>
          <a:p>
            <a:pPr>
              <a:defRPr/>
            </a:pPr>
            <a:fld id="{37815804-11C0-41CF-991F-A56067F9AF55}" type="slidenum">
              <a:rPr lang="en-US">
                <a:solidFill>
                  <a:srgbClr val="D4D2D0">
                    <a:shade val="50000"/>
                  </a:srgbClr>
                </a:solidFill>
              </a:rPr>
              <a:pPr>
                <a:defRPr/>
              </a:pPr>
              <a:t>‹#›</a:t>
            </a:fld>
            <a:endParaRPr lang="en-US">
              <a:solidFill>
                <a:srgbClr val="D4D2D0">
                  <a:shade val="50000"/>
                </a:srgbClr>
              </a:solidFill>
            </a:endParaRPr>
          </a:p>
        </p:txBody>
      </p:sp>
    </p:spTree>
    <p:extLst>
      <p:ext uri="{BB962C8B-B14F-4D97-AF65-F5344CB8AC3E}">
        <p14:creationId xmlns:p14="http://schemas.microsoft.com/office/powerpoint/2010/main" val="3813164408"/>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19400" y="609600"/>
            <a:ext cx="6096000"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819400" y="1981200"/>
            <a:ext cx="2971800" cy="41148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943600" y="1981200"/>
            <a:ext cx="2971800" cy="41148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406867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1371600" y="3886200"/>
            <a:ext cx="6400800" cy="457200"/>
          </a:xfrm>
          <a:prstGeom prst="rect">
            <a:avLst/>
          </a:prstGeom>
        </p:spPr>
        <p:txBody>
          <a:bodyPr/>
          <a:lstStyle>
            <a:lvl1pPr marL="0" indent="0" algn="ctr">
              <a:buNone/>
              <a:defRPr sz="20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Presenters Name – Myriad Pro, Bold, 20pt</a:t>
            </a:r>
          </a:p>
        </p:txBody>
      </p:sp>
      <p:sp>
        <p:nvSpPr>
          <p:cNvPr id="9" name="Text Placeholder 8"/>
          <p:cNvSpPr>
            <a:spLocks noGrp="1"/>
          </p:cNvSpPr>
          <p:nvPr>
            <p:ph type="body" sz="quarter" idx="10" hasCustomPrompt="1"/>
          </p:nvPr>
        </p:nvSpPr>
        <p:spPr>
          <a:xfrm>
            <a:off x="1371600" y="4267200"/>
            <a:ext cx="6400800" cy="1295400"/>
          </a:xfrm>
          <a:prstGeom prst="rect">
            <a:avLst/>
          </a:prstGeom>
        </p:spPr>
        <p:txBody>
          <a:bodyPr/>
          <a:lstStyle>
            <a:lvl1pPr algn="ctr">
              <a:lnSpc>
                <a:spcPts val="2000"/>
              </a:lnSpc>
              <a:buNone/>
              <a:defRPr sz="1800" baseline="0">
                <a:solidFill>
                  <a:schemeClr val="tx1"/>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sz="1800" dirty="0" smtClean="0"/>
              <a:t>Title of Presenter –Myriad Pro, 18pt</a:t>
            </a:r>
          </a:p>
          <a:p>
            <a:pPr lvl="0"/>
            <a:endParaRPr lang="en-US" sz="1800" dirty="0" smtClean="0"/>
          </a:p>
          <a:p>
            <a:pPr lvl="0"/>
            <a:r>
              <a:rPr lang="en-US" sz="1800" dirty="0" smtClean="0"/>
              <a:t>Title of Event</a:t>
            </a:r>
          </a:p>
          <a:p>
            <a:pPr lvl="0"/>
            <a:r>
              <a:rPr lang="en-US" sz="1800" dirty="0" smtClean="0"/>
              <a:t>Date of Event</a:t>
            </a:r>
            <a:endParaRPr lang="en-US" dirty="0"/>
          </a:p>
        </p:txBody>
      </p:sp>
      <p:sp>
        <p:nvSpPr>
          <p:cNvPr id="11" name="Title 1"/>
          <p:cNvSpPr>
            <a:spLocks noGrp="1"/>
          </p:cNvSpPr>
          <p:nvPr>
            <p:ph type="title" hasCustomPrompt="1"/>
          </p:nvPr>
        </p:nvSpPr>
        <p:spPr>
          <a:xfrm>
            <a:off x="457200" y="1981200"/>
            <a:ext cx="8229600" cy="1676400"/>
          </a:xfrm>
          <a:prstGeom prst="rect">
            <a:avLst/>
          </a:prstGeom>
        </p:spPr>
        <p:txBody>
          <a:bodyPr/>
          <a:lstStyle>
            <a:lvl1pPr>
              <a:lnSpc>
                <a:spcPts val="3000"/>
              </a:lnSpc>
              <a:defRPr sz="2800" b="1" baseline="0">
                <a:effectLst/>
              </a:defRPr>
            </a:lvl1pPr>
          </a:lstStyle>
          <a:p>
            <a:r>
              <a:rPr lang="en-US" dirty="0" smtClean="0"/>
              <a:t>Title of Presentation – Myriad Pro</a:t>
            </a:r>
            <a:br>
              <a:rPr lang="en-US" dirty="0" smtClean="0"/>
            </a:br>
            <a:r>
              <a:rPr lang="en-US" dirty="0" smtClean="0"/>
              <a:t> Bold, Shadow 28pt</a:t>
            </a:r>
            <a:endParaRPr lang="en-US" dirty="0"/>
          </a:p>
        </p:txBody>
      </p:sp>
      <p:sp>
        <p:nvSpPr>
          <p:cNvPr id="8" name="Text Placeholder 5"/>
          <p:cNvSpPr>
            <a:spLocks noGrp="1"/>
          </p:cNvSpPr>
          <p:nvPr>
            <p:ph type="body" sz="quarter" idx="11" hasCustomPrompt="1"/>
          </p:nvPr>
        </p:nvSpPr>
        <p:spPr>
          <a:xfrm>
            <a:off x="2286000" y="6281928"/>
            <a:ext cx="5105400" cy="182880"/>
          </a:xfrm>
          <a:prstGeom prst="rect">
            <a:avLst/>
          </a:prstGeom>
        </p:spPr>
        <p:txBody>
          <a:bodyPr/>
          <a:lstStyle>
            <a:lvl1pPr>
              <a:buNone/>
              <a:defRPr sz="1000" baseline="0">
                <a:solidFill>
                  <a:schemeClr val="accent1">
                    <a:lumMod val="50000"/>
                  </a:schemeClr>
                </a:solidFill>
              </a:defRPr>
            </a:lvl1pPr>
          </a:lstStyle>
          <a:p>
            <a:r>
              <a:rPr lang="en-US" dirty="0" smtClean="0"/>
              <a:t>Place Descriptor Here</a:t>
            </a:r>
            <a:endParaRPr lang="en-US" dirty="0"/>
          </a:p>
        </p:txBody>
      </p:sp>
      <p:sp>
        <p:nvSpPr>
          <p:cNvPr id="10" name="Text Placeholder 6"/>
          <p:cNvSpPr>
            <a:spLocks noGrp="1"/>
          </p:cNvSpPr>
          <p:nvPr>
            <p:ph type="body" sz="quarter" idx="12" hasCustomPrompt="1"/>
          </p:nvPr>
        </p:nvSpPr>
        <p:spPr>
          <a:xfrm>
            <a:off x="2286000" y="6473952"/>
            <a:ext cx="5105400" cy="228600"/>
          </a:xfrm>
          <a:prstGeom prst="rect">
            <a:avLst/>
          </a:prstGeom>
        </p:spPr>
        <p:txBody>
          <a:bodyPr/>
          <a:lstStyle>
            <a:lvl1pPr>
              <a:buNone/>
              <a:defRPr sz="1000" baseline="0">
                <a:solidFill>
                  <a:schemeClr val="accent1">
                    <a:lumMod val="50000"/>
                  </a:schemeClr>
                </a:solidFill>
              </a:defRPr>
            </a:lvl1pPr>
          </a:lstStyle>
          <a:p>
            <a:r>
              <a:rPr lang="en-US" dirty="0" smtClean="0"/>
              <a:t>Place Descriptor Here</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asic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nchor="b" anchorCtr="0"/>
          <a:lstStyle>
            <a:lvl1pPr>
              <a:lnSpc>
                <a:spcPts val="3000"/>
              </a:lnSpc>
              <a:defRPr sz="2800" b="1" baseline="0">
                <a:effectLst/>
              </a:defRPr>
            </a:lvl1pPr>
          </a:lstStyle>
          <a:p>
            <a:r>
              <a:rPr lang="en-US" dirty="0" smtClean="0"/>
              <a:t>Headline – Myriad Pro, Bold, Shadow, 28pt</a:t>
            </a:r>
            <a:endParaRPr lang="en-US" dirty="0"/>
          </a:p>
        </p:txBody>
      </p:sp>
      <p:sp>
        <p:nvSpPr>
          <p:cNvPr id="3" name="Content Placeholder 2"/>
          <p:cNvSpPr>
            <a:spLocks noGrp="1"/>
          </p:cNvSpPr>
          <p:nvPr>
            <p:ph idx="1" hasCustomPrompt="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6" name="Text Placeholder 5"/>
          <p:cNvSpPr>
            <a:spLocks noGrp="1"/>
          </p:cNvSpPr>
          <p:nvPr>
            <p:ph type="body" sz="quarter" idx="11" hasCustomPrompt="1"/>
          </p:nvPr>
        </p:nvSpPr>
        <p:spPr>
          <a:xfrm>
            <a:off x="457200" y="5791200"/>
            <a:ext cx="8229600" cy="609600"/>
          </a:xfrm>
          <a:prstGeom prst="rect">
            <a:avLst/>
          </a:prstGeom>
        </p:spPr>
        <p:txBody>
          <a:bodyPr anchor="b"/>
          <a:lstStyle>
            <a:lvl1pPr>
              <a:buNone/>
              <a:defRPr sz="1100">
                <a:solidFill>
                  <a:schemeClr val="tx1"/>
                </a:solidFill>
              </a:defRPr>
            </a:lvl1pPr>
          </a:lstStyle>
          <a:p>
            <a:r>
              <a:rPr lang="en-US" dirty="0" smtClean="0"/>
              <a:t>* Citations, references, and credits – Myriad Pro, 11pt</a:t>
            </a:r>
            <a:endParaRPr lang="en-US" dirty="0"/>
          </a:p>
        </p:txBody>
      </p:sp>
      <p:sp>
        <p:nvSpPr>
          <p:cNvPr id="5" name="Text Placeholder 5"/>
          <p:cNvSpPr>
            <a:spLocks noGrp="1"/>
          </p:cNvSpPr>
          <p:nvPr>
            <p:ph type="body" sz="quarter" idx="11" hasCustomPrompt="1"/>
          </p:nvPr>
        </p:nvSpPr>
        <p:spPr>
          <a:xfrm>
            <a:off x="457200" y="6019800"/>
            <a:ext cx="8229600" cy="381000"/>
          </a:xfrm>
          <a:prstGeom prst="rect">
            <a:avLst/>
          </a:prstGeom>
        </p:spPr>
        <p:txBody>
          <a:bodyPr anchor="b"/>
          <a:lstStyle>
            <a:lvl1pPr>
              <a:buNone/>
              <a:defRPr sz="1100">
                <a:solidFill>
                  <a:schemeClr val="tx1"/>
                </a:solidFill>
                <a:latin typeface="Calibri" pitchFamily="34" charset="0"/>
              </a:defRPr>
            </a:lvl1pPr>
          </a:lstStyle>
          <a:p>
            <a:r>
              <a:rPr lang="en-US" dirty="0" smtClean="0"/>
              <a:t>* Citations, references, and credits</a:t>
            </a:r>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ata Slide (For content heavy tables and chart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nchor="b" anchorCtr="0"/>
          <a:lstStyle>
            <a:lvl1pPr>
              <a:lnSpc>
                <a:spcPts val="3000"/>
              </a:lnSpc>
              <a:defRPr sz="2800" b="1" baseline="0">
                <a:effectLst/>
              </a:defRPr>
            </a:lvl1pPr>
          </a:lstStyle>
          <a:p>
            <a:r>
              <a:rPr lang="en-US" dirty="0" smtClean="0"/>
              <a:t>Headline – Myriad Pro, Bold, Shadow, 28pt</a:t>
            </a:r>
            <a:endParaRPr lang="en-US" dirty="0"/>
          </a:p>
        </p:txBody>
      </p:sp>
      <p:sp>
        <p:nvSpPr>
          <p:cNvPr id="3" name="Content Placeholder 2"/>
          <p:cNvSpPr>
            <a:spLocks noGrp="1"/>
          </p:cNvSpPr>
          <p:nvPr>
            <p:ph idx="1" hasCustomPrompt="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6" name="Text Placeholder 5"/>
          <p:cNvSpPr>
            <a:spLocks noGrp="1"/>
          </p:cNvSpPr>
          <p:nvPr>
            <p:ph type="body" sz="quarter" idx="11" hasCustomPrompt="1"/>
          </p:nvPr>
        </p:nvSpPr>
        <p:spPr>
          <a:xfrm>
            <a:off x="457200" y="5791200"/>
            <a:ext cx="8229600" cy="609600"/>
          </a:xfrm>
          <a:prstGeom prst="rect">
            <a:avLst/>
          </a:prstGeom>
        </p:spPr>
        <p:txBody>
          <a:bodyPr anchor="b"/>
          <a:lstStyle>
            <a:lvl1pPr>
              <a:buNone/>
              <a:defRPr sz="1100">
                <a:solidFill>
                  <a:schemeClr val="tx1"/>
                </a:solidFill>
              </a:defRPr>
            </a:lvl1pPr>
          </a:lstStyle>
          <a:p>
            <a:r>
              <a:rPr lang="en-US" dirty="0" smtClean="0"/>
              <a:t>* Citations, references, and credits – Myriad Pro, 11pt</a:t>
            </a:r>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Slide Badg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1371600" y="3886200"/>
            <a:ext cx="6400800" cy="457200"/>
          </a:xfrm>
          <a:prstGeom prst="rect">
            <a:avLst/>
          </a:prstGeom>
        </p:spPr>
        <p:txBody>
          <a:bodyPr/>
          <a:lstStyle>
            <a:lvl1pPr marL="0" indent="0" algn="ctr">
              <a:buNone/>
              <a:defRPr sz="20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Presenters Name – Myriad Pro, Bold, 20pt</a:t>
            </a:r>
          </a:p>
        </p:txBody>
      </p:sp>
      <p:sp>
        <p:nvSpPr>
          <p:cNvPr id="9" name="Text Placeholder 8"/>
          <p:cNvSpPr>
            <a:spLocks noGrp="1"/>
          </p:cNvSpPr>
          <p:nvPr>
            <p:ph type="body" sz="quarter" idx="10" hasCustomPrompt="1"/>
          </p:nvPr>
        </p:nvSpPr>
        <p:spPr>
          <a:xfrm>
            <a:off x="1371600" y="4267200"/>
            <a:ext cx="6400800" cy="1295400"/>
          </a:xfrm>
          <a:prstGeom prst="rect">
            <a:avLst/>
          </a:prstGeom>
        </p:spPr>
        <p:txBody>
          <a:bodyPr/>
          <a:lstStyle>
            <a:lvl1pPr algn="ctr">
              <a:lnSpc>
                <a:spcPts val="2000"/>
              </a:lnSpc>
              <a:buNone/>
              <a:defRPr sz="1800" baseline="0">
                <a:solidFill>
                  <a:schemeClr val="tx1"/>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sz="1800" dirty="0" smtClean="0"/>
              <a:t>Title of Presenter –Myriad Pro, 18pt</a:t>
            </a:r>
          </a:p>
          <a:p>
            <a:pPr lvl="0"/>
            <a:endParaRPr lang="en-US" sz="1800" dirty="0" smtClean="0"/>
          </a:p>
          <a:p>
            <a:pPr lvl="0"/>
            <a:r>
              <a:rPr lang="en-US" sz="1800" dirty="0" smtClean="0"/>
              <a:t>Title of Event</a:t>
            </a:r>
          </a:p>
          <a:p>
            <a:pPr lvl="0"/>
            <a:r>
              <a:rPr lang="en-US" sz="1800" dirty="0" smtClean="0"/>
              <a:t>Date of Event</a:t>
            </a:r>
            <a:endParaRPr lang="en-US" dirty="0"/>
          </a:p>
        </p:txBody>
      </p:sp>
      <p:sp>
        <p:nvSpPr>
          <p:cNvPr id="11" name="Title 1"/>
          <p:cNvSpPr>
            <a:spLocks noGrp="1"/>
          </p:cNvSpPr>
          <p:nvPr>
            <p:ph type="title" hasCustomPrompt="1"/>
          </p:nvPr>
        </p:nvSpPr>
        <p:spPr>
          <a:xfrm>
            <a:off x="457200" y="1981200"/>
            <a:ext cx="8229600" cy="1676400"/>
          </a:xfrm>
          <a:prstGeom prst="rect">
            <a:avLst/>
          </a:prstGeom>
        </p:spPr>
        <p:txBody>
          <a:bodyPr/>
          <a:lstStyle>
            <a:lvl1pPr>
              <a:lnSpc>
                <a:spcPts val="3000"/>
              </a:lnSpc>
              <a:defRPr sz="2800" b="1" baseline="0">
                <a:effectLst/>
              </a:defRPr>
            </a:lvl1pPr>
          </a:lstStyle>
          <a:p>
            <a:r>
              <a:rPr lang="en-US" dirty="0" smtClean="0"/>
              <a:t>Title of Presentation – Myriad Pro</a:t>
            </a:r>
            <a:br>
              <a:rPr lang="en-US" dirty="0" smtClean="0"/>
            </a:br>
            <a:r>
              <a:rPr lang="en-US" dirty="0" smtClean="0"/>
              <a:t> Bold, Shadow 28pt</a:t>
            </a:r>
            <a:endParaRPr lang="en-US"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asic Content Badg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nchor="b" anchorCtr="0"/>
          <a:lstStyle>
            <a:lvl1pPr>
              <a:lnSpc>
                <a:spcPts val="3000"/>
              </a:lnSpc>
              <a:defRPr sz="2800" b="1" baseline="0">
                <a:effectLst/>
              </a:defRPr>
            </a:lvl1pPr>
          </a:lstStyle>
          <a:p>
            <a:r>
              <a:rPr lang="en-US" dirty="0" smtClean="0"/>
              <a:t>Headline – Myriad Pro, Bold, Shadow, 28pt</a:t>
            </a:r>
            <a:endParaRPr lang="en-US" dirty="0"/>
          </a:p>
        </p:txBody>
      </p:sp>
      <p:sp>
        <p:nvSpPr>
          <p:cNvPr id="3" name="Content Placeholder 2"/>
          <p:cNvSpPr>
            <a:spLocks noGrp="1"/>
          </p:cNvSpPr>
          <p:nvPr>
            <p:ph idx="1" hasCustomPrompt="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6" name="Text Placeholder 5"/>
          <p:cNvSpPr>
            <a:spLocks noGrp="1"/>
          </p:cNvSpPr>
          <p:nvPr>
            <p:ph type="body" sz="quarter" idx="11" hasCustomPrompt="1"/>
          </p:nvPr>
        </p:nvSpPr>
        <p:spPr>
          <a:xfrm>
            <a:off x="1905000" y="5791200"/>
            <a:ext cx="6781800" cy="609600"/>
          </a:xfrm>
          <a:prstGeom prst="rect">
            <a:avLst/>
          </a:prstGeom>
        </p:spPr>
        <p:txBody>
          <a:bodyPr anchor="b"/>
          <a:lstStyle>
            <a:lvl1pPr>
              <a:buNone/>
              <a:defRPr sz="1100">
                <a:solidFill>
                  <a:schemeClr val="tx1"/>
                </a:solidFill>
              </a:defRPr>
            </a:lvl1pPr>
          </a:lstStyle>
          <a:p>
            <a:r>
              <a:rPr lang="en-US" dirty="0" smtClean="0"/>
              <a:t>* Citations, references, and credits – Myriad Pro, 11pt </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406900"/>
            <a:ext cx="7772400" cy="1362075"/>
          </a:xfrm>
          <a:prstGeom prst="rect">
            <a:avLst/>
          </a:prstGeom>
        </p:spPr>
        <p:txBody>
          <a:bodyPr anchor="t"/>
          <a:lstStyle>
            <a:lvl1pPr algn="l">
              <a:lnSpc>
                <a:spcPts val="3800"/>
              </a:lnSpc>
              <a:defRPr sz="3600" b="1" cap="all" baseline="0">
                <a:effectLst/>
              </a:defRPr>
            </a:lvl1pPr>
          </a:lstStyle>
          <a:p>
            <a:r>
              <a:rPr lang="en-US" dirty="0" smtClean="0"/>
              <a:t>Section Header</a:t>
            </a:r>
            <a:br>
              <a:rPr lang="en-US" dirty="0" smtClean="0"/>
            </a:br>
            <a:r>
              <a:rPr lang="en-US" dirty="0" smtClean="0"/>
              <a:t>Myriad Pro, bold, shadow, 36pt </a:t>
            </a:r>
            <a:endParaRPr lang="en-US" dirty="0"/>
          </a:p>
        </p:txBody>
      </p:sp>
      <p:sp>
        <p:nvSpPr>
          <p:cNvPr id="3" name="Text Placeholder 2"/>
          <p:cNvSpPr>
            <a:spLocks noGrp="1"/>
          </p:cNvSpPr>
          <p:nvPr>
            <p:ph type="body" idx="1" hasCustomPrompt="1"/>
          </p:nvPr>
        </p:nvSpPr>
        <p:spPr>
          <a:xfrm>
            <a:off x="722313" y="2906715"/>
            <a:ext cx="7772400" cy="1500187"/>
          </a:xfrm>
          <a:prstGeom prst="rect">
            <a:avLst/>
          </a:prstGeom>
        </p:spPr>
        <p:txBody>
          <a:bodyPr anchor="b"/>
          <a:lstStyle>
            <a:lvl1pPr marL="0" indent="0">
              <a:lnSpc>
                <a:spcPts val="2200"/>
              </a:lnSpc>
              <a:buNone/>
              <a:defRPr sz="2000" baseline="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Subhead – Myriad Pro, 20pt</a:t>
            </a: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2" y="273050"/>
            <a:ext cx="3008313" cy="1162050"/>
          </a:xfrm>
          <a:prstGeom prst="rect">
            <a:avLst/>
          </a:prstGeom>
        </p:spPr>
        <p:txBody>
          <a:bodyPr anchor="b"/>
          <a:lstStyle>
            <a:lvl1pPr algn="l">
              <a:defRPr sz="2000" b="1" baseline="0">
                <a:effectLst/>
              </a:defRPr>
            </a:lvl1pPr>
          </a:lstStyle>
          <a:p>
            <a:r>
              <a:rPr lang="en-US" dirty="0" smtClean="0"/>
              <a:t>Header – Myriad Pro, bold, shadow, 20pt</a:t>
            </a:r>
            <a:endParaRPr lang="en-US" dirty="0"/>
          </a:p>
        </p:txBody>
      </p:sp>
      <p:sp>
        <p:nvSpPr>
          <p:cNvPr id="3" name="Content Placeholder 2"/>
          <p:cNvSpPr>
            <a:spLocks noGrp="1"/>
          </p:cNvSpPr>
          <p:nvPr>
            <p:ph idx="1" hasCustomPrompt="1"/>
          </p:nvPr>
        </p:nvSpPr>
        <p:spPr>
          <a:xfrm>
            <a:off x="3575051" y="273053"/>
            <a:ext cx="5111751" cy="5518150"/>
          </a:xfrm>
          <a:prstGeom prst="rect">
            <a:avLst/>
          </a:prstGeom>
        </p:spPr>
        <p:txBody>
          <a:bodyPr anchor="ctr" anchorCtr="0"/>
          <a:lstStyle>
            <a:lvl1pPr>
              <a:buClr>
                <a:schemeClr val="tx1"/>
              </a:buClr>
              <a:buSzPct val="70000"/>
              <a:buFont typeface="Wingdings" pitchFamily="2" charset="2"/>
              <a:buChar char="q"/>
              <a:defRPr sz="2400" b="1">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a:solidFill>
                  <a:schemeClr val="bg2"/>
                </a:solidFill>
              </a:defRPr>
            </a:lvl4pPr>
            <a:lvl5pPr>
              <a:buClr>
                <a:schemeClr val="tx1"/>
              </a:buClr>
              <a:buSzPct val="70000"/>
              <a:buFont typeface="Arial" pitchFamily="34" charset="0"/>
              <a:buChar char="•"/>
              <a:defRPr sz="1800">
                <a:solidFill>
                  <a:schemeClr val="bg2"/>
                </a:solidFill>
              </a:defRPr>
            </a:lvl5pPr>
            <a:lvl6pPr>
              <a:defRPr sz="2000"/>
            </a:lvl6pPr>
            <a:lvl7pPr>
              <a:defRPr sz="2000"/>
            </a:lvl7pPr>
            <a:lvl8pPr>
              <a:defRPr sz="2000"/>
            </a:lvl8pPr>
            <a:lvl9pPr>
              <a:defRPr sz="2000"/>
            </a:lvl9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4" name="Text Placeholder 3"/>
          <p:cNvSpPr>
            <a:spLocks noGrp="1"/>
          </p:cNvSpPr>
          <p:nvPr>
            <p:ph type="body" sz="half" idx="2" hasCustomPrompt="1"/>
          </p:nvPr>
        </p:nvSpPr>
        <p:spPr>
          <a:xfrm>
            <a:off x="457202" y="1435102"/>
            <a:ext cx="3008313" cy="4356099"/>
          </a:xfrm>
          <a:prstGeom prst="rect">
            <a:avLst/>
          </a:prstGeom>
        </p:spPr>
        <p:txBody>
          <a:bodyPr/>
          <a:lstStyle>
            <a:lvl1pPr marL="0" indent="0">
              <a:buNone/>
              <a:defRPr sz="1400" baseline="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Paragraph of type</a:t>
            </a:r>
          </a:p>
          <a:p>
            <a:pPr lvl="0"/>
            <a:r>
              <a:rPr lang="en-US" dirty="0" smtClean="0"/>
              <a:t>Myriad Pro, 14pt</a:t>
            </a:r>
          </a:p>
        </p:txBody>
      </p:sp>
      <p:sp>
        <p:nvSpPr>
          <p:cNvPr id="7" name="Text Placeholder 5"/>
          <p:cNvSpPr>
            <a:spLocks noGrp="1"/>
          </p:cNvSpPr>
          <p:nvPr>
            <p:ph type="body" sz="quarter" idx="11" hasCustomPrompt="1"/>
          </p:nvPr>
        </p:nvSpPr>
        <p:spPr>
          <a:xfrm>
            <a:off x="457200" y="5791200"/>
            <a:ext cx="8229600" cy="609600"/>
          </a:xfrm>
          <a:prstGeom prst="rect">
            <a:avLst/>
          </a:prstGeom>
        </p:spPr>
        <p:txBody>
          <a:bodyPr anchor="b"/>
          <a:lstStyle>
            <a:lvl1pPr>
              <a:buNone/>
              <a:defRPr sz="1100">
                <a:solidFill>
                  <a:schemeClr val="tx1"/>
                </a:solidFill>
              </a:defRPr>
            </a:lvl1pPr>
          </a:lstStyle>
          <a:p>
            <a:r>
              <a:rPr lang="en-US" dirty="0" smtClean="0"/>
              <a:t>* Citations, references, and credits – Myriad Pro, 11pt</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sic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nchor="b" anchorCtr="0"/>
          <a:lstStyle>
            <a:lvl1pPr>
              <a:lnSpc>
                <a:spcPts val="3000"/>
              </a:lnSpc>
              <a:defRPr sz="2800" b="1" baseline="0">
                <a:solidFill>
                  <a:schemeClr val="tx1"/>
                </a:solidFill>
                <a:effectLst/>
              </a:defRPr>
            </a:lvl1pPr>
          </a:lstStyle>
          <a:p>
            <a:r>
              <a:rPr lang="en-US" dirty="0" smtClean="0"/>
              <a:t>Headline – Myriad Pro, Bold, Shadow, 28pt</a:t>
            </a:r>
            <a:endParaRPr lang="en-US" dirty="0"/>
          </a:p>
        </p:txBody>
      </p:sp>
      <p:sp>
        <p:nvSpPr>
          <p:cNvPr id="3" name="Content Placeholder 2"/>
          <p:cNvSpPr>
            <a:spLocks noGrp="1"/>
          </p:cNvSpPr>
          <p:nvPr>
            <p:ph idx="1" hasCustomPrompt="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7" name="Text Placeholder 8"/>
          <p:cNvSpPr>
            <a:spLocks noGrp="1"/>
          </p:cNvSpPr>
          <p:nvPr>
            <p:ph type="body" sz="quarter" idx="10" hasCustomPrompt="1"/>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*Citations and references – Myriad Pro, 11pt</a:t>
            </a:r>
            <a:endParaRPr lang="en-US" dirty="0"/>
          </a:p>
        </p:txBody>
      </p:sp>
    </p:spTree>
    <p:extLst>
      <p:ext uri="{BB962C8B-B14F-4D97-AF65-F5344CB8AC3E}">
        <p14:creationId xmlns:p14="http://schemas.microsoft.com/office/powerpoint/2010/main" val="2954516659"/>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2"/>
            <a:ext cx="5486400" cy="566738"/>
          </a:xfrm>
          <a:prstGeom prst="rect">
            <a:avLst/>
          </a:prstGeom>
        </p:spPr>
        <p:txBody>
          <a:bodyPr anchor="b"/>
          <a:lstStyle>
            <a:lvl1pPr algn="l">
              <a:defRPr sz="2000" b="1" baseline="0">
                <a:effectLst/>
              </a:defRPr>
            </a:lvl1pPr>
          </a:lstStyle>
          <a:p>
            <a:r>
              <a:rPr lang="en-US" dirty="0" smtClean="0"/>
              <a:t>Photo Title – Myriad Pro, Bold, Shadow, 20pt</a:t>
            </a:r>
            <a:endParaRPr lang="en-US" dirty="0"/>
          </a:p>
        </p:txBody>
      </p:sp>
      <p:sp>
        <p:nvSpPr>
          <p:cNvPr id="3" name="Picture Placeholder 2"/>
          <p:cNvSpPr>
            <a:spLocks noGrp="1"/>
          </p:cNvSpPr>
          <p:nvPr>
            <p:ph type="pic" idx="1"/>
          </p:nvPr>
        </p:nvSpPr>
        <p:spPr>
          <a:xfrm>
            <a:off x="1792288" y="612775"/>
            <a:ext cx="5486400" cy="4114800"/>
          </a:xfrm>
          <a:prstGeom prst="rect">
            <a:avLst/>
          </a:prstGeom>
          <a:ln w="25400">
            <a:solidFill>
              <a:schemeClr val="bg1"/>
            </a:solidFill>
          </a:ln>
          <a:effectLst>
            <a:outerShdw blurRad="44450" dist="27940" dir="5400000" algn="ctr">
              <a:srgbClr val="000000">
                <a:alpha val="32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hasCustomPrompt="1"/>
          </p:nvPr>
        </p:nvSpPr>
        <p:spPr>
          <a:xfrm>
            <a:off x="1792288" y="5367340"/>
            <a:ext cx="5486400" cy="804862"/>
          </a:xfrm>
          <a:prstGeom prst="rect">
            <a:avLst/>
          </a:prstGeom>
        </p:spPr>
        <p:txBody>
          <a:bodyPr/>
          <a:lstStyle>
            <a:lvl1pPr marL="0" indent="0">
              <a:buNone/>
              <a:defRPr sz="1400" baseline="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Caption or credits for photo – Myriad Pro, 14pt</a:t>
            </a:r>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losing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1371600" y="1981200"/>
            <a:ext cx="6400800" cy="2057400"/>
          </a:xfrm>
          <a:prstGeom prst="rect">
            <a:avLst/>
          </a:prstGeom>
        </p:spPr>
        <p:txBody>
          <a:bodyPr/>
          <a:lstStyle>
            <a:lvl1pPr marL="0" indent="0" algn="ctr">
              <a:buNone/>
              <a:defRPr sz="28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Closing– Myriad Pro, Bold, 28pt</a:t>
            </a:r>
          </a:p>
        </p:txBody>
      </p:sp>
      <p:sp>
        <p:nvSpPr>
          <p:cNvPr id="7" name="Rectangle 6"/>
          <p:cNvSpPr/>
          <p:nvPr/>
        </p:nvSpPr>
        <p:spPr>
          <a:xfrm>
            <a:off x="1371600" y="4343402"/>
            <a:ext cx="6400800" cy="492443"/>
          </a:xfrm>
          <a:prstGeom prst="rect">
            <a:avLst/>
          </a:prstGeom>
        </p:spPr>
        <p:txBody>
          <a:bodyPr wrap="square">
            <a:spAutoFit/>
          </a:bodyPr>
          <a:lstStyle/>
          <a:p>
            <a:pPr lvl="0"/>
            <a:r>
              <a:rPr lang="en-US" sz="1300" b="1" dirty="0" smtClean="0">
                <a:solidFill>
                  <a:schemeClr val="tx1"/>
                </a:solidFill>
              </a:rPr>
              <a:t>For more information please contact Centers for Disease Control and Prevention</a:t>
            </a:r>
          </a:p>
        </p:txBody>
      </p:sp>
      <p:sp>
        <p:nvSpPr>
          <p:cNvPr id="10" name="Rectangle 9"/>
          <p:cNvSpPr/>
          <p:nvPr/>
        </p:nvSpPr>
        <p:spPr>
          <a:xfrm>
            <a:off x="1371600" y="4706035"/>
            <a:ext cx="5943600" cy="646331"/>
          </a:xfrm>
          <a:prstGeom prst="rect">
            <a:avLst/>
          </a:prstGeom>
        </p:spPr>
        <p:txBody>
          <a:bodyPr wrap="square">
            <a:spAutoFit/>
          </a:bodyPr>
          <a:lstStyle/>
          <a:p>
            <a:pPr lvl="0"/>
            <a:r>
              <a:rPr lang="en-US" sz="1200" dirty="0" smtClean="0">
                <a:solidFill>
                  <a:schemeClr val="tx1"/>
                </a:solidFill>
              </a:rPr>
              <a:t>1600 Clifton Road NE, Atlanta, GA 30333</a:t>
            </a:r>
          </a:p>
          <a:p>
            <a:pPr lvl="0"/>
            <a:r>
              <a:rPr lang="en-US" sz="1200" dirty="0" smtClean="0">
                <a:solidFill>
                  <a:schemeClr val="tx1"/>
                </a:solidFill>
              </a:rPr>
              <a:t>Telephone, 1-800-CDC-INFO (232-4636)/TTY: 1-888-232-6348</a:t>
            </a:r>
          </a:p>
          <a:p>
            <a:pPr lvl="0"/>
            <a:r>
              <a:rPr lang="en-US" sz="1200" dirty="0" smtClean="0">
                <a:solidFill>
                  <a:schemeClr val="tx1"/>
                </a:solidFill>
              </a:rPr>
              <a:t>E-mail: cdcinfo@cdc.gov 	Web: www.cdc.gov</a:t>
            </a:r>
          </a:p>
        </p:txBody>
      </p:sp>
      <p:sp>
        <p:nvSpPr>
          <p:cNvPr id="11" name="Text Placeholder 5"/>
          <p:cNvSpPr>
            <a:spLocks noGrp="1"/>
          </p:cNvSpPr>
          <p:nvPr>
            <p:ph type="body" sz="quarter" idx="11" hasCustomPrompt="1"/>
          </p:nvPr>
        </p:nvSpPr>
        <p:spPr>
          <a:xfrm>
            <a:off x="2286000" y="6281928"/>
            <a:ext cx="5105400" cy="182880"/>
          </a:xfrm>
          <a:prstGeom prst="rect">
            <a:avLst/>
          </a:prstGeom>
        </p:spPr>
        <p:txBody>
          <a:bodyPr/>
          <a:lstStyle>
            <a:lvl1pPr>
              <a:buNone/>
              <a:defRPr sz="1000" baseline="0">
                <a:solidFill>
                  <a:schemeClr val="accent1">
                    <a:lumMod val="50000"/>
                  </a:schemeClr>
                </a:solidFill>
              </a:defRPr>
            </a:lvl1pPr>
          </a:lstStyle>
          <a:p>
            <a:r>
              <a:rPr lang="en-US" dirty="0" smtClean="0"/>
              <a:t>Place Descriptor Here</a:t>
            </a:r>
            <a:endParaRPr lang="en-US" dirty="0"/>
          </a:p>
        </p:txBody>
      </p:sp>
      <p:sp>
        <p:nvSpPr>
          <p:cNvPr id="12" name="Text Placeholder 6"/>
          <p:cNvSpPr>
            <a:spLocks noGrp="1"/>
          </p:cNvSpPr>
          <p:nvPr>
            <p:ph type="body" sz="quarter" idx="12" hasCustomPrompt="1"/>
          </p:nvPr>
        </p:nvSpPr>
        <p:spPr>
          <a:xfrm>
            <a:off x="2286000" y="6473952"/>
            <a:ext cx="5105400" cy="228600"/>
          </a:xfrm>
          <a:prstGeom prst="rect">
            <a:avLst/>
          </a:prstGeom>
        </p:spPr>
        <p:txBody>
          <a:bodyPr/>
          <a:lstStyle>
            <a:lvl1pPr>
              <a:buNone/>
              <a:defRPr sz="1000" baseline="0">
                <a:solidFill>
                  <a:schemeClr val="accent1">
                    <a:lumMod val="50000"/>
                  </a:schemeClr>
                </a:solidFill>
              </a:defRPr>
            </a:lvl1pPr>
          </a:lstStyle>
          <a:p>
            <a:r>
              <a:rPr lang="en-US" dirty="0" smtClean="0"/>
              <a:t>Place Descriptor Here</a:t>
            </a:r>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6"/>
            <a:ext cx="8229600" cy="1139825"/>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3"/>
            <a:ext cx="8229600" cy="4530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0"/>
          <p:cNvSpPr>
            <a:spLocks noGrp="1" noChangeArrowheads="1"/>
          </p:cNvSpPr>
          <p:nvPr>
            <p:ph type="dt" sz="half" idx="10"/>
          </p:nvPr>
        </p:nvSpPr>
        <p:spPr>
          <a:xfrm>
            <a:off x="457200" y="6243638"/>
            <a:ext cx="2133600" cy="457200"/>
          </a:xfrm>
          <a:prstGeom prst="rect">
            <a:avLst/>
          </a:prstGeom>
        </p:spPr>
        <p:txBody>
          <a:bodyPr/>
          <a:lstStyle>
            <a:lvl1pPr>
              <a:defRPr/>
            </a:lvl1pPr>
          </a:lstStyle>
          <a:p>
            <a:pPr eaLnBrk="0" fontAlgn="base" hangingPunct="0">
              <a:spcBef>
                <a:spcPct val="0"/>
              </a:spcBef>
              <a:spcAft>
                <a:spcPct val="0"/>
              </a:spcAft>
              <a:defRPr/>
            </a:pPr>
            <a:endParaRPr lang="en-US">
              <a:solidFill>
                <a:srgbClr val="FFC000"/>
              </a:solidFill>
              <a:latin typeface="Verdana" pitchFamily="34" charset="0"/>
            </a:endParaRPr>
          </a:p>
        </p:txBody>
      </p:sp>
      <p:sp>
        <p:nvSpPr>
          <p:cNvPr id="5" name="Rectangle 41"/>
          <p:cNvSpPr>
            <a:spLocks noGrp="1" noChangeArrowheads="1"/>
          </p:cNvSpPr>
          <p:nvPr>
            <p:ph type="ftr" sz="quarter" idx="11"/>
          </p:nvPr>
        </p:nvSpPr>
        <p:spPr>
          <a:xfrm>
            <a:off x="3124200" y="6248400"/>
            <a:ext cx="2895600" cy="457200"/>
          </a:xfrm>
          <a:prstGeom prst="rect">
            <a:avLst/>
          </a:prstGeom>
        </p:spPr>
        <p:txBody>
          <a:bodyPr/>
          <a:lstStyle>
            <a:lvl1pPr>
              <a:defRPr/>
            </a:lvl1pPr>
          </a:lstStyle>
          <a:p>
            <a:pPr eaLnBrk="0" fontAlgn="base" hangingPunct="0">
              <a:spcBef>
                <a:spcPct val="0"/>
              </a:spcBef>
              <a:spcAft>
                <a:spcPct val="0"/>
              </a:spcAft>
              <a:defRPr/>
            </a:pPr>
            <a:endParaRPr lang="en-US">
              <a:solidFill>
                <a:srgbClr val="FFC000"/>
              </a:solidFill>
              <a:latin typeface="Verdana" pitchFamily="34" charset="0"/>
            </a:endParaRPr>
          </a:p>
        </p:txBody>
      </p:sp>
      <p:sp>
        <p:nvSpPr>
          <p:cNvPr id="6" name="Rectangle 42"/>
          <p:cNvSpPr>
            <a:spLocks noGrp="1" noChangeArrowheads="1"/>
          </p:cNvSpPr>
          <p:nvPr>
            <p:ph type="sldNum" sz="quarter" idx="12"/>
          </p:nvPr>
        </p:nvSpPr>
        <p:spPr>
          <a:xfrm>
            <a:off x="6553200" y="6243638"/>
            <a:ext cx="2133600" cy="457200"/>
          </a:xfrm>
          <a:prstGeom prst="rect">
            <a:avLst/>
          </a:prstGeom>
        </p:spPr>
        <p:txBody>
          <a:bodyPr/>
          <a:lstStyle>
            <a:lvl1pPr>
              <a:defRPr/>
            </a:lvl1pPr>
          </a:lstStyle>
          <a:p>
            <a:pPr eaLnBrk="0" fontAlgn="base" hangingPunct="0">
              <a:spcBef>
                <a:spcPct val="0"/>
              </a:spcBef>
              <a:spcAft>
                <a:spcPct val="0"/>
              </a:spcAft>
              <a:defRPr/>
            </a:pPr>
            <a:fld id="{F6CEDBCD-33B8-4305-9C86-4D1802DCEA4A}" type="slidenum">
              <a:rPr lang="en-US">
                <a:solidFill>
                  <a:srgbClr val="FFC000"/>
                </a:solidFill>
                <a:latin typeface="Verdana" pitchFamily="34" charset="0"/>
              </a:rPr>
              <a:pPr eaLnBrk="0" fontAlgn="base" hangingPunct="0">
                <a:spcBef>
                  <a:spcPct val="0"/>
                </a:spcBef>
                <a:spcAft>
                  <a:spcPct val="0"/>
                </a:spcAft>
                <a:defRPr/>
              </a:pPr>
              <a:t>‹#›</a:t>
            </a:fld>
            <a:endParaRPr lang="en-US">
              <a:solidFill>
                <a:srgbClr val="FFC000"/>
              </a:solidFill>
              <a:latin typeface="Verdana" pitchFamily="34" charset="0"/>
            </a:endParaRPr>
          </a:p>
        </p:txBody>
      </p:sp>
    </p:spTree>
    <p:extLst>
      <p:ext uri="{BB962C8B-B14F-4D97-AF65-F5344CB8AC3E}">
        <p14:creationId xmlns:p14="http://schemas.microsoft.com/office/powerpoint/2010/main" val="12696117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1_Basic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nchor="b" anchorCtr="0"/>
          <a:lstStyle>
            <a:lvl1pPr>
              <a:lnSpc>
                <a:spcPts val="3000"/>
              </a:lnSpc>
              <a:defRPr sz="2800" b="1" baseline="0">
                <a:solidFill>
                  <a:schemeClr val="tx1"/>
                </a:solidFill>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8"/>
          <p:cNvSpPr>
            <a:spLocks noGrp="1"/>
          </p:cNvSpPr>
          <p:nvPr>
            <p:ph type="body" sz="quarter" idx="10"/>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smtClean="0"/>
              <a:t>Click to edit Master text styles</a:t>
            </a:r>
          </a:p>
        </p:txBody>
      </p:sp>
    </p:spTree>
    <p:extLst>
      <p:ext uri="{BB962C8B-B14F-4D97-AF65-F5344CB8AC3E}">
        <p14:creationId xmlns:p14="http://schemas.microsoft.com/office/powerpoint/2010/main" val="121091739"/>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3_Basic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nchor="b" anchorCtr="0"/>
          <a:lstStyle>
            <a:lvl1pPr>
              <a:lnSpc>
                <a:spcPts val="3000"/>
              </a:lnSpc>
              <a:defRPr sz="2800" b="1" baseline="0">
                <a:effectLst/>
              </a:defRPr>
            </a:lvl1pPr>
          </a:lstStyle>
          <a:p>
            <a:r>
              <a:rPr lang="en-US" dirty="0" smtClean="0"/>
              <a:t>Headline – Myriad Pro, Bold, Shadow, 28pt</a:t>
            </a:r>
            <a:endParaRPr lang="en-US" dirty="0"/>
          </a:p>
        </p:txBody>
      </p:sp>
      <p:sp>
        <p:nvSpPr>
          <p:cNvPr id="3" name="Content Placeholder 2"/>
          <p:cNvSpPr>
            <a:spLocks noGrp="1"/>
          </p:cNvSpPr>
          <p:nvPr>
            <p:ph idx="1" hasCustomPrompt="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6" name="Text Placeholder 5"/>
          <p:cNvSpPr>
            <a:spLocks noGrp="1"/>
          </p:cNvSpPr>
          <p:nvPr>
            <p:ph type="body" sz="quarter" idx="11" hasCustomPrompt="1"/>
          </p:nvPr>
        </p:nvSpPr>
        <p:spPr>
          <a:xfrm>
            <a:off x="457200" y="5791200"/>
            <a:ext cx="8229600" cy="609600"/>
          </a:xfrm>
          <a:prstGeom prst="rect">
            <a:avLst/>
          </a:prstGeom>
        </p:spPr>
        <p:txBody>
          <a:bodyPr anchor="b"/>
          <a:lstStyle>
            <a:lvl1pPr>
              <a:buNone/>
              <a:defRPr sz="1100">
                <a:solidFill>
                  <a:schemeClr val="tx1"/>
                </a:solidFill>
              </a:defRPr>
            </a:lvl1pPr>
          </a:lstStyle>
          <a:p>
            <a:r>
              <a:rPr lang="en-US" dirty="0" smtClean="0"/>
              <a:t>* Citations, references, and credits – Myriad Pro, 11pt</a:t>
            </a:r>
            <a:endParaRPr lang="en-US" dirty="0"/>
          </a:p>
        </p:txBody>
      </p:sp>
    </p:spTree>
    <p:extLst>
      <p:ext uri="{BB962C8B-B14F-4D97-AF65-F5344CB8AC3E}">
        <p14:creationId xmlns:p14="http://schemas.microsoft.com/office/powerpoint/2010/main" val="1574224452"/>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5_Basic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nchor="b" anchorCtr="0"/>
          <a:lstStyle>
            <a:lvl1pPr>
              <a:lnSpc>
                <a:spcPts val="3000"/>
              </a:lnSpc>
              <a:defRPr sz="2800" b="1" baseline="0">
                <a:effectLst/>
              </a:defRPr>
            </a:lvl1pPr>
          </a:lstStyle>
          <a:p>
            <a:r>
              <a:rPr lang="en-US" dirty="0" smtClean="0"/>
              <a:t>Headline – Myriad Pro, Bold, Shadow, 28pt</a:t>
            </a:r>
            <a:endParaRPr lang="en-US" dirty="0"/>
          </a:p>
        </p:txBody>
      </p:sp>
      <p:sp>
        <p:nvSpPr>
          <p:cNvPr id="3" name="Content Placeholder 2"/>
          <p:cNvSpPr>
            <a:spLocks noGrp="1"/>
          </p:cNvSpPr>
          <p:nvPr>
            <p:ph idx="1" hasCustomPrompt="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6" name="Text Placeholder 5"/>
          <p:cNvSpPr>
            <a:spLocks noGrp="1"/>
          </p:cNvSpPr>
          <p:nvPr>
            <p:ph type="body" sz="quarter" idx="11" hasCustomPrompt="1"/>
          </p:nvPr>
        </p:nvSpPr>
        <p:spPr>
          <a:xfrm>
            <a:off x="457200" y="5791200"/>
            <a:ext cx="8229600" cy="609600"/>
          </a:xfrm>
          <a:prstGeom prst="rect">
            <a:avLst/>
          </a:prstGeom>
        </p:spPr>
        <p:txBody>
          <a:bodyPr anchor="b"/>
          <a:lstStyle>
            <a:lvl1pPr>
              <a:buNone/>
              <a:defRPr sz="1100">
                <a:solidFill>
                  <a:schemeClr val="tx1"/>
                </a:solidFill>
              </a:defRPr>
            </a:lvl1pPr>
          </a:lstStyle>
          <a:p>
            <a:r>
              <a:rPr lang="en-US" dirty="0" smtClean="0"/>
              <a:t>* Citations, references, and credits – Myriad Pro, 11pt</a:t>
            </a:r>
            <a:endParaRPr lang="en-US" dirty="0"/>
          </a:p>
        </p:txBody>
      </p:sp>
    </p:spTree>
    <p:extLst>
      <p:ext uri="{BB962C8B-B14F-4D97-AF65-F5344CB8AC3E}">
        <p14:creationId xmlns:p14="http://schemas.microsoft.com/office/powerpoint/2010/main" val="3192317125"/>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Subtitle 2"/>
          <p:cNvSpPr>
            <a:spLocks noGrp="1"/>
          </p:cNvSpPr>
          <p:nvPr>
            <p:ph type="subTitle" idx="1"/>
          </p:nvPr>
        </p:nvSpPr>
        <p:spPr>
          <a:xfrm>
            <a:off x="1371600" y="3886200"/>
            <a:ext cx="6400800" cy="457200"/>
          </a:xfrm>
          <a:prstGeom prst="rect">
            <a:avLst/>
          </a:prstGeom>
        </p:spPr>
        <p:txBody>
          <a:bodyPr/>
          <a:lstStyle>
            <a:lvl1pPr marL="0" indent="0" algn="ctr">
              <a:buNone/>
              <a:defRPr sz="20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smtClean="0"/>
          </a:p>
        </p:txBody>
      </p:sp>
      <p:sp>
        <p:nvSpPr>
          <p:cNvPr id="9" name="Text Placeholder 8"/>
          <p:cNvSpPr>
            <a:spLocks noGrp="1"/>
          </p:cNvSpPr>
          <p:nvPr>
            <p:ph type="body" sz="quarter" idx="10"/>
          </p:nvPr>
        </p:nvSpPr>
        <p:spPr>
          <a:xfrm>
            <a:off x="1371600" y="4267200"/>
            <a:ext cx="6400800" cy="1295400"/>
          </a:xfrm>
          <a:prstGeom prst="rect">
            <a:avLst/>
          </a:prstGeom>
        </p:spPr>
        <p:txBody>
          <a:bodyPr/>
          <a:lstStyle>
            <a:lvl1pPr algn="ctr">
              <a:lnSpc>
                <a:spcPts val="2000"/>
              </a:lnSpc>
              <a:buNone/>
              <a:defRPr sz="18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1" name="Title 1"/>
          <p:cNvSpPr>
            <a:spLocks noGrp="1"/>
          </p:cNvSpPr>
          <p:nvPr>
            <p:ph type="title"/>
          </p:nvPr>
        </p:nvSpPr>
        <p:spPr>
          <a:xfrm>
            <a:off x="457200" y="1981200"/>
            <a:ext cx="8229600" cy="1676400"/>
          </a:xfrm>
          <a:prstGeom prst="rect">
            <a:avLst/>
          </a:prstGeom>
        </p:spPr>
        <p:txBody>
          <a:bodyPr/>
          <a:lstStyle>
            <a:lvl1pPr>
              <a:lnSpc>
                <a:spcPts val="3000"/>
              </a:lnSpc>
              <a:defRPr sz="2800" b="1" baseline="0">
                <a:solidFill>
                  <a:schemeClr val="tx1"/>
                </a:solidFill>
                <a:effectLst/>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2286000" y="6272784"/>
            <a:ext cx="5105400" cy="182880"/>
          </a:xfrm>
          <a:prstGeom prst="rect">
            <a:avLst/>
          </a:prstGeom>
        </p:spPr>
        <p:txBody>
          <a:bodyPr/>
          <a:lstStyle>
            <a:lvl1pPr>
              <a:buNone/>
              <a:defRPr sz="1000" baseline="0">
                <a:solidFill>
                  <a:schemeClr val="accent1">
                    <a:lumMod val="50000"/>
                  </a:schemeClr>
                </a:solidFill>
              </a:defRPr>
            </a:lvl1pPr>
          </a:lstStyle>
          <a:p>
            <a:pPr lvl="0"/>
            <a:r>
              <a:rPr lang="en-US" smtClean="0"/>
              <a:t>Click to edit Master text styles</a:t>
            </a:r>
          </a:p>
        </p:txBody>
      </p:sp>
      <p:sp>
        <p:nvSpPr>
          <p:cNvPr id="7" name="Text Placeholder 6"/>
          <p:cNvSpPr>
            <a:spLocks noGrp="1"/>
          </p:cNvSpPr>
          <p:nvPr>
            <p:ph type="body" sz="quarter" idx="12"/>
          </p:nvPr>
        </p:nvSpPr>
        <p:spPr>
          <a:xfrm>
            <a:off x="2286000" y="6464808"/>
            <a:ext cx="5105400" cy="228600"/>
          </a:xfrm>
          <a:prstGeom prst="rect">
            <a:avLst/>
          </a:prstGeom>
        </p:spPr>
        <p:txBody>
          <a:bodyPr/>
          <a:lstStyle>
            <a:lvl1pPr>
              <a:buNone/>
              <a:defRPr sz="1000" baseline="0">
                <a:solidFill>
                  <a:schemeClr val="accent1">
                    <a:lumMod val="50000"/>
                  </a:schemeClr>
                </a:solidFill>
              </a:defRPr>
            </a:lvl1pPr>
          </a:lstStyle>
          <a:p>
            <a:pPr lvl="0"/>
            <a:r>
              <a:rPr lang="en-US" smtClean="0"/>
              <a:t>Click to edit Master text styles</a:t>
            </a:r>
          </a:p>
        </p:txBody>
      </p:sp>
    </p:spTree>
    <p:extLst>
      <p:ext uri="{BB962C8B-B14F-4D97-AF65-F5344CB8AC3E}">
        <p14:creationId xmlns:p14="http://schemas.microsoft.com/office/powerpoint/2010/main" val="3379301721"/>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asic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nchor="b" anchorCtr="0"/>
          <a:lstStyle>
            <a:lvl1pPr>
              <a:lnSpc>
                <a:spcPts val="3000"/>
              </a:lnSpc>
              <a:defRPr sz="2800" b="1" baseline="0">
                <a:solidFill>
                  <a:schemeClr val="tx1"/>
                </a:solidFill>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8"/>
          <p:cNvSpPr>
            <a:spLocks noGrp="1"/>
          </p:cNvSpPr>
          <p:nvPr>
            <p:ph type="body" sz="quarter" idx="10"/>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smtClean="0"/>
              <a:t>Click to edit Master text styles</a:t>
            </a:r>
          </a:p>
        </p:txBody>
      </p:sp>
    </p:spTree>
    <p:extLst>
      <p:ext uri="{BB962C8B-B14F-4D97-AF65-F5344CB8AC3E}">
        <p14:creationId xmlns:p14="http://schemas.microsoft.com/office/powerpoint/2010/main" val="2110773574"/>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Data Slide (for content heavy tables and charts)">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nchor="b" anchorCtr="0"/>
          <a:lstStyle>
            <a:lvl1pPr>
              <a:lnSpc>
                <a:spcPts val="3000"/>
              </a:lnSpc>
              <a:defRPr sz="2800" b="1" baseline="0">
                <a:solidFill>
                  <a:schemeClr val="tx1"/>
                </a:solidFill>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8"/>
          <p:cNvSpPr>
            <a:spLocks noGrp="1"/>
          </p:cNvSpPr>
          <p:nvPr>
            <p:ph type="body" sz="quarter" idx="10"/>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smtClean="0"/>
              <a:t>Click to edit Master text styles</a:t>
            </a:r>
          </a:p>
        </p:txBody>
      </p:sp>
    </p:spTree>
    <p:extLst>
      <p:ext uri="{BB962C8B-B14F-4D97-AF65-F5344CB8AC3E}">
        <p14:creationId xmlns:p14="http://schemas.microsoft.com/office/powerpoint/2010/main" val="208563569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Slide Badg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Subtitle 2"/>
          <p:cNvSpPr>
            <a:spLocks noGrp="1"/>
          </p:cNvSpPr>
          <p:nvPr>
            <p:ph type="subTitle" idx="1"/>
          </p:nvPr>
        </p:nvSpPr>
        <p:spPr>
          <a:xfrm>
            <a:off x="1371600" y="3886200"/>
            <a:ext cx="6400800" cy="457200"/>
          </a:xfrm>
          <a:prstGeom prst="rect">
            <a:avLst/>
          </a:prstGeom>
        </p:spPr>
        <p:txBody>
          <a:bodyPr/>
          <a:lstStyle>
            <a:lvl1pPr marL="0" indent="0" algn="ctr">
              <a:buNone/>
              <a:defRPr sz="20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smtClean="0"/>
          </a:p>
        </p:txBody>
      </p:sp>
      <p:sp>
        <p:nvSpPr>
          <p:cNvPr id="9" name="Text Placeholder 8"/>
          <p:cNvSpPr>
            <a:spLocks noGrp="1"/>
          </p:cNvSpPr>
          <p:nvPr>
            <p:ph type="body" sz="quarter" idx="10"/>
          </p:nvPr>
        </p:nvSpPr>
        <p:spPr>
          <a:xfrm>
            <a:off x="1371600" y="4267200"/>
            <a:ext cx="6400800" cy="1295400"/>
          </a:xfrm>
          <a:prstGeom prst="rect">
            <a:avLst/>
          </a:prstGeom>
        </p:spPr>
        <p:txBody>
          <a:bodyPr/>
          <a:lstStyle>
            <a:lvl1pPr algn="ctr">
              <a:lnSpc>
                <a:spcPts val="2000"/>
              </a:lnSpc>
              <a:buNone/>
              <a:defRPr sz="18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1" name="Title 1"/>
          <p:cNvSpPr>
            <a:spLocks noGrp="1"/>
          </p:cNvSpPr>
          <p:nvPr>
            <p:ph type="title"/>
          </p:nvPr>
        </p:nvSpPr>
        <p:spPr>
          <a:xfrm>
            <a:off x="457200" y="1981200"/>
            <a:ext cx="8229600" cy="1676400"/>
          </a:xfrm>
          <a:prstGeom prst="rect">
            <a:avLst/>
          </a:prstGeom>
        </p:spPr>
        <p:txBody>
          <a:bodyPr/>
          <a:lstStyle>
            <a:lvl1pPr>
              <a:lnSpc>
                <a:spcPts val="3000"/>
              </a:lnSpc>
              <a:defRPr sz="2800" b="1" baseline="0">
                <a:solidFill>
                  <a:schemeClr val="tx1"/>
                </a:solidFill>
                <a:effectLst/>
              </a:defRPr>
            </a:lvl1pPr>
          </a:lstStyle>
          <a:p>
            <a:r>
              <a:rPr lang="en-US" smtClean="0"/>
              <a:t>Click to edit Master title style</a:t>
            </a:r>
            <a:endParaRPr lang="en-US" dirty="0"/>
          </a:p>
        </p:txBody>
      </p:sp>
    </p:spTree>
    <p:extLst>
      <p:ext uri="{BB962C8B-B14F-4D97-AF65-F5344CB8AC3E}">
        <p14:creationId xmlns:p14="http://schemas.microsoft.com/office/powerpoint/2010/main" val="256551385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 Slide (for content heavy tables and chart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nchor="b" anchorCtr="0"/>
          <a:lstStyle>
            <a:lvl1pPr>
              <a:lnSpc>
                <a:spcPts val="3000"/>
              </a:lnSpc>
              <a:defRPr sz="2800" b="1" baseline="0">
                <a:solidFill>
                  <a:schemeClr val="tx1"/>
                </a:solidFill>
                <a:effectLst/>
              </a:defRPr>
            </a:lvl1pPr>
          </a:lstStyle>
          <a:p>
            <a:r>
              <a:rPr lang="en-US" dirty="0" smtClean="0"/>
              <a:t>Headline – Myriad Pro, Bold, Shadow, 28pt</a:t>
            </a:r>
            <a:endParaRPr lang="en-US" dirty="0"/>
          </a:p>
        </p:txBody>
      </p:sp>
      <p:sp>
        <p:nvSpPr>
          <p:cNvPr id="3" name="Content Placeholder 2"/>
          <p:cNvSpPr>
            <a:spLocks noGrp="1"/>
          </p:cNvSpPr>
          <p:nvPr>
            <p:ph idx="1" hasCustomPrompt="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7" name="Text Placeholder 8"/>
          <p:cNvSpPr>
            <a:spLocks noGrp="1"/>
          </p:cNvSpPr>
          <p:nvPr>
            <p:ph type="body" sz="quarter" idx="10" hasCustomPrompt="1"/>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*Citations and references – Myriad Pro, 11pt</a:t>
            </a:r>
            <a:endParaRPr lang="en-US" dirty="0"/>
          </a:p>
        </p:txBody>
      </p:sp>
    </p:spTree>
    <p:extLst>
      <p:ext uri="{BB962C8B-B14F-4D97-AF65-F5344CB8AC3E}">
        <p14:creationId xmlns:p14="http://schemas.microsoft.com/office/powerpoint/2010/main" val="3810832674"/>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asic Content Badg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nchor="b" anchorCtr="0"/>
          <a:lstStyle>
            <a:lvl1pPr>
              <a:lnSpc>
                <a:spcPts val="3000"/>
              </a:lnSpc>
              <a:defRPr sz="2800" b="1" baseline="0">
                <a:solidFill>
                  <a:schemeClr val="tx1"/>
                </a:solidFill>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8"/>
          <p:cNvSpPr>
            <a:spLocks noGrp="1"/>
          </p:cNvSpPr>
          <p:nvPr>
            <p:ph type="body" sz="quarter" idx="10"/>
          </p:nvPr>
        </p:nvSpPr>
        <p:spPr>
          <a:xfrm>
            <a:off x="457200" y="5791200"/>
            <a:ext cx="6705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smtClean="0"/>
              <a:t>Click to edit Master text styles</a:t>
            </a:r>
          </a:p>
        </p:txBody>
      </p:sp>
    </p:spTree>
    <p:extLst>
      <p:ext uri="{BB962C8B-B14F-4D97-AF65-F5344CB8AC3E}">
        <p14:creationId xmlns:p14="http://schemas.microsoft.com/office/powerpoint/2010/main" val="384025005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lnSpc>
                <a:spcPts val="3800"/>
              </a:lnSpc>
              <a:defRPr sz="3600" b="1" cap="all" baseline="0">
                <a:solidFill>
                  <a:schemeClr val="tx1"/>
                </a:solidFill>
                <a:effectLst/>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5"/>
            <a:ext cx="7772400" cy="1500187"/>
          </a:xfrm>
          <a:prstGeom prst="rect">
            <a:avLst/>
          </a:prstGeom>
        </p:spPr>
        <p:txBody>
          <a:bodyPr anchor="b"/>
          <a:lstStyle>
            <a:lvl1pPr marL="0" indent="0">
              <a:lnSpc>
                <a:spcPts val="2200"/>
              </a:lnSpc>
              <a:buNone/>
              <a:defRPr sz="2000" baseline="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3903246283"/>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a:prstGeom prst="rect">
            <a:avLst/>
          </a:prstGeom>
        </p:spPr>
        <p:txBody>
          <a:bodyPr anchor="b"/>
          <a:lstStyle>
            <a:lvl1pPr algn="l">
              <a:defRPr sz="2000" b="1" baseline="0">
                <a:solidFill>
                  <a:schemeClr val="tx1"/>
                </a:solidFill>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3575051" y="273053"/>
            <a:ext cx="5111751" cy="5518150"/>
          </a:xfrm>
          <a:prstGeom prst="rect">
            <a:avLst/>
          </a:prstGeom>
        </p:spPr>
        <p:txBody>
          <a:bodyPr anchor="ctr" anchorCtr="0"/>
          <a:lstStyle>
            <a:lvl1pPr>
              <a:buClr>
                <a:schemeClr val="tx1"/>
              </a:buClr>
              <a:buSzPct val="70000"/>
              <a:buFont typeface="Wingdings" pitchFamily="2" charset="2"/>
              <a:buChar char="q"/>
              <a:defRPr sz="2400" b="1">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a:solidFill>
                  <a:schemeClr val="bg2"/>
                </a:solidFill>
              </a:defRPr>
            </a:lvl4pPr>
            <a:lvl5pPr>
              <a:buClr>
                <a:schemeClr val="tx1"/>
              </a:buClr>
              <a:buSzPct val="70000"/>
              <a:buFont typeface="Arial" pitchFamily="34" charset="0"/>
              <a:buChar char="•"/>
              <a:defRPr sz="1800">
                <a:solidFill>
                  <a:schemeClr val="bg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2" y="1435102"/>
            <a:ext cx="3008313" cy="4356099"/>
          </a:xfrm>
          <a:prstGeom prst="rect">
            <a:avLst/>
          </a:prstGeom>
        </p:spPr>
        <p:txBody>
          <a:bodyPr/>
          <a:lstStyle>
            <a:lvl1pPr marL="0" indent="0">
              <a:buNone/>
              <a:defRPr sz="1400" baseline="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a:p>
            <a:pPr lvl="1"/>
            <a:r>
              <a:rPr lang="en-US" smtClean="0"/>
              <a:t>Second level</a:t>
            </a:r>
          </a:p>
        </p:txBody>
      </p:sp>
      <p:sp>
        <p:nvSpPr>
          <p:cNvPr id="7" name="Text Placeholder 8"/>
          <p:cNvSpPr>
            <a:spLocks noGrp="1"/>
          </p:cNvSpPr>
          <p:nvPr>
            <p:ph type="body" sz="quarter" idx="10"/>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smtClean="0"/>
              <a:t>Click to edit Master text styles</a:t>
            </a:r>
          </a:p>
        </p:txBody>
      </p:sp>
    </p:spTree>
    <p:extLst>
      <p:ext uri="{BB962C8B-B14F-4D97-AF65-F5344CB8AC3E}">
        <p14:creationId xmlns:p14="http://schemas.microsoft.com/office/powerpoint/2010/main" val="1803264293"/>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2"/>
            <a:ext cx="5486400" cy="566738"/>
          </a:xfrm>
          <a:prstGeom prst="rect">
            <a:avLst/>
          </a:prstGeom>
        </p:spPr>
        <p:txBody>
          <a:bodyPr anchor="b"/>
          <a:lstStyle>
            <a:lvl1pPr algn="l">
              <a:defRPr sz="2000" b="1" baseline="0">
                <a:solidFill>
                  <a:schemeClr val="tx1"/>
                </a:solidFill>
                <a:effectLst/>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a:ln w="25400">
            <a:solidFill>
              <a:schemeClr val="bg2"/>
            </a:solidFill>
          </a:ln>
          <a:effectLst>
            <a:outerShdw blurRad="44450" dist="27940" dir="5400000" algn="ctr">
              <a:srgbClr val="000000">
                <a:alpha val="32000"/>
              </a:srgbClr>
            </a:outerShdw>
          </a:effectLst>
        </p:spPr>
        <p:txBody>
          <a:bodyPr/>
          <a:lstStyle>
            <a:lvl1pPr marL="0" indent="0">
              <a:buNone/>
              <a:defRPr sz="3200">
                <a:solidFill>
                  <a:schemeClr val="tx1"/>
                </a:solidFill>
                <a:effectLst/>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792288" y="5367340"/>
            <a:ext cx="5486400" cy="804862"/>
          </a:xfrm>
          <a:prstGeom prst="rect">
            <a:avLst/>
          </a:prstGeom>
        </p:spPr>
        <p:txBody>
          <a:bodyPr/>
          <a:lstStyle>
            <a:lvl1pPr marL="0" indent="0">
              <a:buNone/>
              <a:defRPr sz="1400" baseline="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07343554"/>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losing">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1"/>
          <p:cNvSpPr>
            <a:spLocks noChangeArrowheads="1"/>
          </p:cNvSpPr>
          <p:nvPr/>
        </p:nvSpPr>
        <p:spPr bwMode="auto">
          <a:xfrm>
            <a:off x="1371600" y="4343402"/>
            <a:ext cx="64008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base" hangingPunct="0">
              <a:spcBef>
                <a:spcPct val="0"/>
              </a:spcBef>
              <a:spcAft>
                <a:spcPct val="0"/>
              </a:spcAft>
            </a:pPr>
            <a:r>
              <a:rPr lang="en-US" sz="1300" b="1" smtClean="0">
                <a:solidFill>
                  <a:srgbClr val="FFFFFF"/>
                </a:solidFill>
                <a:latin typeface="Verdana" pitchFamily="34" charset="0"/>
              </a:rPr>
              <a:t>For more information please contact Centers for Disease Control and Prevention</a:t>
            </a:r>
          </a:p>
        </p:txBody>
      </p:sp>
      <p:sp>
        <p:nvSpPr>
          <p:cNvPr id="6" name="Rectangle 2"/>
          <p:cNvSpPr>
            <a:spLocks noChangeArrowheads="1"/>
          </p:cNvSpPr>
          <p:nvPr/>
        </p:nvSpPr>
        <p:spPr bwMode="auto">
          <a:xfrm>
            <a:off x="1371600" y="4705351"/>
            <a:ext cx="5943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base" hangingPunct="0">
              <a:spcBef>
                <a:spcPct val="0"/>
              </a:spcBef>
              <a:spcAft>
                <a:spcPct val="0"/>
              </a:spcAft>
            </a:pPr>
            <a:r>
              <a:rPr lang="en-US" sz="1200" smtClean="0">
                <a:solidFill>
                  <a:srgbClr val="FFFFFF"/>
                </a:solidFill>
                <a:latin typeface="Verdana" pitchFamily="34" charset="0"/>
              </a:rPr>
              <a:t>1600 Clifton Road NE, Atlanta, GA 30333</a:t>
            </a:r>
          </a:p>
          <a:p>
            <a:pPr eaLnBrk="0" fontAlgn="base" hangingPunct="0">
              <a:spcBef>
                <a:spcPct val="0"/>
              </a:spcBef>
              <a:spcAft>
                <a:spcPct val="0"/>
              </a:spcAft>
            </a:pPr>
            <a:r>
              <a:rPr lang="en-US" sz="1200" smtClean="0">
                <a:solidFill>
                  <a:srgbClr val="FFFFFF"/>
                </a:solidFill>
                <a:latin typeface="Verdana" pitchFamily="34" charset="0"/>
              </a:rPr>
              <a:t>Telephone, 1-800-CDC-INFO (232-4636)/TTY: 1-888-232-6348</a:t>
            </a:r>
          </a:p>
          <a:p>
            <a:pPr eaLnBrk="0" fontAlgn="base" hangingPunct="0">
              <a:spcBef>
                <a:spcPct val="0"/>
              </a:spcBef>
              <a:spcAft>
                <a:spcPct val="0"/>
              </a:spcAft>
            </a:pPr>
            <a:r>
              <a:rPr lang="en-US" sz="1200" smtClean="0">
                <a:solidFill>
                  <a:srgbClr val="FFFFFF"/>
                </a:solidFill>
                <a:latin typeface="Verdana" pitchFamily="34" charset="0"/>
              </a:rPr>
              <a:t>E-mail: cdcinfo@cdc.gov 	Web: www.cdc.gov</a:t>
            </a:r>
          </a:p>
        </p:txBody>
      </p:sp>
      <p:sp>
        <p:nvSpPr>
          <p:cNvPr id="7" name="Rectangle 3"/>
          <p:cNvSpPr>
            <a:spLocks noChangeArrowheads="1"/>
          </p:cNvSpPr>
          <p:nvPr/>
        </p:nvSpPr>
        <p:spPr bwMode="auto">
          <a:xfrm>
            <a:off x="1371600" y="5421315"/>
            <a:ext cx="5943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base" hangingPunct="0">
              <a:spcBef>
                <a:spcPct val="0"/>
              </a:spcBef>
              <a:spcAft>
                <a:spcPct val="0"/>
              </a:spcAft>
            </a:pPr>
            <a:r>
              <a:rPr lang="en-US" sz="900" smtClean="0">
                <a:solidFill>
                  <a:srgbClr val="FFFFFF"/>
                </a:solidFill>
                <a:latin typeface="Verdana" pitchFamily="34" charset="0"/>
              </a:rPr>
              <a:t>The findings and conclusions in this report are those of the authors and do not necessarily represent the official position of the Centers for Disease Control and Prevention.</a:t>
            </a:r>
          </a:p>
        </p:txBody>
      </p:sp>
      <p:sp>
        <p:nvSpPr>
          <p:cNvPr id="3" name="Subtitle 2"/>
          <p:cNvSpPr>
            <a:spLocks noGrp="1"/>
          </p:cNvSpPr>
          <p:nvPr>
            <p:ph type="subTitle" idx="1"/>
          </p:nvPr>
        </p:nvSpPr>
        <p:spPr>
          <a:xfrm>
            <a:off x="1371600" y="1981200"/>
            <a:ext cx="6400800" cy="2057400"/>
          </a:xfrm>
          <a:prstGeom prst="rect">
            <a:avLst/>
          </a:prstGeom>
        </p:spPr>
        <p:txBody>
          <a:bodyPr/>
          <a:lstStyle>
            <a:lvl1pPr marL="0" indent="0" algn="ctr">
              <a:buNone/>
              <a:defRPr sz="28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smtClean="0"/>
          </a:p>
        </p:txBody>
      </p:sp>
      <p:sp>
        <p:nvSpPr>
          <p:cNvPr id="10" name="Text Placeholder 5"/>
          <p:cNvSpPr>
            <a:spLocks noGrp="1"/>
          </p:cNvSpPr>
          <p:nvPr>
            <p:ph type="body" sz="quarter" idx="11"/>
          </p:nvPr>
        </p:nvSpPr>
        <p:spPr>
          <a:xfrm>
            <a:off x="2286000" y="6272784"/>
            <a:ext cx="5105400" cy="182880"/>
          </a:xfrm>
          <a:prstGeom prst="rect">
            <a:avLst/>
          </a:prstGeom>
        </p:spPr>
        <p:txBody>
          <a:bodyPr/>
          <a:lstStyle>
            <a:lvl1pPr>
              <a:buNone/>
              <a:defRPr sz="1000" baseline="0">
                <a:solidFill>
                  <a:schemeClr val="accent1">
                    <a:lumMod val="50000"/>
                  </a:schemeClr>
                </a:solidFill>
              </a:defRPr>
            </a:lvl1pPr>
          </a:lstStyle>
          <a:p>
            <a:pPr lvl="0"/>
            <a:r>
              <a:rPr lang="en-US" smtClean="0"/>
              <a:t>Click to edit Master text styles</a:t>
            </a:r>
          </a:p>
        </p:txBody>
      </p:sp>
      <p:sp>
        <p:nvSpPr>
          <p:cNvPr id="12" name="Text Placeholder 6"/>
          <p:cNvSpPr>
            <a:spLocks noGrp="1"/>
          </p:cNvSpPr>
          <p:nvPr>
            <p:ph type="body" sz="quarter" idx="12"/>
          </p:nvPr>
        </p:nvSpPr>
        <p:spPr>
          <a:xfrm>
            <a:off x="2286000" y="6464808"/>
            <a:ext cx="5105400" cy="228600"/>
          </a:xfrm>
          <a:prstGeom prst="rect">
            <a:avLst/>
          </a:prstGeom>
        </p:spPr>
        <p:txBody>
          <a:bodyPr/>
          <a:lstStyle>
            <a:lvl1pPr>
              <a:buNone/>
              <a:defRPr sz="1000" baseline="0">
                <a:solidFill>
                  <a:schemeClr val="accent1">
                    <a:lumMod val="50000"/>
                  </a:schemeClr>
                </a:solidFill>
              </a:defRPr>
            </a:lvl1pPr>
          </a:lstStyle>
          <a:p>
            <a:pPr lvl="0"/>
            <a:r>
              <a:rPr lang="en-US" smtClean="0"/>
              <a:t>Click to edit Master text styles</a:t>
            </a:r>
          </a:p>
        </p:txBody>
      </p:sp>
    </p:spTree>
    <p:extLst>
      <p:ext uri="{BB962C8B-B14F-4D97-AF65-F5344CB8AC3E}">
        <p14:creationId xmlns:p14="http://schemas.microsoft.com/office/powerpoint/2010/main" val="1264563764"/>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3"/>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2"/>
            <a:ext cx="40386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90"/>
            <a:ext cx="40386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xfrm>
            <a:off x="457200" y="6416678"/>
            <a:ext cx="2133600" cy="365125"/>
          </a:xfrm>
          <a:prstGeom prst="rect">
            <a:avLst/>
          </a:prstGeom>
        </p:spPr>
        <p:txBody>
          <a:bodyPr/>
          <a:lstStyle>
            <a:lvl1pPr>
              <a:defRPr/>
            </a:lvl1pPr>
          </a:lstStyle>
          <a:p>
            <a:pPr eaLnBrk="0" fontAlgn="base" hangingPunct="0">
              <a:spcBef>
                <a:spcPct val="0"/>
              </a:spcBef>
              <a:spcAft>
                <a:spcPct val="0"/>
              </a:spcAft>
              <a:defRPr/>
            </a:pPr>
            <a:endParaRPr lang="en-US">
              <a:solidFill>
                <a:srgbClr val="FFC000"/>
              </a:solidFill>
              <a:latin typeface="Verdana" pitchFamily="34" charset="0"/>
            </a:endParaRPr>
          </a:p>
        </p:txBody>
      </p:sp>
      <p:sp>
        <p:nvSpPr>
          <p:cNvPr id="7" name="Rectangle 5"/>
          <p:cNvSpPr>
            <a:spLocks noGrp="1" noChangeArrowheads="1"/>
          </p:cNvSpPr>
          <p:nvPr>
            <p:ph type="ftr" sz="quarter" idx="11"/>
          </p:nvPr>
        </p:nvSpPr>
        <p:spPr>
          <a:xfrm>
            <a:off x="3124200" y="6416678"/>
            <a:ext cx="2895600" cy="365125"/>
          </a:xfrm>
          <a:prstGeom prst="rect">
            <a:avLst/>
          </a:prstGeom>
        </p:spPr>
        <p:txBody>
          <a:bodyPr/>
          <a:lstStyle>
            <a:lvl1pPr>
              <a:defRPr/>
            </a:lvl1pPr>
          </a:lstStyle>
          <a:p>
            <a:pPr eaLnBrk="0" fontAlgn="base" hangingPunct="0">
              <a:spcBef>
                <a:spcPct val="0"/>
              </a:spcBef>
              <a:spcAft>
                <a:spcPct val="0"/>
              </a:spcAft>
              <a:defRPr/>
            </a:pPr>
            <a:endParaRPr lang="en-US">
              <a:solidFill>
                <a:srgbClr val="FFC000"/>
              </a:solidFill>
              <a:latin typeface="Verdana" pitchFamily="34" charset="0"/>
            </a:endParaRPr>
          </a:p>
        </p:txBody>
      </p:sp>
      <p:sp>
        <p:nvSpPr>
          <p:cNvPr id="8" name="Rectangle 6"/>
          <p:cNvSpPr>
            <a:spLocks noGrp="1" noChangeArrowheads="1"/>
          </p:cNvSpPr>
          <p:nvPr>
            <p:ph type="sldNum" sz="quarter" idx="12"/>
          </p:nvPr>
        </p:nvSpPr>
        <p:spPr>
          <a:xfrm>
            <a:off x="7924800" y="6416678"/>
            <a:ext cx="762000" cy="365125"/>
          </a:xfrm>
          <a:prstGeom prst="rect">
            <a:avLst/>
          </a:prstGeom>
        </p:spPr>
        <p:txBody>
          <a:bodyPr/>
          <a:lstStyle>
            <a:lvl1pPr>
              <a:defRPr/>
            </a:lvl1pPr>
          </a:lstStyle>
          <a:p>
            <a:pPr eaLnBrk="0" fontAlgn="base" hangingPunct="0">
              <a:spcBef>
                <a:spcPct val="0"/>
              </a:spcBef>
              <a:spcAft>
                <a:spcPct val="0"/>
              </a:spcAft>
              <a:defRPr/>
            </a:pPr>
            <a:fld id="{C2B824CC-3BC4-4BFD-B7EC-B25D4B73B1B7}" type="slidenum">
              <a:rPr lang="en-US">
                <a:solidFill>
                  <a:srgbClr val="FFC000"/>
                </a:solidFill>
                <a:latin typeface="Verdana" pitchFamily="34" charset="0"/>
              </a:rPr>
              <a:pPr eaLnBrk="0" fontAlgn="base" hangingPunct="0">
                <a:spcBef>
                  <a:spcPct val="0"/>
                </a:spcBef>
                <a:spcAft>
                  <a:spcPct val="0"/>
                </a:spcAft>
                <a:defRPr/>
              </a:pPr>
              <a:t>‹#›</a:t>
            </a:fld>
            <a:endParaRPr lang="en-US">
              <a:solidFill>
                <a:srgbClr val="FFC000"/>
              </a:solidFill>
              <a:latin typeface="Verdana" pitchFamily="34" charset="0"/>
            </a:endParaRPr>
          </a:p>
        </p:txBody>
      </p:sp>
    </p:spTree>
    <p:extLst>
      <p:ext uri="{BB962C8B-B14F-4D97-AF65-F5344CB8AC3E}">
        <p14:creationId xmlns:p14="http://schemas.microsoft.com/office/powerpoint/2010/main" val="12171436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2"/>
            <a:ext cx="2133600" cy="365125"/>
          </a:xfrm>
          <a:prstGeom prst="rect">
            <a:avLst/>
          </a:prstGeom>
        </p:spPr>
        <p:txBody>
          <a:bodyPr/>
          <a:lstStyle/>
          <a:p>
            <a:fld id="{8E7C9B74-E827-4EB7-AAD2-1A639F6C7B66}" type="datetimeFigureOut">
              <a:rPr lang="en-US" smtClean="0">
                <a:solidFill>
                  <a:srgbClr val="FFC000"/>
                </a:solidFill>
              </a:rPr>
              <a:pPr/>
              <a:t>7/19/2015</a:t>
            </a:fld>
            <a:endParaRPr lang="en-US">
              <a:solidFill>
                <a:srgbClr val="FFC000"/>
              </a:solidFill>
            </a:endParaRPr>
          </a:p>
        </p:txBody>
      </p:sp>
      <p:sp>
        <p:nvSpPr>
          <p:cNvPr id="4" name="Footer Placeholder 3"/>
          <p:cNvSpPr>
            <a:spLocks noGrp="1"/>
          </p:cNvSpPr>
          <p:nvPr>
            <p:ph type="ftr" sz="quarter" idx="11"/>
          </p:nvPr>
        </p:nvSpPr>
        <p:spPr>
          <a:xfrm>
            <a:off x="3124200" y="6356352"/>
            <a:ext cx="2895600" cy="365125"/>
          </a:xfrm>
          <a:prstGeom prst="rect">
            <a:avLst/>
          </a:prstGeom>
        </p:spPr>
        <p:txBody>
          <a:bodyPr/>
          <a:lstStyle/>
          <a:p>
            <a:endParaRPr lang="en-US">
              <a:solidFill>
                <a:srgbClr val="FFC000"/>
              </a:solidFill>
            </a:endParaRPr>
          </a:p>
        </p:txBody>
      </p:sp>
      <p:sp>
        <p:nvSpPr>
          <p:cNvPr id="5" name="Slide Number Placeholder 4"/>
          <p:cNvSpPr>
            <a:spLocks noGrp="1"/>
          </p:cNvSpPr>
          <p:nvPr>
            <p:ph type="sldNum" sz="quarter" idx="12"/>
          </p:nvPr>
        </p:nvSpPr>
        <p:spPr>
          <a:xfrm>
            <a:off x="6553200" y="6356352"/>
            <a:ext cx="2133600" cy="365125"/>
          </a:xfrm>
          <a:prstGeom prst="rect">
            <a:avLst/>
          </a:prstGeom>
        </p:spPr>
        <p:txBody>
          <a:bodyPr/>
          <a:lstStyle/>
          <a:p>
            <a:fld id="{B1C1B831-03D0-4082-9C94-F1572601FDB9}" type="slidenum">
              <a:rPr lang="en-US" smtClean="0">
                <a:solidFill>
                  <a:srgbClr val="FFC000"/>
                </a:solidFill>
              </a:rPr>
              <a:pPr/>
              <a:t>‹#›</a:t>
            </a:fld>
            <a:endParaRPr lang="en-US">
              <a:solidFill>
                <a:srgbClr val="FFC000"/>
              </a:solidFill>
            </a:endParaRPr>
          </a:p>
        </p:txBody>
      </p:sp>
    </p:spTree>
    <p:extLst>
      <p:ext uri="{BB962C8B-B14F-4D97-AF65-F5344CB8AC3E}">
        <p14:creationId xmlns:p14="http://schemas.microsoft.com/office/powerpoint/2010/main" val="6858960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2"/>
            <a:ext cx="2133600" cy="365125"/>
          </a:xfrm>
          <a:prstGeom prst="rect">
            <a:avLst/>
          </a:prstGeom>
        </p:spPr>
        <p:txBody>
          <a:bodyPr/>
          <a:lstStyle/>
          <a:p>
            <a:fld id="{8E7C9B74-E827-4EB7-AAD2-1A639F6C7B66}" type="datetimeFigureOut">
              <a:rPr lang="en-US" smtClean="0">
                <a:solidFill>
                  <a:srgbClr val="FFC000"/>
                </a:solidFill>
              </a:rPr>
              <a:pPr/>
              <a:t>7/19/2015</a:t>
            </a:fld>
            <a:endParaRPr lang="en-US">
              <a:solidFill>
                <a:srgbClr val="FFC000"/>
              </a:solidFill>
            </a:endParaRPr>
          </a:p>
        </p:txBody>
      </p:sp>
      <p:sp>
        <p:nvSpPr>
          <p:cNvPr id="3" name="Footer Placeholder 2"/>
          <p:cNvSpPr>
            <a:spLocks noGrp="1"/>
          </p:cNvSpPr>
          <p:nvPr>
            <p:ph type="ftr" sz="quarter" idx="11"/>
          </p:nvPr>
        </p:nvSpPr>
        <p:spPr>
          <a:xfrm>
            <a:off x="3124200" y="6356352"/>
            <a:ext cx="2895600" cy="365125"/>
          </a:xfrm>
          <a:prstGeom prst="rect">
            <a:avLst/>
          </a:prstGeom>
        </p:spPr>
        <p:txBody>
          <a:bodyPr/>
          <a:lstStyle/>
          <a:p>
            <a:endParaRPr lang="en-US">
              <a:solidFill>
                <a:srgbClr val="FFC000"/>
              </a:solidFill>
            </a:endParaRPr>
          </a:p>
        </p:txBody>
      </p:sp>
      <p:sp>
        <p:nvSpPr>
          <p:cNvPr id="4" name="Slide Number Placeholder 3"/>
          <p:cNvSpPr>
            <a:spLocks noGrp="1"/>
          </p:cNvSpPr>
          <p:nvPr>
            <p:ph type="sldNum" sz="quarter" idx="12"/>
          </p:nvPr>
        </p:nvSpPr>
        <p:spPr>
          <a:xfrm>
            <a:off x="6553200" y="6356352"/>
            <a:ext cx="2133600" cy="365125"/>
          </a:xfrm>
          <a:prstGeom prst="rect">
            <a:avLst/>
          </a:prstGeom>
        </p:spPr>
        <p:txBody>
          <a:bodyPr/>
          <a:lstStyle/>
          <a:p>
            <a:fld id="{B1C1B831-03D0-4082-9C94-F1572601FDB9}" type="slidenum">
              <a:rPr lang="en-US" smtClean="0">
                <a:solidFill>
                  <a:srgbClr val="FFC000"/>
                </a:solidFill>
              </a:rPr>
              <a:pPr/>
              <a:t>‹#›</a:t>
            </a:fld>
            <a:endParaRPr lang="en-US">
              <a:solidFill>
                <a:srgbClr val="FFC000"/>
              </a:solidFill>
            </a:endParaRPr>
          </a:p>
        </p:txBody>
      </p:sp>
    </p:spTree>
    <p:extLst>
      <p:ext uri="{BB962C8B-B14F-4D97-AF65-F5344CB8AC3E}">
        <p14:creationId xmlns:p14="http://schemas.microsoft.com/office/powerpoint/2010/main" val="11428230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0E1D5A5-6BEF-452F-9F4E-73FD080F9F9C}" type="datetimeFigureOut">
              <a:rPr lang="en-US" smtClean="0">
                <a:solidFill>
                  <a:prstClr val="black">
                    <a:tint val="75000"/>
                  </a:prstClr>
                </a:solidFill>
              </a:rPr>
              <a:pPr/>
              <a:t>7/19/2015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5307AA6-C1F0-4796-87F5-30B2771663A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63093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0E1D5A5-6BEF-452F-9F4E-73FD080F9F9C}" type="datetimeFigureOut">
              <a:rPr lang="en-US" smtClean="0">
                <a:solidFill>
                  <a:prstClr val="black">
                    <a:tint val="75000"/>
                  </a:prstClr>
                </a:solidFill>
              </a:rPr>
              <a:pPr/>
              <a:t>7/19/2015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5307AA6-C1F0-4796-87F5-30B2771663A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799838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Badg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1371600" y="3886200"/>
            <a:ext cx="6400800" cy="457200"/>
          </a:xfrm>
          <a:prstGeom prst="rect">
            <a:avLst/>
          </a:prstGeom>
        </p:spPr>
        <p:txBody>
          <a:bodyPr/>
          <a:lstStyle>
            <a:lvl1pPr marL="0" indent="0" algn="ctr">
              <a:buNone/>
              <a:defRPr sz="20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Presenters Name – Myriad Pro, Bold, 20pt</a:t>
            </a:r>
          </a:p>
        </p:txBody>
      </p:sp>
      <p:sp>
        <p:nvSpPr>
          <p:cNvPr id="9" name="Text Placeholder 8"/>
          <p:cNvSpPr>
            <a:spLocks noGrp="1"/>
          </p:cNvSpPr>
          <p:nvPr>
            <p:ph type="body" sz="quarter" idx="10" hasCustomPrompt="1"/>
          </p:nvPr>
        </p:nvSpPr>
        <p:spPr>
          <a:xfrm>
            <a:off x="1371600" y="4267200"/>
            <a:ext cx="6400800" cy="1295400"/>
          </a:xfrm>
          <a:prstGeom prst="rect">
            <a:avLst/>
          </a:prstGeom>
        </p:spPr>
        <p:txBody>
          <a:bodyPr/>
          <a:lstStyle>
            <a:lvl1pPr algn="ctr">
              <a:lnSpc>
                <a:spcPts val="2000"/>
              </a:lnSpc>
              <a:buNone/>
              <a:defRPr sz="18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sz="1800" dirty="0" smtClean="0"/>
              <a:t>Title of Presenter –Myriad Pro, 18pt</a:t>
            </a:r>
          </a:p>
          <a:p>
            <a:pPr lvl="0"/>
            <a:endParaRPr lang="en-US" sz="1800" dirty="0" smtClean="0"/>
          </a:p>
          <a:p>
            <a:pPr lvl="0"/>
            <a:r>
              <a:rPr lang="en-US" sz="1800" dirty="0" smtClean="0"/>
              <a:t>Title of Event</a:t>
            </a:r>
          </a:p>
          <a:p>
            <a:pPr lvl="0"/>
            <a:r>
              <a:rPr lang="en-US" sz="1800" dirty="0" smtClean="0"/>
              <a:t>Date of Event</a:t>
            </a:r>
            <a:endParaRPr lang="en-US" dirty="0"/>
          </a:p>
        </p:txBody>
      </p:sp>
      <p:sp>
        <p:nvSpPr>
          <p:cNvPr id="11" name="Title 1"/>
          <p:cNvSpPr>
            <a:spLocks noGrp="1"/>
          </p:cNvSpPr>
          <p:nvPr>
            <p:ph type="title" hasCustomPrompt="1"/>
          </p:nvPr>
        </p:nvSpPr>
        <p:spPr>
          <a:xfrm>
            <a:off x="457200" y="1981200"/>
            <a:ext cx="8229600" cy="1676400"/>
          </a:xfrm>
          <a:prstGeom prst="rect">
            <a:avLst/>
          </a:prstGeom>
        </p:spPr>
        <p:txBody>
          <a:bodyPr/>
          <a:lstStyle>
            <a:lvl1pPr>
              <a:lnSpc>
                <a:spcPts val="3000"/>
              </a:lnSpc>
              <a:defRPr sz="2800" b="1" baseline="0">
                <a:solidFill>
                  <a:schemeClr val="tx1"/>
                </a:solidFill>
                <a:effectLst/>
              </a:defRPr>
            </a:lvl1pPr>
          </a:lstStyle>
          <a:p>
            <a:r>
              <a:rPr lang="en-US" dirty="0" smtClean="0"/>
              <a:t>Title of Presentation – Myriad Pro</a:t>
            </a:r>
            <a:br>
              <a:rPr lang="en-US" dirty="0" smtClean="0"/>
            </a:br>
            <a:r>
              <a:rPr lang="en-US" dirty="0" smtClean="0"/>
              <a:t> Bold, Shadow 28pt</a:t>
            </a:r>
            <a:endParaRPr lang="en-US" dirty="0"/>
          </a:p>
        </p:txBody>
      </p:sp>
    </p:spTree>
    <p:extLst>
      <p:ext uri="{BB962C8B-B14F-4D97-AF65-F5344CB8AC3E}">
        <p14:creationId xmlns:p14="http://schemas.microsoft.com/office/powerpoint/2010/main" val="654308493"/>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0E1D5A5-6BEF-452F-9F4E-73FD080F9F9C}" type="datetimeFigureOut">
              <a:rPr lang="en-US" smtClean="0">
                <a:solidFill>
                  <a:prstClr val="black">
                    <a:tint val="75000"/>
                  </a:prstClr>
                </a:solidFill>
              </a:rPr>
              <a:pPr/>
              <a:t>7/19/2015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5307AA6-C1F0-4796-87F5-30B2771663A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682978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0E1D5A5-6BEF-452F-9F4E-73FD080F9F9C}" type="datetimeFigureOut">
              <a:rPr lang="en-US" smtClean="0">
                <a:solidFill>
                  <a:prstClr val="black">
                    <a:tint val="75000"/>
                  </a:prstClr>
                </a:solidFill>
              </a:rPr>
              <a:pPr/>
              <a:t>7/19/2015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85307AA6-C1F0-4796-87F5-30B2771663A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89590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0E1D5A5-6BEF-452F-9F4E-73FD080F9F9C}" type="datetimeFigureOut">
              <a:rPr lang="en-US" smtClean="0">
                <a:solidFill>
                  <a:prstClr val="black">
                    <a:tint val="75000"/>
                  </a:prstClr>
                </a:solidFill>
              </a:rPr>
              <a:pPr/>
              <a:t>7/19/2015</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85307AA6-C1F0-4796-87F5-30B2771663A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7435818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0E1D5A5-6BEF-452F-9F4E-73FD080F9F9C}" type="datetimeFigureOut">
              <a:rPr lang="en-US" smtClean="0">
                <a:solidFill>
                  <a:prstClr val="black">
                    <a:tint val="75000"/>
                  </a:prstClr>
                </a:solidFill>
              </a:rPr>
              <a:pPr/>
              <a:t>7/19/2015</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85307AA6-C1F0-4796-87F5-30B2771663A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4585354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E1D5A5-6BEF-452F-9F4E-73FD080F9F9C}" type="datetimeFigureOut">
              <a:rPr lang="en-US" smtClean="0">
                <a:solidFill>
                  <a:prstClr val="black">
                    <a:tint val="75000"/>
                  </a:prstClr>
                </a:solidFill>
              </a:rPr>
              <a:pPr/>
              <a:t>7/19/2015</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85307AA6-C1F0-4796-87F5-30B2771663A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9037575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E1D5A5-6BEF-452F-9F4E-73FD080F9F9C}" type="datetimeFigureOut">
              <a:rPr lang="en-US" smtClean="0">
                <a:solidFill>
                  <a:prstClr val="black">
                    <a:tint val="75000"/>
                  </a:prstClr>
                </a:solidFill>
              </a:rPr>
              <a:pPr/>
              <a:t>7/19/2015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85307AA6-C1F0-4796-87F5-30B2771663A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4415724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E1D5A5-6BEF-452F-9F4E-73FD080F9F9C}" type="datetimeFigureOut">
              <a:rPr lang="en-US" smtClean="0">
                <a:solidFill>
                  <a:prstClr val="black">
                    <a:tint val="75000"/>
                  </a:prstClr>
                </a:solidFill>
              </a:rPr>
              <a:pPr/>
              <a:t>7/19/2015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85307AA6-C1F0-4796-87F5-30B2771663A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4069657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0E1D5A5-6BEF-452F-9F4E-73FD080F9F9C}" type="datetimeFigureOut">
              <a:rPr lang="en-US" smtClean="0">
                <a:solidFill>
                  <a:prstClr val="black">
                    <a:tint val="75000"/>
                  </a:prstClr>
                </a:solidFill>
              </a:rPr>
              <a:pPr/>
              <a:t>7/19/2015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5307AA6-C1F0-4796-87F5-30B2771663A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3712440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0E1D5A5-6BEF-452F-9F4E-73FD080F9F9C}" type="datetimeFigureOut">
              <a:rPr lang="en-US" smtClean="0">
                <a:solidFill>
                  <a:prstClr val="black">
                    <a:tint val="75000"/>
                  </a:prstClr>
                </a:solidFill>
              </a:rPr>
              <a:pPr/>
              <a:t>7/19/2015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5307AA6-C1F0-4796-87F5-30B2771663A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2400322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794148C-69D9-4A68-8F39-A799A1E1B461}" type="datetimeFigureOut">
              <a:rPr lang="en-US">
                <a:solidFill>
                  <a:prstClr val="black">
                    <a:tint val="75000"/>
                  </a:prstClr>
                </a:solidFill>
              </a:rPr>
              <a:pPr>
                <a:defRPr/>
              </a:pPr>
              <a:t>7/19/2015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A46F475-C644-4FA3-9886-B8FEBC722965}"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5802628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asic Content Badg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nchor="b" anchorCtr="0"/>
          <a:lstStyle>
            <a:lvl1pPr>
              <a:lnSpc>
                <a:spcPts val="3000"/>
              </a:lnSpc>
              <a:defRPr sz="2800" b="1" baseline="0">
                <a:solidFill>
                  <a:schemeClr val="tx1"/>
                </a:solidFill>
                <a:effectLst/>
              </a:defRPr>
            </a:lvl1pPr>
          </a:lstStyle>
          <a:p>
            <a:r>
              <a:rPr lang="en-US" dirty="0" smtClean="0"/>
              <a:t>Headline – Myriad Pro, Bold, Shadow, 28pt</a:t>
            </a:r>
            <a:endParaRPr lang="en-US" dirty="0"/>
          </a:p>
        </p:txBody>
      </p:sp>
      <p:sp>
        <p:nvSpPr>
          <p:cNvPr id="3" name="Content Placeholder 2"/>
          <p:cNvSpPr>
            <a:spLocks noGrp="1"/>
          </p:cNvSpPr>
          <p:nvPr>
            <p:ph idx="1" hasCustomPrompt="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7" name="Text Placeholder 8"/>
          <p:cNvSpPr>
            <a:spLocks noGrp="1"/>
          </p:cNvSpPr>
          <p:nvPr>
            <p:ph type="body" sz="quarter" idx="10" hasCustomPrompt="1"/>
          </p:nvPr>
        </p:nvSpPr>
        <p:spPr>
          <a:xfrm>
            <a:off x="457200" y="5791200"/>
            <a:ext cx="6705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*Citations and references – Myriad Pro, 11pt</a:t>
            </a:r>
            <a:endParaRPr lang="en-US" dirty="0"/>
          </a:p>
        </p:txBody>
      </p:sp>
    </p:spTree>
    <p:extLst>
      <p:ext uri="{BB962C8B-B14F-4D97-AF65-F5344CB8AC3E}">
        <p14:creationId xmlns:p14="http://schemas.microsoft.com/office/powerpoint/2010/main" val="2565049307"/>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DB19178-6C60-429C-BF83-3772E4B08D09}" type="datetimeFigureOut">
              <a:rPr lang="en-US">
                <a:solidFill>
                  <a:prstClr val="black">
                    <a:tint val="75000"/>
                  </a:prstClr>
                </a:solidFill>
              </a:rPr>
              <a:pPr>
                <a:defRPr/>
              </a:pPr>
              <a:t>7/19/2015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19116DA-3568-42D1-8B41-5A55200A1E14}"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909576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51D251D-6F80-429B-BAF1-CD5617504B8E}" type="datetimeFigureOut">
              <a:rPr lang="en-US">
                <a:solidFill>
                  <a:prstClr val="black">
                    <a:tint val="75000"/>
                  </a:prstClr>
                </a:solidFill>
              </a:rPr>
              <a:pPr>
                <a:defRPr/>
              </a:pPr>
              <a:t>7/19/2015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6CF6AA5-3D91-4E06-8D9E-4B0284C9D3B5}"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8563923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64B9361-9E2B-4D3A-A55A-C69C17DCDE18}" type="datetimeFigureOut">
              <a:rPr lang="en-US">
                <a:solidFill>
                  <a:prstClr val="black">
                    <a:tint val="75000"/>
                  </a:prstClr>
                </a:solidFill>
              </a:rPr>
              <a:pPr>
                <a:defRPr/>
              </a:pPr>
              <a:t>7/19/2015</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8C816489-E5A5-4780-A12E-929EDD8DA7BB}"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0986023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00AA316-AC4A-46D7-B0B6-7637A064FF6B}" type="datetimeFigureOut">
              <a:rPr lang="en-US">
                <a:solidFill>
                  <a:prstClr val="black">
                    <a:tint val="75000"/>
                  </a:prstClr>
                </a:solidFill>
              </a:rPr>
              <a:pPr>
                <a:defRPr/>
              </a:pPr>
              <a:t>7/19/2015</a:t>
            </a:fld>
            <a:endParaRPr lang="en-US" dirty="0">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2A472108-444D-420E-9EA5-A3CA9629BEB7}"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8398814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7E711B3-C9BA-4CB4-88B3-C14A46A5E874}" type="datetimeFigureOut">
              <a:rPr lang="en-US">
                <a:solidFill>
                  <a:prstClr val="black">
                    <a:tint val="75000"/>
                  </a:prstClr>
                </a:solidFill>
              </a:rPr>
              <a:pPr>
                <a:defRPr/>
              </a:pPr>
              <a:t>7/19/2015</a:t>
            </a:fld>
            <a:endParaRPr lang="en-US" dirty="0">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69C24EE9-7C78-4D08-B07F-258555B79859}"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8569948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96CFF33-7D36-4485-92A9-84FF4CC8016C}" type="datetimeFigureOut">
              <a:rPr lang="en-US">
                <a:solidFill>
                  <a:prstClr val="black">
                    <a:tint val="75000"/>
                  </a:prstClr>
                </a:solidFill>
              </a:rPr>
              <a:pPr>
                <a:defRPr/>
              </a:pPr>
              <a:t>7/19/2015</a:t>
            </a:fld>
            <a:endParaRPr lang="en-US" dirty="0">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2C0D1E72-D9A8-441F-8769-1C84BED8DD98}"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43940821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6572A10-8670-4E16-9B50-DBFE5538F1CB}" type="datetimeFigureOut">
              <a:rPr lang="en-US">
                <a:solidFill>
                  <a:prstClr val="black">
                    <a:tint val="75000"/>
                  </a:prstClr>
                </a:solidFill>
              </a:rPr>
              <a:pPr>
                <a:defRPr/>
              </a:pPr>
              <a:t>7/19/2015</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9C518D24-26B9-4B9B-91BC-D304C140DF2C}"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2660016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8287051-7031-47C5-A5E7-035156F1C1FB}" type="datetimeFigureOut">
              <a:rPr lang="en-US">
                <a:solidFill>
                  <a:prstClr val="black">
                    <a:tint val="75000"/>
                  </a:prstClr>
                </a:solidFill>
              </a:rPr>
              <a:pPr>
                <a:defRPr/>
              </a:pPr>
              <a:t>7/19/2015</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2275208-48C7-4C2F-9DAC-830E492077CC}"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91862833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287B98A-218E-4961-ABF7-8B0EE4C4ADD8}" type="datetimeFigureOut">
              <a:rPr lang="en-US">
                <a:solidFill>
                  <a:prstClr val="black">
                    <a:tint val="75000"/>
                  </a:prstClr>
                </a:solidFill>
              </a:rPr>
              <a:pPr>
                <a:defRPr/>
              </a:pPr>
              <a:t>7/19/2015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A585A73-7024-406F-886A-B7D01921056D}"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775142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A605E07-6918-46FB-847A-5B531FC3DD06}" type="datetimeFigureOut">
              <a:rPr lang="en-US">
                <a:solidFill>
                  <a:prstClr val="black">
                    <a:tint val="75000"/>
                  </a:prstClr>
                </a:solidFill>
              </a:rPr>
              <a:pPr>
                <a:defRPr/>
              </a:pPr>
              <a:t>7/19/2015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44B1FB5-D138-4383-AF29-793C1031155A}"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080377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406900"/>
            <a:ext cx="7772400" cy="1362075"/>
          </a:xfrm>
          <a:prstGeom prst="rect">
            <a:avLst/>
          </a:prstGeom>
        </p:spPr>
        <p:txBody>
          <a:bodyPr anchor="t"/>
          <a:lstStyle>
            <a:lvl1pPr algn="l">
              <a:lnSpc>
                <a:spcPts val="3800"/>
              </a:lnSpc>
              <a:defRPr sz="3600" b="1" cap="all" baseline="0">
                <a:solidFill>
                  <a:schemeClr val="tx1"/>
                </a:solidFill>
                <a:effectLst/>
              </a:defRPr>
            </a:lvl1pPr>
          </a:lstStyle>
          <a:p>
            <a:r>
              <a:rPr lang="en-US" dirty="0" smtClean="0"/>
              <a:t>Section Header</a:t>
            </a:r>
            <a:br>
              <a:rPr lang="en-US" dirty="0" smtClean="0"/>
            </a:br>
            <a:r>
              <a:rPr lang="en-US" dirty="0" smtClean="0"/>
              <a:t>Myriad Pro, bold, shadow, 36pt </a:t>
            </a:r>
            <a:endParaRPr lang="en-US" dirty="0"/>
          </a:p>
        </p:txBody>
      </p:sp>
      <p:sp>
        <p:nvSpPr>
          <p:cNvPr id="3" name="Text Placeholder 2"/>
          <p:cNvSpPr>
            <a:spLocks noGrp="1"/>
          </p:cNvSpPr>
          <p:nvPr>
            <p:ph type="body" idx="1" hasCustomPrompt="1"/>
          </p:nvPr>
        </p:nvSpPr>
        <p:spPr>
          <a:xfrm>
            <a:off x="722313" y="2906715"/>
            <a:ext cx="7772400" cy="1500187"/>
          </a:xfrm>
          <a:prstGeom prst="rect">
            <a:avLst/>
          </a:prstGeom>
        </p:spPr>
        <p:txBody>
          <a:bodyPr anchor="b"/>
          <a:lstStyle>
            <a:lvl1pPr marL="0" indent="0">
              <a:lnSpc>
                <a:spcPts val="2200"/>
              </a:lnSpc>
              <a:buNone/>
              <a:defRPr sz="2000" baseline="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Subhead – Myriad Pro, 20pt</a:t>
            </a:r>
          </a:p>
        </p:txBody>
      </p:sp>
    </p:spTree>
    <p:extLst>
      <p:ext uri="{BB962C8B-B14F-4D97-AF65-F5344CB8AC3E}">
        <p14:creationId xmlns:p14="http://schemas.microsoft.com/office/powerpoint/2010/main" val="2751969736"/>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endParaRPr lang="en-US" dirty="0">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dirty="0">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1AACD765-716A-4748-83BA-48C74DC8E181}" type="slidenum">
              <a:rPr lang="en-US">
                <a:solidFill>
                  <a:prstClr val="white">
                    <a:shade val="50000"/>
                  </a:prstClr>
                </a:solidFill>
              </a:rPr>
              <a:pPr>
                <a:defRPr/>
              </a:pPr>
              <a:t>‹#›</a:t>
            </a:fld>
            <a:endParaRPr lang="en-US" dirty="0">
              <a:solidFill>
                <a:prstClr val="white">
                  <a:shade val="50000"/>
                </a:prstClr>
              </a:solidFill>
            </a:endParaRPr>
          </a:p>
        </p:txBody>
      </p:sp>
    </p:spTree>
    <p:extLst>
      <p:ext uri="{BB962C8B-B14F-4D97-AF65-F5344CB8AC3E}">
        <p14:creationId xmlns:p14="http://schemas.microsoft.com/office/powerpoint/2010/main" val="347122313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685800" y="6248400"/>
            <a:ext cx="1905000" cy="457200"/>
          </a:xfrm>
          <a:prstGeom prst="rect">
            <a:avLst/>
          </a:prstGeom>
        </p:spPr>
        <p:txBody>
          <a:bodyPr/>
          <a:lstStyle>
            <a:lvl1pPr>
              <a:defRPr/>
            </a:lvl1pPr>
          </a:lstStyle>
          <a:p>
            <a:endParaRPr lang="en-US" dirty="0">
              <a:solidFill>
                <a:srgbClr val="000000"/>
              </a:solidFill>
            </a:endParaRPr>
          </a:p>
        </p:txBody>
      </p:sp>
      <p:sp>
        <p:nvSpPr>
          <p:cNvPr id="7" name="Footer Placeholder 6"/>
          <p:cNvSpPr>
            <a:spLocks noGrp="1"/>
          </p:cNvSpPr>
          <p:nvPr>
            <p:ph type="ftr" sz="quarter" idx="11"/>
          </p:nvPr>
        </p:nvSpPr>
        <p:spPr>
          <a:xfrm>
            <a:off x="3124200" y="6248400"/>
            <a:ext cx="2895600" cy="457200"/>
          </a:xfrm>
          <a:prstGeom prst="rect">
            <a:avLst/>
          </a:prstGeom>
        </p:spPr>
        <p:txBody>
          <a:bodyPr/>
          <a:lstStyle>
            <a:lvl1pPr>
              <a:defRPr/>
            </a:lvl1pPr>
          </a:lstStyle>
          <a:p>
            <a:endParaRPr lang="en-US" dirty="0">
              <a:solidFill>
                <a:srgbClr val="000000"/>
              </a:solidFill>
            </a:endParaRPr>
          </a:p>
        </p:txBody>
      </p:sp>
      <p:sp>
        <p:nvSpPr>
          <p:cNvPr id="8" name="Slide Number Placeholder 7"/>
          <p:cNvSpPr>
            <a:spLocks noGrp="1"/>
          </p:cNvSpPr>
          <p:nvPr>
            <p:ph type="sldNum" sz="quarter" idx="12"/>
          </p:nvPr>
        </p:nvSpPr>
        <p:spPr>
          <a:xfrm>
            <a:off x="6553200" y="6248400"/>
            <a:ext cx="1905000" cy="457200"/>
          </a:xfrm>
          <a:prstGeom prst="rect">
            <a:avLst/>
          </a:prstGeom>
        </p:spPr>
        <p:txBody>
          <a:bodyPr/>
          <a:lstStyle>
            <a:lvl1pPr>
              <a:defRPr/>
            </a:lvl1pPr>
          </a:lstStyle>
          <a:p>
            <a:fld id="{C6A93E73-1CF1-468D-A200-B06B122E8267}"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04135409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46529243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0640998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25829777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066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0" y="1066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1210644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6189354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8877835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6407402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677252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2" y="273050"/>
            <a:ext cx="3008313" cy="1162050"/>
          </a:xfrm>
          <a:prstGeom prst="rect">
            <a:avLst/>
          </a:prstGeom>
        </p:spPr>
        <p:txBody>
          <a:bodyPr anchor="b"/>
          <a:lstStyle>
            <a:lvl1pPr algn="l">
              <a:defRPr sz="2000" b="1" baseline="0">
                <a:solidFill>
                  <a:schemeClr val="tx1"/>
                </a:solidFill>
                <a:effectLst/>
              </a:defRPr>
            </a:lvl1pPr>
          </a:lstStyle>
          <a:p>
            <a:r>
              <a:rPr lang="en-US" dirty="0" smtClean="0"/>
              <a:t>Header – Myriad Pro, bold, shadow, 20pt</a:t>
            </a:r>
            <a:endParaRPr lang="en-US" dirty="0"/>
          </a:p>
        </p:txBody>
      </p:sp>
      <p:sp>
        <p:nvSpPr>
          <p:cNvPr id="3" name="Content Placeholder 2"/>
          <p:cNvSpPr>
            <a:spLocks noGrp="1"/>
          </p:cNvSpPr>
          <p:nvPr>
            <p:ph idx="1" hasCustomPrompt="1"/>
          </p:nvPr>
        </p:nvSpPr>
        <p:spPr>
          <a:xfrm>
            <a:off x="3575051" y="273053"/>
            <a:ext cx="5111751" cy="5518150"/>
          </a:xfrm>
          <a:prstGeom prst="rect">
            <a:avLst/>
          </a:prstGeom>
        </p:spPr>
        <p:txBody>
          <a:bodyPr anchor="ctr" anchorCtr="0"/>
          <a:lstStyle>
            <a:lvl1pPr>
              <a:buClr>
                <a:schemeClr val="tx1"/>
              </a:buClr>
              <a:buSzPct val="70000"/>
              <a:buFont typeface="Wingdings" pitchFamily="2" charset="2"/>
              <a:buChar char="q"/>
              <a:defRPr sz="2400" b="1">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a:solidFill>
                  <a:schemeClr val="bg2"/>
                </a:solidFill>
              </a:defRPr>
            </a:lvl4pPr>
            <a:lvl5pPr>
              <a:buClr>
                <a:schemeClr val="tx1"/>
              </a:buClr>
              <a:buSzPct val="70000"/>
              <a:buFont typeface="Arial" pitchFamily="34" charset="0"/>
              <a:buChar char="•"/>
              <a:defRPr sz="1800">
                <a:solidFill>
                  <a:schemeClr val="bg2"/>
                </a:solidFill>
              </a:defRPr>
            </a:lvl5pPr>
            <a:lvl6pPr>
              <a:defRPr sz="2000"/>
            </a:lvl6pPr>
            <a:lvl7pPr>
              <a:defRPr sz="2000"/>
            </a:lvl7pPr>
            <a:lvl8pPr>
              <a:defRPr sz="2000"/>
            </a:lvl8pPr>
            <a:lvl9pPr>
              <a:defRPr sz="2000"/>
            </a:lvl9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4" name="Text Placeholder 3"/>
          <p:cNvSpPr>
            <a:spLocks noGrp="1"/>
          </p:cNvSpPr>
          <p:nvPr>
            <p:ph type="body" sz="half" idx="2" hasCustomPrompt="1"/>
          </p:nvPr>
        </p:nvSpPr>
        <p:spPr>
          <a:xfrm>
            <a:off x="457202" y="1435102"/>
            <a:ext cx="3008313" cy="4356099"/>
          </a:xfrm>
          <a:prstGeom prst="rect">
            <a:avLst/>
          </a:prstGeom>
        </p:spPr>
        <p:txBody>
          <a:bodyPr/>
          <a:lstStyle>
            <a:lvl1pPr marL="0" indent="0">
              <a:buNone/>
              <a:defRPr sz="1400" baseline="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Paragraph of type</a:t>
            </a:r>
          </a:p>
          <a:p>
            <a:pPr lvl="0"/>
            <a:r>
              <a:rPr lang="en-US" dirty="0" smtClean="0"/>
              <a:t>Myriad Pro, 14pt</a:t>
            </a:r>
          </a:p>
        </p:txBody>
      </p:sp>
      <p:sp>
        <p:nvSpPr>
          <p:cNvPr id="7" name="Text Placeholder 8"/>
          <p:cNvSpPr>
            <a:spLocks noGrp="1"/>
          </p:cNvSpPr>
          <p:nvPr>
            <p:ph type="body" sz="quarter" idx="10" hasCustomPrompt="1"/>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*Citations and references – Myriad Pro, 11pt</a:t>
            </a:r>
            <a:endParaRPr lang="en-US" dirty="0"/>
          </a:p>
        </p:txBody>
      </p:sp>
    </p:spTree>
    <p:extLst>
      <p:ext uri="{BB962C8B-B14F-4D97-AF65-F5344CB8AC3E}">
        <p14:creationId xmlns:p14="http://schemas.microsoft.com/office/powerpoint/2010/main" val="3575916548"/>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1607613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7885943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4150" y="0"/>
            <a:ext cx="2076450" cy="5592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4800" y="0"/>
            <a:ext cx="6076950" cy="5592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235977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endParaRPr lang="en-US" dirty="0">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dirty="0">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D6E0FFAF-10D5-43D9-A319-4B16E845CCEF}" type="slidenum">
              <a:rPr lang="en-US">
                <a:solidFill>
                  <a:prstClr val="white">
                    <a:shade val="50000"/>
                  </a:prstClr>
                </a:solidFill>
              </a:rPr>
              <a:pPr>
                <a:defRPr/>
              </a:pPr>
              <a:t>‹#›</a:t>
            </a:fld>
            <a:endParaRPr lang="en-US" dirty="0">
              <a:solidFill>
                <a:prstClr val="white">
                  <a:shade val="50000"/>
                </a:prstClr>
              </a:solidFill>
            </a:endParaRPr>
          </a:p>
        </p:txBody>
      </p:sp>
    </p:spTree>
    <p:extLst>
      <p:ext uri="{BB962C8B-B14F-4D97-AF65-F5344CB8AC3E}">
        <p14:creationId xmlns:p14="http://schemas.microsoft.com/office/powerpoint/2010/main" val="88436322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dirty="0">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dirty="0">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3390615C-C589-4C55-BC86-F6D286EE9929}" type="slidenum">
              <a:rPr lang="en-US">
                <a:solidFill>
                  <a:prstClr val="white">
                    <a:shade val="50000"/>
                  </a:prstClr>
                </a:solidFill>
              </a:rPr>
              <a:pPr>
                <a:defRPr/>
              </a:pPr>
              <a:t>‹#›</a:t>
            </a:fld>
            <a:endParaRPr lang="en-US" dirty="0">
              <a:solidFill>
                <a:prstClr val="white">
                  <a:shade val="50000"/>
                </a:prstClr>
              </a:solidFill>
            </a:endParaRPr>
          </a:p>
        </p:txBody>
      </p:sp>
    </p:spTree>
    <p:extLst>
      <p:ext uri="{BB962C8B-B14F-4D97-AF65-F5344CB8AC3E}">
        <p14:creationId xmlns:p14="http://schemas.microsoft.com/office/powerpoint/2010/main" val="410647016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dirty="0">
              <a:solidFill>
                <a:prstClr val="white">
                  <a:shade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white">
                  <a:shade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D40206E-DE83-4DE4-81CC-C9AC4B36960A}" type="slidenum">
              <a:rPr lang="en-US">
                <a:solidFill>
                  <a:prstClr val="white">
                    <a:shade val="50000"/>
                  </a:prstClr>
                </a:solidFill>
              </a:rPr>
              <a:pPr>
                <a:defRPr/>
              </a:pPr>
              <a:t>‹#›</a:t>
            </a:fld>
            <a:endParaRPr lang="en-US" dirty="0">
              <a:solidFill>
                <a:prstClr val="white">
                  <a:shade val="50000"/>
                </a:prstClr>
              </a:solidFill>
            </a:endParaRPr>
          </a:p>
        </p:txBody>
      </p:sp>
    </p:spTree>
    <p:extLst>
      <p:ext uri="{BB962C8B-B14F-4D97-AF65-F5344CB8AC3E}">
        <p14:creationId xmlns:p14="http://schemas.microsoft.com/office/powerpoint/2010/main" val="2623509398"/>
      </p:ext>
    </p:extLst>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endParaRPr lang="en-US" dirty="0">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dirty="0">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F0BA8F2E-62F6-4595-B4FE-540BBBC99DDA}" type="slidenum">
              <a:rPr lang="en-US">
                <a:solidFill>
                  <a:prstClr val="white">
                    <a:shade val="50000"/>
                  </a:prstClr>
                </a:solidFill>
              </a:rPr>
              <a:pPr>
                <a:defRPr/>
              </a:pPr>
              <a:t>‹#›</a:t>
            </a:fld>
            <a:endParaRPr lang="en-US" dirty="0">
              <a:solidFill>
                <a:prstClr val="white">
                  <a:shade val="50000"/>
                </a:prstClr>
              </a:solidFill>
            </a:endParaRPr>
          </a:p>
        </p:txBody>
      </p:sp>
    </p:spTree>
    <p:extLst>
      <p:ext uri="{BB962C8B-B14F-4D97-AF65-F5344CB8AC3E}">
        <p14:creationId xmlns:p14="http://schemas.microsoft.com/office/powerpoint/2010/main" val="182585113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endParaRPr lang="en-US" dirty="0">
              <a:solidFill>
                <a:prstClr val="white">
                  <a:shade val="50000"/>
                </a:prstClr>
              </a:solidFill>
            </a:endParaRPr>
          </a:p>
        </p:txBody>
      </p:sp>
      <p:sp>
        <p:nvSpPr>
          <p:cNvPr id="8" name="Footer Placeholder 2"/>
          <p:cNvSpPr>
            <a:spLocks noGrp="1"/>
          </p:cNvSpPr>
          <p:nvPr>
            <p:ph type="ftr" sz="quarter" idx="11"/>
          </p:nvPr>
        </p:nvSpPr>
        <p:spPr/>
        <p:txBody>
          <a:bodyPr/>
          <a:lstStyle>
            <a:lvl1pPr>
              <a:defRPr/>
            </a:lvl1pPr>
          </a:lstStyle>
          <a:p>
            <a:pPr>
              <a:defRPr/>
            </a:pPr>
            <a:endParaRPr lang="en-US" dirty="0">
              <a:solidFill>
                <a:prstClr val="white">
                  <a:shade val="50000"/>
                </a:prstClr>
              </a:solidFill>
            </a:endParaRPr>
          </a:p>
        </p:txBody>
      </p:sp>
      <p:sp>
        <p:nvSpPr>
          <p:cNvPr id="9" name="Slide Number Placeholder 22"/>
          <p:cNvSpPr>
            <a:spLocks noGrp="1"/>
          </p:cNvSpPr>
          <p:nvPr>
            <p:ph type="sldNum" sz="quarter" idx="12"/>
          </p:nvPr>
        </p:nvSpPr>
        <p:spPr/>
        <p:txBody>
          <a:bodyPr/>
          <a:lstStyle>
            <a:lvl1pPr>
              <a:defRPr/>
            </a:lvl1pPr>
          </a:lstStyle>
          <a:p>
            <a:pPr>
              <a:defRPr/>
            </a:pPr>
            <a:fld id="{CBB9676B-A170-4354-917B-F041DC5A1A62}" type="slidenum">
              <a:rPr lang="en-US">
                <a:solidFill>
                  <a:prstClr val="white">
                    <a:shade val="50000"/>
                  </a:prstClr>
                </a:solidFill>
              </a:rPr>
              <a:pPr>
                <a:defRPr/>
              </a:pPr>
              <a:t>‹#›</a:t>
            </a:fld>
            <a:endParaRPr lang="en-US" dirty="0">
              <a:solidFill>
                <a:prstClr val="white">
                  <a:shade val="50000"/>
                </a:prstClr>
              </a:solidFill>
            </a:endParaRPr>
          </a:p>
        </p:txBody>
      </p:sp>
    </p:spTree>
    <p:extLst>
      <p:ext uri="{BB962C8B-B14F-4D97-AF65-F5344CB8AC3E}">
        <p14:creationId xmlns:p14="http://schemas.microsoft.com/office/powerpoint/2010/main" val="56988698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endParaRPr lang="en-US" dirty="0">
              <a:solidFill>
                <a:prstClr val="white">
                  <a:shade val="50000"/>
                </a:prstClr>
              </a:solidFill>
            </a:endParaRPr>
          </a:p>
        </p:txBody>
      </p:sp>
      <p:sp>
        <p:nvSpPr>
          <p:cNvPr id="4" name="Footer Placeholder 2"/>
          <p:cNvSpPr>
            <a:spLocks noGrp="1"/>
          </p:cNvSpPr>
          <p:nvPr>
            <p:ph type="ftr" sz="quarter" idx="11"/>
          </p:nvPr>
        </p:nvSpPr>
        <p:spPr/>
        <p:txBody>
          <a:bodyPr/>
          <a:lstStyle>
            <a:lvl1pPr>
              <a:defRPr/>
            </a:lvl1pPr>
          </a:lstStyle>
          <a:p>
            <a:pPr>
              <a:defRPr/>
            </a:pPr>
            <a:endParaRPr lang="en-US" dirty="0">
              <a:solidFill>
                <a:prstClr val="white">
                  <a:shade val="50000"/>
                </a:prstClr>
              </a:solidFill>
            </a:endParaRPr>
          </a:p>
        </p:txBody>
      </p:sp>
      <p:sp>
        <p:nvSpPr>
          <p:cNvPr id="5" name="Slide Number Placeholder 22"/>
          <p:cNvSpPr>
            <a:spLocks noGrp="1"/>
          </p:cNvSpPr>
          <p:nvPr>
            <p:ph type="sldNum" sz="quarter" idx="12"/>
          </p:nvPr>
        </p:nvSpPr>
        <p:spPr/>
        <p:txBody>
          <a:bodyPr/>
          <a:lstStyle>
            <a:lvl1pPr>
              <a:defRPr/>
            </a:lvl1pPr>
          </a:lstStyle>
          <a:p>
            <a:pPr>
              <a:defRPr/>
            </a:pPr>
            <a:fld id="{6B18CD44-3475-4680-B126-A19A2608F3B5}" type="slidenum">
              <a:rPr lang="en-US">
                <a:solidFill>
                  <a:prstClr val="white">
                    <a:shade val="50000"/>
                  </a:prstClr>
                </a:solidFill>
              </a:rPr>
              <a:pPr>
                <a:defRPr/>
              </a:pPr>
              <a:t>‹#›</a:t>
            </a:fld>
            <a:endParaRPr lang="en-US" dirty="0">
              <a:solidFill>
                <a:prstClr val="white">
                  <a:shade val="50000"/>
                </a:prstClr>
              </a:solidFill>
            </a:endParaRPr>
          </a:p>
        </p:txBody>
      </p:sp>
    </p:spTree>
    <p:extLst>
      <p:ext uri="{BB962C8B-B14F-4D97-AF65-F5344CB8AC3E}">
        <p14:creationId xmlns:p14="http://schemas.microsoft.com/office/powerpoint/2010/main" val="16670422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endParaRPr lang="en-US" dirty="0">
              <a:solidFill>
                <a:prstClr val="white">
                  <a:shade val="50000"/>
                </a:prstClr>
              </a:solidFill>
            </a:endParaRPr>
          </a:p>
        </p:txBody>
      </p:sp>
      <p:sp>
        <p:nvSpPr>
          <p:cNvPr id="3" name="Footer Placeholder 2"/>
          <p:cNvSpPr>
            <a:spLocks noGrp="1"/>
          </p:cNvSpPr>
          <p:nvPr>
            <p:ph type="ftr" sz="quarter" idx="11"/>
          </p:nvPr>
        </p:nvSpPr>
        <p:spPr/>
        <p:txBody>
          <a:bodyPr/>
          <a:lstStyle>
            <a:lvl1pPr>
              <a:defRPr/>
            </a:lvl1pPr>
          </a:lstStyle>
          <a:p>
            <a:pPr>
              <a:defRPr/>
            </a:pPr>
            <a:endParaRPr lang="en-US" dirty="0">
              <a:solidFill>
                <a:prstClr val="white">
                  <a:shade val="50000"/>
                </a:prstClr>
              </a:solidFill>
            </a:endParaRPr>
          </a:p>
        </p:txBody>
      </p:sp>
      <p:sp>
        <p:nvSpPr>
          <p:cNvPr id="4" name="Slide Number Placeholder 22"/>
          <p:cNvSpPr>
            <a:spLocks noGrp="1"/>
          </p:cNvSpPr>
          <p:nvPr>
            <p:ph type="sldNum" sz="quarter" idx="12"/>
          </p:nvPr>
        </p:nvSpPr>
        <p:spPr/>
        <p:txBody>
          <a:bodyPr/>
          <a:lstStyle>
            <a:lvl1pPr>
              <a:defRPr/>
            </a:lvl1pPr>
          </a:lstStyle>
          <a:p>
            <a:pPr>
              <a:defRPr/>
            </a:pPr>
            <a:fld id="{1DE59981-02C0-468A-8948-A3455A317F19}" type="slidenum">
              <a:rPr lang="en-US">
                <a:solidFill>
                  <a:prstClr val="white">
                    <a:shade val="50000"/>
                  </a:prstClr>
                </a:solidFill>
              </a:rPr>
              <a:pPr>
                <a:defRPr/>
              </a:pPr>
              <a:t>‹#›</a:t>
            </a:fld>
            <a:endParaRPr lang="en-US" dirty="0">
              <a:solidFill>
                <a:prstClr val="white">
                  <a:shade val="50000"/>
                </a:prstClr>
              </a:solidFill>
            </a:endParaRPr>
          </a:p>
        </p:txBody>
      </p:sp>
    </p:spTree>
    <p:extLst>
      <p:ext uri="{BB962C8B-B14F-4D97-AF65-F5344CB8AC3E}">
        <p14:creationId xmlns:p14="http://schemas.microsoft.com/office/powerpoint/2010/main" val="1080775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2"/>
            <a:ext cx="5486400" cy="566738"/>
          </a:xfrm>
          <a:prstGeom prst="rect">
            <a:avLst/>
          </a:prstGeom>
        </p:spPr>
        <p:txBody>
          <a:bodyPr anchor="b"/>
          <a:lstStyle>
            <a:lvl1pPr algn="l">
              <a:defRPr sz="2000" b="1" baseline="0">
                <a:solidFill>
                  <a:schemeClr val="tx1"/>
                </a:solidFill>
                <a:effectLst/>
              </a:defRPr>
            </a:lvl1pPr>
          </a:lstStyle>
          <a:p>
            <a:r>
              <a:rPr lang="en-US" dirty="0" smtClean="0"/>
              <a:t>Photo Title – Myriad Pro, Bold, Shadow, 20pt</a:t>
            </a:r>
            <a:endParaRPr lang="en-US" dirty="0"/>
          </a:p>
        </p:txBody>
      </p:sp>
      <p:sp>
        <p:nvSpPr>
          <p:cNvPr id="3" name="Picture Placeholder 2"/>
          <p:cNvSpPr>
            <a:spLocks noGrp="1"/>
          </p:cNvSpPr>
          <p:nvPr>
            <p:ph type="pic" idx="1"/>
          </p:nvPr>
        </p:nvSpPr>
        <p:spPr>
          <a:xfrm>
            <a:off x="1792288" y="612775"/>
            <a:ext cx="5486400" cy="4114800"/>
          </a:xfrm>
          <a:prstGeom prst="rect">
            <a:avLst/>
          </a:prstGeom>
          <a:ln w="25400">
            <a:solidFill>
              <a:schemeClr val="bg2"/>
            </a:solidFill>
          </a:ln>
          <a:effectLst>
            <a:outerShdw blurRad="44450" dist="27940" dir="5400000" algn="ctr">
              <a:srgbClr val="000000">
                <a:alpha val="32000"/>
              </a:srgbClr>
            </a:outerShdw>
          </a:effectLst>
        </p:spPr>
        <p:txBody>
          <a:bodyPr/>
          <a:lstStyle>
            <a:lvl1pPr marL="0" indent="0">
              <a:buNone/>
              <a:defRPr sz="3200">
                <a:solidFill>
                  <a:schemeClr val="tx1"/>
                </a:solidFill>
                <a:effectLst/>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hasCustomPrompt="1"/>
          </p:nvPr>
        </p:nvSpPr>
        <p:spPr>
          <a:xfrm>
            <a:off x="1792288" y="5367340"/>
            <a:ext cx="5486400" cy="804862"/>
          </a:xfrm>
          <a:prstGeom prst="rect">
            <a:avLst/>
          </a:prstGeom>
        </p:spPr>
        <p:txBody>
          <a:bodyPr/>
          <a:lstStyle>
            <a:lvl1pPr marL="0" indent="0">
              <a:buNone/>
              <a:defRPr sz="1400" baseline="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Caption or credits for photo – Myriad Pro, 14pt</a:t>
            </a:r>
          </a:p>
        </p:txBody>
      </p:sp>
    </p:spTree>
    <p:extLst>
      <p:ext uri="{BB962C8B-B14F-4D97-AF65-F5344CB8AC3E}">
        <p14:creationId xmlns:p14="http://schemas.microsoft.com/office/powerpoint/2010/main" val="3657021274"/>
      </p:ext>
    </p:extLst>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endParaRPr lang="en-US" dirty="0">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dirty="0">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15BA2A9D-60B3-491D-BB2A-0C31AC56D4CA}" type="slidenum">
              <a:rPr lang="en-US">
                <a:solidFill>
                  <a:prstClr val="white">
                    <a:shade val="50000"/>
                  </a:prstClr>
                </a:solidFill>
              </a:rPr>
              <a:pPr>
                <a:defRPr/>
              </a:pPr>
              <a:t>‹#›</a:t>
            </a:fld>
            <a:endParaRPr lang="en-US" dirty="0">
              <a:solidFill>
                <a:prstClr val="white">
                  <a:shade val="50000"/>
                </a:prstClr>
              </a:solidFill>
            </a:endParaRPr>
          </a:p>
        </p:txBody>
      </p:sp>
    </p:spTree>
    <p:extLst>
      <p:ext uri="{BB962C8B-B14F-4D97-AF65-F5344CB8AC3E}">
        <p14:creationId xmlns:p14="http://schemas.microsoft.com/office/powerpoint/2010/main" val="17743737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endParaRPr lang="en-US" dirty="0">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dirty="0">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C8B1D449-AD0C-419F-BDE9-C823C3E627CA}" type="slidenum">
              <a:rPr lang="en-US">
                <a:solidFill>
                  <a:prstClr val="white">
                    <a:shade val="50000"/>
                  </a:prstClr>
                </a:solidFill>
              </a:rPr>
              <a:pPr>
                <a:defRPr/>
              </a:pPr>
              <a:t>‹#›</a:t>
            </a:fld>
            <a:endParaRPr lang="en-US" dirty="0">
              <a:solidFill>
                <a:prstClr val="white">
                  <a:shade val="50000"/>
                </a:prstClr>
              </a:solidFill>
            </a:endParaRPr>
          </a:p>
        </p:txBody>
      </p:sp>
    </p:spTree>
    <p:extLst>
      <p:ext uri="{BB962C8B-B14F-4D97-AF65-F5344CB8AC3E}">
        <p14:creationId xmlns:p14="http://schemas.microsoft.com/office/powerpoint/2010/main" val="151760064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dirty="0">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dirty="0">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73F9BC5D-215D-4A14-945A-8885A3271B82}" type="slidenum">
              <a:rPr lang="en-US">
                <a:solidFill>
                  <a:prstClr val="white">
                    <a:shade val="50000"/>
                  </a:prstClr>
                </a:solidFill>
              </a:rPr>
              <a:pPr>
                <a:defRPr/>
              </a:pPr>
              <a:t>‹#›</a:t>
            </a:fld>
            <a:endParaRPr lang="en-US" dirty="0">
              <a:solidFill>
                <a:prstClr val="white">
                  <a:shade val="50000"/>
                </a:prstClr>
              </a:solidFill>
            </a:endParaRPr>
          </a:p>
        </p:txBody>
      </p:sp>
    </p:spTree>
    <p:extLst>
      <p:ext uri="{BB962C8B-B14F-4D97-AF65-F5344CB8AC3E}">
        <p14:creationId xmlns:p14="http://schemas.microsoft.com/office/powerpoint/2010/main" val="392133614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dirty="0">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dirty="0">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162178E5-E8A8-4F31-9DE7-7C849D3CA098}" type="slidenum">
              <a:rPr lang="en-US">
                <a:solidFill>
                  <a:prstClr val="white">
                    <a:shade val="50000"/>
                  </a:prstClr>
                </a:solidFill>
              </a:rPr>
              <a:pPr>
                <a:defRPr/>
              </a:pPr>
              <a:t>‹#›</a:t>
            </a:fld>
            <a:endParaRPr lang="en-US" dirty="0">
              <a:solidFill>
                <a:prstClr val="white">
                  <a:shade val="50000"/>
                </a:prstClr>
              </a:solidFill>
            </a:endParaRPr>
          </a:p>
        </p:txBody>
      </p:sp>
    </p:spTree>
    <p:extLst>
      <p:ext uri="{BB962C8B-B14F-4D97-AF65-F5344CB8AC3E}">
        <p14:creationId xmlns:p14="http://schemas.microsoft.com/office/powerpoint/2010/main" val="43450000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endParaRPr lang="en-US" dirty="0">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dirty="0">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078E7E1E-23F3-45BB-9D5F-876266534807}" type="slidenum">
              <a:rPr lang="en-US">
                <a:solidFill>
                  <a:prstClr val="white">
                    <a:shade val="50000"/>
                  </a:prstClr>
                </a:solidFill>
              </a:rPr>
              <a:pPr>
                <a:defRPr/>
              </a:pPr>
              <a:t>‹#›</a:t>
            </a:fld>
            <a:endParaRPr lang="en-US" dirty="0">
              <a:solidFill>
                <a:prstClr val="white">
                  <a:shade val="50000"/>
                </a:prstClr>
              </a:solidFill>
            </a:endParaRPr>
          </a:p>
        </p:txBody>
      </p:sp>
    </p:spTree>
    <p:extLst>
      <p:ext uri="{BB962C8B-B14F-4D97-AF65-F5344CB8AC3E}">
        <p14:creationId xmlns:p14="http://schemas.microsoft.com/office/powerpoint/2010/main" val="130978512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endParaRPr lang="en-US" dirty="0">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dirty="0">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02F5A209-71AC-417E-8FAA-F479D328C361}" type="slidenum">
              <a:rPr lang="en-US">
                <a:solidFill>
                  <a:prstClr val="white">
                    <a:shade val="50000"/>
                  </a:prstClr>
                </a:solidFill>
              </a:rPr>
              <a:pPr>
                <a:defRPr/>
              </a:pPr>
              <a:t>‹#›</a:t>
            </a:fld>
            <a:endParaRPr lang="en-US" dirty="0">
              <a:solidFill>
                <a:prstClr val="white">
                  <a:shade val="50000"/>
                </a:prstClr>
              </a:solidFill>
            </a:endParaRPr>
          </a:p>
        </p:txBody>
      </p:sp>
    </p:spTree>
    <p:extLst>
      <p:ext uri="{BB962C8B-B14F-4D97-AF65-F5344CB8AC3E}">
        <p14:creationId xmlns:p14="http://schemas.microsoft.com/office/powerpoint/2010/main" val="21839863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losing">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1371600" y="2057400"/>
            <a:ext cx="6400800" cy="2057400"/>
          </a:xfrm>
          <a:prstGeom prst="rect">
            <a:avLst/>
          </a:prstGeom>
        </p:spPr>
        <p:txBody>
          <a:bodyPr/>
          <a:lstStyle>
            <a:lvl1pPr marL="0" indent="0" algn="ctr">
              <a:buNone/>
              <a:defRPr sz="28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Closing– Myriad Pro, Bold, 28pt</a:t>
            </a:r>
          </a:p>
        </p:txBody>
      </p:sp>
      <p:sp>
        <p:nvSpPr>
          <p:cNvPr id="10" name="Text Placeholder 5"/>
          <p:cNvSpPr>
            <a:spLocks noGrp="1"/>
          </p:cNvSpPr>
          <p:nvPr>
            <p:ph type="body" sz="quarter" idx="11" hasCustomPrompt="1"/>
          </p:nvPr>
        </p:nvSpPr>
        <p:spPr>
          <a:xfrm>
            <a:off x="2286000" y="6272784"/>
            <a:ext cx="5105400" cy="182880"/>
          </a:xfrm>
          <a:prstGeom prst="rect">
            <a:avLst/>
          </a:prstGeom>
        </p:spPr>
        <p:txBody>
          <a:bodyPr/>
          <a:lstStyle>
            <a:lvl1pPr>
              <a:buNone/>
              <a:defRPr sz="1000" baseline="0">
                <a:solidFill>
                  <a:schemeClr val="bg2"/>
                </a:solidFill>
              </a:defRPr>
            </a:lvl1pPr>
          </a:lstStyle>
          <a:p>
            <a:r>
              <a:rPr lang="en-US" dirty="0" smtClean="0"/>
              <a:t>Place Descriptor Here</a:t>
            </a:r>
            <a:endParaRPr lang="en-US" dirty="0"/>
          </a:p>
        </p:txBody>
      </p:sp>
      <p:sp>
        <p:nvSpPr>
          <p:cNvPr id="12" name="Text Placeholder 6"/>
          <p:cNvSpPr>
            <a:spLocks noGrp="1"/>
          </p:cNvSpPr>
          <p:nvPr>
            <p:ph type="body" sz="quarter" idx="12" hasCustomPrompt="1"/>
          </p:nvPr>
        </p:nvSpPr>
        <p:spPr>
          <a:xfrm>
            <a:off x="2286000" y="6464808"/>
            <a:ext cx="5105400" cy="228600"/>
          </a:xfrm>
          <a:prstGeom prst="rect">
            <a:avLst/>
          </a:prstGeom>
        </p:spPr>
        <p:txBody>
          <a:bodyPr/>
          <a:lstStyle>
            <a:lvl1pPr>
              <a:buNone/>
              <a:defRPr sz="1000" baseline="0">
                <a:solidFill>
                  <a:schemeClr val="bg2"/>
                </a:solidFill>
              </a:defRPr>
            </a:lvl1pPr>
          </a:lstStyle>
          <a:p>
            <a:r>
              <a:rPr lang="en-US" dirty="0" smtClean="0"/>
              <a:t>Place Descriptor Here</a:t>
            </a:r>
            <a:endParaRPr lang="en-US" dirty="0"/>
          </a:p>
        </p:txBody>
      </p:sp>
    </p:spTree>
    <p:extLst>
      <p:ext uri="{BB962C8B-B14F-4D97-AF65-F5344CB8AC3E}">
        <p14:creationId xmlns:p14="http://schemas.microsoft.com/office/powerpoint/2010/main" val="165360434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5.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image" Target="../media/image9.jpeg"/><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theme" Target="../theme/theme6.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617881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4" r:id="rId12"/>
  </p:sldLayoutIdLst>
  <p:transition>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7" r:id="rId10"/>
    <p:sldLayoutId id="2147483688" r:id="rId11"/>
    <p:sldLayoutId id="2147483710" r:id="rId12"/>
    <p:sldLayoutId id="2147483712" r:id="rId13"/>
  </p:sldLayoutIdLst>
  <p:transition>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1702834"/>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700" r:id="rId10"/>
    <p:sldLayoutId id="2147483701" r:id="rId11"/>
    <p:sldLayoutId id="2147483702" r:id="rId12"/>
  </p:sldLayoutIdLst>
  <p:transition>
    <p:fad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yriad Web Pro" charset="0"/>
        </a:defRPr>
      </a:lvl2pPr>
      <a:lvl3pPr algn="ctr" rtl="0" eaLnBrk="0" fontAlgn="base" hangingPunct="0">
        <a:spcBef>
          <a:spcPct val="0"/>
        </a:spcBef>
        <a:spcAft>
          <a:spcPct val="0"/>
        </a:spcAft>
        <a:defRPr sz="4400">
          <a:solidFill>
            <a:schemeClr val="tx1"/>
          </a:solidFill>
          <a:latin typeface="Myriad Web Pro" charset="0"/>
        </a:defRPr>
      </a:lvl3pPr>
      <a:lvl4pPr algn="ctr" rtl="0" eaLnBrk="0" fontAlgn="base" hangingPunct="0">
        <a:spcBef>
          <a:spcPct val="0"/>
        </a:spcBef>
        <a:spcAft>
          <a:spcPct val="0"/>
        </a:spcAft>
        <a:defRPr sz="4400">
          <a:solidFill>
            <a:schemeClr val="tx1"/>
          </a:solidFill>
          <a:latin typeface="Myriad Web Pro" charset="0"/>
        </a:defRPr>
      </a:lvl4pPr>
      <a:lvl5pPr algn="ctr" rtl="0" eaLnBrk="0" fontAlgn="base" hangingPunct="0">
        <a:spcBef>
          <a:spcPct val="0"/>
        </a:spcBef>
        <a:spcAft>
          <a:spcPct val="0"/>
        </a:spcAft>
        <a:defRPr sz="4400">
          <a:solidFill>
            <a:schemeClr val="tx1"/>
          </a:solidFill>
          <a:latin typeface="Myriad Web Pro" charset="0"/>
        </a:defRPr>
      </a:lvl5pPr>
      <a:lvl6pPr marL="457200" algn="ctr" rtl="0" fontAlgn="base">
        <a:spcBef>
          <a:spcPct val="0"/>
        </a:spcBef>
        <a:spcAft>
          <a:spcPct val="0"/>
        </a:spcAft>
        <a:defRPr sz="4400">
          <a:solidFill>
            <a:schemeClr val="tx1"/>
          </a:solidFill>
          <a:latin typeface="Myriad Web Pro" charset="0"/>
        </a:defRPr>
      </a:lvl6pPr>
      <a:lvl7pPr marL="914400" algn="ctr" rtl="0" fontAlgn="base">
        <a:spcBef>
          <a:spcPct val="0"/>
        </a:spcBef>
        <a:spcAft>
          <a:spcPct val="0"/>
        </a:spcAft>
        <a:defRPr sz="4400">
          <a:solidFill>
            <a:schemeClr val="tx1"/>
          </a:solidFill>
          <a:latin typeface="Myriad Web Pro" charset="0"/>
        </a:defRPr>
      </a:lvl7pPr>
      <a:lvl8pPr marL="1371600" algn="ctr" rtl="0" fontAlgn="base">
        <a:spcBef>
          <a:spcPct val="0"/>
        </a:spcBef>
        <a:spcAft>
          <a:spcPct val="0"/>
        </a:spcAft>
        <a:defRPr sz="4400">
          <a:solidFill>
            <a:schemeClr val="tx1"/>
          </a:solidFill>
          <a:latin typeface="Myriad Web Pro" charset="0"/>
        </a:defRPr>
      </a:lvl8pPr>
      <a:lvl9pPr marL="1828800" algn="ctr" rtl="0" fontAlgn="base">
        <a:spcBef>
          <a:spcPct val="0"/>
        </a:spcBef>
        <a:spcAft>
          <a:spcPct val="0"/>
        </a:spcAft>
        <a:defRPr sz="4400">
          <a:solidFill>
            <a:schemeClr val="tx1"/>
          </a:solidFill>
          <a:latin typeface="Myriad Web Pro"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E1D5A5-6BEF-452F-9F4E-73FD080F9F9C}" type="datetimeFigureOut">
              <a:rPr lang="en-US" smtClean="0">
                <a:solidFill>
                  <a:prstClr val="black">
                    <a:tint val="75000"/>
                  </a:prstClr>
                </a:solidFill>
              </a:rPr>
              <a:pPr/>
              <a:t>7/19/2015</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307AA6-C1F0-4796-87F5-30B2771663A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73793364"/>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CC">
            <a:alpha val="40000"/>
          </a:srgbClr>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2D804C4C-3EFE-4851-8002-E6DA0375E723}" type="datetimeFigureOut">
              <a:rPr lang="en-US">
                <a:solidFill>
                  <a:prstClr val="black">
                    <a:tint val="75000"/>
                  </a:prstClr>
                </a:solidFill>
              </a:rPr>
              <a:pPr>
                <a:defRPr/>
              </a:pPr>
              <a:t>7/19/2015</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51CAC75-B94A-4A72-8EF8-494F6ECF2834}"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02820733"/>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1" descr="Dark Teal"/>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46038" y="-52388"/>
            <a:ext cx="9236076" cy="696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304800" y="0"/>
            <a:ext cx="82296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381000" y="10668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Tree>
    <p:extLst>
      <p:ext uri="{BB962C8B-B14F-4D97-AF65-F5344CB8AC3E}">
        <p14:creationId xmlns:p14="http://schemas.microsoft.com/office/powerpoint/2010/main" val="2866214667"/>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radeGothic Bold" pitchFamily="2" charset="0"/>
        </a:defRPr>
      </a:lvl2pPr>
      <a:lvl3pPr algn="l" rtl="0" eaLnBrk="0" fontAlgn="base" hangingPunct="0">
        <a:spcBef>
          <a:spcPct val="0"/>
        </a:spcBef>
        <a:spcAft>
          <a:spcPct val="0"/>
        </a:spcAft>
        <a:defRPr sz="3200">
          <a:solidFill>
            <a:schemeClr val="bg1"/>
          </a:solidFill>
          <a:latin typeface="TradeGothic Bold" pitchFamily="2" charset="0"/>
        </a:defRPr>
      </a:lvl3pPr>
      <a:lvl4pPr algn="l" rtl="0" eaLnBrk="0" fontAlgn="base" hangingPunct="0">
        <a:spcBef>
          <a:spcPct val="0"/>
        </a:spcBef>
        <a:spcAft>
          <a:spcPct val="0"/>
        </a:spcAft>
        <a:defRPr sz="3200">
          <a:solidFill>
            <a:schemeClr val="bg1"/>
          </a:solidFill>
          <a:latin typeface="TradeGothic Bold" pitchFamily="2" charset="0"/>
        </a:defRPr>
      </a:lvl4pPr>
      <a:lvl5pPr algn="l" rtl="0" eaLnBrk="0" fontAlgn="base" hangingPunct="0">
        <a:spcBef>
          <a:spcPct val="0"/>
        </a:spcBef>
        <a:spcAft>
          <a:spcPct val="0"/>
        </a:spcAft>
        <a:defRPr sz="3200">
          <a:solidFill>
            <a:schemeClr val="bg1"/>
          </a:solidFill>
          <a:latin typeface="TradeGothic Bold" pitchFamily="2" charset="0"/>
        </a:defRPr>
      </a:lvl5pPr>
      <a:lvl6pPr marL="457200" algn="l" rtl="0" fontAlgn="base">
        <a:spcBef>
          <a:spcPct val="0"/>
        </a:spcBef>
        <a:spcAft>
          <a:spcPct val="0"/>
        </a:spcAft>
        <a:defRPr sz="3200">
          <a:solidFill>
            <a:schemeClr val="bg1"/>
          </a:solidFill>
          <a:latin typeface="TradeGothic Bold" pitchFamily="2" charset="0"/>
        </a:defRPr>
      </a:lvl6pPr>
      <a:lvl7pPr marL="914400" algn="l" rtl="0" fontAlgn="base">
        <a:spcBef>
          <a:spcPct val="0"/>
        </a:spcBef>
        <a:spcAft>
          <a:spcPct val="0"/>
        </a:spcAft>
        <a:defRPr sz="3200">
          <a:solidFill>
            <a:schemeClr val="bg1"/>
          </a:solidFill>
          <a:latin typeface="TradeGothic Bold" pitchFamily="2" charset="0"/>
        </a:defRPr>
      </a:lvl7pPr>
      <a:lvl8pPr marL="1371600" algn="l" rtl="0" fontAlgn="base">
        <a:spcBef>
          <a:spcPct val="0"/>
        </a:spcBef>
        <a:spcAft>
          <a:spcPct val="0"/>
        </a:spcAft>
        <a:defRPr sz="3200">
          <a:solidFill>
            <a:schemeClr val="bg1"/>
          </a:solidFill>
          <a:latin typeface="TradeGothic Bold" pitchFamily="2" charset="0"/>
        </a:defRPr>
      </a:lvl8pPr>
      <a:lvl9pPr marL="1828800" algn="l" rtl="0" fontAlgn="base">
        <a:spcBef>
          <a:spcPct val="0"/>
        </a:spcBef>
        <a:spcAft>
          <a:spcPct val="0"/>
        </a:spcAft>
        <a:defRPr sz="3200">
          <a:solidFill>
            <a:schemeClr val="bg1"/>
          </a:solidFill>
          <a:latin typeface="TradeGothic Bold" pitchFamily="2" charset="0"/>
        </a:defRPr>
      </a:lvl9pPr>
    </p:titleStyle>
    <p:bodyStyle>
      <a:lvl1pPr marL="342900" indent="-342900" algn="l" rtl="0" eaLnBrk="0" fontAlgn="base" hangingPunct="0">
        <a:spcBef>
          <a:spcPct val="20000"/>
        </a:spcBef>
        <a:spcAft>
          <a:spcPct val="0"/>
        </a:spcAft>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8195" name="Text Placeholder 12"/>
          <p:cNvSpPr>
            <a:spLocks noGrp="1"/>
          </p:cNvSpPr>
          <p:nvPr>
            <p:ph type="body" idx="1"/>
          </p:nvPr>
        </p:nvSpPr>
        <p:spPr bwMode="auto">
          <a:xfrm>
            <a:off x="457200" y="1600200"/>
            <a:ext cx="82296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latin typeface="Arial" charset="0"/>
              </a:defRPr>
            </a:lvl1pPr>
          </a:lstStyle>
          <a:p>
            <a:pPr fontAlgn="base">
              <a:spcBef>
                <a:spcPct val="0"/>
              </a:spcBef>
              <a:spcAft>
                <a:spcPct val="0"/>
              </a:spcAft>
              <a:defRPr/>
            </a:pPr>
            <a:endParaRPr lang="en-US" dirty="0">
              <a:solidFill>
                <a:prstClr val="white">
                  <a:shade val="50000"/>
                </a:prstClr>
              </a:solidFill>
            </a:endParaRPr>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latin typeface="Arial" charset="0"/>
              </a:defRPr>
            </a:lvl1pPr>
          </a:lstStyle>
          <a:p>
            <a:pPr fontAlgn="base">
              <a:spcBef>
                <a:spcPct val="0"/>
              </a:spcBef>
              <a:spcAft>
                <a:spcPct val="0"/>
              </a:spcAft>
              <a:defRPr/>
            </a:pPr>
            <a:endParaRPr lang="en-US" dirty="0">
              <a:solidFill>
                <a:prstClr val="white">
                  <a:shade val="50000"/>
                </a:prstClr>
              </a:solidFill>
            </a:endParaRPr>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latin typeface="Arial" charset="0"/>
              </a:defRPr>
            </a:lvl1pPr>
          </a:lstStyle>
          <a:p>
            <a:pPr fontAlgn="base">
              <a:spcBef>
                <a:spcPct val="0"/>
              </a:spcBef>
              <a:spcAft>
                <a:spcPct val="0"/>
              </a:spcAft>
              <a:defRPr/>
            </a:pPr>
            <a:fld id="{9166B8DE-97E8-44AB-9DCE-51D7DFC6AA33}" type="slidenum">
              <a:rPr lang="en-US">
                <a:solidFill>
                  <a:prstClr val="white">
                    <a:shade val="50000"/>
                  </a:prstClr>
                </a:solidFill>
              </a:rPr>
              <a:pPr fontAlgn="base">
                <a:spcBef>
                  <a:spcPct val="0"/>
                </a:spcBef>
                <a:spcAft>
                  <a:spcPct val="0"/>
                </a:spcAft>
                <a:defRPr/>
              </a:pPr>
              <a:t>‹#›</a:t>
            </a:fld>
            <a:endParaRPr lang="en-US" dirty="0">
              <a:solidFill>
                <a:prstClr val="white">
                  <a:shade val="50000"/>
                </a:prstClr>
              </a:solidFill>
            </a:endParaRPr>
          </a:p>
        </p:txBody>
      </p:sp>
    </p:spTree>
    <p:extLst>
      <p:ext uri="{BB962C8B-B14F-4D97-AF65-F5344CB8AC3E}">
        <p14:creationId xmlns:p14="http://schemas.microsoft.com/office/powerpoint/2010/main" val="752180752"/>
      </p:ext>
    </p:extLst>
  </p:cSld>
  <p:clrMap bg1="dk1" tx1="lt1" bg2="dk2" tx2="lt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 id="2147483776" r:id="rId13"/>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1.xml"/><Relationship Id="rId1" Type="http://schemas.openxmlformats.org/officeDocument/2006/relationships/slideLayout" Target="../slideLayouts/slideLayout63.xml"/><Relationship Id="rId4" Type="http://schemas.openxmlformats.org/officeDocument/2006/relationships/image" Target="../media/image12.jpeg"/></Relationships>
</file>

<file path=ppt/slides/_rels/slide1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25.xml"/><Relationship Id="rId5" Type="http://schemas.openxmlformats.org/officeDocument/2006/relationships/image" Target="../media/image44.png"/><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xml"/><Relationship Id="rId1" Type="http://schemas.openxmlformats.org/officeDocument/2006/relationships/slideLayout" Target="../slideLayouts/slideLayout39.xml"/><Relationship Id="rId4" Type="http://schemas.openxmlformats.org/officeDocument/2006/relationships/image" Target="../media/image46.tiff"/></Relationships>
</file>

<file path=ppt/slides/_rels/slide16.xml.rels><?xml version="1.0" encoding="UTF-8" standalone="yes"?>
<Relationships xmlns="http://schemas.openxmlformats.org/package/2006/relationships"><Relationship Id="rId3" Type="http://schemas.openxmlformats.org/officeDocument/2006/relationships/image" Target="../media/image46.tiff"/><Relationship Id="rId7" Type="http://schemas.openxmlformats.org/officeDocument/2006/relationships/image" Target="../media/image50.tiff"/><Relationship Id="rId2" Type="http://schemas.openxmlformats.org/officeDocument/2006/relationships/notesSlide" Target="../notesSlides/notesSlide10.xml"/><Relationship Id="rId1" Type="http://schemas.openxmlformats.org/officeDocument/2006/relationships/slideLayout" Target="../slideLayouts/slideLayout38.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17.xml.rels><?xml version="1.0" encoding="UTF-8" standalone="yes"?>
<Relationships xmlns="http://schemas.openxmlformats.org/package/2006/relationships"><Relationship Id="rId3" Type="http://schemas.openxmlformats.org/officeDocument/2006/relationships/image" Target="../media/image51.tiff"/><Relationship Id="rId2" Type="http://schemas.openxmlformats.org/officeDocument/2006/relationships/notesSlide" Target="../notesSlides/notesSlide11.xml"/><Relationship Id="rId1" Type="http://schemas.openxmlformats.org/officeDocument/2006/relationships/slideLayout" Target="../slideLayouts/slideLayout49.xml"/></Relationships>
</file>

<file path=ppt/slides/_rels/slide18.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46.tiff"/><Relationship Id="rId7" Type="http://schemas.openxmlformats.org/officeDocument/2006/relationships/image" Target="../media/image55.jpeg"/><Relationship Id="rId2" Type="http://schemas.openxmlformats.org/officeDocument/2006/relationships/notesSlide" Target="../notesSlides/notesSlide12.xml"/><Relationship Id="rId1" Type="http://schemas.openxmlformats.org/officeDocument/2006/relationships/slideLayout" Target="../slideLayouts/slideLayout38.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19.xml.rels><?xml version="1.0" encoding="UTF-8" standalone="yes"?>
<Relationships xmlns="http://schemas.openxmlformats.org/package/2006/relationships"><Relationship Id="rId3" Type="http://schemas.openxmlformats.org/officeDocument/2006/relationships/image" Target="../media/image46.tiff"/><Relationship Id="rId2" Type="http://schemas.openxmlformats.org/officeDocument/2006/relationships/notesSlide" Target="../notesSlides/notesSlide13.xml"/><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4.xml"/><Relationship Id="rId1" Type="http://schemas.openxmlformats.org/officeDocument/2006/relationships/slideLayout" Target="../slideLayouts/slideLayout74.xml"/><Relationship Id="rId6" Type="http://schemas.openxmlformats.org/officeDocument/2006/relationships/image" Target="../media/image60.emf"/><Relationship Id="rId5" Type="http://schemas.openxmlformats.org/officeDocument/2006/relationships/image" Target="../media/image59.jpeg"/><Relationship Id="rId4" Type="http://schemas.openxmlformats.org/officeDocument/2006/relationships/image" Target="../media/image58.jpeg"/></Relationships>
</file>

<file path=ppt/slides/_rels/slide2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38.xml"/><Relationship Id="rId4" Type="http://schemas.openxmlformats.org/officeDocument/2006/relationships/image" Target="../media/image63.png"/></Relationships>
</file>

<file path=ppt/slides/_rels/slide22.xml.rels><?xml version="1.0" encoding="UTF-8" standalone="yes"?>
<Relationships xmlns="http://schemas.openxmlformats.org/package/2006/relationships"><Relationship Id="rId3" Type="http://schemas.openxmlformats.org/officeDocument/2006/relationships/image" Target="../media/image46.tiff"/><Relationship Id="rId2" Type="http://schemas.openxmlformats.org/officeDocument/2006/relationships/notesSlide" Target="../notesSlides/notesSlide15.xml"/><Relationship Id="rId1" Type="http://schemas.openxmlformats.org/officeDocument/2006/relationships/slideLayout" Target="../slideLayouts/slideLayout38.xml"/><Relationship Id="rId5" Type="http://schemas.openxmlformats.org/officeDocument/2006/relationships/image" Target="../media/image65.jpeg"/><Relationship Id="rId4" Type="http://schemas.openxmlformats.org/officeDocument/2006/relationships/image" Target="../media/image64.jpeg"/></Relationships>
</file>

<file path=ppt/slides/_rels/slide2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22.xml"/><Relationship Id="rId4" Type="http://schemas.openxmlformats.org/officeDocument/2006/relationships/image" Target="../media/image14.jpeg"/></Relationships>
</file>

<file path=ppt/slides/_rels/slide4.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8" Type="http://schemas.openxmlformats.org/officeDocument/2006/relationships/hyperlink" Target="http://faridrastafara.blogspot.com/2011_01_01_archive.html" TargetMode="External"/><Relationship Id="rId13" Type="http://schemas.openxmlformats.org/officeDocument/2006/relationships/hyperlink" Target="http://2.bp.blogspot.com/-cstHg1IUHLA/TpPEmr2RWHI/AAAAAAAAAr4/4hcD9L1vttI/s1600/skunk-silhouette.jpg" TargetMode="External"/><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hyperlink" Target="http://www.sidetrackedartist.com/2011/10/close-encounters.html" TargetMode="External"/><Relationship Id="rId2" Type="http://schemas.openxmlformats.org/officeDocument/2006/relationships/notesSlide" Target="../notesSlides/notesSlide4.xml"/><Relationship Id="rId16" Type="http://schemas.openxmlformats.org/officeDocument/2006/relationships/image" Target="../media/image24.png"/><Relationship Id="rId1" Type="http://schemas.openxmlformats.org/officeDocument/2006/relationships/slideLayout" Target="../slideLayouts/slideLayout22.xml"/><Relationship Id="rId6" Type="http://schemas.openxmlformats.org/officeDocument/2006/relationships/image" Target="../media/image19.png"/><Relationship Id="rId11" Type="http://schemas.openxmlformats.org/officeDocument/2006/relationships/image" Target="../media/image21.png"/><Relationship Id="rId5" Type="http://schemas.openxmlformats.org/officeDocument/2006/relationships/image" Target="../media/image18.jpeg"/><Relationship Id="rId15" Type="http://schemas.openxmlformats.org/officeDocument/2006/relationships/image" Target="../media/image23.png"/><Relationship Id="rId10" Type="http://schemas.openxmlformats.org/officeDocument/2006/relationships/hyperlink" Target="http://free.clipartof.com/details/111-Free-Halloween-Clipart-Illustration-Of-Black-Bat-With-Red-Demon-Eyes" TargetMode="External"/><Relationship Id="rId4" Type="http://schemas.openxmlformats.org/officeDocument/2006/relationships/image" Target="../media/image17.jpeg"/><Relationship Id="rId9" Type="http://schemas.openxmlformats.org/officeDocument/2006/relationships/hyperlink" Target="http://www.google.com/url?sa=i&amp;rct=j&amp;q=&amp;esrc=s&amp;frm=1&amp;source=images&amp;cd=&amp;cad=rja&amp;uact=8&amp;docid=onDduS817jy_wM&amp;tbnid=ZhUtpm6BqqGOkM:&amp;ved=0CAYQjRw&amp;url=http://faridrastafara.blogspot.com/2011_01_01_archive.html&amp;ei=FHMgU5bcA8j_kAe034D4CQ&amp;bvm=bv.62788935,d.eW0&amp;psig=AFQjCNHKEZ4aEdZufthMUdnDMT9MDLIbZw&amp;ust=1394721934046341" TargetMode="External"/><Relationship Id="rId1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8" Type="http://schemas.openxmlformats.org/officeDocument/2006/relationships/image" Target="../media/image31.wmf"/><Relationship Id="rId13" Type="http://schemas.openxmlformats.org/officeDocument/2006/relationships/image" Target="../media/image36.png"/><Relationship Id="rId3" Type="http://schemas.openxmlformats.org/officeDocument/2006/relationships/image" Target="../media/image26.wmf"/><Relationship Id="rId7" Type="http://schemas.openxmlformats.org/officeDocument/2006/relationships/image" Target="../media/image30.wmf"/><Relationship Id="rId12" Type="http://schemas.openxmlformats.org/officeDocument/2006/relationships/image" Target="../media/image35.wmf"/><Relationship Id="rId2" Type="http://schemas.openxmlformats.org/officeDocument/2006/relationships/notesSlide" Target="../notesSlides/notesSlide6.xml"/><Relationship Id="rId1" Type="http://schemas.openxmlformats.org/officeDocument/2006/relationships/slideLayout" Target="../slideLayouts/slideLayout23.xml"/><Relationship Id="rId6" Type="http://schemas.openxmlformats.org/officeDocument/2006/relationships/image" Target="../media/image29.wmf"/><Relationship Id="rId11" Type="http://schemas.openxmlformats.org/officeDocument/2006/relationships/image" Target="../media/image34.wmf"/><Relationship Id="rId5" Type="http://schemas.openxmlformats.org/officeDocument/2006/relationships/image" Target="../media/image28.wmf"/><Relationship Id="rId10" Type="http://schemas.openxmlformats.org/officeDocument/2006/relationships/image" Target="../media/image33.wmf"/><Relationship Id="rId4" Type="http://schemas.openxmlformats.org/officeDocument/2006/relationships/image" Target="../media/image27.wmf"/><Relationship Id="rId9" Type="http://schemas.openxmlformats.org/officeDocument/2006/relationships/image" Target="../media/image32.wmf"/></Relationships>
</file>

<file path=ppt/slides/_rels/slide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000" y="6076504"/>
            <a:ext cx="4147902" cy="687202"/>
          </a:xfrm>
          <a:prstGeom prst="rect">
            <a:avLst/>
          </a:prstGeom>
          <a:solidFill>
            <a:schemeClr val="accent5">
              <a:lumMod val="25000"/>
            </a:schemeClr>
          </a:solidFill>
          <a:ln>
            <a:solidFill>
              <a:schemeClr val="accent5">
                <a:lumMod val="25000"/>
              </a:schemeClr>
            </a:solidFill>
          </a:ln>
          <a:extLst/>
        </p:spPr>
      </p:pic>
      <p:sp>
        <p:nvSpPr>
          <p:cNvPr id="6" name="Rectangle 5"/>
          <p:cNvSpPr/>
          <p:nvPr/>
        </p:nvSpPr>
        <p:spPr>
          <a:xfrm>
            <a:off x="5720450" y="5013434"/>
            <a:ext cx="3194950" cy="954107"/>
          </a:xfrm>
          <a:prstGeom prst="rect">
            <a:avLst/>
          </a:prstGeom>
          <a:solidFill>
            <a:srgbClr val="D1CEB9"/>
          </a:solidFill>
          <a:effectLst>
            <a:outerShdw blurRad="50800" dist="38100" dir="2700000" algn="tl" rotWithShape="0">
              <a:prstClr val="black">
                <a:alpha val="40000"/>
              </a:prstClr>
            </a:outerShdw>
          </a:effectLst>
        </p:spPr>
        <p:txBody>
          <a:bodyPr wrap="square">
            <a:spAutoFit/>
          </a:bodyPr>
          <a:lstStyle/>
          <a:p>
            <a:pPr>
              <a:defRPr/>
            </a:pPr>
            <a:r>
              <a:rPr lang="en-US" sz="1400" kern="0" dirty="0">
                <a:solidFill>
                  <a:prstClr val="black"/>
                </a:solidFill>
                <a:latin typeface="Calibri" panose="020F0502020204030204" pitchFamily="34" charset="0"/>
              </a:rPr>
              <a:t>Dennis Slate</a:t>
            </a:r>
          </a:p>
          <a:p>
            <a:pPr>
              <a:defRPr/>
            </a:pPr>
            <a:r>
              <a:rPr lang="en-US" sz="1400" kern="0" dirty="0">
                <a:solidFill>
                  <a:prstClr val="black"/>
                </a:solidFill>
                <a:latin typeface="Calibri" panose="020F0502020204030204" pitchFamily="34" charset="0"/>
              </a:rPr>
              <a:t>Science Advisor</a:t>
            </a:r>
          </a:p>
          <a:p>
            <a:pPr>
              <a:defRPr/>
            </a:pPr>
            <a:r>
              <a:rPr lang="en-US" sz="1400" kern="0" dirty="0">
                <a:solidFill>
                  <a:prstClr val="black"/>
                </a:solidFill>
                <a:latin typeface="Calibri" panose="020F0502020204030204" pitchFamily="34" charset="0"/>
              </a:rPr>
              <a:t>USDA, APHIS, Wildlife Services</a:t>
            </a:r>
          </a:p>
          <a:p>
            <a:pPr>
              <a:defRPr/>
            </a:pPr>
            <a:r>
              <a:rPr lang="en-US" sz="1400" kern="0" dirty="0">
                <a:solidFill>
                  <a:prstClr val="black"/>
                </a:solidFill>
                <a:latin typeface="Calibri" panose="020F0502020204030204" pitchFamily="34" charset="0"/>
              </a:rPr>
              <a:t>National Rabies Management Program</a:t>
            </a:r>
          </a:p>
        </p:txBody>
      </p:sp>
      <p:pic>
        <p:nvPicPr>
          <p:cNvPr id="9" name="Imagen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800" y="1371600"/>
            <a:ext cx="4978400" cy="3733800"/>
          </a:xfrm>
          <a:prstGeom prst="rect">
            <a:avLst/>
          </a:prstGeom>
        </p:spPr>
      </p:pic>
      <p:sp>
        <p:nvSpPr>
          <p:cNvPr id="2" name="Rectangle 1"/>
          <p:cNvSpPr/>
          <p:nvPr/>
        </p:nvSpPr>
        <p:spPr>
          <a:xfrm>
            <a:off x="1828799" y="-76200"/>
            <a:ext cx="5489125" cy="369332"/>
          </a:xfrm>
          <a:prstGeom prst="rect">
            <a:avLst/>
          </a:prstGeom>
        </p:spPr>
        <p:txBody>
          <a:bodyPr wrap="square">
            <a:spAutoFit/>
          </a:bodyPr>
          <a:lstStyle/>
          <a:p>
            <a:pPr algn="ctr"/>
            <a:r>
              <a:rPr lang="es-ES" b="1" dirty="0" smtClean="0">
                <a:solidFill>
                  <a:srgbClr val="FFFFFF"/>
                </a:solidFill>
                <a:latin typeface="TradeGothic Bold"/>
              </a:rPr>
              <a:t>Wildlife</a:t>
            </a:r>
            <a:r>
              <a:rPr lang="es-ES" b="1" dirty="0" smtClean="0">
                <a:solidFill>
                  <a:srgbClr val="FFFFFF"/>
                </a:solidFill>
                <a:latin typeface="TradeGothic Bold"/>
              </a:rPr>
              <a:t> Rabies </a:t>
            </a:r>
            <a:r>
              <a:rPr lang="es-ES" b="1" dirty="0" smtClean="0">
                <a:solidFill>
                  <a:srgbClr val="FFFFFF"/>
                </a:solidFill>
                <a:latin typeface="TradeGothic Bold"/>
              </a:rPr>
              <a:t>Situation</a:t>
            </a:r>
            <a:r>
              <a:rPr lang="es-ES" b="1" dirty="0" smtClean="0">
                <a:solidFill>
                  <a:srgbClr val="FFFFFF"/>
                </a:solidFill>
                <a:latin typeface="TradeGothic Bold"/>
              </a:rPr>
              <a:t> in </a:t>
            </a:r>
            <a:r>
              <a:rPr lang="es-ES" b="1" dirty="0" smtClean="0">
                <a:solidFill>
                  <a:srgbClr val="FFFFFF"/>
                </a:solidFill>
                <a:latin typeface="TradeGothic Bold"/>
              </a:rPr>
              <a:t>the</a:t>
            </a:r>
            <a:r>
              <a:rPr lang="es-ES" b="1" dirty="0" smtClean="0">
                <a:solidFill>
                  <a:srgbClr val="FFFFFF"/>
                </a:solidFill>
                <a:latin typeface="TradeGothic Bold"/>
              </a:rPr>
              <a:t> U.S.A.</a:t>
            </a:r>
            <a:endParaRPr lang="en-US" b="1" dirty="0">
              <a:solidFill>
                <a:srgbClr val="FFFFFF"/>
              </a:solidFill>
              <a:effectLst>
                <a:outerShdw blurRad="38100" dist="38100" dir="2700000" algn="tl">
                  <a:srgbClr val="000000">
                    <a:alpha val="43137"/>
                  </a:srgbClr>
                </a:outerShdw>
              </a:effectLst>
              <a:latin typeface="TradeGothic Bold"/>
              <a:cs typeface="Arial" pitchFamily="34" charset="0"/>
            </a:endParaRPr>
          </a:p>
        </p:txBody>
      </p:sp>
    </p:spTree>
    <p:extLst>
      <p:ext uri="{BB962C8B-B14F-4D97-AF65-F5344CB8AC3E}">
        <p14:creationId xmlns:p14="http://schemas.microsoft.com/office/powerpoint/2010/main" val="5797615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Rabid Skunks</a:t>
            </a:r>
            <a:endParaRPr lang="en-US" dirty="0"/>
          </a:p>
        </p:txBody>
      </p:sp>
      <p:sp>
        <p:nvSpPr>
          <p:cNvPr id="3" name="Content Placeholder 2"/>
          <p:cNvSpPr>
            <a:spLocks noGrp="1"/>
          </p:cNvSpPr>
          <p:nvPr>
            <p:ph idx="1"/>
          </p:nvPr>
        </p:nvSpPr>
        <p:spPr/>
        <p:txBody>
          <a:bodyPr/>
          <a:lstStyle/>
          <a:p>
            <a:endParaRPr lang="en-US"/>
          </a:p>
        </p:txBody>
      </p:sp>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9141" t="15000" r="9688" b="4861"/>
          <a:stretch/>
        </p:blipFill>
        <p:spPr bwMode="auto">
          <a:xfrm>
            <a:off x="1066800" y="914400"/>
            <a:ext cx="6574067" cy="5791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0441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Rabid Foxes</a:t>
            </a:r>
            <a:endParaRPr lang="en-US" dirty="0"/>
          </a:p>
        </p:txBody>
      </p:sp>
      <p:sp>
        <p:nvSpPr>
          <p:cNvPr id="3" name="Content Placeholder 2"/>
          <p:cNvSpPr>
            <a:spLocks noGrp="1"/>
          </p:cNvSpPr>
          <p:nvPr>
            <p:ph idx="1"/>
          </p:nvPr>
        </p:nvSpPr>
        <p:spPr/>
        <p:txBody>
          <a:bodyPr/>
          <a:lstStyle/>
          <a:p>
            <a:endParaRPr lang="en-US"/>
          </a:p>
        </p:txBody>
      </p:sp>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687" t="15695" r="39219" b="5972"/>
          <a:stretch/>
        </p:blipFill>
        <p:spPr bwMode="auto">
          <a:xfrm>
            <a:off x="1143000" y="990600"/>
            <a:ext cx="6629400" cy="57170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083026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40"/>
            <a:ext cx="8229600" cy="813628"/>
          </a:xfrm>
        </p:spPr>
        <p:txBody>
          <a:bodyPr/>
          <a:lstStyle/>
          <a:p>
            <a:r>
              <a:rPr lang="en-US" dirty="0" smtClean="0"/>
              <a:t>Rabies in the United States</a:t>
            </a:r>
            <a:endParaRPr lang="en-US" dirty="0"/>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088268"/>
            <a:ext cx="7467600" cy="5769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951454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title"/>
          </p:nvPr>
        </p:nvSpPr>
        <p:spPr bwMode="auto">
          <a:xfrm>
            <a:off x="457200" y="274638"/>
            <a:ext cx="8229600" cy="71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smtClean="0">
                <a:latin typeface="Calibri" pitchFamily="34" charset="0"/>
              </a:rPr>
              <a:t>Rabies in the USA Today</a:t>
            </a:r>
          </a:p>
        </p:txBody>
      </p:sp>
      <p:sp>
        <p:nvSpPr>
          <p:cNvPr id="16387" name="Rectangle 3"/>
          <p:cNvSpPr>
            <a:spLocks noChangeArrowheads="1"/>
          </p:cNvSpPr>
          <p:nvPr/>
        </p:nvSpPr>
        <p:spPr bwMode="auto">
          <a:xfrm>
            <a:off x="504827" y="1036640"/>
            <a:ext cx="8410574"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defRPr>
                <a:solidFill>
                  <a:schemeClr val="tx1"/>
                </a:solidFill>
                <a:latin typeface="Myriad Web Pro"/>
              </a:defRPr>
            </a:lvl1pPr>
            <a:lvl2pPr marL="742950" indent="-285750">
              <a:defRPr>
                <a:solidFill>
                  <a:schemeClr val="tx1"/>
                </a:solidFill>
                <a:latin typeface="Myriad Web Pro"/>
              </a:defRPr>
            </a:lvl2pPr>
            <a:lvl3pPr marL="1143000" indent="-228600">
              <a:defRPr>
                <a:solidFill>
                  <a:schemeClr val="tx1"/>
                </a:solidFill>
                <a:latin typeface="Myriad Web Pro"/>
              </a:defRPr>
            </a:lvl3pPr>
            <a:lvl4pPr marL="1600200" indent="-228600">
              <a:defRPr>
                <a:solidFill>
                  <a:schemeClr val="tx1"/>
                </a:solidFill>
                <a:latin typeface="Myriad Web Pro"/>
              </a:defRPr>
            </a:lvl4pPr>
            <a:lvl5pPr marL="2057400" indent="-228600">
              <a:defRPr>
                <a:solidFill>
                  <a:schemeClr val="tx1"/>
                </a:solidFill>
                <a:latin typeface="Myriad Web Pro"/>
              </a:defRPr>
            </a:lvl5pPr>
            <a:lvl6pPr marL="2514600" indent="-228600" fontAlgn="base">
              <a:spcBef>
                <a:spcPct val="0"/>
              </a:spcBef>
              <a:spcAft>
                <a:spcPct val="0"/>
              </a:spcAft>
              <a:defRPr>
                <a:solidFill>
                  <a:schemeClr val="tx1"/>
                </a:solidFill>
                <a:latin typeface="Myriad Web Pro"/>
              </a:defRPr>
            </a:lvl6pPr>
            <a:lvl7pPr marL="2971800" indent="-228600" fontAlgn="base">
              <a:spcBef>
                <a:spcPct val="0"/>
              </a:spcBef>
              <a:spcAft>
                <a:spcPct val="0"/>
              </a:spcAft>
              <a:defRPr>
                <a:solidFill>
                  <a:schemeClr val="tx1"/>
                </a:solidFill>
                <a:latin typeface="Myriad Web Pro"/>
              </a:defRPr>
            </a:lvl7pPr>
            <a:lvl8pPr marL="3429000" indent="-228600" fontAlgn="base">
              <a:spcBef>
                <a:spcPct val="0"/>
              </a:spcBef>
              <a:spcAft>
                <a:spcPct val="0"/>
              </a:spcAft>
              <a:defRPr>
                <a:solidFill>
                  <a:schemeClr val="tx1"/>
                </a:solidFill>
                <a:latin typeface="Myriad Web Pro"/>
              </a:defRPr>
            </a:lvl8pPr>
            <a:lvl9pPr marL="3886200" indent="-228600" fontAlgn="base">
              <a:spcBef>
                <a:spcPct val="0"/>
              </a:spcBef>
              <a:spcAft>
                <a:spcPct val="0"/>
              </a:spcAft>
              <a:defRPr>
                <a:solidFill>
                  <a:schemeClr val="tx1"/>
                </a:solidFill>
                <a:latin typeface="Myriad Web Pro"/>
              </a:defRPr>
            </a:lvl9pPr>
          </a:lstStyle>
          <a:p>
            <a:pPr>
              <a:lnSpc>
                <a:spcPct val="90000"/>
              </a:lnSpc>
              <a:spcBef>
                <a:spcPct val="50000"/>
              </a:spcBef>
              <a:buFont typeface="Wingdings" pitchFamily="2" charset="2"/>
              <a:buChar char="§"/>
            </a:pPr>
            <a:r>
              <a:rPr lang="en-US" altLang="en-US" sz="2800" dirty="0">
                <a:latin typeface="Calibri" pitchFamily="34" charset="0"/>
              </a:rPr>
              <a:t>Wildlife reservoir species include raccoons, skunks, foxes, mongooses (Puerto Rico), and bats</a:t>
            </a:r>
          </a:p>
          <a:p>
            <a:pPr>
              <a:lnSpc>
                <a:spcPct val="90000"/>
              </a:lnSpc>
              <a:spcBef>
                <a:spcPct val="50000"/>
              </a:spcBef>
              <a:buFont typeface="Wingdings" pitchFamily="2" charset="2"/>
              <a:buChar char="§"/>
            </a:pPr>
            <a:r>
              <a:rPr lang="en-US" altLang="en-US" sz="2800" dirty="0" smtClean="0">
                <a:latin typeface="Calibri" pitchFamily="34" charset="0"/>
              </a:rPr>
              <a:t>Exposures </a:t>
            </a:r>
            <a:r>
              <a:rPr lang="en-US" altLang="en-US" sz="2800" dirty="0">
                <a:latin typeface="Calibri" pitchFamily="34" charset="0"/>
              </a:rPr>
              <a:t>are common:  ~35,000 to 55,000 people treated for rabies exposures per year</a:t>
            </a:r>
            <a:endParaRPr lang="en-US" altLang="en-US" sz="2800" baseline="30000" dirty="0">
              <a:latin typeface="Calibri" pitchFamily="34" charset="0"/>
            </a:endParaRPr>
          </a:p>
          <a:p>
            <a:pPr>
              <a:lnSpc>
                <a:spcPct val="90000"/>
              </a:lnSpc>
              <a:spcBef>
                <a:spcPct val="50000"/>
              </a:spcBef>
              <a:buFont typeface="Wingdings" pitchFamily="2" charset="2"/>
              <a:buChar char="§"/>
            </a:pPr>
            <a:r>
              <a:rPr lang="en-US" altLang="en-US" sz="2800" dirty="0">
                <a:latin typeface="Calibri" pitchFamily="34" charset="0"/>
              </a:rPr>
              <a:t>Human rabies are not common: 1 to 8 cases per year</a:t>
            </a:r>
          </a:p>
          <a:p>
            <a:pPr>
              <a:lnSpc>
                <a:spcPct val="90000"/>
              </a:lnSpc>
              <a:spcBef>
                <a:spcPct val="50000"/>
              </a:spcBef>
              <a:buFont typeface="Wingdings" pitchFamily="2" charset="2"/>
              <a:buChar char="§"/>
            </a:pPr>
            <a:r>
              <a:rPr lang="en-US" altLang="en-US" sz="2800" dirty="0">
                <a:latin typeface="Calibri" pitchFamily="34" charset="0"/>
              </a:rPr>
              <a:t>Approximately 6,500 animal rabies cases diagnosed </a:t>
            </a:r>
            <a:r>
              <a:rPr lang="en-US" altLang="en-US" sz="2800" dirty="0" smtClean="0">
                <a:latin typeface="Calibri" pitchFamily="34" charset="0"/>
              </a:rPr>
              <a:t>each year</a:t>
            </a:r>
            <a:endParaRPr lang="en-US" altLang="en-US" sz="2800" baseline="30000" dirty="0">
              <a:latin typeface="Calibri" pitchFamily="34" charset="0"/>
            </a:endParaRPr>
          </a:p>
          <a:p>
            <a:pPr>
              <a:lnSpc>
                <a:spcPct val="90000"/>
              </a:lnSpc>
              <a:spcBef>
                <a:spcPct val="50000"/>
              </a:spcBef>
              <a:buFont typeface="Wingdings" pitchFamily="2" charset="2"/>
              <a:buChar char="§"/>
            </a:pPr>
            <a:r>
              <a:rPr lang="en-US" altLang="en-US" sz="2800" dirty="0" smtClean="0">
                <a:latin typeface="Calibri" pitchFamily="34" charset="0"/>
              </a:rPr>
              <a:t>Distributed </a:t>
            </a:r>
            <a:r>
              <a:rPr lang="en-US" altLang="en-US" sz="2800" dirty="0">
                <a:latin typeface="Calibri" pitchFamily="34" charset="0"/>
              </a:rPr>
              <a:t>in every state except Hawaii</a:t>
            </a:r>
            <a:endParaRPr lang="en-US" altLang="en-US" sz="2800" baseline="30000" dirty="0">
              <a:latin typeface="Calibri" pitchFamily="34" charset="0"/>
            </a:endParaRP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70451" y="5024112"/>
            <a:ext cx="2373551" cy="1833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145592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lstStyle/>
          <a:p>
            <a:r>
              <a:rPr lang="en-US" dirty="0" smtClean="0"/>
              <a:t>Human Treatment Decisions</a:t>
            </a:r>
            <a:endParaRPr lang="en-US" dirty="0"/>
          </a:p>
        </p:txBody>
      </p:sp>
      <p:sp>
        <p:nvSpPr>
          <p:cNvPr id="4" name="Text Placeholder 3"/>
          <p:cNvSpPr>
            <a:spLocks noGrp="1"/>
          </p:cNvSpPr>
          <p:nvPr>
            <p:ph type="body" sz="quarter" idx="11"/>
          </p:nvPr>
        </p:nvSpPr>
        <p:spPr>
          <a:xfrm>
            <a:off x="457200" y="6042572"/>
            <a:ext cx="8229600" cy="609600"/>
          </a:xfrm>
        </p:spPr>
        <p:txBody>
          <a:bodyPr/>
          <a:lstStyle/>
          <a:p>
            <a:endParaRPr lang="en-US"/>
          </a:p>
        </p:txBody>
      </p: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4546" t="39666" r="3163" b="34637"/>
          <a:stretch/>
        </p:blipFill>
        <p:spPr bwMode="auto">
          <a:xfrm>
            <a:off x="-9818" y="2765972"/>
            <a:ext cx="9153818" cy="20731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l="8174" t="39024" r="67704" b="16979"/>
          <a:stretch/>
        </p:blipFill>
        <p:spPr bwMode="auto">
          <a:xfrm>
            <a:off x="129444" y="824357"/>
            <a:ext cx="8875294" cy="60336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2" name="Picture 6"/>
          <p:cNvPicPr>
            <a:picLocks noChangeAspect="1" noChangeArrowheads="1"/>
          </p:cNvPicPr>
          <p:nvPr/>
        </p:nvPicPr>
        <p:blipFill rotWithShape="1">
          <a:blip r:embed="rId5">
            <a:extLst>
              <a:ext uri="{28A0092B-C50C-407E-A947-70E740481C1C}">
                <a14:useLocalDpi xmlns:a14="http://schemas.microsoft.com/office/drawing/2010/main" val="0"/>
              </a:ext>
            </a:extLst>
          </a:blip>
          <a:srcRect l="13323" t="40633" r="67210" b="5057"/>
          <a:stretch/>
        </p:blipFill>
        <p:spPr bwMode="auto">
          <a:xfrm>
            <a:off x="1828800" y="322316"/>
            <a:ext cx="6285187" cy="6535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81919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b="10166"/>
          <a:stretch/>
        </p:blipFill>
        <p:spPr>
          <a:xfrm>
            <a:off x="533400" y="1248792"/>
            <a:ext cx="8077200" cy="5380608"/>
          </a:xfrm>
          <a:prstGeom prst="rect">
            <a:avLst/>
          </a:prstGeom>
          <a:ln>
            <a:noFill/>
          </a:ln>
          <a:effectLst>
            <a:outerShdw blurRad="190500" algn="tl" rotWithShape="0">
              <a:srgbClr val="000000">
                <a:alpha val="70000"/>
              </a:srgbClr>
            </a:outerShdw>
          </a:effectLst>
        </p:spPr>
      </p:pic>
      <p:sp>
        <p:nvSpPr>
          <p:cNvPr id="7" name="TextBox 6"/>
          <p:cNvSpPr txBox="1"/>
          <p:nvPr/>
        </p:nvSpPr>
        <p:spPr>
          <a:xfrm>
            <a:off x="761999" y="4722976"/>
            <a:ext cx="5029201" cy="1631216"/>
          </a:xfrm>
          <a:prstGeom prst="rect">
            <a:avLst/>
          </a:prstGeom>
          <a:solidFill>
            <a:schemeClr val="bg1">
              <a:lumMod val="65000"/>
              <a:alpha val="80000"/>
            </a:schemeClr>
          </a:solidFill>
          <a:ln w="6350">
            <a:solidFill>
              <a:schemeClr val="bg2">
                <a:lumMod val="25000"/>
              </a:schemeClr>
            </a:solidFill>
          </a:ln>
        </p:spPr>
        <p:txBody>
          <a:bodyPr wrap="square" rtlCol="0">
            <a:spAutoFit/>
          </a:bodyPr>
          <a:lstStyle/>
          <a:p>
            <a:pPr>
              <a:lnSpc>
                <a:spcPct val="125000"/>
              </a:lnSpc>
              <a:buFont typeface="Wingdings" pitchFamily="2" charset="2"/>
              <a:buChar char="ü"/>
              <a:defRPr/>
            </a:pPr>
            <a:r>
              <a:rPr lang="en-US" sz="2000" b="1" dirty="0" smtClean="0">
                <a:solidFill>
                  <a:prstClr val="black"/>
                </a:solidFill>
                <a:latin typeface="Arial Narrow" pitchFamily="34" charset="0"/>
              </a:rPr>
              <a:t>  </a:t>
            </a:r>
            <a:r>
              <a:rPr lang="en-US" sz="2000" b="1" dirty="0" smtClean="0">
                <a:solidFill>
                  <a:prstClr val="black"/>
                </a:solidFill>
                <a:latin typeface="Tahoma" pitchFamily="34" charset="0"/>
                <a:cs typeface="Tahoma" pitchFamily="34" charset="0"/>
              </a:rPr>
              <a:t>Determines geographic distribution of specific rabies virus variants</a:t>
            </a:r>
          </a:p>
          <a:p>
            <a:pPr>
              <a:lnSpc>
                <a:spcPct val="125000"/>
              </a:lnSpc>
              <a:buFont typeface="Wingdings" pitchFamily="2" charset="2"/>
              <a:buChar char="ü"/>
              <a:defRPr/>
            </a:pPr>
            <a:r>
              <a:rPr lang="en-US" sz="2000" b="1" dirty="0" smtClean="0">
                <a:solidFill>
                  <a:prstClr val="black"/>
                </a:solidFill>
                <a:latin typeface="Tahoma" pitchFamily="34" charset="0"/>
                <a:cs typeface="Tahoma" pitchFamily="34" charset="0"/>
              </a:rPr>
              <a:t>  Complement public health surveillance</a:t>
            </a:r>
          </a:p>
        </p:txBody>
      </p:sp>
      <p:sp>
        <p:nvSpPr>
          <p:cNvPr id="3" name="Title 1"/>
          <p:cNvSpPr>
            <a:spLocks noGrp="1"/>
          </p:cNvSpPr>
          <p:nvPr>
            <p:ph type="title"/>
          </p:nvPr>
        </p:nvSpPr>
        <p:spPr>
          <a:xfrm>
            <a:off x="0" y="0"/>
            <a:ext cx="9144000" cy="1143000"/>
          </a:xfrm>
          <a:solidFill>
            <a:schemeClr val="accent1">
              <a:lumMod val="75000"/>
            </a:schemeClr>
          </a:solidFill>
          <a:effectLst>
            <a:innerShdw blurRad="63500" dist="50800" dir="5400000">
              <a:prstClr val="black">
                <a:alpha val="50000"/>
              </a:prstClr>
            </a:innerShdw>
          </a:effectLst>
        </p:spPr>
        <p:txBody>
          <a:bodyPr>
            <a:normAutofit fontScale="90000"/>
          </a:bodyPr>
          <a:lstStyle/>
          <a:p>
            <a:r>
              <a:rPr lang="en-US" dirty="0" smtClean="0">
                <a:solidFill>
                  <a:schemeClr val="bg1"/>
                </a:solidFill>
                <a:effectLst>
                  <a:outerShdw blurRad="38100" dist="38100" dir="2700000" algn="tl">
                    <a:srgbClr val="000000">
                      <a:alpha val="43137"/>
                    </a:srgbClr>
                  </a:outerShdw>
                </a:effectLst>
              </a:rPr>
              <a:t/>
            </a:r>
            <a:br>
              <a:rPr lang="en-US" dirty="0" smtClean="0">
                <a:solidFill>
                  <a:schemeClr val="bg1"/>
                </a:solidFill>
                <a:effectLst>
                  <a:outerShdw blurRad="38100" dist="38100" dir="2700000" algn="tl">
                    <a:srgbClr val="000000">
                      <a:alpha val="43137"/>
                    </a:srgbClr>
                  </a:outerShdw>
                </a:effectLst>
              </a:rPr>
            </a:br>
            <a:r>
              <a:rPr lang="en-US" dirty="0" smtClean="0">
                <a:solidFill>
                  <a:schemeClr val="bg1"/>
                </a:solidFill>
                <a:effectLst>
                  <a:outerShdw blurRad="38100" dist="38100" dir="2700000" algn="tl">
                    <a:srgbClr val="000000">
                      <a:alpha val="43137"/>
                    </a:srgbClr>
                  </a:outerShdw>
                </a:effectLst>
              </a:rPr>
              <a:t>2014-2015 ERS Zones Relative to ORV</a:t>
            </a:r>
            <a:br>
              <a:rPr lang="en-US" dirty="0" smtClean="0">
                <a:solidFill>
                  <a:schemeClr val="bg1"/>
                </a:solidFill>
                <a:effectLst>
                  <a:outerShdw blurRad="38100" dist="38100" dir="2700000" algn="tl">
                    <a:srgbClr val="000000">
                      <a:alpha val="43137"/>
                    </a:srgbClr>
                  </a:outerShdw>
                </a:effectLst>
              </a:rPr>
            </a:br>
            <a:endParaRPr lang="en-US" dirty="0">
              <a:solidFill>
                <a:schemeClr val="bg1"/>
              </a:solidFill>
              <a:effectLst>
                <a:outerShdw blurRad="38100" dist="38100" dir="2700000" algn="tl">
                  <a:srgbClr val="000000">
                    <a:alpha val="43137"/>
                  </a:srgbClr>
                </a:outerShdw>
              </a:effectLst>
            </a:endParaRPr>
          </a:p>
        </p:txBody>
      </p:sp>
      <p:sp>
        <p:nvSpPr>
          <p:cNvPr id="15" name="TextBox 14"/>
          <p:cNvSpPr txBox="1"/>
          <p:nvPr/>
        </p:nvSpPr>
        <p:spPr>
          <a:xfrm>
            <a:off x="0" y="6488668"/>
            <a:ext cx="9144000" cy="369332"/>
          </a:xfrm>
          <a:prstGeom prst="rect">
            <a:avLst/>
          </a:prstGeom>
          <a:solidFill>
            <a:schemeClr val="accent1">
              <a:lumMod val="75000"/>
            </a:schemeClr>
          </a:solidFill>
          <a:ln>
            <a:solidFill>
              <a:srgbClr val="00B050"/>
            </a:solidFill>
          </a:ln>
          <a:effectLst>
            <a:innerShdw blurRad="63500" dist="50800" dir="13500000">
              <a:prstClr val="black">
                <a:alpha val="50000"/>
              </a:prstClr>
            </a:innerShdw>
          </a:effectLst>
        </p:spPr>
        <p:txBody>
          <a:bodyPr wrap="square" rtlCol="0">
            <a:spAutoFit/>
          </a:bodyPr>
          <a:lstStyle/>
          <a:p>
            <a:endParaRPr lang="en-US" dirty="0">
              <a:solidFill>
                <a:prstClr val="white"/>
              </a:solidFill>
              <a:effectLst>
                <a:outerShdw blurRad="38100" dist="38100" dir="2700000" algn="tl">
                  <a:srgbClr val="000000">
                    <a:alpha val="43137"/>
                  </a:srgbClr>
                </a:outerShdw>
              </a:effectLst>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28136" y="6501765"/>
            <a:ext cx="2096814" cy="347472"/>
          </a:xfrm>
          <a:prstGeom prst="rect">
            <a:avLst/>
          </a:prstGeom>
        </p:spPr>
      </p:pic>
    </p:spTree>
    <p:extLst>
      <p:ext uri="{BB962C8B-B14F-4D97-AF65-F5344CB8AC3E}">
        <p14:creationId xmlns:p14="http://schemas.microsoft.com/office/powerpoint/2010/main" val="17251615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0" y="6488668"/>
            <a:ext cx="9144000" cy="369332"/>
          </a:xfrm>
          <a:prstGeom prst="rect">
            <a:avLst/>
          </a:prstGeom>
          <a:solidFill>
            <a:schemeClr val="accent1">
              <a:lumMod val="75000"/>
            </a:schemeClr>
          </a:solidFill>
          <a:ln>
            <a:solidFill>
              <a:schemeClr val="accent1">
                <a:lumMod val="75000"/>
              </a:schemeClr>
            </a:solidFill>
          </a:ln>
          <a:effectLst>
            <a:innerShdw blurRad="63500" dist="50800" dir="13500000">
              <a:prstClr val="black">
                <a:alpha val="50000"/>
              </a:prstClr>
            </a:innerShdw>
          </a:effectLst>
        </p:spPr>
        <p:txBody>
          <a:bodyPr wrap="square" rtlCol="0">
            <a:spAutoFit/>
          </a:bodyPr>
          <a:lstStyle/>
          <a:p>
            <a:r>
              <a:rPr lang="en-US" dirty="0" smtClean="0">
                <a:solidFill>
                  <a:prstClr val="white"/>
                </a:solidFill>
                <a:effectLst>
                  <a:outerShdw blurRad="38100" dist="38100" dir="2700000" algn="tl">
                    <a:srgbClr val="000000">
                      <a:alpha val="43137"/>
                    </a:srgbClr>
                  </a:outerShdw>
                </a:effectLst>
              </a:rPr>
              <a:t>NWRC Seminar – July 2015</a:t>
            </a:r>
            <a:endParaRPr lang="en-US" dirty="0">
              <a:solidFill>
                <a:prstClr val="white"/>
              </a:solidFill>
              <a:effectLst>
                <a:outerShdw blurRad="38100" dist="38100" dir="2700000" algn="tl">
                  <a:srgbClr val="000000">
                    <a:alpha val="43137"/>
                  </a:srgbClr>
                </a:outerShdw>
              </a:effectLst>
            </a:endParaRPr>
          </a:p>
        </p:txBody>
      </p:sp>
      <p:sp>
        <p:nvSpPr>
          <p:cNvPr id="14" name="Rectangle 13"/>
          <p:cNvSpPr/>
          <p:nvPr/>
        </p:nvSpPr>
        <p:spPr>
          <a:xfrm>
            <a:off x="0" y="0"/>
            <a:ext cx="9144000" cy="1097280"/>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defRPr/>
            </a:pPr>
            <a:r>
              <a:rPr lang="en-US" sz="3600" dirty="0" smtClean="0">
                <a:solidFill>
                  <a:prstClr val="white"/>
                </a:solidFill>
                <a:effectLst>
                  <a:outerShdw blurRad="38100" dist="38100" dir="2700000" algn="tl">
                    <a:srgbClr val="000000">
                      <a:alpha val="43137"/>
                    </a:srgbClr>
                  </a:outerShdw>
                </a:effectLst>
                <a:cs typeface="Times New Roman" pitchFamily="18" charset="0"/>
              </a:rPr>
              <a:t>Enhanced Rabies Surveillance</a:t>
            </a:r>
          </a:p>
          <a:p>
            <a:pPr algn="r">
              <a:defRPr/>
            </a:pPr>
            <a:r>
              <a:rPr lang="en-US" sz="3600" dirty="0" smtClean="0">
                <a:solidFill>
                  <a:prstClr val="white"/>
                </a:solidFill>
                <a:effectLst>
                  <a:outerShdw blurRad="38100" dist="38100" dir="2700000" algn="tl">
                    <a:srgbClr val="000000">
                      <a:alpha val="43137"/>
                    </a:srgbClr>
                  </a:outerShdw>
                </a:effectLst>
                <a:cs typeface="Times New Roman" pitchFamily="18" charset="0"/>
              </a:rPr>
              <a:t>by USDA/WS (2005-2014</a:t>
            </a:r>
            <a:r>
              <a:rPr lang="en-US" sz="3600" b="1" dirty="0" smtClean="0">
                <a:solidFill>
                  <a:prstClr val="white"/>
                </a:solidFill>
                <a:effectLst>
                  <a:outerShdw blurRad="38100" dist="38100" dir="2700000" algn="tl">
                    <a:srgbClr val="000000">
                      <a:alpha val="43137"/>
                    </a:srgbClr>
                  </a:outerShdw>
                </a:effectLst>
                <a:cs typeface="Times New Roman" pitchFamily="18" charset="0"/>
              </a:rPr>
              <a:t>)</a:t>
            </a:r>
            <a:endParaRPr lang="en-US" sz="3600" b="1" dirty="0">
              <a:solidFill>
                <a:prstClr val="white"/>
              </a:solidFill>
              <a:effectLst>
                <a:outerShdw blurRad="38100" dist="38100" dir="2700000" algn="tl">
                  <a:srgbClr val="000000">
                    <a:alpha val="43137"/>
                  </a:srgbClr>
                </a:outerShdw>
              </a:effectLst>
              <a:cs typeface="Times New Roman" pitchFamily="18" charset="0"/>
            </a:endParaRPr>
          </a:p>
        </p:txBody>
      </p:sp>
      <p:sp>
        <p:nvSpPr>
          <p:cNvPr id="19542" name="Rectangle 90"/>
          <p:cNvSpPr>
            <a:spLocks noChangeArrowheads="1"/>
          </p:cNvSpPr>
          <p:nvPr/>
        </p:nvSpPr>
        <p:spPr bwMode="auto">
          <a:xfrm>
            <a:off x="3858605" y="1244195"/>
            <a:ext cx="4572000" cy="400050"/>
          </a:xfrm>
          <a:prstGeom prst="rect">
            <a:avLst/>
          </a:prstGeom>
          <a:noFill/>
          <a:ln w="9525">
            <a:noFill/>
            <a:miter lim="800000"/>
            <a:headEnd/>
            <a:tailEnd/>
          </a:ln>
        </p:spPr>
        <p:txBody>
          <a:bodyPr>
            <a:spAutoFit/>
          </a:bodyPr>
          <a:lstStyle/>
          <a:p>
            <a:r>
              <a:rPr lang="en-US" sz="2000" b="1" dirty="0">
                <a:solidFill>
                  <a:srgbClr val="000000"/>
                </a:solidFill>
              </a:rPr>
              <a:t>direct Rapid </a:t>
            </a:r>
            <a:r>
              <a:rPr lang="en-US" sz="2000" b="1" dirty="0" smtClean="0">
                <a:solidFill>
                  <a:srgbClr val="000000"/>
                </a:solidFill>
              </a:rPr>
              <a:t>Immunohistochemical </a:t>
            </a:r>
            <a:r>
              <a:rPr lang="en-US" sz="2000" b="1" dirty="0">
                <a:solidFill>
                  <a:srgbClr val="000000"/>
                </a:solidFill>
              </a:rPr>
              <a:t>Test</a:t>
            </a: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7186" y="6501765"/>
            <a:ext cx="2096814" cy="347472"/>
          </a:xfrm>
          <a:prstGeom prst="rect">
            <a:avLst/>
          </a:prstGeom>
        </p:spPr>
      </p:pic>
      <p:graphicFrame>
        <p:nvGraphicFramePr>
          <p:cNvPr id="15" name="Table 14"/>
          <p:cNvGraphicFramePr>
            <a:graphicFrameLocks noGrp="1"/>
          </p:cNvGraphicFramePr>
          <p:nvPr>
            <p:extLst>
              <p:ext uri="{D42A27DB-BD31-4B8C-83A1-F6EECF244321}">
                <p14:modId xmlns:p14="http://schemas.microsoft.com/office/powerpoint/2010/main" val="3444013615"/>
              </p:ext>
            </p:extLst>
          </p:nvPr>
        </p:nvGraphicFramePr>
        <p:xfrm>
          <a:off x="3767165" y="1828800"/>
          <a:ext cx="4754880" cy="4534132"/>
        </p:xfrm>
        <a:graphic>
          <a:graphicData uri="http://schemas.openxmlformats.org/drawingml/2006/table">
            <a:tbl>
              <a:tblPr firstRow="1" bandRow="1">
                <a:effectLst>
                  <a:outerShdw blurRad="63500" sx="102000" sy="102000" algn="ctr" rotWithShape="0">
                    <a:prstClr val="black">
                      <a:alpha val="40000"/>
                    </a:prstClr>
                  </a:outerShdw>
                </a:effectLst>
                <a:tableStyleId>{5C22544A-7EE6-4342-B048-85BDC9FD1C3A}</a:tableStyleId>
              </a:tblPr>
              <a:tblGrid>
                <a:gridCol w="695255"/>
                <a:gridCol w="1206697"/>
                <a:gridCol w="950976"/>
                <a:gridCol w="950976"/>
                <a:gridCol w="950976"/>
              </a:tblGrid>
              <a:tr h="6779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outerShdw blurRad="38100" dist="38100" dir="2700000" algn="tl">
                              <a:srgbClr val="000000">
                                <a:alpha val="43137"/>
                              </a:srgbClr>
                            </a:outerShdw>
                          </a:effectLst>
                          <a:latin typeface="+mn-lt"/>
                          <a:ea typeface="Calibri" pitchFamily="34" charset="0"/>
                          <a:cs typeface="Times New Roman" pitchFamily="18" charset="0"/>
                        </a:rPr>
                        <a:t>Year</a:t>
                      </a:r>
                      <a:endParaRPr kumimoji="0" lang="en-US" sz="1400" b="0" i="0" u="none" strike="noStrike" cap="none" normalizeH="0" baseline="0" dirty="0" smtClean="0">
                        <a:ln>
                          <a:noFill/>
                        </a:ln>
                        <a:solidFill>
                          <a:schemeClr val="bg1"/>
                        </a:solidFill>
                        <a:effectLst>
                          <a:outerShdw blurRad="38100" dist="38100" dir="2700000" algn="tl">
                            <a:srgbClr val="000000">
                              <a:alpha val="43137"/>
                            </a:srgbClr>
                          </a:outerShdw>
                        </a:effectLst>
                        <a:latin typeface="+mn-lt"/>
                        <a:ea typeface="Calibri" pitchFamily="34" charset="0"/>
                        <a:cs typeface="Times New Roman" pitchFamily="18" charset="0"/>
                      </a:endParaRPr>
                    </a:p>
                  </a:txBody>
                  <a:tcPr marT="45723" marB="45723" anchor="b" anchorCtr="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outerShdw blurRad="38100" dist="38100" dir="2700000" algn="tl">
                              <a:srgbClr val="000000">
                                <a:alpha val="43137"/>
                              </a:srgbClr>
                            </a:outerShdw>
                          </a:effectLst>
                          <a:latin typeface="+mn-lt"/>
                          <a:ea typeface="Calibri" pitchFamily="34" charset="0"/>
                          <a:cs typeface="Times New Roman" pitchFamily="18" charset="0"/>
                        </a:rPr>
                        <a:t>Enhanced Surveillance Samples</a:t>
                      </a:r>
                      <a:endParaRPr kumimoji="0" lang="en-US" sz="1400" b="0" i="0" u="none" strike="noStrike" cap="none" normalizeH="0" baseline="0" dirty="0" smtClean="0">
                        <a:ln>
                          <a:noFill/>
                        </a:ln>
                        <a:solidFill>
                          <a:schemeClr val="bg1"/>
                        </a:solidFill>
                        <a:effectLst>
                          <a:outerShdw blurRad="38100" dist="38100" dir="2700000" algn="tl">
                            <a:srgbClr val="000000">
                              <a:alpha val="43137"/>
                            </a:srgbClr>
                          </a:outerShdw>
                        </a:effectLst>
                        <a:latin typeface="+mn-lt"/>
                        <a:ea typeface="Calibri" pitchFamily="34" charset="0"/>
                        <a:cs typeface="Times New Roman" pitchFamily="18" charset="0"/>
                      </a:endParaRPr>
                    </a:p>
                  </a:txBody>
                  <a:tcPr marT="45723" marB="45723" anchor="b" anchorCtr="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outerShdw blurRad="38100" dist="38100" dir="2700000" algn="tl">
                              <a:srgbClr val="000000">
                                <a:alpha val="43137"/>
                              </a:srgbClr>
                            </a:outerShdw>
                          </a:effectLst>
                          <a:latin typeface="+mn-lt"/>
                          <a:ea typeface="Calibri" pitchFamily="34" charset="0"/>
                          <a:cs typeface="Times New Roman" pitchFamily="18" charset="0"/>
                        </a:rPr>
                        <a:t>dRIT Tested</a:t>
                      </a:r>
                      <a:endParaRPr kumimoji="0" lang="en-US" sz="1400" b="0" i="0" u="none" strike="noStrike" cap="none" normalizeH="0" baseline="0" dirty="0" smtClean="0">
                        <a:ln>
                          <a:noFill/>
                        </a:ln>
                        <a:solidFill>
                          <a:schemeClr val="bg1"/>
                        </a:solidFill>
                        <a:effectLst>
                          <a:outerShdw blurRad="38100" dist="38100" dir="2700000" algn="tl">
                            <a:srgbClr val="000000">
                              <a:alpha val="43137"/>
                            </a:srgbClr>
                          </a:outerShdw>
                        </a:effectLst>
                        <a:latin typeface="+mn-lt"/>
                        <a:ea typeface="Calibri" pitchFamily="34" charset="0"/>
                        <a:cs typeface="Times New Roman" pitchFamily="18" charset="0"/>
                      </a:endParaRPr>
                    </a:p>
                  </a:txBody>
                  <a:tcPr marT="45723" marB="45723" anchor="b" anchorCtr="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outerShdw blurRad="38100" dist="38100" dir="2700000" algn="tl">
                              <a:srgbClr val="000000">
                                <a:alpha val="43137"/>
                              </a:srgbClr>
                            </a:outerShdw>
                          </a:effectLst>
                          <a:latin typeface="+mn-lt"/>
                          <a:ea typeface="Calibri" pitchFamily="34" charset="0"/>
                          <a:cs typeface="Times New Roman" pitchFamily="18" charset="0"/>
                        </a:rPr>
                        <a:t>Rabid by dRIT</a:t>
                      </a:r>
                      <a:endParaRPr kumimoji="0" lang="en-US" sz="1400" b="0" i="0" u="none" strike="noStrike" cap="none" normalizeH="0" baseline="0" dirty="0" smtClean="0">
                        <a:ln>
                          <a:noFill/>
                        </a:ln>
                        <a:solidFill>
                          <a:schemeClr val="bg1"/>
                        </a:solidFill>
                        <a:effectLst>
                          <a:outerShdw blurRad="38100" dist="38100" dir="2700000" algn="tl">
                            <a:srgbClr val="000000">
                              <a:alpha val="43137"/>
                            </a:srgbClr>
                          </a:outerShdw>
                        </a:effectLst>
                        <a:latin typeface="+mn-lt"/>
                        <a:ea typeface="Calibri" pitchFamily="34" charset="0"/>
                        <a:cs typeface="Times New Roman" pitchFamily="18" charset="0"/>
                      </a:endParaRPr>
                    </a:p>
                  </a:txBody>
                  <a:tcPr marT="45723" marB="45723" anchor="b" anchorCtr="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outerShdw blurRad="38100" dist="38100" dir="2700000" algn="tl">
                              <a:srgbClr val="000000">
                                <a:alpha val="43137"/>
                              </a:srgbClr>
                            </a:outerShdw>
                          </a:effectLst>
                          <a:latin typeface="+mn-lt"/>
                          <a:ea typeface="Calibri" pitchFamily="34" charset="0"/>
                          <a:cs typeface="Times New Roman" pitchFamily="18" charset="0"/>
                        </a:rPr>
                        <a:t>Percent Rabid by dRIT</a:t>
                      </a:r>
                      <a:endParaRPr kumimoji="0" lang="en-US" sz="1400" b="0" i="0" u="none" strike="noStrike" cap="none" normalizeH="0" baseline="0" dirty="0" smtClean="0">
                        <a:ln>
                          <a:noFill/>
                        </a:ln>
                        <a:solidFill>
                          <a:schemeClr val="bg1"/>
                        </a:solidFill>
                        <a:effectLst>
                          <a:outerShdw blurRad="38100" dist="38100" dir="2700000" algn="tl">
                            <a:srgbClr val="000000">
                              <a:alpha val="43137"/>
                            </a:srgbClr>
                          </a:outerShdw>
                        </a:effectLst>
                        <a:latin typeface="+mn-lt"/>
                        <a:ea typeface="Calibri" pitchFamily="34" charset="0"/>
                        <a:cs typeface="Times New Roman" pitchFamily="18" charset="0"/>
                      </a:endParaRPr>
                    </a:p>
                  </a:txBody>
                  <a:tcPr marT="45723" marB="45723" anchor="b" anchorCtr="1" horzOverflow="overflow"/>
                </a:tc>
              </a:tr>
              <a:tr h="3436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ea typeface="Calibri" pitchFamily="34" charset="0"/>
                          <a:cs typeface="Arial" charset="0"/>
                        </a:rPr>
                        <a:t>2005</a:t>
                      </a:r>
                    </a:p>
                  </a:txBody>
                  <a:tcPr marT="45723" marB="45723" anchor="ctr" horzOverflow="overflow"/>
                </a:tc>
                <a:tc>
                  <a:txBody>
                    <a:bodyPr/>
                    <a:lstStyle/>
                    <a:p>
                      <a:pPr algn="ctr" fontAlgn="b"/>
                      <a:r>
                        <a:rPr lang="en-US" sz="1400" b="0" i="0" u="none" strike="noStrike" dirty="0">
                          <a:effectLst/>
                          <a:latin typeface="Calibri"/>
                        </a:rPr>
                        <a:t>3,788</a:t>
                      </a:r>
                    </a:p>
                  </a:txBody>
                  <a:tcPr marL="9525" marR="9525" marT="9525" marB="0" anchor="ctr"/>
                </a:tc>
                <a:tc>
                  <a:txBody>
                    <a:bodyPr/>
                    <a:lstStyle/>
                    <a:p>
                      <a:pPr algn="ctr" fontAlgn="b"/>
                      <a:r>
                        <a:rPr lang="en-US" sz="1400" b="0" i="0" u="none" strike="noStrike" dirty="0">
                          <a:effectLst/>
                          <a:latin typeface="Calibri"/>
                        </a:rPr>
                        <a:t>2,848</a:t>
                      </a:r>
                    </a:p>
                  </a:txBody>
                  <a:tcPr marL="9525" marR="9525" marT="9525" marB="0" anchor="ctr"/>
                </a:tc>
                <a:tc>
                  <a:txBody>
                    <a:bodyPr/>
                    <a:lstStyle/>
                    <a:p>
                      <a:pPr algn="ctr" fontAlgn="b"/>
                      <a:r>
                        <a:rPr lang="en-US" sz="1400" b="0" i="0" u="none" strike="noStrike" dirty="0">
                          <a:effectLst/>
                          <a:latin typeface="Calibri"/>
                        </a:rPr>
                        <a:t>59</a:t>
                      </a:r>
                    </a:p>
                  </a:txBody>
                  <a:tcPr marL="9525" marR="9525" marT="9525" marB="0" anchor="ctr"/>
                </a:tc>
                <a:tc>
                  <a:txBody>
                    <a:bodyPr/>
                    <a:lstStyle/>
                    <a:p>
                      <a:pPr algn="ctr" fontAlgn="b"/>
                      <a:r>
                        <a:rPr lang="en-US" sz="1400" b="0" i="0" u="none" strike="noStrike" dirty="0">
                          <a:effectLst/>
                          <a:latin typeface="Calibri"/>
                        </a:rPr>
                        <a:t>2.1%</a:t>
                      </a:r>
                    </a:p>
                  </a:txBody>
                  <a:tcPr marL="9525" marR="9525" marT="9525" marB="0" anchor="ctr"/>
                </a:tc>
              </a:tr>
              <a:tr h="3436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ea typeface="Calibri" pitchFamily="34" charset="0"/>
                          <a:cs typeface="Arial" charset="0"/>
                        </a:rPr>
                        <a:t>2006</a:t>
                      </a:r>
                    </a:p>
                  </a:txBody>
                  <a:tcPr marT="45723" marB="45723" anchor="ctr" horzOverflow="overflow"/>
                </a:tc>
                <a:tc>
                  <a:txBody>
                    <a:bodyPr/>
                    <a:lstStyle/>
                    <a:p>
                      <a:pPr algn="ctr" fontAlgn="b"/>
                      <a:r>
                        <a:rPr lang="en-US" sz="1400" b="0" i="0" u="none" strike="noStrike" dirty="0">
                          <a:effectLst/>
                          <a:latin typeface="Calibri"/>
                        </a:rPr>
                        <a:t>6,930</a:t>
                      </a:r>
                    </a:p>
                  </a:txBody>
                  <a:tcPr marL="9525" marR="9525" marT="9525" marB="0" anchor="ctr"/>
                </a:tc>
                <a:tc>
                  <a:txBody>
                    <a:bodyPr/>
                    <a:lstStyle/>
                    <a:p>
                      <a:pPr algn="ctr" fontAlgn="b"/>
                      <a:r>
                        <a:rPr lang="en-US" sz="1400" b="0" i="0" u="none" strike="noStrike" dirty="0">
                          <a:effectLst/>
                          <a:latin typeface="Calibri"/>
                        </a:rPr>
                        <a:t>6,072</a:t>
                      </a:r>
                    </a:p>
                  </a:txBody>
                  <a:tcPr marL="9525" marR="9525" marT="9525" marB="0" anchor="ctr"/>
                </a:tc>
                <a:tc>
                  <a:txBody>
                    <a:bodyPr/>
                    <a:lstStyle/>
                    <a:p>
                      <a:pPr algn="ctr" fontAlgn="b"/>
                      <a:r>
                        <a:rPr lang="en-US" sz="1400" b="0" i="0" u="none" strike="noStrike" dirty="0">
                          <a:effectLst/>
                          <a:latin typeface="Calibri"/>
                        </a:rPr>
                        <a:t>109</a:t>
                      </a:r>
                    </a:p>
                  </a:txBody>
                  <a:tcPr marL="9525" marR="9525" marT="9525" marB="0" anchor="ctr"/>
                </a:tc>
                <a:tc>
                  <a:txBody>
                    <a:bodyPr/>
                    <a:lstStyle/>
                    <a:p>
                      <a:pPr algn="ctr" fontAlgn="b"/>
                      <a:r>
                        <a:rPr lang="en-US" sz="1400" b="0" i="0" u="none" strike="noStrike" dirty="0">
                          <a:effectLst/>
                          <a:latin typeface="Calibri"/>
                        </a:rPr>
                        <a:t>1.8%</a:t>
                      </a:r>
                    </a:p>
                  </a:txBody>
                  <a:tcPr marL="9525" marR="9525" marT="9525" marB="0" anchor="ctr"/>
                </a:tc>
              </a:tr>
              <a:tr h="3436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ea typeface="Calibri" pitchFamily="34" charset="0"/>
                          <a:cs typeface="Arial" charset="0"/>
                        </a:rPr>
                        <a:t>2007</a:t>
                      </a:r>
                    </a:p>
                  </a:txBody>
                  <a:tcPr marT="45723" marB="45723" anchor="ctr" horzOverflow="overflow"/>
                </a:tc>
                <a:tc>
                  <a:txBody>
                    <a:bodyPr/>
                    <a:lstStyle/>
                    <a:p>
                      <a:pPr algn="ctr" fontAlgn="b"/>
                      <a:r>
                        <a:rPr lang="en-US" sz="1400" b="0" i="0" u="none" strike="noStrike" dirty="0">
                          <a:effectLst/>
                          <a:latin typeface="Calibri"/>
                        </a:rPr>
                        <a:t>9,959</a:t>
                      </a:r>
                    </a:p>
                  </a:txBody>
                  <a:tcPr marL="9525" marR="9525" marT="9525" marB="0" anchor="ctr"/>
                </a:tc>
                <a:tc>
                  <a:txBody>
                    <a:bodyPr/>
                    <a:lstStyle/>
                    <a:p>
                      <a:pPr algn="ctr" fontAlgn="b"/>
                      <a:r>
                        <a:rPr lang="en-US" sz="1400" b="0" i="0" u="none" strike="noStrike" dirty="0">
                          <a:effectLst/>
                          <a:latin typeface="Calibri"/>
                        </a:rPr>
                        <a:t>8,136</a:t>
                      </a:r>
                    </a:p>
                  </a:txBody>
                  <a:tcPr marL="9525" marR="9525" marT="9525" marB="0" anchor="ctr"/>
                </a:tc>
                <a:tc>
                  <a:txBody>
                    <a:bodyPr/>
                    <a:lstStyle/>
                    <a:p>
                      <a:pPr algn="ctr" fontAlgn="b"/>
                      <a:r>
                        <a:rPr lang="en-US" sz="1400" b="0" i="0" u="none" strike="noStrike" dirty="0">
                          <a:effectLst/>
                          <a:latin typeface="Calibri"/>
                        </a:rPr>
                        <a:t>157</a:t>
                      </a:r>
                    </a:p>
                  </a:txBody>
                  <a:tcPr marL="9525" marR="9525" marT="9525" marB="0" anchor="ctr"/>
                </a:tc>
                <a:tc>
                  <a:txBody>
                    <a:bodyPr/>
                    <a:lstStyle/>
                    <a:p>
                      <a:pPr algn="ctr" fontAlgn="b"/>
                      <a:r>
                        <a:rPr lang="en-US" sz="1400" b="0" i="0" u="none" strike="noStrike" dirty="0">
                          <a:effectLst/>
                          <a:latin typeface="Calibri"/>
                        </a:rPr>
                        <a:t>1.9%</a:t>
                      </a:r>
                    </a:p>
                  </a:txBody>
                  <a:tcPr marL="9525" marR="9525" marT="9525" marB="0" anchor="ctr"/>
                </a:tc>
              </a:tr>
              <a:tr h="3436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ea typeface="Calibri" pitchFamily="34" charset="0"/>
                          <a:cs typeface="Arial" charset="0"/>
                        </a:rPr>
                        <a:t>2008</a:t>
                      </a:r>
                    </a:p>
                  </a:txBody>
                  <a:tcPr marT="45723" marB="45723" anchor="ctr" horzOverflow="overflow"/>
                </a:tc>
                <a:tc>
                  <a:txBody>
                    <a:bodyPr/>
                    <a:lstStyle/>
                    <a:p>
                      <a:pPr algn="ctr" fontAlgn="b"/>
                      <a:r>
                        <a:rPr lang="en-US" sz="1400" b="0" i="0" u="none" strike="noStrike" dirty="0">
                          <a:effectLst/>
                          <a:latin typeface="Calibri"/>
                        </a:rPr>
                        <a:t>10,999</a:t>
                      </a:r>
                    </a:p>
                  </a:txBody>
                  <a:tcPr marL="9525" marR="9525" marT="9525" marB="0" anchor="ctr"/>
                </a:tc>
                <a:tc>
                  <a:txBody>
                    <a:bodyPr/>
                    <a:lstStyle/>
                    <a:p>
                      <a:pPr algn="ctr" fontAlgn="b"/>
                      <a:r>
                        <a:rPr lang="en-US" sz="1400" b="0" i="0" u="none" strike="noStrike" dirty="0">
                          <a:effectLst/>
                          <a:latin typeface="Calibri"/>
                        </a:rPr>
                        <a:t>8,790</a:t>
                      </a:r>
                    </a:p>
                  </a:txBody>
                  <a:tcPr marL="9525" marR="9525" marT="9525" marB="0" anchor="ctr"/>
                </a:tc>
                <a:tc>
                  <a:txBody>
                    <a:bodyPr/>
                    <a:lstStyle/>
                    <a:p>
                      <a:pPr algn="ctr" fontAlgn="b"/>
                      <a:r>
                        <a:rPr lang="en-US" sz="1400" b="0" i="0" u="none" strike="noStrike" dirty="0">
                          <a:effectLst/>
                          <a:latin typeface="Calibri"/>
                        </a:rPr>
                        <a:t>142</a:t>
                      </a:r>
                    </a:p>
                  </a:txBody>
                  <a:tcPr marL="9525" marR="9525" marT="9525" marB="0" anchor="ctr"/>
                </a:tc>
                <a:tc>
                  <a:txBody>
                    <a:bodyPr/>
                    <a:lstStyle/>
                    <a:p>
                      <a:pPr algn="ctr" fontAlgn="b"/>
                      <a:r>
                        <a:rPr lang="en-US" sz="1400" b="0" i="0" u="none" strike="noStrike" dirty="0">
                          <a:effectLst/>
                          <a:latin typeface="Calibri"/>
                        </a:rPr>
                        <a:t>1.6%</a:t>
                      </a:r>
                    </a:p>
                  </a:txBody>
                  <a:tcPr marL="9525" marR="9525" marT="9525" marB="0" anchor="ctr"/>
                </a:tc>
              </a:tr>
              <a:tr h="3436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ea typeface="Calibri" pitchFamily="34" charset="0"/>
                          <a:cs typeface="Arial" charset="0"/>
                        </a:rPr>
                        <a:t>2009</a:t>
                      </a:r>
                    </a:p>
                  </a:txBody>
                  <a:tcPr marT="45723" marB="45723" anchor="ctr" horzOverflow="overflow"/>
                </a:tc>
                <a:tc>
                  <a:txBody>
                    <a:bodyPr/>
                    <a:lstStyle/>
                    <a:p>
                      <a:pPr algn="ctr" fontAlgn="b"/>
                      <a:r>
                        <a:rPr lang="en-US" sz="1400" b="0" i="0" u="none" strike="noStrike" dirty="0">
                          <a:effectLst/>
                          <a:latin typeface="Calibri"/>
                        </a:rPr>
                        <a:t>12,256</a:t>
                      </a:r>
                    </a:p>
                  </a:txBody>
                  <a:tcPr marL="9525" marR="9525" marT="9525" marB="0" anchor="ctr"/>
                </a:tc>
                <a:tc>
                  <a:txBody>
                    <a:bodyPr/>
                    <a:lstStyle/>
                    <a:p>
                      <a:pPr algn="ctr" fontAlgn="b"/>
                      <a:r>
                        <a:rPr lang="en-US" sz="1400" b="0" i="0" u="none" strike="noStrike" dirty="0">
                          <a:effectLst/>
                          <a:latin typeface="Calibri"/>
                        </a:rPr>
                        <a:t>10,534</a:t>
                      </a:r>
                    </a:p>
                  </a:txBody>
                  <a:tcPr marL="9525" marR="9525" marT="9525" marB="0" anchor="ctr"/>
                </a:tc>
                <a:tc>
                  <a:txBody>
                    <a:bodyPr/>
                    <a:lstStyle/>
                    <a:p>
                      <a:pPr algn="ctr" fontAlgn="b"/>
                      <a:r>
                        <a:rPr lang="en-US" sz="1400" b="0" i="0" u="none" strike="noStrike" dirty="0">
                          <a:effectLst/>
                          <a:latin typeface="Calibri"/>
                        </a:rPr>
                        <a:t>160</a:t>
                      </a:r>
                    </a:p>
                  </a:txBody>
                  <a:tcPr marL="9525" marR="9525" marT="9525" marB="0" anchor="ctr"/>
                </a:tc>
                <a:tc>
                  <a:txBody>
                    <a:bodyPr/>
                    <a:lstStyle/>
                    <a:p>
                      <a:pPr algn="ctr" fontAlgn="b"/>
                      <a:r>
                        <a:rPr lang="en-US" sz="1400" b="0" i="0" u="none" strike="noStrike" dirty="0">
                          <a:effectLst/>
                          <a:latin typeface="Calibri"/>
                        </a:rPr>
                        <a:t>1.5%</a:t>
                      </a:r>
                    </a:p>
                  </a:txBody>
                  <a:tcPr marL="9525" marR="9525" marT="9525" marB="0" anchor="ctr"/>
                </a:tc>
              </a:tr>
              <a:tr h="3436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ea typeface="Calibri" pitchFamily="34" charset="0"/>
                          <a:cs typeface="Arial" charset="0"/>
                        </a:rPr>
                        <a:t>2010</a:t>
                      </a:r>
                    </a:p>
                  </a:txBody>
                  <a:tcPr marT="45723" marB="45723" anchor="ctr" horzOverflow="overflow"/>
                </a:tc>
                <a:tc>
                  <a:txBody>
                    <a:bodyPr/>
                    <a:lstStyle/>
                    <a:p>
                      <a:pPr algn="ctr" fontAlgn="b"/>
                      <a:r>
                        <a:rPr lang="en-US" sz="1400" b="0" i="0" u="none" strike="noStrike" dirty="0">
                          <a:effectLst/>
                          <a:latin typeface="Calibri"/>
                        </a:rPr>
                        <a:t>9,231</a:t>
                      </a:r>
                    </a:p>
                  </a:txBody>
                  <a:tcPr marL="9525" marR="9525" marT="9525" marB="0" anchor="ctr"/>
                </a:tc>
                <a:tc>
                  <a:txBody>
                    <a:bodyPr/>
                    <a:lstStyle/>
                    <a:p>
                      <a:pPr algn="ctr" fontAlgn="b"/>
                      <a:r>
                        <a:rPr lang="en-US" sz="1400" b="0" i="0" u="none" strike="noStrike" dirty="0">
                          <a:effectLst/>
                          <a:latin typeface="Calibri"/>
                        </a:rPr>
                        <a:t>7,294</a:t>
                      </a:r>
                    </a:p>
                  </a:txBody>
                  <a:tcPr marL="9525" marR="9525" marT="9525" marB="0" anchor="ctr"/>
                </a:tc>
                <a:tc>
                  <a:txBody>
                    <a:bodyPr/>
                    <a:lstStyle/>
                    <a:p>
                      <a:pPr algn="ctr" fontAlgn="b"/>
                      <a:r>
                        <a:rPr lang="en-US" sz="1400" b="0" i="0" u="none" strike="noStrike" dirty="0">
                          <a:effectLst/>
                          <a:latin typeface="Calibri"/>
                        </a:rPr>
                        <a:t>145</a:t>
                      </a:r>
                    </a:p>
                  </a:txBody>
                  <a:tcPr marL="9525" marR="9525" marT="9525" marB="0" anchor="ctr"/>
                </a:tc>
                <a:tc>
                  <a:txBody>
                    <a:bodyPr/>
                    <a:lstStyle/>
                    <a:p>
                      <a:pPr algn="ctr" fontAlgn="b"/>
                      <a:r>
                        <a:rPr lang="en-US" sz="1400" b="0" i="0" u="none" strike="noStrike" dirty="0">
                          <a:effectLst/>
                          <a:latin typeface="Calibri"/>
                        </a:rPr>
                        <a:t>2.0%</a:t>
                      </a:r>
                    </a:p>
                  </a:txBody>
                  <a:tcPr marL="9525" marR="9525" marT="9525" marB="0" anchor="ctr"/>
                </a:tc>
              </a:tr>
              <a:tr h="3436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2011</a:t>
                      </a:r>
                    </a:p>
                  </a:txBody>
                  <a:tcPr marT="45723" marB="45723" anchor="ctr" horzOverflow="overflow"/>
                </a:tc>
                <a:tc>
                  <a:txBody>
                    <a:bodyPr/>
                    <a:lstStyle/>
                    <a:p>
                      <a:pPr algn="ctr" fontAlgn="b"/>
                      <a:r>
                        <a:rPr lang="en-US" sz="1400" b="0" i="0" u="none" strike="noStrike" dirty="0">
                          <a:effectLst/>
                          <a:latin typeface="Calibri"/>
                        </a:rPr>
                        <a:t>9,492</a:t>
                      </a:r>
                    </a:p>
                  </a:txBody>
                  <a:tcPr marL="9525" marR="9525" marT="9525" marB="0" anchor="ctr"/>
                </a:tc>
                <a:tc>
                  <a:txBody>
                    <a:bodyPr/>
                    <a:lstStyle/>
                    <a:p>
                      <a:pPr algn="ctr" fontAlgn="b"/>
                      <a:r>
                        <a:rPr lang="en-US" sz="1400" b="0" i="0" u="none" strike="noStrike" dirty="0">
                          <a:effectLst/>
                          <a:latin typeface="Calibri"/>
                        </a:rPr>
                        <a:t>7,574</a:t>
                      </a:r>
                    </a:p>
                  </a:txBody>
                  <a:tcPr marL="9525" marR="9525" marT="9525" marB="0" anchor="ctr"/>
                </a:tc>
                <a:tc>
                  <a:txBody>
                    <a:bodyPr/>
                    <a:lstStyle/>
                    <a:p>
                      <a:pPr algn="ctr" fontAlgn="b"/>
                      <a:r>
                        <a:rPr lang="en-US" sz="1400" b="0" i="0" u="none" strike="noStrike" dirty="0">
                          <a:effectLst/>
                          <a:latin typeface="Calibri"/>
                        </a:rPr>
                        <a:t>141</a:t>
                      </a:r>
                    </a:p>
                  </a:txBody>
                  <a:tcPr marL="9525" marR="9525" marT="9525" marB="0" anchor="ctr"/>
                </a:tc>
                <a:tc>
                  <a:txBody>
                    <a:bodyPr/>
                    <a:lstStyle/>
                    <a:p>
                      <a:pPr algn="ctr" fontAlgn="b"/>
                      <a:r>
                        <a:rPr lang="en-US" sz="1400" b="0" i="0" u="none" strike="noStrike" dirty="0">
                          <a:effectLst/>
                          <a:latin typeface="Calibri"/>
                        </a:rPr>
                        <a:t>1.9%</a:t>
                      </a:r>
                    </a:p>
                  </a:txBody>
                  <a:tcPr marL="9525" marR="9525" marT="9525" marB="0" anchor="ctr"/>
                </a:tc>
              </a:tr>
              <a:tr h="3436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2012</a:t>
                      </a:r>
                    </a:p>
                  </a:txBody>
                  <a:tcPr marT="45723" marB="45723" anchor="ctr" horzOverflow="overflow"/>
                </a:tc>
                <a:tc>
                  <a:txBody>
                    <a:bodyPr/>
                    <a:lstStyle/>
                    <a:p>
                      <a:pPr algn="ctr" fontAlgn="b"/>
                      <a:r>
                        <a:rPr lang="en-US" sz="1400" b="0" i="0" u="none" strike="noStrike" dirty="0">
                          <a:effectLst/>
                          <a:latin typeface="Calibri"/>
                        </a:rPr>
                        <a:t>7,783</a:t>
                      </a:r>
                    </a:p>
                  </a:txBody>
                  <a:tcPr marL="9525" marR="9525" marT="9525" marB="0" anchor="ctr"/>
                </a:tc>
                <a:tc>
                  <a:txBody>
                    <a:bodyPr/>
                    <a:lstStyle/>
                    <a:p>
                      <a:pPr algn="ctr" fontAlgn="b"/>
                      <a:r>
                        <a:rPr lang="en-US" sz="1400" b="0" i="0" u="none" strike="noStrike" dirty="0">
                          <a:effectLst/>
                          <a:latin typeface="Calibri"/>
                        </a:rPr>
                        <a:t>6,605</a:t>
                      </a:r>
                    </a:p>
                  </a:txBody>
                  <a:tcPr marL="9525" marR="9525" marT="9525" marB="0" anchor="ctr"/>
                </a:tc>
                <a:tc>
                  <a:txBody>
                    <a:bodyPr/>
                    <a:lstStyle/>
                    <a:p>
                      <a:pPr algn="ctr" fontAlgn="b"/>
                      <a:r>
                        <a:rPr lang="en-US" sz="1400" b="0" i="0" u="none" strike="noStrike" dirty="0">
                          <a:effectLst/>
                          <a:latin typeface="Calibri"/>
                        </a:rPr>
                        <a:t>117</a:t>
                      </a:r>
                    </a:p>
                  </a:txBody>
                  <a:tcPr marL="9525" marR="9525" marT="9525" marB="0" anchor="ctr"/>
                </a:tc>
                <a:tc>
                  <a:txBody>
                    <a:bodyPr/>
                    <a:lstStyle/>
                    <a:p>
                      <a:pPr algn="ctr" fontAlgn="b"/>
                      <a:r>
                        <a:rPr lang="en-US" sz="1400" b="0" i="0" u="none" strike="noStrike" dirty="0">
                          <a:effectLst/>
                          <a:latin typeface="Calibri"/>
                        </a:rPr>
                        <a:t>1.8%</a:t>
                      </a:r>
                    </a:p>
                  </a:txBody>
                  <a:tcPr marL="9525" marR="9525" marT="9525" marB="0" anchor="ctr"/>
                </a:tc>
              </a:tr>
              <a:tr h="3436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2013</a:t>
                      </a:r>
                    </a:p>
                  </a:txBody>
                  <a:tcPr marT="45723" marB="45723" anchor="ctr" horzOverflow="overflow"/>
                </a:tc>
                <a:tc>
                  <a:txBody>
                    <a:bodyPr/>
                    <a:lstStyle/>
                    <a:p>
                      <a:pPr algn="ctr" fontAlgn="b"/>
                      <a:r>
                        <a:rPr lang="en-US" sz="1400" b="0" i="0" u="none" strike="noStrike" dirty="0" smtClean="0">
                          <a:effectLst/>
                          <a:latin typeface="Calibri"/>
                        </a:rPr>
                        <a:t>6,736</a:t>
                      </a:r>
                      <a:endParaRPr lang="en-US" sz="1400" b="0" i="0" u="none" strike="noStrike" dirty="0">
                        <a:effectLst/>
                        <a:latin typeface="Calibri"/>
                      </a:endParaRPr>
                    </a:p>
                  </a:txBody>
                  <a:tcPr marL="9525" marR="9525" marT="9525" marB="0" anchor="ctr"/>
                </a:tc>
                <a:tc>
                  <a:txBody>
                    <a:bodyPr/>
                    <a:lstStyle/>
                    <a:p>
                      <a:pPr algn="ctr" fontAlgn="b"/>
                      <a:r>
                        <a:rPr lang="en-US" sz="1400" b="0" i="0" u="none" strike="noStrike" dirty="0" smtClean="0">
                          <a:effectLst/>
                          <a:latin typeface="Calibri"/>
                        </a:rPr>
                        <a:t>5,462</a:t>
                      </a:r>
                      <a:endParaRPr lang="en-US" sz="1400" b="0" i="0" u="none" strike="noStrike" dirty="0">
                        <a:effectLst/>
                        <a:latin typeface="Calibri"/>
                      </a:endParaRPr>
                    </a:p>
                  </a:txBody>
                  <a:tcPr marL="9525" marR="9525" marT="9525" marB="0" anchor="ctr"/>
                </a:tc>
                <a:tc>
                  <a:txBody>
                    <a:bodyPr/>
                    <a:lstStyle/>
                    <a:p>
                      <a:pPr algn="ctr" fontAlgn="b"/>
                      <a:r>
                        <a:rPr lang="en-US" sz="1400" b="0" i="0" u="none" strike="noStrike" dirty="0" smtClean="0">
                          <a:effectLst/>
                          <a:latin typeface="Calibri"/>
                        </a:rPr>
                        <a:t>142</a:t>
                      </a:r>
                      <a:endParaRPr lang="en-US" sz="1400" b="0" i="0" u="none" strike="noStrike" dirty="0">
                        <a:effectLst/>
                        <a:latin typeface="Calibri"/>
                      </a:endParaRPr>
                    </a:p>
                  </a:txBody>
                  <a:tcPr marL="9525" marR="9525" marT="9525" marB="0" anchor="ctr"/>
                </a:tc>
                <a:tc>
                  <a:txBody>
                    <a:bodyPr/>
                    <a:lstStyle/>
                    <a:p>
                      <a:pPr algn="ctr" fontAlgn="b"/>
                      <a:r>
                        <a:rPr lang="en-US" sz="1400" b="0" i="0" u="none" strike="noStrike" dirty="0" smtClean="0">
                          <a:effectLst/>
                          <a:latin typeface="Calibri"/>
                        </a:rPr>
                        <a:t>2.6%</a:t>
                      </a:r>
                      <a:endParaRPr lang="en-US" sz="1400" b="0" i="0" u="none" strike="noStrike" dirty="0">
                        <a:effectLst/>
                        <a:latin typeface="Calibri"/>
                      </a:endParaRPr>
                    </a:p>
                  </a:txBody>
                  <a:tcPr marL="9525" marR="9525" marT="9525" marB="0" anchor="ctr"/>
                </a:tc>
              </a:tr>
              <a:tr h="3436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2014</a:t>
                      </a:r>
                    </a:p>
                  </a:txBody>
                  <a:tcPr marT="45723" marB="45723" anchor="ctr" horzOverflow="overflow"/>
                </a:tc>
                <a:tc>
                  <a:txBody>
                    <a:bodyPr/>
                    <a:lstStyle/>
                    <a:p>
                      <a:pPr algn="ctr" fontAlgn="b"/>
                      <a:r>
                        <a:rPr lang="en-US" sz="1400" b="0" i="0" u="none" strike="noStrike" dirty="0" smtClean="0">
                          <a:effectLst/>
                          <a:latin typeface="Calibri"/>
                        </a:rPr>
                        <a:t>5,563</a:t>
                      </a:r>
                      <a:endParaRPr lang="en-US" sz="1400" b="0" i="0" u="none" strike="noStrike" dirty="0">
                        <a:effectLst/>
                        <a:latin typeface="Calibri"/>
                      </a:endParaRPr>
                    </a:p>
                  </a:txBody>
                  <a:tcPr marL="9525" marR="9525" marT="9525" marB="0" anchor="ctr"/>
                </a:tc>
                <a:tc>
                  <a:txBody>
                    <a:bodyPr/>
                    <a:lstStyle/>
                    <a:p>
                      <a:pPr algn="ctr" fontAlgn="b"/>
                      <a:r>
                        <a:rPr lang="en-US" sz="1400" b="0" i="0" u="none" strike="noStrike" dirty="0" smtClean="0">
                          <a:effectLst/>
                          <a:latin typeface="Calibri"/>
                        </a:rPr>
                        <a:t>5,268</a:t>
                      </a:r>
                      <a:endParaRPr lang="en-US" sz="1400" b="0" i="0" u="none" strike="noStrike" dirty="0">
                        <a:effectLst/>
                        <a:latin typeface="Calibri"/>
                      </a:endParaRPr>
                    </a:p>
                  </a:txBody>
                  <a:tcPr marL="9525" marR="9525" marT="9525" marB="0" anchor="ctr"/>
                </a:tc>
                <a:tc>
                  <a:txBody>
                    <a:bodyPr/>
                    <a:lstStyle/>
                    <a:p>
                      <a:pPr algn="ctr" fontAlgn="b"/>
                      <a:r>
                        <a:rPr lang="en-US" sz="1400" b="0" i="0" u="none" strike="noStrike" dirty="0" smtClean="0">
                          <a:effectLst/>
                          <a:latin typeface="Calibri"/>
                        </a:rPr>
                        <a:t>102</a:t>
                      </a:r>
                      <a:endParaRPr lang="en-US" sz="1400" b="0" i="0" u="none" strike="noStrike" dirty="0">
                        <a:effectLst/>
                        <a:latin typeface="Calibri"/>
                      </a:endParaRPr>
                    </a:p>
                  </a:txBody>
                  <a:tcPr marL="9525" marR="9525" marT="9525" marB="0" anchor="ctr"/>
                </a:tc>
                <a:tc>
                  <a:txBody>
                    <a:bodyPr/>
                    <a:lstStyle/>
                    <a:p>
                      <a:pPr algn="ctr" fontAlgn="b"/>
                      <a:r>
                        <a:rPr lang="en-US" sz="1400" b="0" i="0" u="none" strike="noStrike" dirty="0" smtClean="0">
                          <a:effectLst/>
                          <a:latin typeface="Calibri"/>
                        </a:rPr>
                        <a:t>1.9%</a:t>
                      </a:r>
                      <a:endParaRPr lang="en-US" sz="1400" b="0" i="0" u="none" strike="noStrike" dirty="0">
                        <a:effectLst/>
                        <a:latin typeface="Calibri"/>
                      </a:endParaRPr>
                    </a:p>
                  </a:txBody>
                  <a:tcPr marL="9525" marR="9525" marT="9525" marB="0" anchor="ctr"/>
                </a:tc>
              </a:tr>
              <a:tr h="3436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ea typeface="Calibri" pitchFamily="34" charset="0"/>
                          <a:cs typeface="Arial" charset="0"/>
                        </a:rPr>
                        <a:t>Total</a:t>
                      </a:r>
                    </a:p>
                  </a:txBody>
                  <a:tcPr marT="45723" marB="45723" anchor="ctr" horzOverflow="overflow"/>
                </a:tc>
                <a:tc>
                  <a:txBody>
                    <a:bodyPr/>
                    <a:lstStyle/>
                    <a:p>
                      <a:pPr algn="ctr" fontAlgn="b"/>
                      <a:r>
                        <a:rPr lang="en-US" sz="1800" b="1" i="0" u="none" strike="noStrike" dirty="0" smtClean="0">
                          <a:solidFill>
                            <a:schemeClr val="tx1"/>
                          </a:solidFill>
                          <a:effectLst/>
                          <a:latin typeface="Calibri"/>
                        </a:rPr>
                        <a:t>82,737</a:t>
                      </a:r>
                      <a:endParaRPr lang="en-US" sz="1800" b="1" i="0" u="none" strike="noStrike" dirty="0">
                        <a:solidFill>
                          <a:schemeClr val="tx1"/>
                        </a:solidFill>
                        <a:effectLst/>
                        <a:latin typeface="Calibri"/>
                      </a:endParaRPr>
                    </a:p>
                  </a:txBody>
                  <a:tcPr marL="9525" marR="9525" marT="9525" marB="0" anchor="ctr"/>
                </a:tc>
                <a:tc>
                  <a:txBody>
                    <a:bodyPr/>
                    <a:lstStyle/>
                    <a:p>
                      <a:pPr algn="ctr" fontAlgn="b"/>
                      <a:r>
                        <a:rPr lang="en-US" sz="1800" b="1" i="0" u="none" strike="noStrike" dirty="0" smtClean="0">
                          <a:solidFill>
                            <a:schemeClr val="tx1"/>
                          </a:solidFill>
                          <a:effectLst/>
                          <a:latin typeface="Calibri"/>
                        </a:rPr>
                        <a:t>68,583</a:t>
                      </a:r>
                      <a:endParaRPr lang="en-US" sz="1800" b="1" i="0" u="none" strike="noStrike" dirty="0">
                        <a:solidFill>
                          <a:schemeClr val="tx1"/>
                        </a:solidFill>
                        <a:effectLst/>
                        <a:latin typeface="Calibri"/>
                      </a:endParaRPr>
                    </a:p>
                  </a:txBody>
                  <a:tcPr marL="9525" marR="9525" marT="9525" marB="0" anchor="ctr"/>
                </a:tc>
                <a:tc>
                  <a:txBody>
                    <a:bodyPr/>
                    <a:lstStyle/>
                    <a:p>
                      <a:pPr algn="ctr" fontAlgn="b"/>
                      <a:r>
                        <a:rPr lang="en-US" sz="1800" b="1" i="0" u="none" strike="noStrike" dirty="0" smtClean="0">
                          <a:solidFill>
                            <a:schemeClr val="tx1"/>
                          </a:solidFill>
                          <a:effectLst/>
                          <a:latin typeface="Calibri"/>
                        </a:rPr>
                        <a:t>1,274</a:t>
                      </a:r>
                      <a:endParaRPr lang="en-US" sz="1800" b="1" i="0" u="none" strike="noStrike" dirty="0">
                        <a:solidFill>
                          <a:schemeClr val="tx1"/>
                        </a:solidFill>
                        <a:effectLst/>
                        <a:latin typeface="Calibri"/>
                      </a:endParaRPr>
                    </a:p>
                  </a:txBody>
                  <a:tcPr marL="9525" marR="9525" marT="9525" marB="0" anchor="ctr"/>
                </a:tc>
                <a:tc>
                  <a:txBody>
                    <a:bodyPr/>
                    <a:lstStyle/>
                    <a:p>
                      <a:pPr algn="ctr" fontAlgn="b"/>
                      <a:r>
                        <a:rPr lang="en-US" sz="1800" b="1" i="0" u="none" strike="noStrike" dirty="0" smtClean="0">
                          <a:solidFill>
                            <a:schemeClr val="tx1"/>
                          </a:solidFill>
                          <a:effectLst/>
                          <a:latin typeface="Calibri"/>
                        </a:rPr>
                        <a:t>1.9%</a:t>
                      </a:r>
                      <a:endParaRPr lang="en-US" sz="1800" b="1" i="0" u="none" strike="noStrike" dirty="0">
                        <a:solidFill>
                          <a:schemeClr val="tx1"/>
                        </a:solidFill>
                        <a:effectLst/>
                        <a:latin typeface="Calibri"/>
                      </a:endParaRPr>
                    </a:p>
                  </a:txBody>
                  <a:tcPr marL="9525" marR="9525" marT="9525" marB="0" anchor="ctr"/>
                </a:tc>
              </a:tr>
            </a:tbl>
          </a:graphicData>
        </a:graphic>
      </p:graphicFrame>
      <p:pic>
        <p:nvPicPr>
          <p:cNvPr id="3074" name="Picture 2" descr="J:\KMN\images\ORV\DRIT-roadkills-surveillance\Picture 01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9460" y="2366010"/>
            <a:ext cx="2834640" cy="21259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3076" name="Picture 4" descr="J:\KMN\images\ORV\DRIT-roadkills-surveillance\Rabid Nigerian Dog.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9460" y="120015"/>
            <a:ext cx="2834640" cy="21259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9460" y="4612005"/>
            <a:ext cx="1877060" cy="14077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p:cNvPicPr>
            <a:picLocks noChangeAspect="1"/>
          </p:cNvPicPr>
          <p:nvPr/>
        </p:nvPicPr>
        <p:blipFill rotWithShape="1">
          <a:blip r:embed="rId7" cstate="print">
            <a:extLst>
              <a:ext uri="{28A0092B-C50C-407E-A947-70E740481C1C}">
                <a14:useLocalDpi xmlns:a14="http://schemas.microsoft.com/office/drawing/2010/main" val="0"/>
              </a:ext>
            </a:extLst>
          </a:blip>
          <a:srcRect l="2444" b="2327"/>
          <a:stretch/>
        </p:blipFill>
        <p:spPr>
          <a:xfrm>
            <a:off x="1676400" y="4495800"/>
            <a:ext cx="1848090" cy="19947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1355753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304800"/>
            <a:ext cx="8382000" cy="6047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60101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0" y="6488668"/>
            <a:ext cx="9144000" cy="369332"/>
          </a:xfrm>
          <a:prstGeom prst="rect">
            <a:avLst/>
          </a:prstGeom>
          <a:solidFill>
            <a:schemeClr val="accent1">
              <a:lumMod val="75000"/>
            </a:schemeClr>
          </a:solidFill>
          <a:ln>
            <a:solidFill>
              <a:schemeClr val="accent1">
                <a:lumMod val="75000"/>
              </a:schemeClr>
            </a:solidFill>
          </a:ln>
          <a:effectLst>
            <a:innerShdw blurRad="63500" dist="50800" dir="13500000">
              <a:prstClr val="black">
                <a:alpha val="50000"/>
              </a:prstClr>
            </a:innerShdw>
          </a:effectLst>
        </p:spPr>
        <p:txBody>
          <a:bodyPr wrap="square" rtlCol="0">
            <a:spAutoFit/>
          </a:bodyPr>
          <a:lstStyle/>
          <a:p>
            <a:pPr>
              <a:defRPr/>
            </a:pPr>
            <a:endParaRPr lang="en-US" kern="0" dirty="0">
              <a:solidFill>
                <a:prstClr val="white">
                  <a:lumMod val="85000"/>
                </a:prstClr>
              </a:solidFill>
            </a:endParaRPr>
          </a:p>
        </p:txBody>
      </p:sp>
      <p:sp>
        <p:nvSpPr>
          <p:cNvPr id="14" name="Rectangle 13"/>
          <p:cNvSpPr/>
          <p:nvPr/>
        </p:nvSpPr>
        <p:spPr>
          <a:xfrm>
            <a:off x="0" y="0"/>
            <a:ext cx="9144000" cy="731520"/>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3600" dirty="0">
                <a:solidFill>
                  <a:prstClr val="white"/>
                </a:solidFill>
                <a:effectLst>
                  <a:outerShdw blurRad="38100" dist="38100" dir="2700000" algn="tl">
                    <a:srgbClr val="000000">
                      <a:alpha val="43137"/>
                    </a:srgbClr>
                  </a:outerShdw>
                </a:effectLst>
                <a:cs typeface="Times New Roman" pitchFamily="18" charset="0"/>
              </a:rPr>
              <a:t>Enhanced Surveillance: Sampling Emphasis</a:t>
            </a: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7186" y="6501765"/>
            <a:ext cx="2096814" cy="347472"/>
          </a:xfrm>
          <a:prstGeom prst="rect">
            <a:avLst/>
          </a:prstGeom>
        </p:spPr>
      </p:pic>
      <p:sp>
        <p:nvSpPr>
          <p:cNvPr id="11" name="Rectangle 3"/>
          <p:cNvSpPr txBox="1">
            <a:spLocks noChangeArrowheads="1"/>
          </p:cNvSpPr>
          <p:nvPr/>
        </p:nvSpPr>
        <p:spPr>
          <a:xfrm>
            <a:off x="94195" y="1000359"/>
            <a:ext cx="6407603" cy="4023360"/>
          </a:xfrm>
          <a:prstGeom prst="rect">
            <a:avLst/>
          </a:prstGeom>
        </p:spPr>
        <p:txBody>
          <a:bodyPr vert="horz" lIns="91440" tIns="45720" rIns="91440" bIns="45720" rtlCol="0">
            <a:noAutofit/>
          </a:bodyPr>
          <a:lstStyle/>
          <a:p>
            <a:pPr marL="457200" indent="-457200">
              <a:spcAft>
                <a:spcPts val="900"/>
              </a:spcAft>
              <a:buFont typeface="Wingdings" pitchFamily="2" charset="2"/>
              <a:buChar char="Ø"/>
              <a:defRPr/>
            </a:pPr>
            <a:r>
              <a:rPr lang="en-US" sz="2800" dirty="0">
                <a:solidFill>
                  <a:srgbClr val="FF0000"/>
                </a:solidFill>
                <a:cs typeface="Times New Roman" pitchFamily="18" charset="0"/>
              </a:rPr>
              <a:t>No human or pet exposure history</a:t>
            </a:r>
          </a:p>
          <a:p>
            <a:pPr marL="457200" indent="-457200">
              <a:spcAft>
                <a:spcPts val="900"/>
              </a:spcAft>
              <a:buFont typeface="Wingdings" pitchFamily="2" charset="2"/>
              <a:buChar char="Ø"/>
              <a:defRPr/>
            </a:pPr>
            <a:r>
              <a:rPr lang="en-US" sz="2800" dirty="0" smtClean="0">
                <a:solidFill>
                  <a:prstClr val="black"/>
                </a:solidFill>
                <a:cs typeface="Times New Roman" pitchFamily="18" charset="0"/>
              </a:rPr>
              <a:t>Strange </a:t>
            </a:r>
            <a:r>
              <a:rPr lang="en-US" sz="2800" dirty="0">
                <a:solidFill>
                  <a:prstClr val="black"/>
                </a:solidFill>
                <a:cs typeface="Times New Roman" pitchFamily="18" charset="0"/>
              </a:rPr>
              <a:t>behaving animals</a:t>
            </a:r>
          </a:p>
          <a:p>
            <a:pPr marL="457200" indent="-457200">
              <a:spcAft>
                <a:spcPts val="900"/>
              </a:spcAft>
              <a:buFont typeface="Wingdings" pitchFamily="2" charset="2"/>
              <a:buChar char="Ø"/>
              <a:defRPr/>
            </a:pPr>
            <a:r>
              <a:rPr lang="en-US" sz="2800" dirty="0" smtClean="0">
                <a:solidFill>
                  <a:prstClr val="black"/>
                </a:solidFill>
                <a:cs typeface="Times New Roman" pitchFamily="18" charset="0"/>
              </a:rPr>
              <a:t>Animals </a:t>
            </a:r>
            <a:r>
              <a:rPr lang="en-US" sz="2800" dirty="0">
                <a:solidFill>
                  <a:prstClr val="black"/>
                </a:solidFill>
                <a:cs typeface="Times New Roman" pitchFamily="18" charset="0"/>
              </a:rPr>
              <a:t>with suspect lesions</a:t>
            </a:r>
          </a:p>
          <a:p>
            <a:pPr marL="457200" indent="-457200">
              <a:spcAft>
                <a:spcPts val="900"/>
              </a:spcAft>
              <a:buFont typeface="Wingdings" pitchFamily="2" charset="2"/>
              <a:buChar char="Ø"/>
              <a:defRPr/>
            </a:pPr>
            <a:r>
              <a:rPr lang="en-US" sz="2800" dirty="0">
                <a:solidFill>
                  <a:prstClr val="black"/>
                </a:solidFill>
                <a:cs typeface="Times New Roman" pitchFamily="18" charset="0"/>
              </a:rPr>
              <a:t>Animals removed – “hot rabies focus”</a:t>
            </a:r>
          </a:p>
          <a:p>
            <a:pPr marL="457200" indent="-457200">
              <a:spcAft>
                <a:spcPts val="900"/>
              </a:spcAft>
              <a:buFont typeface="Wingdings" pitchFamily="2" charset="2"/>
              <a:buChar char="Ø"/>
              <a:defRPr/>
            </a:pPr>
            <a:r>
              <a:rPr lang="en-US" sz="2800" dirty="0" smtClean="0">
                <a:solidFill>
                  <a:prstClr val="black"/>
                </a:solidFill>
                <a:cs typeface="Times New Roman" pitchFamily="18" charset="0"/>
              </a:rPr>
              <a:t>Road </a:t>
            </a:r>
            <a:r>
              <a:rPr lang="en-US" sz="2800" dirty="0">
                <a:solidFill>
                  <a:prstClr val="black"/>
                </a:solidFill>
                <a:cs typeface="Times New Roman" pitchFamily="18" charset="0"/>
              </a:rPr>
              <a:t>kills/other dead animals</a:t>
            </a:r>
          </a:p>
          <a:p>
            <a:pPr marL="457200" indent="-457200">
              <a:spcAft>
                <a:spcPts val="900"/>
              </a:spcAft>
              <a:buFont typeface="Wingdings" pitchFamily="2" charset="2"/>
              <a:buChar char="Ø"/>
              <a:defRPr/>
            </a:pPr>
            <a:r>
              <a:rPr lang="en-US" sz="2800" dirty="0" smtClean="0">
                <a:solidFill>
                  <a:prstClr val="black"/>
                </a:solidFill>
                <a:cs typeface="Times New Roman" pitchFamily="18" charset="0"/>
              </a:rPr>
              <a:t>Nuisance control or hunter harvested</a:t>
            </a:r>
          </a:p>
          <a:p>
            <a:pPr marL="457200" indent="-457200">
              <a:spcAft>
                <a:spcPts val="900"/>
              </a:spcAft>
              <a:buFont typeface="Wingdings" pitchFamily="2" charset="2"/>
              <a:buChar char="Ø"/>
              <a:defRPr/>
            </a:pPr>
            <a:r>
              <a:rPr lang="en-US" sz="2800" dirty="0" smtClean="0">
                <a:solidFill>
                  <a:prstClr val="black"/>
                </a:solidFill>
                <a:cs typeface="Times New Roman" pitchFamily="18" charset="0"/>
              </a:rPr>
              <a:t>Proximity </a:t>
            </a:r>
            <a:r>
              <a:rPr lang="en-US" sz="2800" dirty="0">
                <a:solidFill>
                  <a:prstClr val="black"/>
                </a:solidFill>
                <a:cs typeface="Times New Roman" pitchFamily="18" charset="0"/>
              </a:rPr>
              <a:t>to ORV zones</a:t>
            </a:r>
          </a:p>
        </p:txBody>
      </p:sp>
      <p:pic>
        <p:nvPicPr>
          <p:cNvPr id="5124" name="Picture 4" descr="http://www.prairiestateoutdoors.com/images/uploads/cinnamon_coon_2_we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1303" y="4946900"/>
            <a:ext cx="2286000" cy="17158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8"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87910" y="2759466"/>
            <a:ext cx="2286000" cy="17145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8" descr="roadkills"/>
          <p:cNvPicPr>
            <a:picLocks noChangeArrowheads="1"/>
          </p:cNvPicPr>
          <p:nvPr/>
        </p:nvPicPr>
        <p:blipFill rotWithShape="1">
          <a:blip r:embed="rId6" cstate="print">
            <a:extLst>
              <a:ext uri="{28A0092B-C50C-407E-A947-70E740481C1C}">
                <a14:useLocalDpi xmlns:a14="http://schemas.microsoft.com/office/drawing/2010/main" val="0"/>
              </a:ext>
            </a:extLst>
          </a:blip>
          <a:srcRect l="12519" t="16362" r="-1" b="3783"/>
          <a:stretch/>
        </p:blipFill>
        <p:spPr bwMode="auto">
          <a:xfrm flipH="1">
            <a:off x="3439607" y="4943674"/>
            <a:ext cx="2286000" cy="17190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1" name="Picture 20" descr="Post ORV= Presque Isle 020.jpg"/>
          <p:cNvPicPr>
            <a:picLocks noChangeAspect="1"/>
          </p:cNvPicPr>
          <p:nvPr/>
        </p:nvPicPr>
        <p:blipFill>
          <a:blip r:embed="rId7" cstate="print"/>
          <a:stretch>
            <a:fillRect/>
          </a:stretch>
        </p:blipFill>
        <p:spPr>
          <a:xfrm>
            <a:off x="6687910" y="4643320"/>
            <a:ext cx="2286000" cy="1714500"/>
          </a:xfrm>
          <a:prstGeom prst="rect">
            <a:avLst/>
          </a:prstGeom>
          <a:ln>
            <a:noFill/>
          </a:ln>
          <a:effectLst>
            <a:outerShdw blurRad="190500" algn="tl" rotWithShape="0">
              <a:srgbClr val="000000">
                <a:alpha val="70000"/>
              </a:srgbClr>
            </a:outerShdw>
          </a:effectLst>
        </p:spPr>
      </p:pic>
      <p:pic>
        <p:nvPicPr>
          <p:cNvPr id="13" name="Picture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87910" y="875611"/>
            <a:ext cx="2286000" cy="17145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3627185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914400"/>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4000" dirty="0" smtClean="0">
                <a:solidFill>
                  <a:prstClr val="white"/>
                </a:solidFill>
                <a:effectLst>
                  <a:outerShdw blurRad="38100" dist="38100" dir="2700000" algn="tl">
                    <a:srgbClr val="000000">
                      <a:alpha val="43137"/>
                    </a:srgbClr>
                  </a:outerShdw>
                </a:effectLst>
                <a:cs typeface="Times New Roman" pitchFamily="18" charset="0"/>
              </a:rPr>
              <a:t>Why reemphasize ERS?</a:t>
            </a:r>
            <a:endParaRPr lang="en-US" sz="4000" dirty="0">
              <a:solidFill>
                <a:prstClr val="white"/>
              </a:solidFill>
              <a:effectLst>
                <a:outerShdw blurRad="38100" dist="38100" dir="2700000" algn="tl">
                  <a:srgbClr val="000000">
                    <a:alpha val="43137"/>
                  </a:srgbClr>
                </a:outerShdw>
              </a:effectLst>
              <a:cs typeface="Times New Roman" pitchFamily="18" charset="0"/>
            </a:endParaRPr>
          </a:p>
        </p:txBody>
      </p:sp>
      <p:sp>
        <p:nvSpPr>
          <p:cNvPr id="11" name="TextBox 10"/>
          <p:cNvSpPr txBox="1"/>
          <p:nvPr/>
        </p:nvSpPr>
        <p:spPr>
          <a:xfrm>
            <a:off x="0" y="6488668"/>
            <a:ext cx="9144000" cy="369332"/>
          </a:xfrm>
          <a:prstGeom prst="rect">
            <a:avLst/>
          </a:prstGeom>
          <a:solidFill>
            <a:schemeClr val="accent1">
              <a:lumMod val="75000"/>
            </a:schemeClr>
          </a:solidFill>
          <a:ln>
            <a:solidFill>
              <a:schemeClr val="accent1">
                <a:lumMod val="75000"/>
              </a:schemeClr>
            </a:solidFill>
          </a:ln>
          <a:effectLst>
            <a:innerShdw blurRad="63500" dist="50800" dir="13500000">
              <a:prstClr val="black">
                <a:alpha val="50000"/>
              </a:prstClr>
            </a:innerShdw>
          </a:effectLst>
        </p:spPr>
        <p:txBody>
          <a:bodyPr wrap="square" rtlCol="0">
            <a:spAutoFit/>
          </a:bodyPr>
          <a:lstStyle/>
          <a:p>
            <a:endParaRPr lang="en-US" dirty="0">
              <a:solidFill>
                <a:prstClr val="white"/>
              </a:solidFill>
              <a:effectLst>
                <a:outerShdw blurRad="38100" dist="38100" dir="2700000" algn="tl">
                  <a:srgbClr val="000000">
                    <a:alpha val="43137"/>
                  </a:srgbClr>
                </a:outerShdw>
              </a:effectLst>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28136" y="6501765"/>
            <a:ext cx="2096814" cy="347472"/>
          </a:xfrm>
          <a:prstGeom prst="rect">
            <a:avLst/>
          </a:prstGeom>
        </p:spPr>
      </p:pic>
      <p:sp>
        <p:nvSpPr>
          <p:cNvPr id="13" name="Content Placeholder 12"/>
          <p:cNvSpPr>
            <a:spLocks noGrp="1"/>
          </p:cNvSpPr>
          <p:nvPr>
            <p:ph idx="1"/>
          </p:nvPr>
        </p:nvSpPr>
        <p:spPr>
          <a:xfrm>
            <a:off x="457200" y="1066800"/>
            <a:ext cx="8229600" cy="4525963"/>
          </a:xfrm>
        </p:spPr>
        <p:txBody>
          <a:bodyPr>
            <a:normAutofit/>
          </a:bodyPr>
          <a:lstStyle/>
          <a:p>
            <a:r>
              <a:rPr lang="en-US" dirty="0" smtClean="0"/>
              <a:t>Need greater assurance for ORV zone movement toward rabies elimination</a:t>
            </a:r>
          </a:p>
          <a:p>
            <a:r>
              <a:rPr lang="en-US" dirty="0" smtClean="0"/>
              <a:t>Reduce variation by WS personnel</a:t>
            </a:r>
          </a:p>
          <a:p>
            <a:r>
              <a:rPr lang="en-US" dirty="0" smtClean="0"/>
              <a:t>Need increase surveillance in all states </a:t>
            </a:r>
          </a:p>
          <a:p>
            <a:r>
              <a:rPr lang="en-US" dirty="0" smtClean="0"/>
              <a:t>Begin with pilot projects 2015 (</a:t>
            </a:r>
            <a:r>
              <a:rPr lang="en-US" b="1" dirty="0" smtClean="0"/>
              <a:t>ME</a:t>
            </a:r>
            <a:r>
              <a:rPr lang="en-US" dirty="0" smtClean="0"/>
              <a:t>, OH, WV, AL)</a:t>
            </a:r>
          </a:p>
          <a:p>
            <a:endParaRPr lang="en-US" dirty="0" smtClean="0"/>
          </a:p>
        </p:txBody>
      </p:sp>
    </p:spTree>
    <p:extLst>
      <p:ext uri="{BB962C8B-B14F-4D97-AF65-F5344CB8AC3E}">
        <p14:creationId xmlns:p14="http://schemas.microsoft.com/office/powerpoint/2010/main" val="3624542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Ryan M Wallace, DVM MPH</a:t>
            </a:r>
            <a:endParaRPr lang="en-US" dirty="0"/>
          </a:p>
        </p:txBody>
      </p:sp>
      <p:sp>
        <p:nvSpPr>
          <p:cNvPr id="4" name="Text Placeholder 3"/>
          <p:cNvSpPr>
            <a:spLocks noGrp="1"/>
          </p:cNvSpPr>
          <p:nvPr>
            <p:ph type="body" sz="quarter" idx="10"/>
          </p:nvPr>
        </p:nvSpPr>
        <p:spPr/>
        <p:txBody>
          <a:bodyPr/>
          <a:lstStyle/>
          <a:p>
            <a:r>
              <a:rPr lang="en-US" dirty="0" smtClean="0"/>
              <a:t>Veterinary Epidemiologist</a:t>
            </a:r>
          </a:p>
          <a:p>
            <a:r>
              <a:rPr lang="en-US" dirty="0" smtClean="0"/>
              <a:t>Poxvirus and Rabies Branch</a:t>
            </a:r>
          </a:p>
          <a:p>
            <a:r>
              <a:rPr lang="en-US" dirty="0" smtClean="0"/>
              <a:t>Centers for Disease Control and Prevention</a:t>
            </a:r>
            <a:endParaRPr lang="en-US" dirty="0"/>
          </a:p>
        </p:txBody>
      </p:sp>
      <p:sp>
        <p:nvSpPr>
          <p:cNvPr id="2" name="Title 1"/>
          <p:cNvSpPr>
            <a:spLocks noGrp="1"/>
          </p:cNvSpPr>
          <p:nvPr>
            <p:ph type="title"/>
          </p:nvPr>
        </p:nvSpPr>
        <p:spPr/>
        <p:txBody>
          <a:bodyPr/>
          <a:lstStyle/>
          <a:p>
            <a:r>
              <a:rPr lang="en-US" dirty="0" smtClean="0"/>
              <a:t>Rabies Surveillance and Cross Species Transmission</a:t>
            </a:r>
            <a:endParaRPr lang="en-US" dirty="0"/>
          </a:p>
        </p:txBody>
      </p:sp>
      <p:sp>
        <p:nvSpPr>
          <p:cNvPr id="5" name="Text Placeholder 4"/>
          <p:cNvSpPr>
            <a:spLocks noGrp="1"/>
          </p:cNvSpPr>
          <p:nvPr>
            <p:ph type="body" sz="quarter" idx="11"/>
          </p:nvPr>
        </p:nvSpPr>
        <p:spPr/>
        <p:txBody>
          <a:bodyPr/>
          <a:lstStyle/>
          <a:p>
            <a:endParaRPr lang="en-US"/>
          </a:p>
        </p:txBody>
      </p:sp>
      <p:sp>
        <p:nvSpPr>
          <p:cNvPr id="6" name="Text Placeholder 5"/>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344064716"/>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16" descr="2racc.jpg"/>
          <p:cNvPicPr>
            <a:picLocks noChangeAspect="1"/>
          </p:cNvPicPr>
          <p:nvPr/>
        </p:nvPicPr>
        <p:blipFill>
          <a:blip r:embed="rId3">
            <a:extLst>
              <a:ext uri="{28A0092B-C50C-407E-A947-70E740481C1C}">
                <a14:useLocalDpi xmlns:a14="http://schemas.microsoft.com/office/drawing/2010/main" val="0"/>
              </a:ext>
            </a:extLst>
          </a:blip>
          <a:srcRect l="8749" t="12500" r="22250" b="15625"/>
          <a:stretch>
            <a:fillRect/>
          </a:stretch>
        </p:blipFill>
        <p:spPr bwMode="auto">
          <a:xfrm>
            <a:off x="6383590" y="4871199"/>
            <a:ext cx="2531810" cy="1758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4" descr="DSC01774"/>
          <p:cNvPicPr>
            <a:picLocks noChangeAspect="1" noChangeArrowheads="1"/>
          </p:cNvPicPr>
          <p:nvPr/>
        </p:nvPicPr>
        <p:blipFill>
          <a:blip r:embed="rId4"/>
          <a:srcRect/>
          <a:stretch>
            <a:fillRect/>
          </a:stretch>
        </p:blipFill>
        <p:spPr bwMode="auto">
          <a:xfrm>
            <a:off x="6383590" y="967492"/>
            <a:ext cx="2531810" cy="1898858"/>
          </a:xfrm>
          <a:prstGeom prst="rect">
            <a:avLst/>
          </a:prstGeom>
          <a:ln>
            <a:noFill/>
          </a:ln>
          <a:effectLst>
            <a:outerShdw blurRad="292100" dist="139700" dir="2700000" algn="tl" rotWithShape="0">
              <a:srgbClr val="333333">
                <a:alpha val="65000"/>
              </a:srgbClr>
            </a:outerShdw>
          </a:effectLst>
        </p:spPr>
      </p:pic>
      <p:pic>
        <p:nvPicPr>
          <p:cNvPr id="19461" name="Picture 2" descr="park 2"/>
          <p:cNvPicPr>
            <a:picLocks noGrp="1" noChangeAspect="1" noChangeArrowheads="1"/>
          </p:cNvPicPr>
          <p:nvPr>
            <p:ph sz="quarter" idx="1"/>
          </p:nvPr>
        </p:nvPicPr>
        <p:blipFill>
          <a:blip r:embed="rId5" cstate="print">
            <a:extLst>
              <a:ext uri="{28A0092B-C50C-407E-A947-70E740481C1C}">
                <a14:useLocalDpi xmlns:a14="http://schemas.microsoft.com/office/drawing/2010/main" val="0"/>
              </a:ext>
            </a:extLst>
          </a:blip>
          <a:srcRect r="18181"/>
          <a:stretch>
            <a:fillRect/>
          </a:stretch>
        </p:blipFill>
        <p:spPr>
          <a:xfrm>
            <a:off x="6383590" y="3005790"/>
            <a:ext cx="2531810" cy="1725968"/>
          </a:xfrm>
          <a:noFill/>
        </p:spPr>
      </p:pic>
      <p:grpSp>
        <p:nvGrpSpPr>
          <p:cNvPr id="3" name="Group 2"/>
          <p:cNvGrpSpPr/>
          <p:nvPr/>
        </p:nvGrpSpPr>
        <p:grpSpPr>
          <a:xfrm>
            <a:off x="274637" y="304800"/>
            <a:ext cx="4602163" cy="6477000"/>
            <a:chOff x="-114050" y="77788"/>
            <a:chExt cx="4830763" cy="6780212"/>
          </a:xfrm>
        </p:grpSpPr>
        <p:pic>
          <p:nvPicPr>
            <p:cNvPr id="17414" name="Picture 6"/>
            <p:cNvPicPr>
              <a:picLocks noChangeAspect="1" noChangeArrowheads="1"/>
            </p:cNvPicPr>
            <p:nvPr/>
          </p:nvPicPr>
          <p:blipFill>
            <a:blip r:embed="rId6"/>
            <a:srcRect/>
            <a:stretch>
              <a:fillRect/>
            </a:stretch>
          </p:blipFill>
          <p:spPr bwMode="auto">
            <a:xfrm>
              <a:off x="-114050" y="77788"/>
              <a:ext cx="4830763" cy="6780212"/>
            </a:xfrm>
            <a:prstGeom prst="rect">
              <a:avLst/>
            </a:prstGeom>
            <a:solidFill>
              <a:schemeClr val="tx1">
                <a:lumMod val="95000"/>
              </a:schemeClr>
            </a:solidFill>
            <a:ln w="9525">
              <a:noFill/>
              <a:miter lim="800000"/>
              <a:headEnd/>
              <a:tailEnd/>
            </a:ln>
          </p:spPr>
        </p:pic>
        <p:sp>
          <p:nvSpPr>
            <p:cNvPr id="2" name="Rectangle 1"/>
            <p:cNvSpPr/>
            <p:nvPr/>
          </p:nvSpPr>
          <p:spPr>
            <a:xfrm>
              <a:off x="-114050" y="1371600"/>
              <a:ext cx="4830763" cy="381000"/>
            </a:xfrm>
            <a:prstGeom prst="rect">
              <a:avLst/>
            </a:prstGeom>
            <a:solidFill>
              <a:srgbClr val="00FFFF">
                <a:alpha val="2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 name="Rectangle 6"/>
            <p:cNvSpPr/>
            <p:nvPr/>
          </p:nvSpPr>
          <p:spPr>
            <a:xfrm>
              <a:off x="-114050" y="3605049"/>
              <a:ext cx="4830763" cy="381000"/>
            </a:xfrm>
            <a:prstGeom prst="rect">
              <a:avLst/>
            </a:prstGeom>
            <a:solidFill>
              <a:srgbClr val="00FFFF">
                <a:alpha val="2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 name="Rectangle 7"/>
            <p:cNvSpPr/>
            <p:nvPr/>
          </p:nvSpPr>
          <p:spPr>
            <a:xfrm>
              <a:off x="-114050" y="5822732"/>
              <a:ext cx="4830763" cy="381000"/>
            </a:xfrm>
            <a:prstGeom prst="rect">
              <a:avLst/>
            </a:prstGeom>
            <a:solidFill>
              <a:srgbClr val="00FFFF">
                <a:alpha val="2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grpSp>
        <p:nvGrpSpPr>
          <p:cNvPr id="11" name="Group 10"/>
          <p:cNvGrpSpPr/>
          <p:nvPr/>
        </p:nvGrpSpPr>
        <p:grpSpPr>
          <a:xfrm>
            <a:off x="6461113" y="385465"/>
            <a:ext cx="2173014" cy="1298028"/>
            <a:chOff x="823913" y="1447800"/>
            <a:chExt cx="7253287" cy="4343400"/>
          </a:xfrm>
          <a:solidFill>
            <a:schemeClr val="tx1"/>
          </a:solidFill>
        </p:grpSpPr>
        <p:sp>
          <p:nvSpPr>
            <p:cNvPr id="12" name="Rectangle 84"/>
            <p:cNvSpPr>
              <a:spLocks noChangeArrowheads="1"/>
            </p:cNvSpPr>
            <p:nvPr/>
          </p:nvSpPr>
          <p:spPr bwMode="auto">
            <a:xfrm>
              <a:off x="823913" y="2063750"/>
              <a:ext cx="11112" cy="1588"/>
            </a:xfrm>
            <a:prstGeom prst="rect">
              <a:avLst/>
            </a:prstGeom>
            <a:grpFill/>
            <a:ln>
              <a:noFill/>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13" name="Rectangle 107"/>
            <p:cNvSpPr>
              <a:spLocks noChangeArrowheads="1"/>
            </p:cNvSpPr>
            <p:nvPr/>
          </p:nvSpPr>
          <p:spPr bwMode="auto">
            <a:xfrm>
              <a:off x="1060450" y="1881188"/>
              <a:ext cx="22225" cy="1587"/>
            </a:xfrm>
            <a:prstGeom prst="rect">
              <a:avLst/>
            </a:prstGeom>
            <a:grpFill/>
            <a:ln>
              <a:noFill/>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14" name="Rectangle 118"/>
            <p:cNvSpPr>
              <a:spLocks noChangeArrowheads="1"/>
            </p:cNvSpPr>
            <p:nvPr/>
          </p:nvSpPr>
          <p:spPr bwMode="auto">
            <a:xfrm>
              <a:off x="1114425" y="2965450"/>
              <a:ext cx="11113" cy="1588"/>
            </a:xfrm>
            <a:prstGeom prst="rect">
              <a:avLst/>
            </a:prstGeom>
            <a:grpFill/>
            <a:ln>
              <a:noFill/>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15" name="Rectangle 122"/>
            <p:cNvSpPr>
              <a:spLocks noChangeArrowheads="1"/>
            </p:cNvSpPr>
            <p:nvPr/>
          </p:nvSpPr>
          <p:spPr bwMode="auto">
            <a:xfrm>
              <a:off x="1136650" y="1852613"/>
              <a:ext cx="9525" cy="1587"/>
            </a:xfrm>
            <a:prstGeom prst="rect">
              <a:avLst/>
            </a:prstGeom>
            <a:grpFill/>
            <a:ln>
              <a:noFill/>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16" name="Rectangle 123"/>
            <p:cNvSpPr>
              <a:spLocks noChangeArrowheads="1"/>
            </p:cNvSpPr>
            <p:nvPr/>
          </p:nvSpPr>
          <p:spPr bwMode="auto">
            <a:xfrm>
              <a:off x="1136650" y="1924050"/>
              <a:ext cx="9525" cy="1588"/>
            </a:xfrm>
            <a:prstGeom prst="rect">
              <a:avLst/>
            </a:prstGeom>
            <a:grpFill/>
            <a:ln>
              <a:noFill/>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17" name="Rectangle 145"/>
            <p:cNvSpPr>
              <a:spLocks noChangeArrowheads="1"/>
            </p:cNvSpPr>
            <p:nvPr/>
          </p:nvSpPr>
          <p:spPr bwMode="auto">
            <a:xfrm>
              <a:off x="1179513" y="2922588"/>
              <a:ext cx="11112" cy="1587"/>
            </a:xfrm>
            <a:prstGeom prst="rect">
              <a:avLst/>
            </a:prstGeom>
            <a:grpFill/>
            <a:ln>
              <a:noFill/>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18" name="Rectangle 151"/>
            <p:cNvSpPr>
              <a:spLocks noChangeArrowheads="1"/>
            </p:cNvSpPr>
            <p:nvPr/>
          </p:nvSpPr>
          <p:spPr bwMode="auto">
            <a:xfrm>
              <a:off x="1190625" y="2401888"/>
              <a:ext cx="9525" cy="1587"/>
            </a:xfrm>
            <a:prstGeom prst="rect">
              <a:avLst/>
            </a:prstGeom>
            <a:grpFill/>
            <a:ln>
              <a:noFill/>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19" name="Rectangle 178"/>
            <p:cNvSpPr>
              <a:spLocks noChangeArrowheads="1"/>
            </p:cNvSpPr>
            <p:nvPr/>
          </p:nvSpPr>
          <p:spPr bwMode="auto">
            <a:xfrm>
              <a:off x="1243013" y="2274888"/>
              <a:ext cx="11112" cy="1587"/>
            </a:xfrm>
            <a:prstGeom prst="rect">
              <a:avLst/>
            </a:prstGeom>
            <a:grpFill/>
            <a:ln>
              <a:noFill/>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20" name="Rectangle 182"/>
            <p:cNvSpPr>
              <a:spLocks noChangeArrowheads="1"/>
            </p:cNvSpPr>
            <p:nvPr/>
          </p:nvSpPr>
          <p:spPr bwMode="auto">
            <a:xfrm>
              <a:off x="1254125" y="2303463"/>
              <a:ext cx="11113" cy="1587"/>
            </a:xfrm>
            <a:prstGeom prst="rect">
              <a:avLst/>
            </a:prstGeom>
            <a:grpFill/>
            <a:ln>
              <a:noFill/>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21" name="Rectangle 188"/>
            <p:cNvSpPr>
              <a:spLocks noChangeArrowheads="1"/>
            </p:cNvSpPr>
            <p:nvPr/>
          </p:nvSpPr>
          <p:spPr bwMode="auto">
            <a:xfrm>
              <a:off x="1276350" y="1993900"/>
              <a:ext cx="11113" cy="1588"/>
            </a:xfrm>
            <a:prstGeom prst="rect">
              <a:avLst/>
            </a:prstGeom>
            <a:grpFill/>
            <a:ln>
              <a:noFill/>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22" name="Freeform 11"/>
            <p:cNvSpPr>
              <a:spLocks noEditPoints="1"/>
            </p:cNvSpPr>
            <p:nvPr/>
          </p:nvSpPr>
          <p:spPr bwMode="auto">
            <a:xfrm>
              <a:off x="1371600" y="1504950"/>
              <a:ext cx="906463" cy="623888"/>
            </a:xfrm>
            <a:custGeom>
              <a:avLst/>
              <a:gdLst>
                <a:gd name="T0" fmla="*/ 102 w 333"/>
                <a:gd name="T1" fmla="*/ 53 h 195"/>
                <a:gd name="T2" fmla="*/ 102 w 333"/>
                <a:gd name="T3" fmla="*/ 36 h 195"/>
                <a:gd name="T4" fmla="*/ 88 w 333"/>
                <a:gd name="T5" fmla="*/ 27 h 195"/>
                <a:gd name="T6" fmla="*/ 95 w 333"/>
                <a:gd name="T7" fmla="*/ 9 h 195"/>
                <a:gd name="T8" fmla="*/ 163 w 333"/>
                <a:gd name="T9" fmla="*/ 0 h 195"/>
                <a:gd name="T10" fmla="*/ 312 w 333"/>
                <a:gd name="T11" fmla="*/ 0 h 195"/>
                <a:gd name="T12" fmla="*/ 326 w 333"/>
                <a:gd name="T13" fmla="*/ 53 h 195"/>
                <a:gd name="T14" fmla="*/ 326 w 333"/>
                <a:gd name="T15" fmla="*/ 107 h 195"/>
                <a:gd name="T16" fmla="*/ 326 w 333"/>
                <a:gd name="T17" fmla="*/ 151 h 195"/>
                <a:gd name="T18" fmla="*/ 333 w 333"/>
                <a:gd name="T19" fmla="*/ 169 h 195"/>
                <a:gd name="T20" fmla="*/ 285 w 333"/>
                <a:gd name="T21" fmla="*/ 169 h 195"/>
                <a:gd name="T22" fmla="*/ 231 w 333"/>
                <a:gd name="T23" fmla="*/ 169 h 195"/>
                <a:gd name="T24" fmla="*/ 217 w 333"/>
                <a:gd name="T25" fmla="*/ 177 h 195"/>
                <a:gd name="T26" fmla="*/ 197 w 333"/>
                <a:gd name="T27" fmla="*/ 177 h 195"/>
                <a:gd name="T28" fmla="*/ 176 w 333"/>
                <a:gd name="T29" fmla="*/ 177 h 195"/>
                <a:gd name="T30" fmla="*/ 156 w 333"/>
                <a:gd name="T31" fmla="*/ 186 h 195"/>
                <a:gd name="T32" fmla="*/ 136 w 333"/>
                <a:gd name="T33" fmla="*/ 186 h 195"/>
                <a:gd name="T34" fmla="*/ 115 w 333"/>
                <a:gd name="T35" fmla="*/ 186 h 195"/>
                <a:gd name="T36" fmla="*/ 95 w 333"/>
                <a:gd name="T37" fmla="*/ 195 h 195"/>
                <a:gd name="T38" fmla="*/ 81 w 333"/>
                <a:gd name="T39" fmla="*/ 186 h 195"/>
                <a:gd name="T40" fmla="*/ 75 w 333"/>
                <a:gd name="T41" fmla="*/ 160 h 195"/>
                <a:gd name="T42" fmla="*/ 54 w 333"/>
                <a:gd name="T43" fmla="*/ 151 h 195"/>
                <a:gd name="T44" fmla="*/ 34 w 333"/>
                <a:gd name="T45" fmla="*/ 151 h 195"/>
                <a:gd name="T46" fmla="*/ 27 w 333"/>
                <a:gd name="T47" fmla="*/ 142 h 195"/>
                <a:gd name="T48" fmla="*/ 34 w 333"/>
                <a:gd name="T49" fmla="*/ 133 h 195"/>
                <a:gd name="T50" fmla="*/ 27 w 333"/>
                <a:gd name="T51" fmla="*/ 124 h 195"/>
                <a:gd name="T52" fmla="*/ 27 w 333"/>
                <a:gd name="T53" fmla="*/ 115 h 195"/>
                <a:gd name="T54" fmla="*/ 27 w 333"/>
                <a:gd name="T55" fmla="*/ 107 h 195"/>
                <a:gd name="T56" fmla="*/ 20 w 333"/>
                <a:gd name="T57" fmla="*/ 89 h 195"/>
                <a:gd name="T58" fmla="*/ 7 w 333"/>
                <a:gd name="T59" fmla="*/ 62 h 195"/>
                <a:gd name="T60" fmla="*/ 7 w 333"/>
                <a:gd name="T61" fmla="*/ 36 h 195"/>
                <a:gd name="T62" fmla="*/ 68 w 333"/>
                <a:gd name="T63" fmla="*/ 44 h 195"/>
                <a:gd name="T64" fmla="*/ 81 w 333"/>
                <a:gd name="T65" fmla="*/ 53 h 195"/>
                <a:gd name="T66" fmla="*/ 75 w 333"/>
                <a:gd name="T67" fmla="*/ 71 h 195"/>
                <a:gd name="T68" fmla="*/ 75 w 333"/>
                <a:gd name="T69" fmla="*/ 89 h 195"/>
                <a:gd name="T70" fmla="*/ 68 w 333"/>
                <a:gd name="T71" fmla="*/ 89 h 195"/>
                <a:gd name="T72" fmla="*/ 88 w 333"/>
                <a:gd name="T73" fmla="*/ 71 h 195"/>
                <a:gd name="T74" fmla="*/ 95 w 333"/>
                <a:gd name="T75" fmla="*/ 71 h 195"/>
                <a:gd name="T76" fmla="*/ 95 w 333"/>
                <a:gd name="T77" fmla="*/ 80 h 195"/>
                <a:gd name="T78" fmla="*/ 95 w 333"/>
                <a:gd name="T79" fmla="*/ 98 h 195"/>
                <a:gd name="T80" fmla="*/ 81 w 333"/>
                <a:gd name="T81" fmla="*/ 89 h 195"/>
                <a:gd name="T82" fmla="*/ 81 w 333"/>
                <a:gd name="T83" fmla="*/ 98 h 195"/>
                <a:gd name="T84" fmla="*/ 68 w 333"/>
                <a:gd name="T85" fmla="*/ 98 h 195"/>
                <a:gd name="T86" fmla="*/ 81 w 333"/>
                <a:gd name="T87" fmla="*/ 107 h 195"/>
                <a:gd name="T88" fmla="*/ 95 w 333"/>
                <a:gd name="T89" fmla="*/ 98 h 195"/>
                <a:gd name="T90" fmla="*/ 102 w 333"/>
                <a:gd name="T91" fmla="*/ 89 h 195"/>
                <a:gd name="T92" fmla="*/ 102 w 333"/>
                <a:gd name="T93" fmla="*/ 71 h 195"/>
                <a:gd name="T94" fmla="*/ 102 w 333"/>
                <a:gd name="T95" fmla="*/ 44 h 195"/>
                <a:gd name="T96" fmla="*/ 68 w 333"/>
                <a:gd name="T97" fmla="*/ 18 h 195"/>
                <a:gd name="T98" fmla="*/ 88 w 333"/>
                <a:gd name="T99" fmla="*/ 36 h 195"/>
                <a:gd name="T100" fmla="*/ 88 w 333"/>
                <a:gd name="T101" fmla="*/ 44 h 195"/>
                <a:gd name="T102" fmla="*/ 102 w 333"/>
                <a:gd name="T103" fmla="*/ 62 h 195"/>
                <a:gd name="T104" fmla="*/ 88 w 333"/>
                <a:gd name="T105" fmla="*/ 53 h 195"/>
                <a:gd name="T106" fmla="*/ 81 w 333"/>
                <a:gd name="T107" fmla="*/ 3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3" h="195">
                  <a:moveTo>
                    <a:pt x="102" y="44"/>
                  </a:moveTo>
                  <a:lnTo>
                    <a:pt x="95" y="44"/>
                  </a:lnTo>
                  <a:lnTo>
                    <a:pt x="102" y="53"/>
                  </a:lnTo>
                  <a:lnTo>
                    <a:pt x="95" y="44"/>
                  </a:lnTo>
                  <a:lnTo>
                    <a:pt x="102" y="44"/>
                  </a:lnTo>
                  <a:lnTo>
                    <a:pt x="102" y="36"/>
                  </a:lnTo>
                  <a:lnTo>
                    <a:pt x="95" y="36"/>
                  </a:lnTo>
                  <a:lnTo>
                    <a:pt x="88" y="36"/>
                  </a:lnTo>
                  <a:lnTo>
                    <a:pt x="88" y="27"/>
                  </a:lnTo>
                  <a:lnTo>
                    <a:pt x="95" y="27"/>
                  </a:lnTo>
                  <a:lnTo>
                    <a:pt x="95" y="18"/>
                  </a:lnTo>
                  <a:lnTo>
                    <a:pt x="95" y="9"/>
                  </a:lnTo>
                  <a:lnTo>
                    <a:pt x="88" y="9"/>
                  </a:lnTo>
                  <a:lnTo>
                    <a:pt x="81" y="0"/>
                  </a:lnTo>
                  <a:lnTo>
                    <a:pt x="163" y="0"/>
                  </a:lnTo>
                  <a:lnTo>
                    <a:pt x="251" y="0"/>
                  </a:lnTo>
                  <a:lnTo>
                    <a:pt x="278" y="0"/>
                  </a:lnTo>
                  <a:lnTo>
                    <a:pt x="312" y="0"/>
                  </a:lnTo>
                  <a:lnTo>
                    <a:pt x="326" y="0"/>
                  </a:lnTo>
                  <a:lnTo>
                    <a:pt x="326" y="9"/>
                  </a:lnTo>
                  <a:lnTo>
                    <a:pt x="326" y="53"/>
                  </a:lnTo>
                  <a:lnTo>
                    <a:pt x="326" y="89"/>
                  </a:lnTo>
                  <a:lnTo>
                    <a:pt x="326" y="98"/>
                  </a:lnTo>
                  <a:lnTo>
                    <a:pt x="326" y="107"/>
                  </a:lnTo>
                  <a:lnTo>
                    <a:pt x="326" y="133"/>
                  </a:lnTo>
                  <a:lnTo>
                    <a:pt x="326" y="142"/>
                  </a:lnTo>
                  <a:lnTo>
                    <a:pt x="326" y="151"/>
                  </a:lnTo>
                  <a:lnTo>
                    <a:pt x="333" y="151"/>
                  </a:lnTo>
                  <a:lnTo>
                    <a:pt x="333" y="160"/>
                  </a:lnTo>
                  <a:lnTo>
                    <a:pt x="333" y="169"/>
                  </a:lnTo>
                  <a:lnTo>
                    <a:pt x="312" y="169"/>
                  </a:lnTo>
                  <a:lnTo>
                    <a:pt x="305" y="169"/>
                  </a:lnTo>
                  <a:lnTo>
                    <a:pt x="285" y="169"/>
                  </a:lnTo>
                  <a:lnTo>
                    <a:pt x="244" y="169"/>
                  </a:lnTo>
                  <a:lnTo>
                    <a:pt x="238" y="169"/>
                  </a:lnTo>
                  <a:lnTo>
                    <a:pt x="231" y="169"/>
                  </a:lnTo>
                  <a:lnTo>
                    <a:pt x="224" y="169"/>
                  </a:lnTo>
                  <a:lnTo>
                    <a:pt x="217" y="169"/>
                  </a:lnTo>
                  <a:lnTo>
                    <a:pt x="217" y="177"/>
                  </a:lnTo>
                  <a:lnTo>
                    <a:pt x="210" y="177"/>
                  </a:lnTo>
                  <a:lnTo>
                    <a:pt x="204" y="177"/>
                  </a:lnTo>
                  <a:lnTo>
                    <a:pt x="197" y="177"/>
                  </a:lnTo>
                  <a:lnTo>
                    <a:pt x="190" y="186"/>
                  </a:lnTo>
                  <a:lnTo>
                    <a:pt x="183" y="186"/>
                  </a:lnTo>
                  <a:lnTo>
                    <a:pt x="176" y="177"/>
                  </a:lnTo>
                  <a:lnTo>
                    <a:pt x="170" y="186"/>
                  </a:lnTo>
                  <a:lnTo>
                    <a:pt x="163" y="186"/>
                  </a:lnTo>
                  <a:lnTo>
                    <a:pt x="156" y="186"/>
                  </a:lnTo>
                  <a:lnTo>
                    <a:pt x="149" y="186"/>
                  </a:lnTo>
                  <a:lnTo>
                    <a:pt x="142" y="186"/>
                  </a:lnTo>
                  <a:lnTo>
                    <a:pt x="136" y="186"/>
                  </a:lnTo>
                  <a:lnTo>
                    <a:pt x="129" y="186"/>
                  </a:lnTo>
                  <a:lnTo>
                    <a:pt x="122" y="186"/>
                  </a:lnTo>
                  <a:lnTo>
                    <a:pt x="115" y="186"/>
                  </a:lnTo>
                  <a:lnTo>
                    <a:pt x="109" y="195"/>
                  </a:lnTo>
                  <a:lnTo>
                    <a:pt x="102" y="195"/>
                  </a:lnTo>
                  <a:lnTo>
                    <a:pt x="95" y="195"/>
                  </a:lnTo>
                  <a:lnTo>
                    <a:pt x="95" y="186"/>
                  </a:lnTo>
                  <a:lnTo>
                    <a:pt x="88" y="186"/>
                  </a:lnTo>
                  <a:lnTo>
                    <a:pt x="81" y="186"/>
                  </a:lnTo>
                  <a:lnTo>
                    <a:pt x="81" y="177"/>
                  </a:lnTo>
                  <a:lnTo>
                    <a:pt x="81" y="169"/>
                  </a:lnTo>
                  <a:lnTo>
                    <a:pt x="75" y="160"/>
                  </a:lnTo>
                  <a:lnTo>
                    <a:pt x="68" y="160"/>
                  </a:lnTo>
                  <a:lnTo>
                    <a:pt x="61" y="160"/>
                  </a:lnTo>
                  <a:lnTo>
                    <a:pt x="54" y="151"/>
                  </a:lnTo>
                  <a:lnTo>
                    <a:pt x="47" y="151"/>
                  </a:lnTo>
                  <a:lnTo>
                    <a:pt x="41" y="151"/>
                  </a:lnTo>
                  <a:lnTo>
                    <a:pt x="34" y="151"/>
                  </a:lnTo>
                  <a:lnTo>
                    <a:pt x="27" y="151"/>
                  </a:lnTo>
                  <a:lnTo>
                    <a:pt x="27" y="133"/>
                  </a:lnTo>
                  <a:lnTo>
                    <a:pt x="27" y="142"/>
                  </a:lnTo>
                  <a:lnTo>
                    <a:pt x="41" y="142"/>
                  </a:lnTo>
                  <a:lnTo>
                    <a:pt x="34" y="142"/>
                  </a:lnTo>
                  <a:lnTo>
                    <a:pt x="34" y="133"/>
                  </a:lnTo>
                  <a:lnTo>
                    <a:pt x="41" y="124"/>
                  </a:lnTo>
                  <a:lnTo>
                    <a:pt x="34" y="124"/>
                  </a:lnTo>
                  <a:lnTo>
                    <a:pt x="27" y="124"/>
                  </a:lnTo>
                  <a:lnTo>
                    <a:pt x="27" y="115"/>
                  </a:lnTo>
                  <a:lnTo>
                    <a:pt x="27" y="124"/>
                  </a:lnTo>
                  <a:lnTo>
                    <a:pt x="27" y="115"/>
                  </a:lnTo>
                  <a:lnTo>
                    <a:pt x="41" y="115"/>
                  </a:lnTo>
                  <a:lnTo>
                    <a:pt x="34" y="115"/>
                  </a:lnTo>
                  <a:lnTo>
                    <a:pt x="27" y="107"/>
                  </a:lnTo>
                  <a:lnTo>
                    <a:pt x="27" y="115"/>
                  </a:lnTo>
                  <a:lnTo>
                    <a:pt x="20" y="98"/>
                  </a:lnTo>
                  <a:lnTo>
                    <a:pt x="20" y="89"/>
                  </a:lnTo>
                  <a:lnTo>
                    <a:pt x="14" y="80"/>
                  </a:lnTo>
                  <a:lnTo>
                    <a:pt x="14" y="71"/>
                  </a:lnTo>
                  <a:lnTo>
                    <a:pt x="7" y="62"/>
                  </a:lnTo>
                  <a:lnTo>
                    <a:pt x="0" y="44"/>
                  </a:lnTo>
                  <a:lnTo>
                    <a:pt x="0" y="36"/>
                  </a:lnTo>
                  <a:lnTo>
                    <a:pt x="7" y="36"/>
                  </a:lnTo>
                  <a:lnTo>
                    <a:pt x="34" y="44"/>
                  </a:lnTo>
                  <a:lnTo>
                    <a:pt x="54" y="53"/>
                  </a:lnTo>
                  <a:lnTo>
                    <a:pt x="68" y="44"/>
                  </a:lnTo>
                  <a:lnTo>
                    <a:pt x="75" y="53"/>
                  </a:lnTo>
                  <a:lnTo>
                    <a:pt x="81" y="44"/>
                  </a:lnTo>
                  <a:lnTo>
                    <a:pt x="81" y="53"/>
                  </a:lnTo>
                  <a:lnTo>
                    <a:pt x="88" y="62"/>
                  </a:lnTo>
                  <a:lnTo>
                    <a:pt x="81" y="62"/>
                  </a:lnTo>
                  <a:lnTo>
                    <a:pt x="75" y="71"/>
                  </a:lnTo>
                  <a:lnTo>
                    <a:pt x="75" y="80"/>
                  </a:lnTo>
                  <a:lnTo>
                    <a:pt x="68" y="89"/>
                  </a:lnTo>
                  <a:lnTo>
                    <a:pt x="75" y="89"/>
                  </a:lnTo>
                  <a:lnTo>
                    <a:pt x="81" y="89"/>
                  </a:lnTo>
                  <a:lnTo>
                    <a:pt x="75" y="89"/>
                  </a:lnTo>
                  <a:lnTo>
                    <a:pt x="68" y="89"/>
                  </a:lnTo>
                  <a:lnTo>
                    <a:pt x="75" y="80"/>
                  </a:lnTo>
                  <a:lnTo>
                    <a:pt x="81" y="71"/>
                  </a:lnTo>
                  <a:lnTo>
                    <a:pt x="88" y="71"/>
                  </a:lnTo>
                  <a:lnTo>
                    <a:pt x="88" y="62"/>
                  </a:lnTo>
                  <a:lnTo>
                    <a:pt x="95" y="62"/>
                  </a:lnTo>
                  <a:lnTo>
                    <a:pt x="95" y="71"/>
                  </a:lnTo>
                  <a:lnTo>
                    <a:pt x="88" y="71"/>
                  </a:lnTo>
                  <a:lnTo>
                    <a:pt x="88" y="80"/>
                  </a:lnTo>
                  <a:lnTo>
                    <a:pt x="95" y="80"/>
                  </a:lnTo>
                  <a:lnTo>
                    <a:pt x="95" y="89"/>
                  </a:lnTo>
                  <a:lnTo>
                    <a:pt x="88" y="89"/>
                  </a:lnTo>
                  <a:lnTo>
                    <a:pt x="95" y="98"/>
                  </a:lnTo>
                  <a:lnTo>
                    <a:pt x="88" y="98"/>
                  </a:lnTo>
                  <a:lnTo>
                    <a:pt x="88" y="89"/>
                  </a:lnTo>
                  <a:lnTo>
                    <a:pt x="81" y="89"/>
                  </a:lnTo>
                  <a:lnTo>
                    <a:pt x="81" y="98"/>
                  </a:lnTo>
                  <a:lnTo>
                    <a:pt x="88" y="98"/>
                  </a:lnTo>
                  <a:lnTo>
                    <a:pt x="81" y="98"/>
                  </a:lnTo>
                  <a:lnTo>
                    <a:pt x="81" y="89"/>
                  </a:lnTo>
                  <a:lnTo>
                    <a:pt x="81" y="98"/>
                  </a:lnTo>
                  <a:lnTo>
                    <a:pt x="68" y="98"/>
                  </a:lnTo>
                  <a:lnTo>
                    <a:pt x="68" y="107"/>
                  </a:lnTo>
                  <a:lnTo>
                    <a:pt x="75" y="107"/>
                  </a:lnTo>
                  <a:lnTo>
                    <a:pt x="81" y="107"/>
                  </a:lnTo>
                  <a:lnTo>
                    <a:pt x="88" y="107"/>
                  </a:lnTo>
                  <a:lnTo>
                    <a:pt x="88" y="98"/>
                  </a:lnTo>
                  <a:lnTo>
                    <a:pt x="95" y="98"/>
                  </a:lnTo>
                  <a:lnTo>
                    <a:pt x="102" y="98"/>
                  </a:lnTo>
                  <a:lnTo>
                    <a:pt x="95" y="98"/>
                  </a:lnTo>
                  <a:lnTo>
                    <a:pt x="102" y="89"/>
                  </a:lnTo>
                  <a:lnTo>
                    <a:pt x="102" y="80"/>
                  </a:lnTo>
                  <a:lnTo>
                    <a:pt x="95" y="71"/>
                  </a:lnTo>
                  <a:lnTo>
                    <a:pt x="102" y="71"/>
                  </a:lnTo>
                  <a:lnTo>
                    <a:pt x="102" y="62"/>
                  </a:lnTo>
                  <a:lnTo>
                    <a:pt x="109" y="53"/>
                  </a:lnTo>
                  <a:lnTo>
                    <a:pt x="102" y="44"/>
                  </a:lnTo>
                  <a:close/>
                  <a:moveTo>
                    <a:pt x="75" y="27"/>
                  </a:moveTo>
                  <a:lnTo>
                    <a:pt x="68" y="27"/>
                  </a:lnTo>
                  <a:lnTo>
                    <a:pt x="68" y="18"/>
                  </a:lnTo>
                  <a:lnTo>
                    <a:pt x="75" y="27"/>
                  </a:lnTo>
                  <a:close/>
                  <a:moveTo>
                    <a:pt x="81" y="36"/>
                  </a:moveTo>
                  <a:lnTo>
                    <a:pt x="88" y="36"/>
                  </a:lnTo>
                  <a:lnTo>
                    <a:pt x="95" y="36"/>
                  </a:lnTo>
                  <a:lnTo>
                    <a:pt x="88" y="36"/>
                  </a:lnTo>
                  <a:lnTo>
                    <a:pt x="88" y="44"/>
                  </a:lnTo>
                  <a:lnTo>
                    <a:pt x="95" y="53"/>
                  </a:lnTo>
                  <a:lnTo>
                    <a:pt x="102" y="53"/>
                  </a:lnTo>
                  <a:lnTo>
                    <a:pt x="102" y="62"/>
                  </a:lnTo>
                  <a:lnTo>
                    <a:pt x="95" y="62"/>
                  </a:lnTo>
                  <a:lnTo>
                    <a:pt x="95" y="53"/>
                  </a:lnTo>
                  <a:lnTo>
                    <a:pt x="88" y="53"/>
                  </a:lnTo>
                  <a:lnTo>
                    <a:pt x="88" y="44"/>
                  </a:lnTo>
                  <a:lnTo>
                    <a:pt x="81" y="44"/>
                  </a:lnTo>
                  <a:lnTo>
                    <a:pt x="81" y="36"/>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23" name="Freeform 12"/>
            <p:cNvSpPr>
              <a:spLocks/>
            </p:cNvSpPr>
            <p:nvPr/>
          </p:nvSpPr>
          <p:spPr bwMode="auto">
            <a:xfrm>
              <a:off x="2366963" y="1504950"/>
              <a:ext cx="1404937" cy="822325"/>
            </a:xfrm>
            <a:custGeom>
              <a:avLst/>
              <a:gdLst>
                <a:gd name="T0" fmla="*/ 197 w 516"/>
                <a:gd name="T1" fmla="*/ 248 h 257"/>
                <a:gd name="T2" fmla="*/ 184 w 516"/>
                <a:gd name="T3" fmla="*/ 248 h 257"/>
                <a:gd name="T4" fmla="*/ 170 w 516"/>
                <a:gd name="T5" fmla="*/ 248 h 257"/>
                <a:gd name="T6" fmla="*/ 163 w 516"/>
                <a:gd name="T7" fmla="*/ 257 h 257"/>
                <a:gd name="T8" fmla="*/ 157 w 516"/>
                <a:gd name="T9" fmla="*/ 248 h 257"/>
                <a:gd name="T10" fmla="*/ 143 w 516"/>
                <a:gd name="T11" fmla="*/ 248 h 257"/>
                <a:gd name="T12" fmla="*/ 136 w 516"/>
                <a:gd name="T13" fmla="*/ 257 h 257"/>
                <a:gd name="T14" fmla="*/ 129 w 516"/>
                <a:gd name="T15" fmla="*/ 248 h 257"/>
                <a:gd name="T16" fmla="*/ 123 w 516"/>
                <a:gd name="T17" fmla="*/ 231 h 257"/>
                <a:gd name="T18" fmla="*/ 116 w 516"/>
                <a:gd name="T19" fmla="*/ 222 h 257"/>
                <a:gd name="T20" fmla="*/ 116 w 516"/>
                <a:gd name="T21" fmla="*/ 213 h 257"/>
                <a:gd name="T22" fmla="*/ 102 w 516"/>
                <a:gd name="T23" fmla="*/ 204 h 257"/>
                <a:gd name="T24" fmla="*/ 95 w 516"/>
                <a:gd name="T25" fmla="*/ 195 h 257"/>
                <a:gd name="T26" fmla="*/ 95 w 516"/>
                <a:gd name="T27" fmla="*/ 186 h 257"/>
                <a:gd name="T28" fmla="*/ 89 w 516"/>
                <a:gd name="T29" fmla="*/ 195 h 257"/>
                <a:gd name="T30" fmla="*/ 75 w 516"/>
                <a:gd name="T31" fmla="*/ 195 h 257"/>
                <a:gd name="T32" fmla="*/ 68 w 516"/>
                <a:gd name="T33" fmla="*/ 186 h 257"/>
                <a:gd name="T34" fmla="*/ 75 w 516"/>
                <a:gd name="T35" fmla="*/ 177 h 257"/>
                <a:gd name="T36" fmla="*/ 68 w 516"/>
                <a:gd name="T37" fmla="*/ 169 h 257"/>
                <a:gd name="T38" fmla="*/ 75 w 516"/>
                <a:gd name="T39" fmla="*/ 160 h 257"/>
                <a:gd name="T40" fmla="*/ 75 w 516"/>
                <a:gd name="T41" fmla="*/ 160 h 257"/>
                <a:gd name="T42" fmla="*/ 68 w 516"/>
                <a:gd name="T43" fmla="*/ 151 h 257"/>
                <a:gd name="T44" fmla="*/ 75 w 516"/>
                <a:gd name="T45" fmla="*/ 142 h 257"/>
                <a:gd name="T46" fmla="*/ 68 w 516"/>
                <a:gd name="T47" fmla="*/ 133 h 257"/>
                <a:gd name="T48" fmla="*/ 62 w 516"/>
                <a:gd name="T49" fmla="*/ 124 h 257"/>
                <a:gd name="T50" fmla="*/ 48 w 516"/>
                <a:gd name="T51" fmla="*/ 115 h 257"/>
                <a:gd name="T52" fmla="*/ 48 w 516"/>
                <a:gd name="T53" fmla="*/ 115 h 257"/>
                <a:gd name="T54" fmla="*/ 41 w 516"/>
                <a:gd name="T55" fmla="*/ 107 h 257"/>
                <a:gd name="T56" fmla="*/ 28 w 516"/>
                <a:gd name="T57" fmla="*/ 98 h 257"/>
                <a:gd name="T58" fmla="*/ 21 w 516"/>
                <a:gd name="T59" fmla="*/ 89 h 257"/>
                <a:gd name="T60" fmla="*/ 21 w 516"/>
                <a:gd name="T61" fmla="*/ 89 h 257"/>
                <a:gd name="T62" fmla="*/ 14 w 516"/>
                <a:gd name="T63" fmla="*/ 80 h 257"/>
                <a:gd name="T64" fmla="*/ 21 w 516"/>
                <a:gd name="T65" fmla="*/ 71 h 257"/>
                <a:gd name="T66" fmla="*/ 14 w 516"/>
                <a:gd name="T67" fmla="*/ 62 h 257"/>
                <a:gd name="T68" fmla="*/ 7 w 516"/>
                <a:gd name="T69" fmla="*/ 53 h 257"/>
                <a:gd name="T70" fmla="*/ 0 w 516"/>
                <a:gd name="T71" fmla="*/ 27 h 257"/>
                <a:gd name="T72" fmla="*/ 62 w 516"/>
                <a:gd name="T73" fmla="*/ 0 h 257"/>
                <a:gd name="T74" fmla="*/ 170 w 516"/>
                <a:gd name="T75" fmla="*/ 0 h 257"/>
                <a:gd name="T76" fmla="*/ 231 w 516"/>
                <a:gd name="T77" fmla="*/ 0 h 257"/>
                <a:gd name="T78" fmla="*/ 340 w 516"/>
                <a:gd name="T79" fmla="*/ 0 h 257"/>
                <a:gd name="T80" fmla="*/ 428 w 516"/>
                <a:gd name="T81" fmla="*/ 0 h 257"/>
                <a:gd name="T82" fmla="*/ 516 w 516"/>
                <a:gd name="T83" fmla="*/ 0 h 257"/>
                <a:gd name="T84" fmla="*/ 516 w 516"/>
                <a:gd name="T85" fmla="*/ 36 h 257"/>
                <a:gd name="T86" fmla="*/ 516 w 516"/>
                <a:gd name="T87" fmla="*/ 89 h 257"/>
                <a:gd name="T88" fmla="*/ 516 w 516"/>
                <a:gd name="T89" fmla="*/ 151 h 257"/>
                <a:gd name="T90" fmla="*/ 516 w 516"/>
                <a:gd name="T91" fmla="*/ 177 h 257"/>
                <a:gd name="T92" fmla="*/ 516 w 516"/>
                <a:gd name="T93" fmla="*/ 222 h 257"/>
                <a:gd name="T94" fmla="*/ 469 w 516"/>
                <a:gd name="T95" fmla="*/ 222 h 257"/>
                <a:gd name="T96" fmla="*/ 421 w 516"/>
                <a:gd name="T97" fmla="*/ 222 h 257"/>
                <a:gd name="T98" fmla="*/ 340 w 516"/>
                <a:gd name="T99" fmla="*/ 222 h 257"/>
                <a:gd name="T100" fmla="*/ 272 w 516"/>
                <a:gd name="T101" fmla="*/ 222 h 257"/>
                <a:gd name="T102" fmla="*/ 245 w 516"/>
                <a:gd name="T103" fmla="*/ 222 h 257"/>
                <a:gd name="T104" fmla="*/ 218 w 516"/>
                <a:gd name="T105" fmla="*/ 240 h 257"/>
                <a:gd name="T106" fmla="*/ 211 w 516"/>
                <a:gd name="T107" fmla="*/ 248 h 257"/>
                <a:gd name="T108" fmla="*/ 204 w 516"/>
                <a:gd name="T109" fmla="*/ 24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6" h="257">
                  <a:moveTo>
                    <a:pt x="197" y="240"/>
                  </a:moveTo>
                  <a:lnTo>
                    <a:pt x="197" y="248"/>
                  </a:lnTo>
                  <a:lnTo>
                    <a:pt x="190" y="248"/>
                  </a:lnTo>
                  <a:lnTo>
                    <a:pt x="184" y="248"/>
                  </a:lnTo>
                  <a:lnTo>
                    <a:pt x="177" y="248"/>
                  </a:lnTo>
                  <a:lnTo>
                    <a:pt x="170" y="248"/>
                  </a:lnTo>
                  <a:lnTo>
                    <a:pt x="163" y="248"/>
                  </a:lnTo>
                  <a:lnTo>
                    <a:pt x="163" y="257"/>
                  </a:lnTo>
                  <a:lnTo>
                    <a:pt x="157" y="257"/>
                  </a:lnTo>
                  <a:lnTo>
                    <a:pt x="157" y="248"/>
                  </a:lnTo>
                  <a:lnTo>
                    <a:pt x="150" y="248"/>
                  </a:lnTo>
                  <a:lnTo>
                    <a:pt x="143" y="248"/>
                  </a:lnTo>
                  <a:lnTo>
                    <a:pt x="143" y="257"/>
                  </a:lnTo>
                  <a:lnTo>
                    <a:pt x="136" y="257"/>
                  </a:lnTo>
                  <a:lnTo>
                    <a:pt x="136" y="248"/>
                  </a:lnTo>
                  <a:lnTo>
                    <a:pt x="129" y="248"/>
                  </a:lnTo>
                  <a:lnTo>
                    <a:pt x="129" y="240"/>
                  </a:lnTo>
                  <a:lnTo>
                    <a:pt x="123" y="231"/>
                  </a:lnTo>
                  <a:lnTo>
                    <a:pt x="116" y="231"/>
                  </a:lnTo>
                  <a:lnTo>
                    <a:pt x="116" y="222"/>
                  </a:lnTo>
                  <a:lnTo>
                    <a:pt x="109" y="222"/>
                  </a:lnTo>
                  <a:lnTo>
                    <a:pt x="116" y="213"/>
                  </a:lnTo>
                  <a:lnTo>
                    <a:pt x="109" y="213"/>
                  </a:lnTo>
                  <a:lnTo>
                    <a:pt x="102" y="204"/>
                  </a:lnTo>
                  <a:lnTo>
                    <a:pt x="102" y="195"/>
                  </a:lnTo>
                  <a:lnTo>
                    <a:pt x="95" y="195"/>
                  </a:lnTo>
                  <a:lnTo>
                    <a:pt x="102" y="186"/>
                  </a:lnTo>
                  <a:lnTo>
                    <a:pt x="95" y="186"/>
                  </a:lnTo>
                  <a:lnTo>
                    <a:pt x="89" y="186"/>
                  </a:lnTo>
                  <a:lnTo>
                    <a:pt x="89" y="195"/>
                  </a:lnTo>
                  <a:lnTo>
                    <a:pt x="82" y="195"/>
                  </a:lnTo>
                  <a:lnTo>
                    <a:pt x="75" y="195"/>
                  </a:lnTo>
                  <a:lnTo>
                    <a:pt x="68" y="195"/>
                  </a:lnTo>
                  <a:lnTo>
                    <a:pt x="68" y="186"/>
                  </a:lnTo>
                  <a:lnTo>
                    <a:pt x="68" y="177"/>
                  </a:lnTo>
                  <a:lnTo>
                    <a:pt x="75" y="177"/>
                  </a:lnTo>
                  <a:lnTo>
                    <a:pt x="75" y="169"/>
                  </a:lnTo>
                  <a:lnTo>
                    <a:pt x="68" y="169"/>
                  </a:lnTo>
                  <a:lnTo>
                    <a:pt x="68" y="160"/>
                  </a:lnTo>
                  <a:lnTo>
                    <a:pt x="75" y="160"/>
                  </a:lnTo>
                  <a:lnTo>
                    <a:pt x="68" y="160"/>
                  </a:lnTo>
                  <a:lnTo>
                    <a:pt x="75" y="160"/>
                  </a:lnTo>
                  <a:lnTo>
                    <a:pt x="75" y="151"/>
                  </a:lnTo>
                  <a:lnTo>
                    <a:pt x="68" y="151"/>
                  </a:lnTo>
                  <a:lnTo>
                    <a:pt x="75" y="151"/>
                  </a:lnTo>
                  <a:lnTo>
                    <a:pt x="75" y="142"/>
                  </a:lnTo>
                  <a:lnTo>
                    <a:pt x="75" y="133"/>
                  </a:lnTo>
                  <a:lnTo>
                    <a:pt x="68" y="133"/>
                  </a:lnTo>
                  <a:lnTo>
                    <a:pt x="62" y="133"/>
                  </a:lnTo>
                  <a:lnTo>
                    <a:pt x="62" y="124"/>
                  </a:lnTo>
                  <a:lnTo>
                    <a:pt x="55" y="124"/>
                  </a:lnTo>
                  <a:lnTo>
                    <a:pt x="48" y="115"/>
                  </a:lnTo>
                  <a:lnTo>
                    <a:pt x="55" y="115"/>
                  </a:lnTo>
                  <a:lnTo>
                    <a:pt x="48" y="115"/>
                  </a:lnTo>
                  <a:lnTo>
                    <a:pt x="48" y="107"/>
                  </a:lnTo>
                  <a:lnTo>
                    <a:pt x="41" y="107"/>
                  </a:lnTo>
                  <a:lnTo>
                    <a:pt x="34" y="98"/>
                  </a:lnTo>
                  <a:lnTo>
                    <a:pt x="28" y="98"/>
                  </a:lnTo>
                  <a:lnTo>
                    <a:pt x="28" y="89"/>
                  </a:lnTo>
                  <a:lnTo>
                    <a:pt x="21" y="89"/>
                  </a:lnTo>
                  <a:lnTo>
                    <a:pt x="14" y="89"/>
                  </a:lnTo>
                  <a:lnTo>
                    <a:pt x="21" y="89"/>
                  </a:lnTo>
                  <a:lnTo>
                    <a:pt x="21" y="80"/>
                  </a:lnTo>
                  <a:lnTo>
                    <a:pt x="14" y="80"/>
                  </a:lnTo>
                  <a:lnTo>
                    <a:pt x="21" y="80"/>
                  </a:lnTo>
                  <a:lnTo>
                    <a:pt x="21" y="71"/>
                  </a:lnTo>
                  <a:lnTo>
                    <a:pt x="14" y="71"/>
                  </a:lnTo>
                  <a:lnTo>
                    <a:pt x="14" y="62"/>
                  </a:lnTo>
                  <a:lnTo>
                    <a:pt x="7" y="62"/>
                  </a:lnTo>
                  <a:lnTo>
                    <a:pt x="7" y="53"/>
                  </a:lnTo>
                  <a:lnTo>
                    <a:pt x="0" y="44"/>
                  </a:lnTo>
                  <a:lnTo>
                    <a:pt x="0" y="27"/>
                  </a:lnTo>
                  <a:lnTo>
                    <a:pt x="0" y="0"/>
                  </a:lnTo>
                  <a:lnTo>
                    <a:pt x="62" y="0"/>
                  </a:lnTo>
                  <a:lnTo>
                    <a:pt x="89" y="0"/>
                  </a:lnTo>
                  <a:lnTo>
                    <a:pt x="170" y="0"/>
                  </a:lnTo>
                  <a:lnTo>
                    <a:pt x="211" y="0"/>
                  </a:lnTo>
                  <a:lnTo>
                    <a:pt x="231" y="0"/>
                  </a:lnTo>
                  <a:lnTo>
                    <a:pt x="286" y="0"/>
                  </a:lnTo>
                  <a:lnTo>
                    <a:pt x="340" y="0"/>
                  </a:lnTo>
                  <a:lnTo>
                    <a:pt x="381" y="0"/>
                  </a:lnTo>
                  <a:lnTo>
                    <a:pt x="428" y="0"/>
                  </a:lnTo>
                  <a:lnTo>
                    <a:pt x="476" y="0"/>
                  </a:lnTo>
                  <a:lnTo>
                    <a:pt x="516" y="0"/>
                  </a:lnTo>
                  <a:lnTo>
                    <a:pt x="516" y="18"/>
                  </a:lnTo>
                  <a:lnTo>
                    <a:pt x="516" y="36"/>
                  </a:lnTo>
                  <a:lnTo>
                    <a:pt x="516" y="53"/>
                  </a:lnTo>
                  <a:lnTo>
                    <a:pt x="516" y="89"/>
                  </a:lnTo>
                  <a:lnTo>
                    <a:pt x="516" y="133"/>
                  </a:lnTo>
                  <a:lnTo>
                    <a:pt x="516" y="151"/>
                  </a:lnTo>
                  <a:lnTo>
                    <a:pt x="516" y="169"/>
                  </a:lnTo>
                  <a:lnTo>
                    <a:pt x="516" y="177"/>
                  </a:lnTo>
                  <a:lnTo>
                    <a:pt x="516" y="213"/>
                  </a:lnTo>
                  <a:lnTo>
                    <a:pt x="516" y="222"/>
                  </a:lnTo>
                  <a:lnTo>
                    <a:pt x="476" y="222"/>
                  </a:lnTo>
                  <a:lnTo>
                    <a:pt x="469" y="222"/>
                  </a:lnTo>
                  <a:lnTo>
                    <a:pt x="435" y="222"/>
                  </a:lnTo>
                  <a:lnTo>
                    <a:pt x="421" y="222"/>
                  </a:lnTo>
                  <a:lnTo>
                    <a:pt x="353" y="222"/>
                  </a:lnTo>
                  <a:lnTo>
                    <a:pt x="340" y="222"/>
                  </a:lnTo>
                  <a:lnTo>
                    <a:pt x="319" y="222"/>
                  </a:lnTo>
                  <a:lnTo>
                    <a:pt x="272" y="222"/>
                  </a:lnTo>
                  <a:lnTo>
                    <a:pt x="265" y="222"/>
                  </a:lnTo>
                  <a:lnTo>
                    <a:pt x="245" y="222"/>
                  </a:lnTo>
                  <a:lnTo>
                    <a:pt x="218" y="222"/>
                  </a:lnTo>
                  <a:lnTo>
                    <a:pt x="218" y="240"/>
                  </a:lnTo>
                  <a:lnTo>
                    <a:pt x="218" y="248"/>
                  </a:lnTo>
                  <a:lnTo>
                    <a:pt x="211" y="248"/>
                  </a:lnTo>
                  <a:lnTo>
                    <a:pt x="211" y="240"/>
                  </a:lnTo>
                  <a:lnTo>
                    <a:pt x="204" y="240"/>
                  </a:lnTo>
                  <a:lnTo>
                    <a:pt x="197" y="240"/>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24" name="Freeform 13"/>
            <p:cNvSpPr>
              <a:spLocks noEditPoints="1"/>
            </p:cNvSpPr>
            <p:nvPr/>
          </p:nvSpPr>
          <p:spPr bwMode="auto">
            <a:xfrm>
              <a:off x="7596188" y="1790700"/>
              <a:ext cx="481012" cy="765175"/>
            </a:xfrm>
            <a:custGeom>
              <a:avLst/>
              <a:gdLst>
                <a:gd name="T0" fmla="*/ 55 w 177"/>
                <a:gd name="T1" fmla="*/ 186 h 239"/>
                <a:gd name="T2" fmla="*/ 55 w 177"/>
                <a:gd name="T3" fmla="*/ 195 h 239"/>
                <a:gd name="T4" fmla="*/ 48 w 177"/>
                <a:gd name="T5" fmla="*/ 204 h 239"/>
                <a:gd name="T6" fmla="*/ 41 w 177"/>
                <a:gd name="T7" fmla="*/ 204 h 239"/>
                <a:gd name="T8" fmla="*/ 34 w 177"/>
                <a:gd name="T9" fmla="*/ 213 h 239"/>
                <a:gd name="T10" fmla="*/ 27 w 177"/>
                <a:gd name="T11" fmla="*/ 221 h 239"/>
                <a:gd name="T12" fmla="*/ 21 w 177"/>
                <a:gd name="T13" fmla="*/ 239 h 239"/>
                <a:gd name="T14" fmla="*/ 14 w 177"/>
                <a:gd name="T15" fmla="*/ 230 h 239"/>
                <a:gd name="T16" fmla="*/ 7 w 177"/>
                <a:gd name="T17" fmla="*/ 221 h 239"/>
                <a:gd name="T18" fmla="*/ 7 w 177"/>
                <a:gd name="T19" fmla="*/ 204 h 239"/>
                <a:gd name="T20" fmla="*/ 7 w 177"/>
                <a:gd name="T21" fmla="*/ 151 h 239"/>
                <a:gd name="T22" fmla="*/ 7 w 177"/>
                <a:gd name="T23" fmla="*/ 115 h 239"/>
                <a:gd name="T24" fmla="*/ 14 w 177"/>
                <a:gd name="T25" fmla="*/ 115 h 239"/>
                <a:gd name="T26" fmla="*/ 21 w 177"/>
                <a:gd name="T27" fmla="*/ 115 h 239"/>
                <a:gd name="T28" fmla="*/ 27 w 177"/>
                <a:gd name="T29" fmla="*/ 97 h 239"/>
                <a:gd name="T30" fmla="*/ 34 w 177"/>
                <a:gd name="T31" fmla="*/ 88 h 239"/>
                <a:gd name="T32" fmla="*/ 34 w 177"/>
                <a:gd name="T33" fmla="*/ 80 h 239"/>
                <a:gd name="T34" fmla="*/ 41 w 177"/>
                <a:gd name="T35" fmla="*/ 71 h 239"/>
                <a:gd name="T36" fmla="*/ 41 w 177"/>
                <a:gd name="T37" fmla="*/ 62 h 239"/>
                <a:gd name="T38" fmla="*/ 48 w 177"/>
                <a:gd name="T39" fmla="*/ 44 h 239"/>
                <a:gd name="T40" fmla="*/ 82 w 177"/>
                <a:gd name="T41" fmla="*/ 0 h 239"/>
                <a:gd name="T42" fmla="*/ 88 w 177"/>
                <a:gd name="T43" fmla="*/ 9 h 239"/>
                <a:gd name="T44" fmla="*/ 116 w 177"/>
                <a:gd name="T45" fmla="*/ 9 h 239"/>
                <a:gd name="T46" fmla="*/ 143 w 177"/>
                <a:gd name="T47" fmla="*/ 18 h 239"/>
                <a:gd name="T48" fmla="*/ 143 w 177"/>
                <a:gd name="T49" fmla="*/ 88 h 239"/>
                <a:gd name="T50" fmla="*/ 150 w 177"/>
                <a:gd name="T51" fmla="*/ 97 h 239"/>
                <a:gd name="T52" fmla="*/ 156 w 177"/>
                <a:gd name="T53" fmla="*/ 106 h 239"/>
                <a:gd name="T54" fmla="*/ 156 w 177"/>
                <a:gd name="T55" fmla="*/ 124 h 239"/>
                <a:gd name="T56" fmla="*/ 170 w 177"/>
                <a:gd name="T57" fmla="*/ 124 h 239"/>
                <a:gd name="T58" fmla="*/ 170 w 177"/>
                <a:gd name="T59" fmla="*/ 142 h 239"/>
                <a:gd name="T60" fmla="*/ 170 w 177"/>
                <a:gd name="T61" fmla="*/ 151 h 239"/>
                <a:gd name="T62" fmla="*/ 150 w 177"/>
                <a:gd name="T63" fmla="*/ 159 h 239"/>
                <a:gd name="T64" fmla="*/ 136 w 177"/>
                <a:gd name="T65" fmla="*/ 168 h 239"/>
                <a:gd name="T66" fmla="*/ 136 w 177"/>
                <a:gd name="T67" fmla="*/ 168 h 239"/>
                <a:gd name="T68" fmla="*/ 129 w 177"/>
                <a:gd name="T69" fmla="*/ 159 h 239"/>
                <a:gd name="T70" fmla="*/ 116 w 177"/>
                <a:gd name="T71" fmla="*/ 168 h 239"/>
                <a:gd name="T72" fmla="*/ 109 w 177"/>
                <a:gd name="T73" fmla="*/ 168 h 239"/>
                <a:gd name="T74" fmla="*/ 102 w 177"/>
                <a:gd name="T75" fmla="*/ 168 h 239"/>
                <a:gd name="T76" fmla="*/ 102 w 177"/>
                <a:gd name="T77" fmla="*/ 151 h 239"/>
                <a:gd name="T78" fmla="*/ 102 w 177"/>
                <a:gd name="T79" fmla="*/ 159 h 239"/>
                <a:gd name="T80" fmla="*/ 95 w 177"/>
                <a:gd name="T81" fmla="*/ 177 h 239"/>
                <a:gd name="T82" fmla="*/ 88 w 177"/>
                <a:gd name="T83" fmla="*/ 186 h 239"/>
                <a:gd name="T84" fmla="*/ 75 w 177"/>
                <a:gd name="T85" fmla="*/ 186 h 239"/>
                <a:gd name="T86" fmla="*/ 61 w 177"/>
                <a:gd name="T87" fmla="*/ 195 h 239"/>
                <a:gd name="T88" fmla="*/ 61 w 177"/>
                <a:gd name="T89" fmla="*/ 195 h 239"/>
                <a:gd name="T90" fmla="*/ 55 w 177"/>
                <a:gd name="T91" fmla="*/ 186 h 239"/>
                <a:gd name="T92" fmla="*/ 116 w 177"/>
                <a:gd name="T93" fmla="*/ 168 h 239"/>
                <a:gd name="T94" fmla="*/ 129 w 177"/>
                <a:gd name="T95" fmla="*/ 168 h 239"/>
                <a:gd name="T96" fmla="*/ 116 w 177"/>
                <a:gd name="T97" fmla="*/ 17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7" h="239">
                  <a:moveTo>
                    <a:pt x="61" y="186"/>
                  </a:moveTo>
                  <a:lnTo>
                    <a:pt x="55" y="186"/>
                  </a:lnTo>
                  <a:lnTo>
                    <a:pt x="55" y="204"/>
                  </a:lnTo>
                  <a:lnTo>
                    <a:pt x="55" y="195"/>
                  </a:lnTo>
                  <a:lnTo>
                    <a:pt x="55" y="204"/>
                  </a:lnTo>
                  <a:lnTo>
                    <a:pt x="48" y="204"/>
                  </a:lnTo>
                  <a:lnTo>
                    <a:pt x="48" y="195"/>
                  </a:lnTo>
                  <a:lnTo>
                    <a:pt x="41" y="204"/>
                  </a:lnTo>
                  <a:lnTo>
                    <a:pt x="41" y="213"/>
                  </a:lnTo>
                  <a:lnTo>
                    <a:pt x="34" y="213"/>
                  </a:lnTo>
                  <a:lnTo>
                    <a:pt x="34" y="221"/>
                  </a:lnTo>
                  <a:lnTo>
                    <a:pt x="27" y="221"/>
                  </a:lnTo>
                  <a:lnTo>
                    <a:pt x="27" y="230"/>
                  </a:lnTo>
                  <a:lnTo>
                    <a:pt x="21" y="239"/>
                  </a:lnTo>
                  <a:lnTo>
                    <a:pt x="14" y="239"/>
                  </a:lnTo>
                  <a:lnTo>
                    <a:pt x="14" y="230"/>
                  </a:lnTo>
                  <a:lnTo>
                    <a:pt x="7" y="230"/>
                  </a:lnTo>
                  <a:lnTo>
                    <a:pt x="7" y="221"/>
                  </a:lnTo>
                  <a:lnTo>
                    <a:pt x="7" y="213"/>
                  </a:lnTo>
                  <a:lnTo>
                    <a:pt x="7" y="204"/>
                  </a:lnTo>
                  <a:lnTo>
                    <a:pt x="7" y="177"/>
                  </a:lnTo>
                  <a:lnTo>
                    <a:pt x="7" y="151"/>
                  </a:lnTo>
                  <a:lnTo>
                    <a:pt x="0" y="115"/>
                  </a:lnTo>
                  <a:lnTo>
                    <a:pt x="7" y="115"/>
                  </a:lnTo>
                  <a:lnTo>
                    <a:pt x="14" y="124"/>
                  </a:lnTo>
                  <a:lnTo>
                    <a:pt x="14" y="115"/>
                  </a:lnTo>
                  <a:lnTo>
                    <a:pt x="14" y="106"/>
                  </a:lnTo>
                  <a:lnTo>
                    <a:pt x="21" y="115"/>
                  </a:lnTo>
                  <a:lnTo>
                    <a:pt x="21" y="106"/>
                  </a:lnTo>
                  <a:lnTo>
                    <a:pt x="27" y="97"/>
                  </a:lnTo>
                  <a:lnTo>
                    <a:pt x="34" y="97"/>
                  </a:lnTo>
                  <a:lnTo>
                    <a:pt x="34" y="88"/>
                  </a:lnTo>
                  <a:lnTo>
                    <a:pt x="41" y="80"/>
                  </a:lnTo>
                  <a:lnTo>
                    <a:pt x="34" y="80"/>
                  </a:lnTo>
                  <a:lnTo>
                    <a:pt x="34" y="71"/>
                  </a:lnTo>
                  <a:lnTo>
                    <a:pt x="41" y="71"/>
                  </a:lnTo>
                  <a:lnTo>
                    <a:pt x="34" y="71"/>
                  </a:lnTo>
                  <a:lnTo>
                    <a:pt x="41" y="62"/>
                  </a:lnTo>
                  <a:lnTo>
                    <a:pt x="48" y="53"/>
                  </a:lnTo>
                  <a:lnTo>
                    <a:pt x="48" y="44"/>
                  </a:lnTo>
                  <a:lnTo>
                    <a:pt x="48" y="35"/>
                  </a:lnTo>
                  <a:lnTo>
                    <a:pt x="82" y="0"/>
                  </a:lnTo>
                  <a:lnTo>
                    <a:pt x="88" y="0"/>
                  </a:lnTo>
                  <a:lnTo>
                    <a:pt x="88" y="9"/>
                  </a:lnTo>
                  <a:lnTo>
                    <a:pt x="95" y="9"/>
                  </a:lnTo>
                  <a:lnTo>
                    <a:pt x="116" y="9"/>
                  </a:lnTo>
                  <a:lnTo>
                    <a:pt x="122" y="0"/>
                  </a:lnTo>
                  <a:lnTo>
                    <a:pt x="143" y="18"/>
                  </a:lnTo>
                  <a:lnTo>
                    <a:pt x="143" y="80"/>
                  </a:lnTo>
                  <a:lnTo>
                    <a:pt x="143" y="88"/>
                  </a:lnTo>
                  <a:lnTo>
                    <a:pt x="143" y="97"/>
                  </a:lnTo>
                  <a:lnTo>
                    <a:pt x="150" y="97"/>
                  </a:lnTo>
                  <a:lnTo>
                    <a:pt x="156" y="97"/>
                  </a:lnTo>
                  <a:lnTo>
                    <a:pt x="156" y="106"/>
                  </a:lnTo>
                  <a:lnTo>
                    <a:pt x="156" y="115"/>
                  </a:lnTo>
                  <a:lnTo>
                    <a:pt x="156" y="124"/>
                  </a:lnTo>
                  <a:lnTo>
                    <a:pt x="163" y="124"/>
                  </a:lnTo>
                  <a:lnTo>
                    <a:pt x="170" y="124"/>
                  </a:lnTo>
                  <a:lnTo>
                    <a:pt x="177" y="133"/>
                  </a:lnTo>
                  <a:lnTo>
                    <a:pt x="170" y="142"/>
                  </a:lnTo>
                  <a:lnTo>
                    <a:pt x="177" y="142"/>
                  </a:lnTo>
                  <a:lnTo>
                    <a:pt x="170" y="151"/>
                  </a:lnTo>
                  <a:lnTo>
                    <a:pt x="163" y="151"/>
                  </a:lnTo>
                  <a:lnTo>
                    <a:pt x="150" y="159"/>
                  </a:lnTo>
                  <a:lnTo>
                    <a:pt x="143" y="159"/>
                  </a:lnTo>
                  <a:lnTo>
                    <a:pt x="136" y="168"/>
                  </a:lnTo>
                  <a:lnTo>
                    <a:pt x="136" y="159"/>
                  </a:lnTo>
                  <a:lnTo>
                    <a:pt x="136" y="168"/>
                  </a:lnTo>
                  <a:lnTo>
                    <a:pt x="129" y="168"/>
                  </a:lnTo>
                  <a:lnTo>
                    <a:pt x="129" y="159"/>
                  </a:lnTo>
                  <a:lnTo>
                    <a:pt x="122" y="159"/>
                  </a:lnTo>
                  <a:lnTo>
                    <a:pt x="116" y="168"/>
                  </a:lnTo>
                  <a:lnTo>
                    <a:pt x="116" y="159"/>
                  </a:lnTo>
                  <a:lnTo>
                    <a:pt x="109" y="168"/>
                  </a:lnTo>
                  <a:lnTo>
                    <a:pt x="109" y="177"/>
                  </a:lnTo>
                  <a:lnTo>
                    <a:pt x="102" y="168"/>
                  </a:lnTo>
                  <a:lnTo>
                    <a:pt x="102" y="159"/>
                  </a:lnTo>
                  <a:lnTo>
                    <a:pt x="102" y="151"/>
                  </a:lnTo>
                  <a:lnTo>
                    <a:pt x="95" y="159"/>
                  </a:lnTo>
                  <a:lnTo>
                    <a:pt x="102" y="159"/>
                  </a:lnTo>
                  <a:lnTo>
                    <a:pt x="95" y="168"/>
                  </a:lnTo>
                  <a:lnTo>
                    <a:pt x="95" y="177"/>
                  </a:lnTo>
                  <a:lnTo>
                    <a:pt x="88" y="177"/>
                  </a:lnTo>
                  <a:lnTo>
                    <a:pt x="88" y="186"/>
                  </a:lnTo>
                  <a:lnTo>
                    <a:pt x="82" y="195"/>
                  </a:lnTo>
                  <a:lnTo>
                    <a:pt x="75" y="186"/>
                  </a:lnTo>
                  <a:lnTo>
                    <a:pt x="68" y="195"/>
                  </a:lnTo>
                  <a:lnTo>
                    <a:pt x="61" y="195"/>
                  </a:lnTo>
                  <a:lnTo>
                    <a:pt x="68" y="186"/>
                  </a:lnTo>
                  <a:lnTo>
                    <a:pt x="61" y="195"/>
                  </a:lnTo>
                  <a:lnTo>
                    <a:pt x="61" y="204"/>
                  </a:lnTo>
                  <a:lnTo>
                    <a:pt x="55" y="186"/>
                  </a:lnTo>
                  <a:lnTo>
                    <a:pt x="61" y="186"/>
                  </a:lnTo>
                  <a:close/>
                  <a:moveTo>
                    <a:pt x="116" y="168"/>
                  </a:moveTo>
                  <a:lnTo>
                    <a:pt x="122" y="168"/>
                  </a:lnTo>
                  <a:lnTo>
                    <a:pt x="129" y="168"/>
                  </a:lnTo>
                  <a:lnTo>
                    <a:pt x="122" y="177"/>
                  </a:lnTo>
                  <a:lnTo>
                    <a:pt x="116" y="177"/>
                  </a:lnTo>
                  <a:lnTo>
                    <a:pt x="116" y="168"/>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25" name="Freeform 14"/>
            <p:cNvSpPr>
              <a:spLocks/>
            </p:cNvSpPr>
            <p:nvPr/>
          </p:nvSpPr>
          <p:spPr bwMode="auto">
            <a:xfrm>
              <a:off x="3771900" y="1504950"/>
              <a:ext cx="868363" cy="541338"/>
            </a:xfrm>
            <a:custGeom>
              <a:avLst/>
              <a:gdLst>
                <a:gd name="T0" fmla="*/ 217 w 319"/>
                <a:gd name="T1" fmla="*/ 169 h 169"/>
                <a:gd name="T2" fmla="*/ 177 w 319"/>
                <a:gd name="T3" fmla="*/ 169 h 169"/>
                <a:gd name="T4" fmla="*/ 89 w 319"/>
                <a:gd name="T5" fmla="*/ 169 h 169"/>
                <a:gd name="T6" fmla="*/ 0 w 319"/>
                <a:gd name="T7" fmla="*/ 169 h 169"/>
                <a:gd name="T8" fmla="*/ 0 w 319"/>
                <a:gd name="T9" fmla="*/ 133 h 169"/>
                <a:gd name="T10" fmla="*/ 0 w 319"/>
                <a:gd name="T11" fmla="*/ 53 h 169"/>
                <a:gd name="T12" fmla="*/ 0 w 319"/>
                <a:gd name="T13" fmla="*/ 18 h 169"/>
                <a:gd name="T14" fmla="*/ 48 w 319"/>
                <a:gd name="T15" fmla="*/ 0 h 169"/>
                <a:gd name="T16" fmla="*/ 109 w 319"/>
                <a:gd name="T17" fmla="*/ 0 h 169"/>
                <a:gd name="T18" fmla="*/ 190 w 319"/>
                <a:gd name="T19" fmla="*/ 0 h 169"/>
                <a:gd name="T20" fmla="*/ 258 w 319"/>
                <a:gd name="T21" fmla="*/ 0 h 169"/>
                <a:gd name="T22" fmla="*/ 292 w 319"/>
                <a:gd name="T23" fmla="*/ 9 h 169"/>
                <a:gd name="T24" fmla="*/ 292 w 319"/>
                <a:gd name="T25" fmla="*/ 18 h 169"/>
                <a:gd name="T26" fmla="*/ 299 w 319"/>
                <a:gd name="T27" fmla="*/ 27 h 169"/>
                <a:gd name="T28" fmla="*/ 299 w 319"/>
                <a:gd name="T29" fmla="*/ 27 h 169"/>
                <a:gd name="T30" fmla="*/ 292 w 319"/>
                <a:gd name="T31" fmla="*/ 36 h 169"/>
                <a:gd name="T32" fmla="*/ 292 w 319"/>
                <a:gd name="T33" fmla="*/ 36 h 169"/>
                <a:gd name="T34" fmla="*/ 292 w 319"/>
                <a:gd name="T35" fmla="*/ 36 h 169"/>
                <a:gd name="T36" fmla="*/ 292 w 319"/>
                <a:gd name="T37" fmla="*/ 36 h 169"/>
                <a:gd name="T38" fmla="*/ 292 w 319"/>
                <a:gd name="T39" fmla="*/ 44 h 169"/>
                <a:gd name="T40" fmla="*/ 292 w 319"/>
                <a:gd name="T41" fmla="*/ 44 h 169"/>
                <a:gd name="T42" fmla="*/ 292 w 319"/>
                <a:gd name="T43" fmla="*/ 44 h 169"/>
                <a:gd name="T44" fmla="*/ 292 w 319"/>
                <a:gd name="T45" fmla="*/ 44 h 169"/>
                <a:gd name="T46" fmla="*/ 299 w 319"/>
                <a:gd name="T47" fmla="*/ 53 h 169"/>
                <a:gd name="T48" fmla="*/ 306 w 319"/>
                <a:gd name="T49" fmla="*/ 71 h 169"/>
                <a:gd name="T50" fmla="*/ 306 w 319"/>
                <a:gd name="T51" fmla="*/ 89 h 169"/>
                <a:gd name="T52" fmla="*/ 306 w 319"/>
                <a:gd name="T53" fmla="*/ 107 h 169"/>
                <a:gd name="T54" fmla="*/ 312 w 319"/>
                <a:gd name="T55" fmla="*/ 124 h 169"/>
                <a:gd name="T56" fmla="*/ 312 w 319"/>
                <a:gd name="T57" fmla="*/ 142 h 169"/>
                <a:gd name="T58" fmla="*/ 319 w 319"/>
                <a:gd name="T59" fmla="*/ 160 h 169"/>
                <a:gd name="T60" fmla="*/ 292 w 319"/>
                <a:gd name="T61" fmla="*/ 169 h 169"/>
                <a:gd name="T62" fmla="*/ 224 w 319"/>
                <a:gd name="T63"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19" h="169">
                  <a:moveTo>
                    <a:pt x="224" y="169"/>
                  </a:moveTo>
                  <a:lnTo>
                    <a:pt x="217" y="169"/>
                  </a:lnTo>
                  <a:lnTo>
                    <a:pt x="184" y="169"/>
                  </a:lnTo>
                  <a:lnTo>
                    <a:pt x="177" y="169"/>
                  </a:lnTo>
                  <a:lnTo>
                    <a:pt x="150" y="169"/>
                  </a:lnTo>
                  <a:lnTo>
                    <a:pt x="89" y="169"/>
                  </a:lnTo>
                  <a:lnTo>
                    <a:pt x="48" y="169"/>
                  </a:lnTo>
                  <a:lnTo>
                    <a:pt x="0" y="169"/>
                  </a:lnTo>
                  <a:lnTo>
                    <a:pt x="0" y="151"/>
                  </a:lnTo>
                  <a:lnTo>
                    <a:pt x="0" y="133"/>
                  </a:lnTo>
                  <a:lnTo>
                    <a:pt x="0" y="89"/>
                  </a:lnTo>
                  <a:lnTo>
                    <a:pt x="0" y="53"/>
                  </a:lnTo>
                  <a:lnTo>
                    <a:pt x="0" y="36"/>
                  </a:lnTo>
                  <a:lnTo>
                    <a:pt x="0" y="18"/>
                  </a:lnTo>
                  <a:lnTo>
                    <a:pt x="0" y="0"/>
                  </a:lnTo>
                  <a:lnTo>
                    <a:pt x="48" y="0"/>
                  </a:lnTo>
                  <a:lnTo>
                    <a:pt x="89" y="0"/>
                  </a:lnTo>
                  <a:lnTo>
                    <a:pt x="109" y="0"/>
                  </a:lnTo>
                  <a:lnTo>
                    <a:pt x="163" y="0"/>
                  </a:lnTo>
                  <a:lnTo>
                    <a:pt x="190" y="0"/>
                  </a:lnTo>
                  <a:lnTo>
                    <a:pt x="217" y="0"/>
                  </a:lnTo>
                  <a:lnTo>
                    <a:pt x="258" y="0"/>
                  </a:lnTo>
                  <a:lnTo>
                    <a:pt x="292" y="0"/>
                  </a:lnTo>
                  <a:lnTo>
                    <a:pt x="292" y="9"/>
                  </a:lnTo>
                  <a:lnTo>
                    <a:pt x="299" y="18"/>
                  </a:lnTo>
                  <a:lnTo>
                    <a:pt x="292" y="18"/>
                  </a:lnTo>
                  <a:lnTo>
                    <a:pt x="292" y="27"/>
                  </a:lnTo>
                  <a:lnTo>
                    <a:pt x="299" y="27"/>
                  </a:lnTo>
                  <a:lnTo>
                    <a:pt x="292" y="27"/>
                  </a:lnTo>
                  <a:lnTo>
                    <a:pt x="299" y="27"/>
                  </a:lnTo>
                  <a:lnTo>
                    <a:pt x="299" y="36"/>
                  </a:lnTo>
                  <a:lnTo>
                    <a:pt x="292" y="36"/>
                  </a:lnTo>
                  <a:lnTo>
                    <a:pt x="299" y="36"/>
                  </a:lnTo>
                  <a:lnTo>
                    <a:pt x="292" y="36"/>
                  </a:lnTo>
                  <a:lnTo>
                    <a:pt x="299" y="36"/>
                  </a:lnTo>
                  <a:lnTo>
                    <a:pt x="292" y="36"/>
                  </a:lnTo>
                  <a:lnTo>
                    <a:pt x="299" y="36"/>
                  </a:lnTo>
                  <a:lnTo>
                    <a:pt x="292" y="36"/>
                  </a:lnTo>
                  <a:lnTo>
                    <a:pt x="299" y="36"/>
                  </a:lnTo>
                  <a:lnTo>
                    <a:pt x="292" y="44"/>
                  </a:lnTo>
                  <a:lnTo>
                    <a:pt x="299" y="44"/>
                  </a:lnTo>
                  <a:lnTo>
                    <a:pt x="292" y="44"/>
                  </a:lnTo>
                  <a:lnTo>
                    <a:pt x="299" y="44"/>
                  </a:lnTo>
                  <a:lnTo>
                    <a:pt x="292" y="44"/>
                  </a:lnTo>
                  <a:lnTo>
                    <a:pt x="299" y="44"/>
                  </a:lnTo>
                  <a:lnTo>
                    <a:pt x="292" y="44"/>
                  </a:lnTo>
                  <a:lnTo>
                    <a:pt x="299" y="44"/>
                  </a:lnTo>
                  <a:lnTo>
                    <a:pt x="299" y="53"/>
                  </a:lnTo>
                  <a:lnTo>
                    <a:pt x="299" y="62"/>
                  </a:lnTo>
                  <a:lnTo>
                    <a:pt x="306" y="71"/>
                  </a:lnTo>
                  <a:lnTo>
                    <a:pt x="306" y="80"/>
                  </a:lnTo>
                  <a:lnTo>
                    <a:pt x="306" y="89"/>
                  </a:lnTo>
                  <a:lnTo>
                    <a:pt x="306" y="98"/>
                  </a:lnTo>
                  <a:lnTo>
                    <a:pt x="306" y="107"/>
                  </a:lnTo>
                  <a:lnTo>
                    <a:pt x="312" y="115"/>
                  </a:lnTo>
                  <a:lnTo>
                    <a:pt x="312" y="124"/>
                  </a:lnTo>
                  <a:lnTo>
                    <a:pt x="312" y="133"/>
                  </a:lnTo>
                  <a:lnTo>
                    <a:pt x="312" y="142"/>
                  </a:lnTo>
                  <a:lnTo>
                    <a:pt x="319" y="151"/>
                  </a:lnTo>
                  <a:lnTo>
                    <a:pt x="319" y="160"/>
                  </a:lnTo>
                  <a:lnTo>
                    <a:pt x="319" y="169"/>
                  </a:lnTo>
                  <a:lnTo>
                    <a:pt x="292" y="169"/>
                  </a:lnTo>
                  <a:lnTo>
                    <a:pt x="258" y="169"/>
                  </a:lnTo>
                  <a:lnTo>
                    <a:pt x="224" y="169"/>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26" name="Freeform 15"/>
            <p:cNvSpPr>
              <a:spLocks/>
            </p:cNvSpPr>
            <p:nvPr/>
          </p:nvSpPr>
          <p:spPr bwMode="auto">
            <a:xfrm>
              <a:off x="3771900" y="2046288"/>
              <a:ext cx="887413" cy="623887"/>
            </a:xfrm>
            <a:custGeom>
              <a:avLst/>
              <a:gdLst>
                <a:gd name="T0" fmla="*/ 48 w 326"/>
                <a:gd name="T1" fmla="*/ 168 h 195"/>
                <a:gd name="T2" fmla="*/ 0 w 326"/>
                <a:gd name="T3" fmla="*/ 168 h 195"/>
                <a:gd name="T4" fmla="*/ 0 w 326"/>
                <a:gd name="T5" fmla="*/ 133 h 195"/>
                <a:gd name="T6" fmla="*/ 0 w 326"/>
                <a:gd name="T7" fmla="*/ 97 h 195"/>
                <a:gd name="T8" fmla="*/ 0 w 326"/>
                <a:gd name="T9" fmla="*/ 53 h 195"/>
                <a:gd name="T10" fmla="*/ 0 w 326"/>
                <a:gd name="T11" fmla="*/ 8 h 195"/>
                <a:gd name="T12" fmla="*/ 48 w 326"/>
                <a:gd name="T13" fmla="*/ 0 h 195"/>
                <a:gd name="T14" fmla="*/ 150 w 326"/>
                <a:gd name="T15" fmla="*/ 0 h 195"/>
                <a:gd name="T16" fmla="*/ 184 w 326"/>
                <a:gd name="T17" fmla="*/ 0 h 195"/>
                <a:gd name="T18" fmla="*/ 224 w 326"/>
                <a:gd name="T19" fmla="*/ 0 h 195"/>
                <a:gd name="T20" fmla="*/ 292 w 326"/>
                <a:gd name="T21" fmla="*/ 0 h 195"/>
                <a:gd name="T22" fmla="*/ 319 w 326"/>
                <a:gd name="T23" fmla="*/ 8 h 195"/>
                <a:gd name="T24" fmla="*/ 312 w 326"/>
                <a:gd name="T25" fmla="*/ 26 h 195"/>
                <a:gd name="T26" fmla="*/ 319 w 326"/>
                <a:gd name="T27" fmla="*/ 35 h 195"/>
                <a:gd name="T28" fmla="*/ 326 w 326"/>
                <a:gd name="T29" fmla="*/ 53 h 195"/>
                <a:gd name="T30" fmla="*/ 326 w 326"/>
                <a:gd name="T31" fmla="*/ 71 h 195"/>
                <a:gd name="T32" fmla="*/ 326 w 326"/>
                <a:gd name="T33" fmla="*/ 97 h 195"/>
                <a:gd name="T34" fmla="*/ 326 w 326"/>
                <a:gd name="T35" fmla="*/ 141 h 195"/>
                <a:gd name="T36" fmla="*/ 319 w 326"/>
                <a:gd name="T37" fmla="*/ 150 h 195"/>
                <a:gd name="T38" fmla="*/ 326 w 326"/>
                <a:gd name="T39" fmla="*/ 159 h 195"/>
                <a:gd name="T40" fmla="*/ 326 w 326"/>
                <a:gd name="T41" fmla="*/ 168 h 195"/>
                <a:gd name="T42" fmla="*/ 319 w 326"/>
                <a:gd name="T43" fmla="*/ 177 h 195"/>
                <a:gd name="T44" fmla="*/ 326 w 326"/>
                <a:gd name="T45" fmla="*/ 186 h 195"/>
                <a:gd name="T46" fmla="*/ 326 w 326"/>
                <a:gd name="T47" fmla="*/ 186 h 195"/>
                <a:gd name="T48" fmla="*/ 319 w 326"/>
                <a:gd name="T49" fmla="*/ 195 h 195"/>
                <a:gd name="T50" fmla="*/ 312 w 326"/>
                <a:gd name="T51" fmla="*/ 186 h 195"/>
                <a:gd name="T52" fmla="*/ 299 w 326"/>
                <a:gd name="T53" fmla="*/ 177 h 195"/>
                <a:gd name="T54" fmla="*/ 299 w 326"/>
                <a:gd name="T55" fmla="*/ 177 h 195"/>
                <a:gd name="T56" fmla="*/ 285 w 326"/>
                <a:gd name="T57" fmla="*/ 177 h 195"/>
                <a:gd name="T58" fmla="*/ 272 w 326"/>
                <a:gd name="T59" fmla="*/ 177 h 195"/>
                <a:gd name="T60" fmla="*/ 258 w 326"/>
                <a:gd name="T61" fmla="*/ 177 h 195"/>
                <a:gd name="T62" fmla="*/ 245 w 326"/>
                <a:gd name="T63" fmla="*/ 168 h 195"/>
                <a:gd name="T64" fmla="*/ 204 w 326"/>
                <a:gd name="T65" fmla="*/ 168 h 195"/>
                <a:gd name="T66" fmla="*/ 163 w 326"/>
                <a:gd name="T67" fmla="*/ 168 h 195"/>
                <a:gd name="T68" fmla="*/ 82 w 326"/>
                <a:gd name="T69" fmla="*/ 16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195">
                  <a:moveTo>
                    <a:pt x="55" y="168"/>
                  </a:moveTo>
                  <a:lnTo>
                    <a:pt x="48" y="168"/>
                  </a:lnTo>
                  <a:lnTo>
                    <a:pt x="21" y="168"/>
                  </a:lnTo>
                  <a:lnTo>
                    <a:pt x="0" y="168"/>
                  </a:lnTo>
                  <a:lnTo>
                    <a:pt x="0" y="141"/>
                  </a:lnTo>
                  <a:lnTo>
                    <a:pt x="0" y="133"/>
                  </a:lnTo>
                  <a:lnTo>
                    <a:pt x="0" y="115"/>
                  </a:lnTo>
                  <a:lnTo>
                    <a:pt x="0" y="97"/>
                  </a:lnTo>
                  <a:lnTo>
                    <a:pt x="0" y="79"/>
                  </a:lnTo>
                  <a:lnTo>
                    <a:pt x="0" y="53"/>
                  </a:lnTo>
                  <a:lnTo>
                    <a:pt x="0" y="44"/>
                  </a:lnTo>
                  <a:lnTo>
                    <a:pt x="0" y="8"/>
                  </a:lnTo>
                  <a:lnTo>
                    <a:pt x="0" y="0"/>
                  </a:lnTo>
                  <a:lnTo>
                    <a:pt x="48" y="0"/>
                  </a:lnTo>
                  <a:lnTo>
                    <a:pt x="89" y="0"/>
                  </a:lnTo>
                  <a:lnTo>
                    <a:pt x="150" y="0"/>
                  </a:lnTo>
                  <a:lnTo>
                    <a:pt x="177" y="0"/>
                  </a:lnTo>
                  <a:lnTo>
                    <a:pt x="184" y="0"/>
                  </a:lnTo>
                  <a:lnTo>
                    <a:pt x="217" y="0"/>
                  </a:lnTo>
                  <a:lnTo>
                    <a:pt x="224" y="0"/>
                  </a:lnTo>
                  <a:lnTo>
                    <a:pt x="258" y="0"/>
                  </a:lnTo>
                  <a:lnTo>
                    <a:pt x="292" y="0"/>
                  </a:lnTo>
                  <a:lnTo>
                    <a:pt x="319" y="0"/>
                  </a:lnTo>
                  <a:lnTo>
                    <a:pt x="319" y="8"/>
                  </a:lnTo>
                  <a:lnTo>
                    <a:pt x="306" y="17"/>
                  </a:lnTo>
                  <a:lnTo>
                    <a:pt x="312" y="26"/>
                  </a:lnTo>
                  <a:lnTo>
                    <a:pt x="312" y="35"/>
                  </a:lnTo>
                  <a:lnTo>
                    <a:pt x="319" y="35"/>
                  </a:lnTo>
                  <a:lnTo>
                    <a:pt x="326" y="35"/>
                  </a:lnTo>
                  <a:lnTo>
                    <a:pt x="326" y="53"/>
                  </a:lnTo>
                  <a:lnTo>
                    <a:pt x="326" y="62"/>
                  </a:lnTo>
                  <a:lnTo>
                    <a:pt x="326" y="71"/>
                  </a:lnTo>
                  <a:lnTo>
                    <a:pt x="326" y="79"/>
                  </a:lnTo>
                  <a:lnTo>
                    <a:pt x="326" y="97"/>
                  </a:lnTo>
                  <a:lnTo>
                    <a:pt x="326" y="115"/>
                  </a:lnTo>
                  <a:lnTo>
                    <a:pt x="326" y="141"/>
                  </a:lnTo>
                  <a:lnTo>
                    <a:pt x="319" y="141"/>
                  </a:lnTo>
                  <a:lnTo>
                    <a:pt x="319" y="150"/>
                  </a:lnTo>
                  <a:lnTo>
                    <a:pt x="326" y="150"/>
                  </a:lnTo>
                  <a:lnTo>
                    <a:pt x="326" y="159"/>
                  </a:lnTo>
                  <a:lnTo>
                    <a:pt x="319" y="159"/>
                  </a:lnTo>
                  <a:lnTo>
                    <a:pt x="326" y="168"/>
                  </a:lnTo>
                  <a:lnTo>
                    <a:pt x="319" y="168"/>
                  </a:lnTo>
                  <a:lnTo>
                    <a:pt x="319" y="177"/>
                  </a:lnTo>
                  <a:lnTo>
                    <a:pt x="319" y="186"/>
                  </a:lnTo>
                  <a:lnTo>
                    <a:pt x="326" y="186"/>
                  </a:lnTo>
                  <a:lnTo>
                    <a:pt x="319" y="186"/>
                  </a:lnTo>
                  <a:lnTo>
                    <a:pt x="326" y="186"/>
                  </a:lnTo>
                  <a:lnTo>
                    <a:pt x="326" y="195"/>
                  </a:lnTo>
                  <a:lnTo>
                    <a:pt x="319" y="195"/>
                  </a:lnTo>
                  <a:lnTo>
                    <a:pt x="319" y="186"/>
                  </a:lnTo>
                  <a:lnTo>
                    <a:pt x="312" y="186"/>
                  </a:lnTo>
                  <a:lnTo>
                    <a:pt x="306" y="177"/>
                  </a:lnTo>
                  <a:lnTo>
                    <a:pt x="299" y="177"/>
                  </a:lnTo>
                  <a:lnTo>
                    <a:pt x="306" y="177"/>
                  </a:lnTo>
                  <a:lnTo>
                    <a:pt x="299" y="177"/>
                  </a:lnTo>
                  <a:lnTo>
                    <a:pt x="292" y="177"/>
                  </a:lnTo>
                  <a:lnTo>
                    <a:pt x="285" y="177"/>
                  </a:lnTo>
                  <a:lnTo>
                    <a:pt x="279" y="177"/>
                  </a:lnTo>
                  <a:lnTo>
                    <a:pt x="272" y="177"/>
                  </a:lnTo>
                  <a:lnTo>
                    <a:pt x="265" y="177"/>
                  </a:lnTo>
                  <a:lnTo>
                    <a:pt x="258" y="177"/>
                  </a:lnTo>
                  <a:lnTo>
                    <a:pt x="251" y="177"/>
                  </a:lnTo>
                  <a:lnTo>
                    <a:pt x="245" y="168"/>
                  </a:lnTo>
                  <a:lnTo>
                    <a:pt x="238" y="168"/>
                  </a:lnTo>
                  <a:lnTo>
                    <a:pt x="204" y="168"/>
                  </a:lnTo>
                  <a:lnTo>
                    <a:pt x="190" y="168"/>
                  </a:lnTo>
                  <a:lnTo>
                    <a:pt x="163" y="168"/>
                  </a:lnTo>
                  <a:lnTo>
                    <a:pt x="122" y="168"/>
                  </a:lnTo>
                  <a:lnTo>
                    <a:pt x="82" y="168"/>
                  </a:lnTo>
                  <a:lnTo>
                    <a:pt x="55" y="168"/>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27" name="Freeform 16"/>
            <p:cNvSpPr>
              <a:spLocks/>
            </p:cNvSpPr>
            <p:nvPr/>
          </p:nvSpPr>
          <p:spPr bwMode="auto">
            <a:xfrm>
              <a:off x="2960688" y="2216150"/>
              <a:ext cx="811212" cy="706438"/>
            </a:xfrm>
            <a:custGeom>
              <a:avLst/>
              <a:gdLst>
                <a:gd name="T0" fmla="*/ 298 w 298"/>
                <a:gd name="T1" fmla="*/ 186 h 221"/>
                <a:gd name="T2" fmla="*/ 298 w 298"/>
                <a:gd name="T3" fmla="*/ 195 h 221"/>
                <a:gd name="T4" fmla="*/ 298 w 298"/>
                <a:gd name="T5" fmla="*/ 204 h 221"/>
                <a:gd name="T6" fmla="*/ 298 w 298"/>
                <a:gd name="T7" fmla="*/ 221 h 221"/>
                <a:gd name="T8" fmla="*/ 258 w 298"/>
                <a:gd name="T9" fmla="*/ 221 h 221"/>
                <a:gd name="T10" fmla="*/ 244 w 298"/>
                <a:gd name="T11" fmla="*/ 221 h 221"/>
                <a:gd name="T12" fmla="*/ 203 w 298"/>
                <a:gd name="T13" fmla="*/ 221 h 221"/>
                <a:gd name="T14" fmla="*/ 176 w 298"/>
                <a:gd name="T15" fmla="*/ 221 h 221"/>
                <a:gd name="T16" fmla="*/ 163 w 298"/>
                <a:gd name="T17" fmla="*/ 221 h 221"/>
                <a:gd name="T18" fmla="*/ 135 w 298"/>
                <a:gd name="T19" fmla="*/ 221 h 221"/>
                <a:gd name="T20" fmla="*/ 88 w 298"/>
                <a:gd name="T21" fmla="*/ 221 h 221"/>
                <a:gd name="T22" fmla="*/ 47 w 298"/>
                <a:gd name="T23" fmla="*/ 221 h 221"/>
                <a:gd name="T24" fmla="*/ 40 w 298"/>
                <a:gd name="T25" fmla="*/ 221 h 221"/>
                <a:gd name="T26" fmla="*/ 0 w 298"/>
                <a:gd name="T27" fmla="*/ 221 h 221"/>
                <a:gd name="T28" fmla="*/ 0 w 298"/>
                <a:gd name="T29" fmla="*/ 213 h 221"/>
                <a:gd name="T30" fmla="*/ 0 w 298"/>
                <a:gd name="T31" fmla="*/ 195 h 221"/>
                <a:gd name="T32" fmla="*/ 0 w 298"/>
                <a:gd name="T33" fmla="*/ 168 h 221"/>
                <a:gd name="T34" fmla="*/ 0 w 298"/>
                <a:gd name="T35" fmla="*/ 142 h 221"/>
                <a:gd name="T36" fmla="*/ 0 w 298"/>
                <a:gd name="T37" fmla="*/ 115 h 221"/>
                <a:gd name="T38" fmla="*/ 0 w 298"/>
                <a:gd name="T39" fmla="*/ 97 h 221"/>
                <a:gd name="T40" fmla="*/ 0 w 298"/>
                <a:gd name="T41" fmla="*/ 80 h 221"/>
                <a:gd name="T42" fmla="*/ 0 w 298"/>
                <a:gd name="T43" fmla="*/ 53 h 221"/>
                <a:gd name="T44" fmla="*/ 0 w 298"/>
                <a:gd name="T45" fmla="*/ 26 h 221"/>
                <a:gd name="T46" fmla="*/ 0 w 298"/>
                <a:gd name="T47" fmla="*/ 18 h 221"/>
                <a:gd name="T48" fmla="*/ 0 w 298"/>
                <a:gd name="T49" fmla="*/ 0 h 221"/>
                <a:gd name="T50" fmla="*/ 27 w 298"/>
                <a:gd name="T51" fmla="*/ 0 h 221"/>
                <a:gd name="T52" fmla="*/ 47 w 298"/>
                <a:gd name="T53" fmla="*/ 0 h 221"/>
                <a:gd name="T54" fmla="*/ 54 w 298"/>
                <a:gd name="T55" fmla="*/ 0 h 221"/>
                <a:gd name="T56" fmla="*/ 101 w 298"/>
                <a:gd name="T57" fmla="*/ 0 h 221"/>
                <a:gd name="T58" fmla="*/ 122 w 298"/>
                <a:gd name="T59" fmla="*/ 0 h 221"/>
                <a:gd name="T60" fmla="*/ 135 w 298"/>
                <a:gd name="T61" fmla="*/ 0 h 221"/>
                <a:gd name="T62" fmla="*/ 203 w 298"/>
                <a:gd name="T63" fmla="*/ 0 h 221"/>
                <a:gd name="T64" fmla="*/ 217 w 298"/>
                <a:gd name="T65" fmla="*/ 0 h 221"/>
                <a:gd name="T66" fmla="*/ 251 w 298"/>
                <a:gd name="T67" fmla="*/ 0 h 221"/>
                <a:gd name="T68" fmla="*/ 258 w 298"/>
                <a:gd name="T69" fmla="*/ 0 h 221"/>
                <a:gd name="T70" fmla="*/ 298 w 298"/>
                <a:gd name="T71" fmla="*/ 0 h 221"/>
                <a:gd name="T72" fmla="*/ 298 w 298"/>
                <a:gd name="T73" fmla="*/ 26 h 221"/>
                <a:gd name="T74" fmla="*/ 298 w 298"/>
                <a:gd name="T75" fmla="*/ 44 h 221"/>
                <a:gd name="T76" fmla="*/ 298 w 298"/>
                <a:gd name="T77" fmla="*/ 62 h 221"/>
                <a:gd name="T78" fmla="*/ 298 w 298"/>
                <a:gd name="T79" fmla="*/ 80 h 221"/>
                <a:gd name="T80" fmla="*/ 298 w 298"/>
                <a:gd name="T81" fmla="*/ 88 h 221"/>
                <a:gd name="T82" fmla="*/ 298 w 298"/>
                <a:gd name="T83" fmla="*/ 115 h 221"/>
                <a:gd name="T84" fmla="*/ 298 w 298"/>
                <a:gd name="T85" fmla="*/ 133 h 221"/>
                <a:gd name="T86" fmla="*/ 298 w 298"/>
                <a:gd name="T87" fmla="*/ 168 h 221"/>
                <a:gd name="T88" fmla="*/ 298 w 298"/>
                <a:gd name="T89" fmla="*/ 186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8" h="221">
                  <a:moveTo>
                    <a:pt x="298" y="186"/>
                  </a:moveTo>
                  <a:lnTo>
                    <a:pt x="298" y="195"/>
                  </a:lnTo>
                  <a:lnTo>
                    <a:pt x="298" y="204"/>
                  </a:lnTo>
                  <a:lnTo>
                    <a:pt x="298" y="221"/>
                  </a:lnTo>
                  <a:lnTo>
                    <a:pt x="258" y="221"/>
                  </a:lnTo>
                  <a:lnTo>
                    <a:pt x="244" y="221"/>
                  </a:lnTo>
                  <a:lnTo>
                    <a:pt x="203" y="221"/>
                  </a:lnTo>
                  <a:lnTo>
                    <a:pt x="176" y="221"/>
                  </a:lnTo>
                  <a:lnTo>
                    <a:pt x="163" y="221"/>
                  </a:lnTo>
                  <a:lnTo>
                    <a:pt x="135" y="221"/>
                  </a:lnTo>
                  <a:lnTo>
                    <a:pt x="88" y="221"/>
                  </a:lnTo>
                  <a:lnTo>
                    <a:pt x="47" y="221"/>
                  </a:lnTo>
                  <a:lnTo>
                    <a:pt x="40" y="221"/>
                  </a:lnTo>
                  <a:lnTo>
                    <a:pt x="0" y="221"/>
                  </a:lnTo>
                  <a:lnTo>
                    <a:pt x="0" y="213"/>
                  </a:lnTo>
                  <a:lnTo>
                    <a:pt x="0" y="195"/>
                  </a:lnTo>
                  <a:lnTo>
                    <a:pt x="0" y="168"/>
                  </a:lnTo>
                  <a:lnTo>
                    <a:pt x="0" y="142"/>
                  </a:lnTo>
                  <a:lnTo>
                    <a:pt x="0" y="115"/>
                  </a:lnTo>
                  <a:lnTo>
                    <a:pt x="0" y="97"/>
                  </a:lnTo>
                  <a:lnTo>
                    <a:pt x="0" y="80"/>
                  </a:lnTo>
                  <a:lnTo>
                    <a:pt x="0" y="53"/>
                  </a:lnTo>
                  <a:lnTo>
                    <a:pt x="0" y="26"/>
                  </a:lnTo>
                  <a:lnTo>
                    <a:pt x="0" y="18"/>
                  </a:lnTo>
                  <a:lnTo>
                    <a:pt x="0" y="0"/>
                  </a:lnTo>
                  <a:lnTo>
                    <a:pt x="27" y="0"/>
                  </a:lnTo>
                  <a:lnTo>
                    <a:pt x="47" y="0"/>
                  </a:lnTo>
                  <a:lnTo>
                    <a:pt x="54" y="0"/>
                  </a:lnTo>
                  <a:lnTo>
                    <a:pt x="101" y="0"/>
                  </a:lnTo>
                  <a:lnTo>
                    <a:pt x="122" y="0"/>
                  </a:lnTo>
                  <a:lnTo>
                    <a:pt x="135" y="0"/>
                  </a:lnTo>
                  <a:lnTo>
                    <a:pt x="203" y="0"/>
                  </a:lnTo>
                  <a:lnTo>
                    <a:pt x="217" y="0"/>
                  </a:lnTo>
                  <a:lnTo>
                    <a:pt x="251" y="0"/>
                  </a:lnTo>
                  <a:lnTo>
                    <a:pt x="258" y="0"/>
                  </a:lnTo>
                  <a:lnTo>
                    <a:pt x="298" y="0"/>
                  </a:lnTo>
                  <a:lnTo>
                    <a:pt x="298" y="26"/>
                  </a:lnTo>
                  <a:lnTo>
                    <a:pt x="298" y="44"/>
                  </a:lnTo>
                  <a:lnTo>
                    <a:pt x="298" y="62"/>
                  </a:lnTo>
                  <a:lnTo>
                    <a:pt x="298" y="80"/>
                  </a:lnTo>
                  <a:lnTo>
                    <a:pt x="298" y="88"/>
                  </a:lnTo>
                  <a:lnTo>
                    <a:pt x="298" y="115"/>
                  </a:lnTo>
                  <a:lnTo>
                    <a:pt x="298" y="133"/>
                  </a:lnTo>
                  <a:lnTo>
                    <a:pt x="298" y="168"/>
                  </a:lnTo>
                  <a:lnTo>
                    <a:pt x="298" y="186"/>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28" name="Freeform 17"/>
            <p:cNvSpPr>
              <a:spLocks noEditPoints="1"/>
            </p:cNvSpPr>
            <p:nvPr/>
          </p:nvSpPr>
          <p:spPr bwMode="auto">
            <a:xfrm>
              <a:off x="5064125" y="1873250"/>
              <a:ext cx="684213" cy="796925"/>
            </a:xfrm>
            <a:custGeom>
              <a:avLst/>
              <a:gdLst>
                <a:gd name="T0" fmla="*/ 218 w 251"/>
                <a:gd name="T1" fmla="*/ 116 h 249"/>
                <a:gd name="T2" fmla="*/ 211 w 251"/>
                <a:gd name="T3" fmla="*/ 133 h 249"/>
                <a:gd name="T4" fmla="*/ 211 w 251"/>
                <a:gd name="T5" fmla="*/ 133 h 249"/>
                <a:gd name="T6" fmla="*/ 224 w 251"/>
                <a:gd name="T7" fmla="*/ 125 h 249"/>
                <a:gd name="T8" fmla="*/ 231 w 251"/>
                <a:gd name="T9" fmla="*/ 116 h 249"/>
                <a:gd name="T10" fmla="*/ 238 w 251"/>
                <a:gd name="T11" fmla="*/ 125 h 249"/>
                <a:gd name="T12" fmla="*/ 231 w 251"/>
                <a:gd name="T13" fmla="*/ 142 h 249"/>
                <a:gd name="T14" fmla="*/ 224 w 251"/>
                <a:gd name="T15" fmla="*/ 160 h 249"/>
                <a:gd name="T16" fmla="*/ 224 w 251"/>
                <a:gd name="T17" fmla="*/ 178 h 249"/>
                <a:gd name="T18" fmla="*/ 218 w 251"/>
                <a:gd name="T19" fmla="*/ 195 h 249"/>
                <a:gd name="T20" fmla="*/ 218 w 251"/>
                <a:gd name="T21" fmla="*/ 213 h 249"/>
                <a:gd name="T22" fmla="*/ 218 w 251"/>
                <a:gd name="T23" fmla="*/ 231 h 249"/>
                <a:gd name="T24" fmla="*/ 218 w 251"/>
                <a:gd name="T25" fmla="*/ 249 h 249"/>
                <a:gd name="T26" fmla="*/ 197 w 251"/>
                <a:gd name="T27" fmla="*/ 249 h 249"/>
                <a:gd name="T28" fmla="*/ 177 w 251"/>
                <a:gd name="T29" fmla="*/ 249 h 249"/>
                <a:gd name="T30" fmla="*/ 150 w 251"/>
                <a:gd name="T31" fmla="*/ 249 h 249"/>
                <a:gd name="T32" fmla="*/ 109 w 251"/>
                <a:gd name="T33" fmla="*/ 249 h 249"/>
                <a:gd name="T34" fmla="*/ 95 w 251"/>
                <a:gd name="T35" fmla="*/ 240 h 249"/>
                <a:gd name="T36" fmla="*/ 82 w 251"/>
                <a:gd name="T37" fmla="*/ 240 h 249"/>
                <a:gd name="T38" fmla="*/ 82 w 251"/>
                <a:gd name="T39" fmla="*/ 222 h 249"/>
                <a:gd name="T40" fmla="*/ 75 w 251"/>
                <a:gd name="T41" fmla="*/ 213 h 249"/>
                <a:gd name="T42" fmla="*/ 75 w 251"/>
                <a:gd name="T43" fmla="*/ 195 h 249"/>
                <a:gd name="T44" fmla="*/ 68 w 251"/>
                <a:gd name="T45" fmla="*/ 178 h 249"/>
                <a:gd name="T46" fmla="*/ 68 w 251"/>
                <a:gd name="T47" fmla="*/ 169 h 249"/>
                <a:gd name="T48" fmla="*/ 55 w 251"/>
                <a:gd name="T49" fmla="*/ 160 h 249"/>
                <a:gd name="T50" fmla="*/ 48 w 251"/>
                <a:gd name="T51" fmla="*/ 151 h 249"/>
                <a:gd name="T52" fmla="*/ 41 w 251"/>
                <a:gd name="T53" fmla="*/ 142 h 249"/>
                <a:gd name="T54" fmla="*/ 28 w 251"/>
                <a:gd name="T55" fmla="*/ 142 h 249"/>
                <a:gd name="T56" fmla="*/ 21 w 251"/>
                <a:gd name="T57" fmla="*/ 133 h 249"/>
                <a:gd name="T58" fmla="*/ 14 w 251"/>
                <a:gd name="T59" fmla="*/ 125 h 249"/>
                <a:gd name="T60" fmla="*/ 7 w 251"/>
                <a:gd name="T61" fmla="*/ 116 h 249"/>
                <a:gd name="T62" fmla="*/ 7 w 251"/>
                <a:gd name="T63" fmla="*/ 98 h 249"/>
                <a:gd name="T64" fmla="*/ 14 w 251"/>
                <a:gd name="T65" fmla="*/ 89 h 249"/>
                <a:gd name="T66" fmla="*/ 7 w 251"/>
                <a:gd name="T67" fmla="*/ 80 h 249"/>
                <a:gd name="T68" fmla="*/ 7 w 251"/>
                <a:gd name="T69" fmla="*/ 62 h 249"/>
                <a:gd name="T70" fmla="*/ 14 w 251"/>
                <a:gd name="T71" fmla="*/ 54 h 249"/>
                <a:gd name="T72" fmla="*/ 28 w 251"/>
                <a:gd name="T73" fmla="*/ 54 h 249"/>
                <a:gd name="T74" fmla="*/ 28 w 251"/>
                <a:gd name="T75" fmla="*/ 27 h 249"/>
                <a:gd name="T76" fmla="*/ 34 w 251"/>
                <a:gd name="T77" fmla="*/ 9 h 249"/>
                <a:gd name="T78" fmla="*/ 41 w 251"/>
                <a:gd name="T79" fmla="*/ 18 h 249"/>
                <a:gd name="T80" fmla="*/ 89 w 251"/>
                <a:gd name="T81" fmla="*/ 0 h 249"/>
                <a:gd name="T82" fmla="*/ 89 w 251"/>
                <a:gd name="T83" fmla="*/ 0 h 249"/>
                <a:gd name="T84" fmla="*/ 95 w 251"/>
                <a:gd name="T85" fmla="*/ 18 h 249"/>
                <a:gd name="T86" fmla="*/ 109 w 251"/>
                <a:gd name="T87" fmla="*/ 18 h 249"/>
                <a:gd name="T88" fmla="*/ 123 w 251"/>
                <a:gd name="T89" fmla="*/ 36 h 249"/>
                <a:gd name="T90" fmla="*/ 163 w 251"/>
                <a:gd name="T91" fmla="*/ 45 h 249"/>
                <a:gd name="T92" fmla="*/ 177 w 251"/>
                <a:gd name="T93" fmla="*/ 54 h 249"/>
                <a:gd name="T94" fmla="*/ 190 w 251"/>
                <a:gd name="T95" fmla="*/ 54 h 249"/>
                <a:gd name="T96" fmla="*/ 204 w 251"/>
                <a:gd name="T97" fmla="*/ 54 h 249"/>
                <a:gd name="T98" fmla="*/ 204 w 251"/>
                <a:gd name="T99" fmla="*/ 62 h 249"/>
                <a:gd name="T100" fmla="*/ 218 w 251"/>
                <a:gd name="T101" fmla="*/ 62 h 249"/>
                <a:gd name="T102" fmla="*/ 218 w 251"/>
                <a:gd name="T103" fmla="*/ 80 h 249"/>
                <a:gd name="T104" fmla="*/ 224 w 251"/>
                <a:gd name="T105" fmla="*/ 89 h 249"/>
                <a:gd name="T106" fmla="*/ 231 w 251"/>
                <a:gd name="T107" fmla="*/ 98 h 249"/>
                <a:gd name="T108" fmla="*/ 251 w 251"/>
                <a:gd name="T109" fmla="*/ 89 h 249"/>
                <a:gd name="T110" fmla="*/ 251 w 251"/>
                <a:gd name="T111" fmla="*/ 107 h 249"/>
                <a:gd name="T112" fmla="*/ 245 w 251"/>
                <a:gd name="T113" fmla="*/ 116 h 249"/>
                <a:gd name="T114" fmla="*/ 238 w 251"/>
                <a:gd name="T115" fmla="*/ 107 h 249"/>
                <a:gd name="T116" fmla="*/ 251 w 251"/>
                <a:gd name="T117" fmla="*/ 8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249">
                  <a:moveTo>
                    <a:pt x="224" y="107"/>
                  </a:moveTo>
                  <a:lnTo>
                    <a:pt x="218" y="116"/>
                  </a:lnTo>
                  <a:lnTo>
                    <a:pt x="211" y="125"/>
                  </a:lnTo>
                  <a:lnTo>
                    <a:pt x="211" y="133"/>
                  </a:lnTo>
                  <a:lnTo>
                    <a:pt x="211" y="125"/>
                  </a:lnTo>
                  <a:lnTo>
                    <a:pt x="211" y="133"/>
                  </a:lnTo>
                  <a:lnTo>
                    <a:pt x="218" y="125"/>
                  </a:lnTo>
                  <a:lnTo>
                    <a:pt x="224" y="125"/>
                  </a:lnTo>
                  <a:lnTo>
                    <a:pt x="224" y="116"/>
                  </a:lnTo>
                  <a:lnTo>
                    <a:pt x="231" y="116"/>
                  </a:lnTo>
                  <a:lnTo>
                    <a:pt x="238" y="116"/>
                  </a:lnTo>
                  <a:lnTo>
                    <a:pt x="238" y="125"/>
                  </a:lnTo>
                  <a:lnTo>
                    <a:pt x="231" y="133"/>
                  </a:lnTo>
                  <a:lnTo>
                    <a:pt x="231" y="142"/>
                  </a:lnTo>
                  <a:lnTo>
                    <a:pt x="231" y="151"/>
                  </a:lnTo>
                  <a:lnTo>
                    <a:pt x="224" y="160"/>
                  </a:lnTo>
                  <a:lnTo>
                    <a:pt x="224" y="169"/>
                  </a:lnTo>
                  <a:lnTo>
                    <a:pt x="224" y="178"/>
                  </a:lnTo>
                  <a:lnTo>
                    <a:pt x="218" y="187"/>
                  </a:lnTo>
                  <a:lnTo>
                    <a:pt x="218" y="195"/>
                  </a:lnTo>
                  <a:lnTo>
                    <a:pt x="218" y="204"/>
                  </a:lnTo>
                  <a:lnTo>
                    <a:pt x="218" y="213"/>
                  </a:lnTo>
                  <a:lnTo>
                    <a:pt x="218" y="222"/>
                  </a:lnTo>
                  <a:lnTo>
                    <a:pt x="218" y="231"/>
                  </a:lnTo>
                  <a:lnTo>
                    <a:pt x="218" y="240"/>
                  </a:lnTo>
                  <a:lnTo>
                    <a:pt x="218" y="249"/>
                  </a:lnTo>
                  <a:lnTo>
                    <a:pt x="204" y="249"/>
                  </a:lnTo>
                  <a:lnTo>
                    <a:pt x="197" y="249"/>
                  </a:lnTo>
                  <a:lnTo>
                    <a:pt x="184" y="249"/>
                  </a:lnTo>
                  <a:lnTo>
                    <a:pt x="177" y="249"/>
                  </a:lnTo>
                  <a:lnTo>
                    <a:pt x="170" y="249"/>
                  </a:lnTo>
                  <a:lnTo>
                    <a:pt x="150" y="249"/>
                  </a:lnTo>
                  <a:lnTo>
                    <a:pt x="129" y="249"/>
                  </a:lnTo>
                  <a:lnTo>
                    <a:pt x="109" y="249"/>
                  </a:lnTo>
                  <a:lnTo>
                    <a:pt x="95" y="249"/>
                  </a:lnTo>
                  <a:lnTo>
                    <a:pt x="95" y="240"/>
                  </a:lnTo>
                  <a:lnTo>
                    <a:pt x="89" y="240"/>
                  </a:lnTo>
                  <a:lnTo>
                    <a:pt x="82" y="240"/>
                  </a:lnTo>
                  <a:lnTo>
                    <a:pt x="82" y="231"/>
                  </a:lnTo>
                  <a:lnTo>
                    <a:pt x="82" y="222"/>
                  </a:lnTo>
                  <a:lnTo>
                    <a:pt x="75" y="222"/>
                  </a:lnTo>
                  <a:lnTo>
                    <a:pt x="75" y="213"/>
                  </a:lnTo>
                  <a:lnTo>
                    <a:pt x="82" y="204"/>
                  </a:lnTo>
                  <a:lnTo>
                    <a:pt x="75" y="195"/>
                  </a:lnTo>
                  <a:lnTo>
                    <a:pt x="75" y="187"/>
                  </a:lnTo>
                  <a:lnTo>
                    <a:pt x="68" y="178"/>
                  </a:lnTo>
                  <a:lnTo>
                    <a:pt x="75" y="178"/>
                  </a:lnTo>
                  <a:lnTo>
                    <a:pt x="68" y="169"/>
                  </a:lnTo>
                  <a:lnTo>
                    <a:pt x="61" y="160"/>
                  </a:lnTo>
                  <a:lnTo>
                    <a:pt x="55" y="160"/>
                  </a:lnTo>
                  <a:lnTo>
                    <a:pt x="48" y="160"/>
                  </a:lnTo>
                  <a:lnTo>
                    <a:pt x="48" y="151"/>
                  </a:lnTo>
                  <a:lnTo>
                    <a:pt x="41" y="151"/>
                  </a:lnTo>
                  <a:lnTo>
                    <a:pt x="41" y="142"/>
                  </a:lnTo>
                  <a:lnTo>
                    <a:pt x="34" y="142"/>
                  </a:lnTo>
                  <a:lnTo>
                    <a:pt x="28" y="142"/>
                  </a:lnTo>
                  <a:lnTo>
                    <a:pt x="28" y="133"/>
                  </a:lnTo>
                  <a:lnTo>
                    <a:pt x="21" y="133"/>
                  </a:lnTo>
                  <a:lnTo>
                    <a:pt x="14" y="133"/>
                  </a:lnTo>
                  <a:lnTo>
                    <a:pt x="14" y="125"/>
                  </a:lnTo>
                  <a:lnTo>
                    <a:pt x="7" y="125"/>
                  </a:lnTo>
                  <a:lnTo>
                    <a:pt x="7" y="116"/>
                  </a:lnTo>
                  <a:lnTo>
                    <a:pt x="7" y="107"/>
                  </a:lnTo>
                  <a:lnTo>
                    <a:pt x="7" y="98"/>
                  </a:lnTo>
                  <a:lnTo>
                    <a:pt x="7" y="89"/>
                  </a:lnTo>
                  <a:lnTo>
                    <a:pt x="14" y="89"/>
                  </a:lnTo>
                  <a:lnTo>
                    <a:pt x="14" y="80"/>
                  </a:lnTo>
                  <a:lnTo>
                    <a:pt x="7" y="80"/>
                  </a:lnTo>
                  <a:lnTo>
                    <a:pt x="0" y="71"/>
                  </a:lnTo>
                  <a:lnTo>
                    <a:pt x="7" y="62"/>
                  </a:lnTo>
                  <a:lnTo>
                    <a:pt x="7" y="54"/>
                  </a:lnTo>
                  <a:lnTo>
                    <a:pt x="14" y="54"/>
                  </a:lnTo>
                  <a:lnTo>
                    <a:pt x="21" y="54"/>
                  </a:lnTo>
                  <a:lnTo>
                    <a:pt x="28" y="54"/>
                  </a:lnTo>
                  <a:lnTo>
                    <a:pt x="28" y="45"/>
                  </a:lnTo>
                  <a:lnTo>
                    <a:pt x="28" y="27"/>
                  </a:lnTo>
                  <a:lnTo>
                    <a:pt x="28" y="18"/>
                  </a:lnTo>
                  <a:lnTo>
                    <a:pt x="34" y="9"/>
                  </a:lnTo>
                  <a:lnTo>
                    <a:pt x="41" y="9"/>
                  </a:lnTo>
                  <a:lnTo>
                    <a:pt x="41" y="18"/>
                  </a:lnTo>
                  <a:lnTo>
                    <a:pt x="61" y="9"/>
                  </a:lnTo>
                  <a:lnTo>
                    <a:pt x="89" y="0"/>
                  </a:lnTo>
                  <a:lnTo>
                    <a:pt x="95" y="0"/>
                  </a:lnTo>
                  <a:lnTo>
                    <a:pt x="89" y="0"/>
                  </a:lnTo>
                  <a:lnTo>
                    <a:pt x="89" y="18"/>
                  </a:lnTo>
                  <a:lnTo>
                    <a:pt x="95" y="18"/>
                  </a:lnTo>
                  <a:lnTo>
                    <a:pt x="102" y="18"/>
                  </a:lnTo>
                  <a:lnTo>
                    <a:pt x="109" y="18"/>
                  </a:lnTo>
                  <a:lnTo>
                    <a:pt x="116" y="27"/>
                  </a:lnTo>
                  <a:lnTo>
                    <a:pt x="123" y="36"/>
                  </a:lnTo>
                  <a:lnTo>
                    <a:pt x="129" y="36"/>
                  </a:lnTo>
                  <a:lnTo>
                    <a:pt x="163" y="45"/>
                  </a:lnTo>
                  <a:lnTo>
                    <a:pt x="170" y="45"/>
                  </a:lnTo>
                  <a:lnTo>
                    <a:pt x="177" y="54"/>
                  </a:lnTo>
                  <a:lnTo>
                    <a:pt x="184" y="54"/>
                  </a:lnTo>
                  <a:lnTo>
                    <a:pt x="190" y="54"/>
                  </a:lnTo>
                  <a:lnTo>
                    <a:pt x="197" y="54"/>
                  </a:lnTo>
                  <a:lnTo>
                    <a:pt x="204" y="54"/>
                  </a:lnTo>
                  <a:lnTo>
                    <a:pt x="211" y="62"/>
                  </a:lnTo>
                  <a:lnTo>
                    <a:pt x="204" y="62"/>
                  </a:lnTo>
                  <a:lnTo>
                    <a:pt x="211" y="62"/>
                  </a:lnTo>
                  <a:lnTo>
                    <a:pt x="218" y="62"/>
                  </a:lnTo>
                  <a:lnTo>
                    <a:pt x="218" y="71"/>
                  </a:lnTo>
                  <a:lnTo>
                    <a:pt x="218" y="80"/>
                  </a:lnTo>
                  <a:lnTo>
                    <a:pt x="218" y="89"/>
                  </a:lnTo>
                  <a:lnTo>
                    <a:pt x="224" y="89"/>
                  </a:lnTo>
                  <a:lnTo>
                    <a:pt x="224" y="98"/>
                  </a:lnTo>
                  <a:lnTo>
                    <a:pt x="231" y="98"/>
                  </a:lnTo>
                  <a:lnTo>
                    <a:pt x="224" y="107"/>
                  </a:lnTo>
                  <a:close/>
                  <a:moveTo>
                    <a:pt x="251" y="89"/>
                  </a:moveTo>
                  <a:lnTo>
                    <a:pt x="251" y="98"/>
                  </a:lnTo>
                  <a:lnTo>
                    <a:pt x="251" y="107"/>
                  </a:lnTo>
                  <a:lnTo>
                    <a:pt x="245" y="107"/>
                  </a:lnTo>
                  <a:lnTo>
                    <a:pt x="245" y="116"/>
                  </a:lnTo>
                  <a:lnTo>
                    <a:pt x="238" y="116"/>
                  </a:lnTo>
                  <a:lnTo>
                    <a:pt x="238" y="107"/>
                  </a:lnTo>
                  <a:lnTo>
                    <a:pt x="245" y="98"/>
                  </a:lnTo>
                  <a:lnTo>
                    <a:pt x="251" y="89"/>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29" name="Freeform 18"/>
            <p:cNvSpPr>
              <a:spLocks/>
            </p:cNvSpPr>
            <p:nvPr/>
          </p:nvSpPr>
          <p:spPr bwMode="auto">
            <a:xfrm>
              <a:off x="2239963" y="1504950"/>
              <a:ext cx="720725" cy="1249363"/>
            </a:xfrm>
            <a:custGeom>
              <a:avLst/>
              <a:gdLst>
                <a:gd name="T0" fmla="*/ 14 w 265"/>
                <a:gd name="T1" fmla="*/ 284 h 390"/>
                <a:gd name="T2" fmla="*/ 7 w 265"/>
                <a:gd name="T3" fmla="*/ 266 h 390"/>
                <a:gd name="T4" fmla="*/ 0 w 265"/>
                <a:gd name="T5" fmla="*/ 248 h 390"/>
                <a:gd name="T6" fmla="*/ 14 w 265"/>
                <a:gd name="T7" fmla="*/ 231 h 390"/>
                <a:gd name="T8" fmla="*/ 14 w 265"/>
                <a:gd name="T9" fmla="*/ 222 h 390"/>
                <a:gd name="T10" fmla="*/ 20 w 265"/>
                <a:gd name="T11" fmla="*/ 222 h 390"/>
                <a:gd name="T12" fmla="*/ 27 w 265"/>
                <a:gd name="T13" fmla="*/ 195 h 390"/>
                <a:gd name="T14" fmla="*/ 27 w 265"/>
                <a:gd name="T15" fmla="*/ 177 h 390"/>
                <a:gd name="T16" fmla="*/ 14 w 265"/>
                <a:gd name="T17" fmla="*/ 160 h 390"/>
                <a:gd name="T18" fmla="*/ 7 w 265"/>
                <a:gd name="T19" fmla="*/ 142 h 390"/>
                <a:gd name="T20" fmla="*/ 7 w 265"/>
                <a:gd name="T21" fmla="*/ 98 h 390"/>
                <a:gd name="T22" fmla="*/ 7 w 265"/>
                <a:gd name="T23" fmla="*/ 9 h 390"/>
                <a:gd name="T24" fmla="*/ 47 w 265"/>
                <a:gd name="T25" fmla="*/ 27 h 390"/>
                <a:gd name="T26" fmla="*/ 54 w 265"/>
                <a:gd name="T27" fmla="*/ 62 h 390"/>
                <a:gd name="T28" fmla="*/ 68 w 265"/>
                <a:gd name="T29" fmla="*/ 71 h 390"/>
                <a:gd name="T30" fmla="*/ 68 w 265"/>
                <a:gd name="T31" fmla="*/ 80 h 390"/>
                <a:gd name="T32" fmla="*/ 68 w 265"/>
                <a:gd name="T33" fmla="*/ 89 h 390"/>
                <a:gd name="T34" fmla="*/ 81 w 265"/>
                <a:gd name="T35" fmla="*/ 98 h 390"/>
                <a:gd name="T36" fmla="*/ 95 w 265"/>
                <a:gd name="T37" fmla="*/ 115 h 390"/>
                <a:gd name="T38" fmla="*/ 102 w 265"/>
                <a:gd name="T39" fmla="*/ 124 h 390"/>
                <a:gd name="T40" fmla="*/ 115 w 265"/>
                <a:gd name="T41" fmla="*/ 133 h 390"/>
                <a:gd name="T42" fmla="*/ 122 w 265"/>
                <a:gd name="T43" fmla="*/ 151 h 390"/>
                <a:gd name="T44" fmla="*/ 122 w 265"/>
                <a:gd name="T45" fmla="*/ 160 h 390"/>
                <a:gd name="T46" fmla="*/ 115 w 265"/>
                <a:gd name="T47" fmla="*/ 160 h 390"/>
                <a:gd name="T48" fmla="*/ 122 w 265"/>
                <a:gd name="T49" fmla="*/ 177 h 390"/>
                <a:gd name="T50" fmla="*/ 115 w 265"/>
                <a:gd name="T51" fmla="*/ 195 h 390"/>
                <a:gd name="T52" fmla="*/ 136 w 265"/>
                <a:gd name="T53" fmla="*/ 195 h 390"/>
                <a:gd name="T54" fmla="*/ 149 w 265"/>
                <a:gd name="T55" fmla="*/ 186 h 390"/>
                <a:gd name="T56" fmla="*/ 149 w 265"/>
                <a:gd name="T57" fmla="*/ 204 h 390"/>
                <a:gd name="T58" fmla="*/ 156 w 265"/>
                <a:gd name="T59" fmla="*/ 222 h 390"/>
                <a:gd name="T60" fmla="*/ 170 w 265"/>
                <a:gd name="T61" fmla="*/ 231 h 390"/>
                <a:gd name="T62" fmla="*/ 183 w 265"/>
                <a:gd name="T63" fmla="*/ 248 h 390"/>
                <a:gd name="T64" fmla="*/ 190 w 265"/>
                <a:gd name="T65" fmla="*/ 248 h 390"/>
                <a:gd name="T66" fmla="*/ 204 w 265"/>
                <a:gd name="T67" fmla="*/ 257 h 390"/>
                <a:gd name="T68" fmla="*/ 217 w 265"/>
                <a:gd name="T69" fmla="*/ 248 h 390"/>
                <a:gd name="T70" fmla="*/ 237 w 265"/>
                <a:gd name="T71" fmla="*/ 248 h 390"/>
                <a:gd name="T72" fmla="*/ 251 w 265"/>
                <a:gd name="T73" fmla="*/ 240 h 390"/>
                <a:gd name="T74" fmla="*/ 265 w 265"/>
                <a:gd name="T75" fmla="*/ 248 h 390"/>
                <a:gd name="T76" fmla="*/ 265 w 265"/>
                <a:gd name="T77" fmla="*/ 319 h 390"/>
                <a:gd name="T78" fmla="*/ 265 w 265"/>
                <a:gd name="T79" fmla="*/ 390 h 390"/>
                <a:gd name="T80" fmla="*/ 183 w 265"/>
                <a:gd name="T81" fmla="*/ 390 h 390"/>
                <a:gd name="T82" fmla="*/ 95 w 265"/>
                <a:gd name="T83" fmla="*/ 390 h 390"/>
                <a:gd name="T84" fmla="*/ 7 w 265"/>
                <a:gd name="T85"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5" h="390">
                  <a:moveTo>
                    <a:pt x="7" y="293"/>
                  </a:moveTo>
                  <a:lnTo>
                    <a:pt x="7" y="284"/>
                  </a:lnTo>
                  <a:lnTo>
                    <a:pt x="14" y="284"/>
                  </a:lnTo>
                  <a:lnTo>
                    <a:pt x="14" y="275"/>
                  </a:lnTo>
                  <a:lnTo>
                    <a:pt x="14" y="266"/>
                  </a:lnTo>
                  <a:lnTo>
                    <a:pt x="7" y="266"/>
                  </a:lnTo>
                  <a:lnTo>
                    <a:pt x="0" y="266"/>
                  </a:lnTo>
                  <a:lnTo>
                    <a:pt x="0" y="257"/>
                  </a:lnTo>
                  <a:lnTo>
                    <a:pt x="0" y="248"/>
                  </a:lnTo>
                  <a:lnTo>
                    <a:pt x="7" y="248"/>
                  </a:lnTo>
                  <a:lnTo>
                    <a:pt x="7" y="240"/>
                  </a:lnTo>
                  <a:lnTo>
                    <a:pt x="14" y="231"/>
                  </a:lnTo>
                  <a:lnTo>
                    <a:pt x="20" y="231"/>
                  </a:lnTo>
                  <a:lnTo>
                    <a:pt x="20" y="222"/>
                  </a:lnTo>
                  <a:lnTo>
                    <a:pt x="14" y="222"/>
                  </a:lnTo>
                  <a:lnTo>
                    <a:pt x="20" y="222"/>
                  </a:lnTo>
                  <a:lnTo>
                    <a:pt x="14" y="222"/>
                  </a:lnTo>
                  <a:lnTo>
                    <a:pt x="20" y="222"/>
                  </a:lnTo>
                  <a:lnTo>
                    <a:pt x="20" y="213"/>
                  </a:lnTo>
                  <a:lnTo>
                    <a:pt x="27" y="204"/>
                  </a:lnTo>
                  <a:lnTo>
                    <a:pt x="27" y="195"/>
                  </a:lnTo>
                  <a:lnTo>
                    <a:pt x="34" y="195"/>
                  </a:lnTo>
                  <a:lnTo>
                    <a:pt x="34" y="186"/>
                  </a:lnTo>
                  <a:lnTo>
                    <a:pt x="27" y="177"/>
                  </a:lnTo>
                  <a:lnTo>
                    <a:pt x="20" y="177"/>
                  </a:lnTo>
                  <a:lnTo>
                    <a:pt x="14" y="169"/>
                  </a:lnTo>
                  <a:lnTo>
                    <a:pt x="14" y="160"/>
                  </a:lnTo>
                  <a:lnTo>
                    <a:pt x="14" y="151"/>
                  </a:lnTo>
                  <a:lnTo>
                    <a:pt x="7" y="151"/>
                  </a:lnTo>
                  <a:lnTo>
                    <a:pt x="7" y="142"/>
                  </a:lnTo>
                  <a:lnTo>
                    <a:pt x="7" y="133"/>
                  </a:lnTo>
                  <a:lnTo>
                    <a:pt x="7" y="107"/>
                  </a:lnTo>
                  <a:lnTo>
                    <a:pt x="7" y="98"/>
                  </a:lnTo>
                  <a:lnTo>
                    <a:pt x="7" y="89"/>
                  </a:lnTo>
                  <a:lnTo>
                    <a:pt x="7" y="53"/>
                  </a:lnTo>
                  <a:lnTo>
                    <a:pt x="7" y="9"/>
                  </a:lnTo>
                  <a:lnTo>
                    <a:pt x="7" y="0"/>
                  </a:lnTo>
                  <a:lnTo>
                    <a:pt x="47" y="0"/>
                  </a:lnTo>
                  <a:lnTo>
                    <a:pt x="47" y="27"/>
                  </a:lnTo>
                  <a:lnTo>
                    <a:pt x="47" y="44"/>
                  </a:lnTo>
                  <a:lnTo>
                    <a:pt x="54" y="53"/>
                  </a:lnTo>
                  <a:lnTo>
                    <a:pt x="54" y="62"/>
                  </a:lnTo>
                  <a:lnTo>
                    <a:pt x="61" y="62"/>
                  </a:lnTo>
                  <a:lnTo>
                    <a:pt x="61" y="71"/>
                  </a:lnTo>
                  <a:lnTo>
                    <a:pt x="68" y="71"/>
                  </a:lnTo>
                  <a:lnTo>
                    <a:pt x="68" y="80"/>
                  </a:lnTo>
                  <a:lnTo>
                    <a:pt x="61" y="80"/>
                  </a:lnTo>
                  <a:lnTo>
                    <a:pt x="68" y="80"/>
                  </a:lnTo>
                  <a:lnTo>
                    <a:pt x="68" y="89"/>
                  </a:lnTo>
                  <a:lnTo>
                    <a:pt x="61" y="89"/>
                  </a:lnTo>
                  <a:lnTo>
                    <a:pt x="68" y="89"/>
                  </a:lnTo>
                  <a:lnTo>
                    <a:pt x="75" y="89"/>
                  </a:lnTo>
                  <a:lnTo>
                    <a:pt x="75" y="98"/>
                  </a:lnTo>
                  <a:lnTo>
                    <a:pt x="81" y="98"/>
                  </a:lnTo>
                  <a:lnTo>
                    <a:pt x="88" y="107"/>
                  </a:lnTo>
                  <a:lnTo>
                    <a:pt x="95" y="107"/>
                  </a:lnTo>
                  <a:lnTo>
                    <a:pt x="95" y="115"/>
                  </a:lnTo>
                  <a:lnTo>
                    <a:pt x="102" y="115"/>
                  </a:lnTo>
                  <a:lnTo>
                    <a:pt x="95" y="115"/>
                  </a:lnTo>
                  <a:lnTo>
                    <a:pt x="102" y="124"/>
                  </a:lnTo>
                  <a:lnTo>
                    <a:pt x="109" y="124"/>
                  </a:lnTo>
                  <a:lnTo>
                    <a:pt x="109" y="133"/>
                  </a:lnTo>
                  <a:lnTo>
                    <a:pt x="115" y="133"/>
                  </a:lnTo>
                  <a:lnTo>
                    <a:pt x="122" y="133"/>
                  </a:lnTo>
                  <a:lnTo>
                    <a:pt x="122" y="142"/>
                  </a:lnTo>
                  <a:lnTo>
                    <a:pt x="122" y="151"/>
                  </a:lnTo>
                  <a:lnTo>
                    <a:pt x="115" y="151"/>
                  </a:lnTo>
                  <a:lnTo>
                    <a:pt x="122" y="151"/>
                  </a:lnTo>
                  <a:lnTo>
                    <a:pt x="122" y="160"/>
                  </a:lnTo>
                  <a:lnTo>
                    <a:pt x="115" y="160"/>
                  </a:lnTo>
                  <a:lnTo>
                    <a:pt x="122" y="160"/>
                  </a:lnTo>
                  <a:lnTo>
                    <a:pt x="115" y="160"/>
                  </a:lnTo>
                  <a:lnTo>
                    <a:pt x="115" y="169"/>
                  </a:lnTo>
                  <a:lnTo>
                    <a:pt x="122" y="169"/>
                  </a:lnTo>
                  <a:lnTo>
                    <a:pt x="122" y="177"/>
                  </a:lnTo>
                  <a:lnTo>
                    <a:pt x="115" y="177"/>
                  </a:lnTo>
                  <a:lnTo>
                    <a:pt x="115" y="186"/>
                  </a:lnTo>
                  <a:lnTo>
                    <a:pt x="115" y="195"/>
                  </a:lnTo>
                  <a:lnTo>
                    <a:pt x="122" y="195"/>
                  </a:lnTo>
                  <a:lnTo>
                    <a:pt x="129" y="195"/>
                  </a:lnTo>
                  <a:lnTo>
                    <a:pt x="136" y="195"/>
                  </a:lnTo>
                  <a:lnTo>
                    <a:pt x="136" y="186"/>
                  </a:lnTo>
                  <a:lnTo>
                    <a:pt x="142" y="186"/>
                  </a:lnTo>
                  <a:lnTo>
                    <a:pt x="149" y="186"/>
                  </a:lnTo>
                  <a:lnTo>
                    <a:pt x="142" y="195"/>
                  </a:lnTo>
                  <a:lnTo>
                    <a:pt x="149" y="195"/>
                  </a:lnTo>
                  <a:lnTo>
                    <a:pt x="149" y="204"/>
                  </a:lnTo>
                  <a:lnTo>
                    <a:pt x="156" y="213"/>
                  </a:lnTo>
                  <a:lnTo>
                    <a:pt x="163" y="213"/>
                  </a:lnTo>
                  <a:lnTo>
                    <a:pt x="156" y="222"/>
                  </a:lnTo>
                  <a:lnTo>
                    <a:pt x="163" y="222"/>
                  </a:lnTo>
                  <a:lnTo>
                    <a:pt x="163" y="231"/>
                  </a:lnTo>
                  <a:lnTo>
                    <a:pt x="170" y="231"/>
                  </a:lnTo>
                  <a:lnTo>
                    <a:pt x="176" y="240"/>
                  </a:lnTo>
                  <a:lnTo>
                    <a:pt x="176" y="248"/>
                  </a:lnTo>
                  <a:lnTo>
                    <a:pt x="183" y="248"/>
                  </a:lnTo>
                  <a:lnTo>
                    <a:pt x="183" y="257"/>
                  </a:lnTo>
                  <a:lnTo>
                    <a:pt x="190" y="257"/>
                  </a:lnTo>
                  <a:lnTo>
                    <a:pt x="190" y="248"/>
                  </a:lnTo>
                  <a:lnTo>
                    <a:pt x="197" y="248"/>
                  </a:lnTo>
                  <a:lnTo>
                    <a:pt x="204" y="248"/>
                  </a:lnTo>
                  <a:lnTo>
                    <a:pt x="204" y="257"/>
                  </a:lnTo>
                  <a:lnTo>
                    <a:pt x="210" y="257"/>
                  </a:lnTo>
                  <a:lnTo>
                    <a:pt x="210" y="248"/>
                  </a:lnTo>
                  <a:lnTo>
                    <a:pt x="217" y="248"/>
                  </a:lnTo>
                  <a:lnTo>
                    <a:pt x="224" y="248"/>
                  </a:lnTo>
                  <a:lnTo>
                    <a:pt x="231" y="248"/>
                  </a:lnTo>
                  <a:lnTo>
                    <a:pt x="237" y="248"/>
                  </a:lnTo>
                  <a:lnTo>
                    <a:pt x="244" y="248"/>
                  </a:lnTo>
                  <a:lnTo>
                    <a:pt x="244" y="240"/>
                  </a:lnTo>
                  <a:lnTo>
                    <a:pt x="251" y="240"/>
                  </a:lnTo>
                  <a:lnTo>
                    <a:pt x="258" y="240"/>
                  </a:lnTo>
                  <a:lnTo>
                    <a:pt x="258" y="248"/>
                  </a:lnTo>
                  <a:lnTo>
                    <a:pt x="265" y="248"/>
                  </a:lnTo>
                  <a:lnTo>
                    <a:pt x="265" y="275"/>
                  </a:lnTo>
                  <a:lnTo>
                    <a:pt x="265" y="302"/>
                  </a:lnTo>
                  <a:lnTo>
                    <a:pt x="265" y="319"/>
                  </a:lnTo>
                  <a:lnTo>
                    <a:pt x="265" y="337"/>
                  </a:lnTo>
                  <a:lnTo>
                    <a:pt x="265" y="364"/>
                  </a:lnTo>
                  <a:lnTo>
                    <a:pt x="265" y="390"/>
                  </a:lnTo>
                  <a:lnTo>
                    <a:pt x="244" y="390"/>
                  </a:lnTo>
                  <a:lnTo>
                    <a:pt x="217" y="390"/>
                  </a:lnTo>
                  <a:lnTo>
                    <a:pt x="183" y="390"/>
                  </a:lnTo>
                  <a:lnTo>
                    <a:pt x="136" y="390"/>
                  </a:lnTo>
                  <a:lnTo>
                    <a:pt x="129" y="390"/>
                  </a:lnTo>
                  <a:lnTo>
                    <a:pt x="95" y="390"/>
                  </a:lnTo>
                  <a:lnTo>
                    <a:pt x="54" y="390"/>
                  </a:lnTo>
                  <a:lnTo>
                    <a:pt x="14" y="390"/>
                  </a:lnTo>
                  <a:lnTo>
                    <a:pt x="7" y="390"/>
                  </a:lnTo>
                  <a:lnTo>
                    <a:pt x="7" y="293"/>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30" name="Freeform 19"/>
            <p:cNvSpPr>
              <a:spLocks/>
            </p:cNvSpPr>
            <p:nvPr/>
          </p:nvSpPr>
          <p:spPr bwMode="auto">
            <a:xfrm>
              <a:off x="7337425" y="2216150"/>
              <a:ext cx="222250" cy="396875"/>
            </a:xfrm>
            <a:custGeom>
              <a:avLst/>
              <a:gdLst>
                <a:gd name="T0" fmla="*/ 7 w 82"/>
                <a:gd name="T1" fmla="*/ 124 h 124"/>
                <a:gd name="T2" fmla="*/ 0 w 82"/>
                <a:gd name="T3" fmla="*/ 124 h 124"/>
                <a:gd name="T4" fmla="*/ 7 w 82"/>
                <a:gd name="T5" fmla="*/ 124 h 124"/>
                <a:gd name="T6" fmla="*/ 7 w 82"/>
                <a:gd name="T7" fmla="*/ 115 h 124"/>
                <a:gd name="T8" fmla="*/ 7 w 82"/>
                <a:gd name="T9" fmla="*/ 97 h 124"/>
                <a:gd name="T10" fmla="*/ 7 w 82"/>
                <a:gd name="T11" fmla="*/ 80 h 124"/>
                <a:gd name="T12" fmla="*/ 0 w 82"/>
                <a:gd name="T13" fmla="*/ 80 h 124"/>
                <a:gd name="T14" fmla="*/ 7 w 82"/>
                <a:gd name="T15" fmla="*/ 80 h 124"/>
                <a:gd name="T16" fmla="*/ 0 w 82"/>
                <a:gd name="T17" fmla="*/ 80 h 124"/>
                <a:gd name="T18" fmla="*/ 0 w 82"/>
                <a:gd name="T19" fmla="*/ 71 h 124"/>
                <a:gd name="T20" fmla="*/ 0 w 82"/>
                <a:gd name="T21" fmla="*/ 62 h 124"/>
                <a:gd name="T22" fmla="*/ 0 w 82"/>
                <a:gd name="T23" fmla="*/ 53 h 124"/>
                <a:gd name="T24" fmla="*/ 0 w 82"/>
                <a:gd name="T25" fmla="*/ 44 h 124"/>
                <a:gd name="T26" fmla="*/ 0 w 82"/>
                <a:gd name="T27" fmla="*/ 35 h 124"/>
                <a:gd name="T28" fmla="*/ 0 w 82"/>
                <a:gd name="T29" fmla="*/ 26 h 124"/>
                <a:gd name="T30" fmla="*/ 0 w 82"/>
                <a:gd name="T31" fmla="*/ 18 h 124"/>
                <a:gd name="T32" fmla="*/ 0 w 82"/>
                <a:gd name="T33" fmla="*/ 9 h 124"/>
                <a:gd name="T34" fmla="*/ 0 w 82"/>
                <a:gd name="T35" fmla="*/ 0 h 124"/>
                <a:gd name="T36" fmla="*/ 7 w 82"/>
                <a:gd name="T37" fmla="*/ 0 h 124"/>
                <a:gd name="T38" fmla="*/ 34 w 82"/>
                <a:gd name="T39" fmla="*/ 0 h 124"/>
                <a:gd name="T40" fmla="*/ 61 w 82"/>
                <a:gd name="T41" fmla="*/ 0 h 124"/>
                <a:gd name="T42" fmla="*/ 82 w 82"/>
                <a:gd name="T43" fmla="*/ 0 h 124"/>
                <a:gd name="T44" fmla="*/ 75 w 82"/>
                <a:gd name="T45" fmla="*/ 0 h 124"/>
                <a:gd name="T46" fmla="*/ 82 w 82"/>
                <a:gd name="T47" fmla="*/ 0 h 124"/>
                <a:gd name="T48" fmla="*/ 82 w 82"/>
                <a:gd name="T49" fmla="*/ 9 h 124"/>
                <a:gd name="T50" fmla="*/ 75 w 82"/>
                <a:gd name="T51" fmla="*/ 9 h 124"/>
                <a:gd name="T52" fmla="*/ 75 w 82"/>
                <a:gd name="T53" fmla="*/ 18 h 124"/>
                <a:gd name="T54" fmla="*/ 75 w 82"/>
                <a:gd name="T55" fmla="*/ 26 h 124"/>
                <a:gd name="T56" fmla="*/ 82 w 82"/>
                <a:gd name="T57" fmla="*/ 26 h 124"/>
                <a:gd name="T58" fmla="*/ 75 w 82"/>
                <a:gd name="T59" fmla="*/ 26 h 124"/>
                <a:gd name="T60" fmla="*/ 75 w 82"/>
                <a:gd name="T61" fmla="*/ 35 h 124"/>
                <a:gd name="T62" fmla="*/ 68 w 82"/>
                <a:gd name="T63" fmla="*/ 35 h 124"/>
                <a:gd name="T64" fmla="*/ 61 w 82"/>
                <a:gd name="T65" fmla="*/ 35 h 124"/>
                <a:gd name="T66" fmla="*/ 54 w 82"/>
                <a:gd name="T67" fmla="*/ 35 h 124"/>
                <a:gd name="T68" fmla="*/ 54 w 82"/>
                <a:gd name="T69" fmla="*/ 44 h 124"/>
                <a:gd name="T70" fmla="*/ 54 w 82"/>
                <a:gd name="T71" fmla="*/ 53 h 124"/>
                <a:gd name="T72" fmla="*/ 54 w 82"/>
                <a:gd name="T73" fmla="*/ 62 h 124"/>
                <a:gd name="T74" fmla="*/ 48 w 82"/>
                <a:gd name="T75" fmla="*/ 71 h 124"/>
                <a:gd name="T76" fmla="*/ 48 w 82"/>
                <a:gd name="T77" fmla="*/ 80 h 124"/>
                <a:gd name="T78" fmla="*/ 41 w 82"/>
                <a:gd name="T79" fmla="*/ 80 h 124"/>
                <a:gd name="T80" fmla="*/ 41 w 82"/>
                <a:gd name="T81" fmla="*/ 88 h 124"/>
                <a:gd name="T82" fmla="*/ 41 w 82"/>
                <a:gd name="T83" fmla="*/ 97 h 124"/>
                <a:gd name="T84" fmla="*/ 41 w 82"/>
                <a:gd name="T85" fmla="*/ 106 h 124"/>
                <a:gd name="T86" fmla="*/ 41 w 82"/>
                <a:gd name="T87" fmla="*/ 115 h 124"/>
                <a:gd name="T88" fmla="*/ 34 w 82"/>
                <a:gd name="T89" fmla="*/ 115 h 124"/>
                <a:gd name="T90" fmla="*/ 34 w 82"/>
                <a:gd name="T91" fmla="*/ 124 h 124"/>
                <a:gd name="T92" fmla="*/ 41 w 82"/>
                <a:gd name="T93" fmla="*/ 124 h 124"/>
                <a:gd name="T94" fmla="*/ 21 w 82"/>
                <a:gd name="T95" fmla="*/ 124 h 124"/>
                <a:gd name="T96" fmla="*/ 14 w 82"/>
                <a:gd name="T97" fmla="*/ 124 h 124"/>
                <a:gd name="T98" fmla="*/ 7 w 82"/>
                <a:gd name="T9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2" h="124">
                  <a:moveTo>
                    <a:pt x="7" y="124"/>
                  </a:moveTo>
                  <a:lnTo>
                    <a:pt x="0" y="124"/>
                  </a:lnTo>
                  <a:lnTo>
                    <a:pt x="7" y="124"/>
                  </a:lnTo>
                  <a:lnTo>
                    <a:pt x="7" y="115"/>
                  </a:lnTo>
                  <a:lnTo>
                    <a:pt x="7" y="97"/>
                  </a:lnTo>
                  <a:lnTo>
                    <a:pt x="7" y="80"/>
                  </a:lnTo>
                  <a:lnTo>
                    <a:pt x="0" y="80"/>
                  </a:lnTo>
                  <a:lnTo>
                    <a:pt x="7" y="80"/>
                  </a:lnTo>
                  <a:lnTo>
                    <a:pt x="0" y="80"/>
                  </a:lnTo>
                  <a:lnTo>
                    <a:pt x="0" y="71"/>
                  </a:lnTo>
                  <a:lnTo>
                    <a:pt x="0" y="62"/>
                  </a:lnTo>
                  <a:lnTo>
                    <a:pt x="0" y="53"/>
                  </a:lnTo>
                  <a:lnTo>
                    <a:pt x="0" y="44"/>
                  </a:lnTo>
                  <a:lnTo>
                    <a:pt x="0" y="35"/>
                  </a:lnTo>
                  <a:lnTo>
                    <a:pt x="0" y="26"/>
                  </a:lnTo>
                  <a:lnTo>
                    <a:pt x="0" y="18"/>
                  </a:lnTo>
                  <a:lnTo>
                    <a:pt x="0" y="9"/>
                  </a:lnTo>
                  <a:lnTo>
                    <a:pt x="0" y="0"/>
                  </a:lnTo>
                  <a:lnTo>
                    <a:pt x="7" y="0"/>
                  </a:lnTo>
                  <a:lnTo>
                    <a:pt x="34" y="0"/>
                  </a:lnTo>
                  <a:lnTo>
                    <a:pt x="61" y="0"/>
                  </a:lnTo>
                  <a:lnTo>
                    <a:pt x="82" y="0"/>
                  </a:lnTo>
                  <a:lnTo>
                    <a:pt x="75" y="0"/>
                  </a:lnTo>
                  <a:lnTo>
                    <a:pt x="82" y="0"/>
                  </a:lnTo>
                  <a:lnTo>
                    <a:pt x="82" y="9"/>
                  </a:lnTo>
                  <a:lnTo>
                    <a:pt x="75" y="9"/>
                  </a:lnTo>
                  <a:lnTo>
                    <a:pt x="75" y="18"/>
                  </a:lnTo>
                  <a:lnTo>
                    <a:pt x="75" y="26"/>
                  </a:lnTo>
                  <a:lnTo>
                    <a:pt x="82" y="26"/>
                  </a:lnTo>
                  <a:lnTo>
                    <a:pt x="75" y="26"/>
                  </a:lnTo>
                  <a:lnTo>
                    <a:pt x="75" y="35"/>
                  </a:lnTo>
                  <a:lnTo>
                    <a:pt x="68" y="35"/>
                  </a:lnTo>
                  <a:lnTo>
                    <a:pt x="61" y="35"/>
                  </a:lnTo>
                  <a:lnTo>
                    <a:pt x="54" y="35"/>
                  </a:lnTo>
                  <a:lnTo>
                    <a:pt x="54" y="44"/>
                  </a:lnTo>
                  <a:lnTo>
                    <a:pt x="54" y="53"/>
                  </a:lnTo>
                  <a:lnTo>
                    <a:pt x="54" y="62"/>
                  </a:lnTo>
                  <a:lnTo>
                    <a:pt x="48" y="71"/>
                  </a:lnTo>
                  <a:lnTo>
                    <a:pt x="48" y="80"/>
                  </a:lnTo>
                  <a:lnTo>
                    <a:pt x="41" y="80"/>
                  </a:lnTo>
                  <a:lnTo>
                    <a:pt x="41" y="88"/>
                  </a:lnTo>
                  <a:lnTo>
                    <a:pt x="41" y="97"/>
                  </a:lnTo>
                  <a:lnTo>
                    <a:pt x="41" y="106"/>
                  </a:lnTo>
                  <a:lnTo>
                    <a:pt x="41" y="115"/>
                  </a:lnTo>
                  <a:lnTo>
                    <a:pt x="34" y="115"/>
                  </a:lnTo>
                  <a:lnTo>
                    <a:pt x="34" y="124"/>
                  </a:lnTo>
                  <a:lnTo>
                    <a:pt x="41" y="124"/>
                  </a:lnTo>
                  <a:lnTo>
                    <a:pt x="21" y="124"/>
                  </a:lnTo>
                  <a:lnTo>
                    <a:pt x="14" y="124"/>
                  </a:lnTo>
                  <a:lnTo>
                    <a:pt x="7" y="124"/>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31" name="Freeform 20"/>
            <p:cNvSpPr>
              <a:spLocks/>
            </p:cNvSpPr>
            <p:nvPr/>
          </p:nvSpPr>
          <p:spPr bwMode="auto">
            <a:xfrm>
              <a:off x="4567238" y="1447800"/>
              <a:ext cx="885825" cy="1049338"/>
            </a:xfrm>
            <a:custGeom>
              <a:avLst/>
              <a:gdLst>
                <a:gd name="T0" fmla="*/ 204 w 326"/>
                <a:gd name="T1" fmla="*/ 328 h 328"/>
                <a:gd name="T2" fmla="*/ 156 w 326"/>
                <a:gd name="T3" fmla="*/ 328 h 328"/>
                <a:gd name="T4" fmla="*/ 129 w 326"/>
                <a:gd name="T5" fmla="*/ 328 h 328"/>
                <a:gd name="T6" fmla="*/ 95 w 326"/>
                <a:gd name="T7" fmla="*/ 328 h 328"/>
                <a:gd name="T8" fmla="*/ 48 w 326"/>
                <a:gd name="T9" fmla="*/ 328 h 328"/>
                <a:gd name="T10" fmla="*/ 34 w 326"/>
                <a:gd name="T11" fmla="*/ 284 h 328"/>
                <a:gd name="T12" fmla="*/ 34 w 326"/>
                <a:gd name="T13" fmla="*/ 249 h 328"/>
                <a:gd name="T14" fmla="*/ 27 w 326"/>
                <a:gd name="T15" fmla="*/ 222 h 328"/>
                <a:gd name="T16" fmla="*/ 14 w 326"/>
                <a:gd name="T17" fmla="*/ 204 h 328"/>
                <a:gd name="T18" fmla="*/ 27 w 326"/>
                <a:gd name="T19" fmla="*/ 178 h 328"/>
                <a:gd name="T20" fmla="*/ 20 w 326"/>
                <a:gd name="T21" fmla="*/ 151 h 328"/>
                <a:gd name="T22" fmla="*/ 14 w 326"/>
                <a:gd name="T23" fmla="*/ 125 h 328"/>
                <a:gd name="T24" fmla="*/ 14 w 326"/>
                <a:gd name="T25" fmla="*/ 98 h 328"/>
                <a:gd name="T26" fmla="*/ 7 w 326"/>
                <a:gd name="T27" fmla="*/ 71 h 328"/>
                <a:gd name="T28" fmla="*/ 7 w 326"/>
                <a:gd name="T29" fmla="*/ 62 h 328"/>
                <a:gd name="T30" fmla="*/ 0 w 326"/>
                <a:gd name="T31" fmla="*/ 62 h 328"/>
                <a:gd name="T32" fmla="*/ 7 w 326"/>
                <a:gd name="T33" fmla="*/ 54 h 328"/>
                <a:gd name="T34" fmla="*/ 0 w 326"/>
                <a:gd name="T35" fmla="*/ 54 h 328"/>
                <a:gd name="T36" fmla="*/ 7 w 326"/>
                <a:gd name="T37" fmla="*/ 54 h 328"/>
                <a:gd name="T38" fmla="*/ 7 w 326"/>
                <a:gd name="T39" fmla="*/ 45 h 328"/>
                <a:gd name="T40" fmla="*/ 0 w 326"/>
                <a:gd name="T41" fmla="*/ 45 h 328"/>
                <a:gd name="T42" fmla="*/ 0 w 326"/>
                <a:gd name="T43" fmla="*/ 27 h 328"/>
                <a:gd name="T44" fmla="*/ 82 w 326"/>
                <a:gd name="T45" fmla="*/ 18 h 328"/>
                <a:gd name="T46" fmla="*/ 102 w 326"/>
                <a:gd name="T47" fmla="*/ 0 h 328"/>
                <a:gd name="T48" fmla="*/ 122 w 326"/>
                <a:gd name="T49" fmla="*/ 36 h 328"/>
                <a:gd name="T50" fmla="*/ 143 w 326"/>
                <a:gd name="T51" fmla="*/ 45 h 328"/>
                <a:gd name="T52" fmla="*/ 163 w 326"/>
                <a:gd name="T53" fmla="*/ 45 h 328"/>
                <a:gd name="T54" fmla="*/ 177 w 326"/>
                <a:gd name="T55" fmla="*/ 36 h 328"/>
                <a:gd name="T56" fmla="*/ 197 w 326"/>
                <a:gd name="T57" fmla="*/ 45 h 328"/>
                <a:gd name="T58" fmla="*/ 204 w 326"/>
                <a:gd name="T59" fmla="*/ 54 h 328"/>
                <a:gd name="T60" fmla="*/ 211 w 326"/>
                <a:gd name="T61" fmla="*/ 54 h 328"/>
                <a:gd name="T62" fmla="*/ 224 w 326"/>
                <a:gd name="T63" fmla="*/ 62 h 328"/>
                <a:gd name="T64" fmla="*/ 244 w 326"/>
                <a:gd name="T65" fmla="*/ 71 h 328"/>
                <a:gd name="T66" fmla="*/ 265 w 326"/>
                <a:gd name="T67" fmla="*/ 62 h 328"/>
                <a:gd name="T68" fmla="*/ 285 w 326"/>
                <a:gd name="T69" fmla="*/ 62 h 328"/>
                <a:gd name="T70" fmla="*/ 306 w 326"/>
                <a:gd name="T71" fmla="*/ 71 h 328"/>
                <a:gd name="T72" fmla="*/ 326 w 326"/>
                <a:gd name="T73" fmla="*/ 71 h 328"/>
                <a:gd name="T74" fmla="*/ 265 w 326"/>
                <a:gd name="T75" fmla="*/ 107 h 328"/>
                <a:gd name="T76" fmla="*/ 217 w 326"/>
                <a:gd name="T77" fmla="*/ 142 h 328"/>
                <a:gd name="T78" fmla="*/ 211 w 326"/>
                <a:gd name="T79" fmla="*/ 178 h 328"/>
                <a:gd name="T80" fmla="*/ 197 w 326"/>
                <a:gd name="T81" fmla="*/ 187 h 328"/>
                <a:gd name="T82" fmla="*/ 183 w 326"/>
                <a:gd name="T83" fmla="*/ 204 h 328"/>
                <a:gd name="T84" fmla="*/ 197 w 326"/>
                <a:gd name="T85" fmla="*/ 222 h 328"/>
                <a:gd name="T86" fmla="*/ 190 w 326"/>
                <a:gd name="T87" fmla="*/ 240 h 328"/>
                <a:gd name="T88" fmla="*/ 197 w 326"/>
                <a:gd name="T89" fmla="*/ 258 h 328"/>
                <a:gd name="T90" fmla="*/ 211 w 326"/>
                <a:gd name="T91" fmla="*/ 266 h 328"/>
                <a:gd name="T92" fmla="*/ 224 w 326"/>
                <a:gd name="T93" fmla="*/ 275 h 328"/>
                <a:gd name="T94" fmla="*/ 231 w 326"/>
                <a:gd name="T95" fmla="*/ 293 h 328"/>
                <a:gd name="T96" fmla="*/ 251 w 326"/>
                <a:gd name="T97" fmla="*/ 302 h 328"/>
                <a:gd name="T98" fmla="*/ 258 w 326"/>
                <a:gd name="T99" fmla="*/ 320 h 328"/>
                <a:gd name="T100" fmla="*/ 231 w 326"/>
                <a:gd name="T101" fmla="*/ 32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6" h="328">
                  <a:moveTo>
                    <a:pt x="231" y="328"/>
                  </a:moveTo>
                  <a:lnTo>
                    <a:pt x="217" y="328"/>
                  </a:lnTo>
                  <a:lnTo>
                    <a:pt x="204" y="328"/>
                  </a:lnTo>
                  <a:lnTo>
                    <a:pt x="197" y="328"/>
                  </a:lnTo>
                  <a:lnTo>
                    <a:pt x="177" y="328"/>
                  </a:lnTo>
                  <a:lnTo>
                    <a:pt x="156" y="328"/>
                  </a:lnTo>
                  <a:lnTo>
                    <a:pt x="149" y="328"/>
                  </a:lnTo>
                  <a:lnTo>
                    <a:pt x="136" y="328"/>
                  </a:lnTo>
                  <a:lnTo>
                    <a:pt x="129" y="328"/>
                  </a:lnTo>
                  <a:lnTo>
                    <a:pt x="116" y="328"/>
                  </a:lnTo>
                  <a:lnTo>
                    <a:pt x="102" y="328"/>
                  </a:lnTo>
                  <a:lnTo>
                    <a:pt x="95" y="328"/>
                  </a:lnTo>
                  <a:lnTo>
                    <a:pt x="75" y="328"/>
                  </a:lnTo>
                  <a:lnTo>
                    <a:pt x="54" y="328"/>
                  </a:lnTo>
                  <a:lnTo>
                    <a:pt x="48" y="328"/>
                  </a:lnTo>
                  <a:lnTo>
                    <a:pt x="34" y="328"/>
                  </a:lnTo>
                  <a:lnTo>
                    <a:pt x="34" y="302"/>
                  </a:lnTo>
                  <a:lnTo>
                    <a:pt x="34" y="284"/>
                  </a:lnTo>
                  <a:lnTo>
                    <a:pt x="34" y="266"/>
                  </a:lnTo>
                  <a:lnTo>
                    <a:pt x="34" y="258"/>
                  </a:lnTo>
                  <a:lnTo>
                    <a:pt x="34" y="249"/>
                  </a:lnTo>
                  <a:lnTo>
                    <a:pt x="34" y="240"/>
                  </a:lnTo>
                  <a:lnTo>
                    <a:pt x="34" y="222"/>
                  </a:lnTo>
                  <a:lnTo>
                    <a:pt x="27" y="222"/>
                  </a:lnTo>
                  <a:lnTo>
                    <a:pt x="20" y="222"/>
                  </a:lnTo>
                  <a:lnTo>
                    <a:pt x="20" y="213"/>
                  </a:lnTo>
                  <a:lnTo>
                    <a:pt x="14" y="204"/>
                  </a:lnTo>
                  <a:lnTo>
                    <a:pt x="27" y="195"/>
                  </a:lnTo>
                  <a:lnTo>
                    <a:pt x="27" y="187"/>
                  </a:lnTo>
                  <a:lnTo>
                    <a:pt x="27" y="178"/>
                  </a:lnTo>
                  <a:lnTo>
                    <a:pt x="27" y="169"/>
                  </a:lnTo>
                  <a:lnTo>
                    <a:pt x="20" y="160"/>
                  </a:lnTo>
                  <a:lnTo>
                    <a:pt x="20" y="151"/>
                  </a:lnTo>
                  <a:lnTo>
                    <a:pt x="20" y="142"/>
                  </a:lnTo>
                  <a:lnTo>
                    <a:pt x="20" y="133"/>
                  </a:lnTo>
                  <a:lnTo>
                    <a:pt x="14" y="125"/>
                  </a:lnTo>
                  <a:lnTo>
                    <a:pt x="14" y="116"/>
                  </a:lnTo>
                  <a:lnTo>
                    <a:pt x="14" y="107"/>
                  </a:lnTo>
                  <a:lnTo>
                    <a:pt x="14" y="98"/>
                  </a:lnTo>
                  <a:lnTo>
                    <a:pt x="14" y="89"/>
                  </a:lnTo>
                  <a:lnTo>
                    <a:pt x="7" y="80"/>
                  </a:lnTo>
                  <a:lnTo>
                    <a:pt x="7" y="71"/>
                  </a:lnTo>
                  <a:lnTo>
                    <a:pt x="7" y="62"/>
                  </a:lnTo>
                  <a:lnTo>
                    <a:pt x="0" y="62"/>
                  </a:lnTo>
                  <a:lnTo>
                    <a:pt x="7" y="62"/>
                  </a:lnTo>
                  <a:lnTo>
                    <a:pt x="0" y="62"/>
                  </a:lnTo>
                  <a:lnTo>
                    <a:pt x="7" y="62"/>
                  </a:lnTo>
                  <a:lnTo>
                    <a:pt x="0" y="62"/>
                  </a:lnTo>
                  <a:lnTo>
                    <a:pt x="7" y="62"/>
                  </a:lnTo>
                  <a:lnTo>
                    <a:pt x="0" y="62"/>
                  </a:lnTo>
                  <a:lnTo>
                    <a:pt x="7" y="54"/>
                  </a:lnTo>
                  <a:lnTo>
                    <a:pt x="0" y="54"/>
                  </a:lnTo>
                  <a:lnTo>
                    <a:pt x="7" y="54"/>
                  </a:lnTo>
                  <a:lnTo>
                    <a:pt x="0" y="54"/>
                  </a:lnTo>
                  <a:lnTo>
                    <a:pt x="7" y="54"/>
                  </a:lnTo>
                  <a:lnTo>
                    <a:pt x="0" y="54"/>
                  </a:lnTo>
                  <a:lnTo>
                    <a:pt x="7" y="54"/>
                  </a:lnTo>
                  <a:lnTo>
                    <a:pt x="0" y="54"/>
                  </a:lnTo>
                  <a:lnTo>
                    <a:pt x="7" y="54"/>
                  </a:lnTo>
                  <a:lnTo>
                    <a:pt x="7" y="45"/>
                  </a:lnTo>
                  <a:lnTo>
                    <a:pt x="0" y="45"/>
                  </a:lnTo>
                  <a:lnTo>
                    <a:pt x="7" y="45"/>
                  </a:lnTo>
                  <a:lnTo>
                    <a:pt x="0" y="45"/>
                  </a:lnTo>
                  <a:lnTo>
                    <a:pt x="0" y="36"/>
                  </a:lnTo>
                  <a:lnTo>
                    <a:pt x="7" y="36"/>
                  </a:lnTo>
                  <a:lnTo>
                    <a:pt x="0" y="27"/>
                  </a:lnTo>
                  <a:lnTo>
                    <a:pt x="0" y="18"/>
                  </a:lnTo>
                  <a:lnTo>
                    <a:pt x="34" y="18"/>
                  </a:lnTo>
                  <a:lnTo>
                    <a:pt x="82" y="18"/>
                  </a:lnTo>
                  <a:lnTo>
                    <a:pt x="88" y="18"/>
                  </a:lnTo>
                  <a:lnTo>
                    <a:pt x="88" y="0"/>
                  </a:lnTo>
                  <a:lnTo>
                    <a:pt x="102" y="0"/>
                  </a:lnTo>
                  <a:lnTo>
                    <a:pt x="109" y="27"/>
                  </a:lnTo>
                  <a:lnTo>
                    <a:pt x="116" y="36"/>
                  </a:lnTo>
                  <a:lnTo>
                    <a:pt x="122" y="36"/>
                  </a:lnTo>
                  <a:lnTo>
                    <a:pt x="129" y="36"/>
                  </a:lnTo>
                  <a:lnTo>
                    <a:pt x="143" y="36"/>
                  </a:lnTo>
                  <a:lnTo>
                    <a:pt x="143" y="45"/>
                  </a:lnTo>
                  <a:lnTo>
                    <a:pt x="149" y="45"/>
                  </a:lnTo>
                  <a:lnTo>
                    <a:pt x="156" y="45"/>
                  </a:lnTo>
                  <a:lnTo>
                    <a:pt x="163" y="45"/>
                  </a:lnTo>
                  <a:lnTo>
                    <a:pt x="163" y="36"/>
                  </a:lnTo>
                  <a:lnTo>
                    <a:pt x="170" y="36"/>
                  </a:lnTo>
                  <a:lnTo>
                    <a:pt x="177" y="36"/>
                  </a:lnTo>
                  <a:lnTo>
                    <a:pt x="183" y="36"/>
                  </a:lnTo>
                  <a:lnTo>
                    <a:pt x="190" y="45"/>
                  </a:lnTo>
                  <a:lnTo>
                    <a:pt x="197" y="45"/>
                  </a:lnTo>
                  <a:lnTo>
                    <a:pt x="190" y="45"/>
                  </a:lnTo>
                  <a:lnTo>
                    <a:pt x="204" y="45"/>
                  </a:lnTo>
                  <a:lnTo>
                    <a:pt x="204" y="54"/>
                  </a:lnTo>
                  <a:lnTo>
                    <a:pt x="204" y="62"/>
                  </a:lnTo>
                  <a:lnTo>
                    <a:pt x="211" y="62"/>
                  </a:lnTo>
                  <a:lnTo>
                    <a:pt x="211" y="54"/>
                  </a:lnTo>
                  <a:lnTo>
                    <a:pt x="217" y="54"/>
                  </a:lnTo>
                  <a:lnTo>
                    <a:pt x="224" y="54"/>
                  </a:lnTo>
                  <a:lnTo>
                    <a:pt x="224" y="62"/>
                  </a:lnTo>
                  <a:lnTo>
                    <a:pt x="231" y="62"/>
                  </a:lnTo>
                  <a:lnTo>
                    <a:pt x="238" y="62"/>
                  </a:lnTo>
                  <a:lnTo>
                    <a:pt x="244" y="71"/>
                  </a:lnTo>
                  <a:lnTo>
                    <a:pt x="238" y="71"/>
                  </a:lnTo>
                  <a:lnTo>
                    <a:pt x="258" y="71"/>
                  </a:lnTo>
                  <a:lnTo>
                    <a:pt x="265" y="62"/>
                  </a:lnTo>
                  <a:lnTo>
                    <a:pt x="272" y="62"/>
                  </a:lnTo>
                  <a:lnTo>
                    <a:pt x="278" y="71"/>
                  </a:lnTo>
                  <a:lnTo>
                    <a:pt x="285" y="62"/>
                  </a:lnTo>
                  <a:lnTo>
                    <a:pt x="285" y="71"/>
                  </a:lnTo>
                  <a:lnTo>
                    <a:pt x="299" y="71"/>
                  </a:lnTo>
                  <a:lnTo>
                    <a:pt x="306" y="71"/>
                  </a:lnTo>
                  <a:lnTo>
                    <a:pt x="312" y="71"/>
                  </a:lnTo>
                  <a:lnTo>
                    <a:pt x="319" y="71"/>
                  </a:lnTo>
                  <a:lnTo>
                    <a:pt x="326" y="71"/>
                  </a:lnTo>
                  <a:lnTo>
                    <a:pt x="306" y="80"/>
                  </a:lnTo>
                  <a:lnTo>
                    <a:pt x="285" y="89"/>
                  </a:lnTo>
                  <a:lnTo>
                    <a:pt x="265" y="107"/>
                  </a:lnTo>
                  <a:lnTo>
                    <a:pt x="244" y="125"/>
                  </a:lnTo>
                  <a:lnTo>
                    <a:pt x="231" y="133"/>
                  </a:lnTo>
                  <a:lnTo>
                    <a:pt x="217" y="142"/>
                  </a:lnTo>
                  <a:lnTo>
                    <a:pt x="211" y="151"/>
                  </a:lnTo>
                  <a:lnTo>
                    <a:pt x="211" y="160"/>
                  </a:lnTo>
                  <a:lnTo>
                    <a:pt x="211" y="178"/>
                  </a:lnTo>
                  <a:lnTo>
                    <a:pt x="211" y="187"/>
                  </a:lnTo>
                  <a:lnTo>
                    <a:pt x="204" y="187"/>
                  </a:lnTo>
                  <a:lnTo>
                    <a:pt x="197" y="187"/>
                  </a:lnTo>
                  <a:lnTo>
                    <a:pt x="190" y="187"/>
                  </a:lnTo>
                  <a:lnTo>
                    <a:pt x="190" y="195"/>
                  </a:lnTo>
                  <a:lnTo>
                    <a:pt x="183" y="204"/>
                  </a:lnTo>
                  <a:lnTo>
                    <a:pt x="190" y="213"/>
                  </a:lnTo>
                  <a:lnTo>
                    <a:pt x="197" y="213"/>
                  </a:lnTo>
                  <a:lnTo>
                    <a:pt x="197" y="222"/>
                  </a:lnTo>
                  <a:lnTo>
                    <a:pt x="190" y="222"/>
                  </a:lnTo>
                  <a:lnTo>
                    <a:pt x="190" y="231"/>
                  </a:lnTo>
                  <a:lnTo>
                    <a:pt x="190" y="240"/>
                  </a:lnTo>
                  <a:lnTo>
                    <a:pt x="190" y="249"/>
                  </a:lnTo>
                  <a:lnTo>
                    <a:pt x="190" y="258"/>
                  </a:lnTo>
                  <a:lnTo>
                    <a:pt x="197" y="258"/>
                  </a:lnTo>
                  <a:lnTo>
                    <a:pt x="197" y="266"/>
                  </a:lnTo>
                  <a:lnTo>
                    <a:pt x="204" y="266"/>
                  </a:lnTo>
                  <a:lnTo>
                    <a:pt x="211" y="266"/>
                  </a:lnTo>
                  <a:lnTo>
                    <a:pt x="211" y="275"/>
                  </a:lnTo>
                  <a:lnTo>
                    <a:pt x="217" y="275"/>
                  </a:lnTo>
                  <a:lnTo>
                    <a:pt x="224" y="275"/>
                  </a:lnTo>
                  <a:lnTo>
                    <a:pt x="224" y="284"/>
                  </a:lnTo>
                  <a:lnTo>
                    <a:pt x="231" y="284"/>
                  </a:lnTo>
                  <a:lnTo>
                    <a:pt x="231" y="293"/>
                  </a:lnTo>
                  <a:lnTo>
                    <a:pt x="238" y="293"/>
                  </a:lnTo>
                  <a:lnTo>
                    <a:pt x="244" y="293"/>
                  </a:lnTo>
                  <a:lnTo>
                    <a:pt x="251" y="302"/>
                  </a:lnTo>
                  <a:lnTo>
                    <a:pt x="258" y="311"/>
                  </a:lnTo>
                  <a:lnTo>
                    <a:pt x="251" y="311"/>
                  </a:lnTo>
                  <a:lnTo>
                    <a:pt x="258" y="320"/>
                  </a:lnTo>
                  <a:lnTo>
                    <a:pt x="258" y="328"/>
                  </a:lnTo>
                  <a:lnTo>
                    <a:pt x="238" y="328"/>
                  </a:lnTo>
                  <a:lnTo>
                    <a:pt x="231" y="328"/>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32" name="Freeform 21"/>
            <p:cNvSpPr>
              <a:spLocks/>
            </p:cNvSpPr>
            <p:nvPr/>
          </p:nvSpPr>
          <p:spPr bwMode="auto">
            <a:xfrm>
              <a:off x="1390650" y="1989138"/>
              <a:ext cx="941388" cy="765175"/>
            </a:xfrm>
            <a:custGeom>
              <a:avLst/>
              <a:gdLst>
                <a:gd name="T0" fmla="*/ 95 w 346"/>
                <a:gd name="T1" fmla="*/ 239 h 239"/>
                <a:gd name="T2" fmla="*/ 47 w 346"/>
                <a:gd name="T3" fmla="*/ 239 h 239"/>
                <a:gd name="T4" fmla="*/ 13 w 346"/>
                <a:gd name="T5" fmla="*/ 239 h 239"/>
                <a:gd name="T6" fmla="*/ 7 w 346"/>
                <a:gd name="T7" fmla="*/ 222 h 239"/>
                <a:gd name="T8" fmla="*/ 7 w 346"/>
                <a:gd name="T9" fmla="*/ 204 h 239"/>
                <a:gd name="T10" fmla="*/ 0 w 346"/>
                <a:gd name="T11" fmla="*/ 186 h 239"/>
                <a:gd name="T12" fmla="*/ 13 w 346"/>
                <a:gd name="T13" fmla="*/ 159 h 239"/>
                <a:gd name="T14" fmla="*/ 20 w 346"/>
                <a:gd name="T15" fmla="*/ 133 h 239"/>
                <a:gd name="T16" fmla="*/ 20 w 346"/>
                <a:gd name="T17" fmla="*/ 89 h 239"/>
                <a:gd name="T18" fmla="*/ 20 w 346"/>
                <a:gd name="T19" fmla="*/ 71 h 239"/>
                <a:gd name="T20" fmla="*/ 27 w 346"/>
                <a:gd name="T21" fmla="*/ 44 h 239"/>
                <a:gd name="T22" fmla="*/ 27 w 346"/>
                <a:gd name="T23" fmla="*/ 26 h 239"/>
                <a:gd name="T24" fmla="*/ 27 w 346"/>
                <a:gd name="T25" fmla="*/ 9 h 239"/>
                <a:gd name="T26" fmla="*/ 34 w 346"/>
                <a:gd name="T27" fmla="*/ 0 h 239"/>
                <a:gd name="T28" fmla="*/ 40 w 346"/>
                <a:gd name="T29" fmla="*/ 9 h 239"/>
                <a:gd name="T30" fmla="*/ 54 w 346"/>
                <a:gd name="T31" fmla="*/ 9 h 239"/>
                <a:gd name="T32" fmla="*/ 68 w 346"/>
                <a:gd name="T33" fmla="*/ 9 h 239"/>
                <a:gd name="T34" fmla="*/ 74 w 346"/>
                <a:gd name="T35" fmla="*/ 26 h 239"/>
                <a:gd name="T36" fmla="*/ 81 w 346"/>
                <a:gd name="T37" fmla="*/ 35 h 239"/>
                <a:gd name="T38" fmla="*/ 88 w 346"/>
                <a:gd name="T39" fmla="*/ 44 h 239"/>
                <a:gd name="T40" fmla="*/ 102 w 346"/>
                <a:gd name="T41" fmla="*/ 44 h 239"/>
                <a:gd name="T42" fmla="*/ 115 w 346"/>
                <a:gd name="T43" fmla="*/ 35 h 239"/>
                <a:gd name="T44" fmla="*/ 129 w 346"/>
                <a:gd name="T45" fmla="*/ 35 h 239"/>
                <a:gd name="T46" fmla="*/ 142 w 346"/>
                <a:gd name="T47" fmla="*/ 35 h 239"/>
                <a:gd name="T48" fmla="*/ 156 w 346"/>
                <a:gd name="T49" fmla="*/ 35 h 239"/>
                <a:gd name="T50" fmla="*/ 169 w 346"/>
                <a:gd name="T51" fmla="*/ 26 h 239"/>
                <a:gd name="T52" fmla="*/ 183 w 346"/>
                <a:gd name="T53" fmla="*/ 35 h 239"/>
                <a:gd name="T54" fmla="*/ 197 w 346"/>
                <a:gd name="T55" fmla="*/ 26 h 239"/>
                <a:gd name="T56" fmla="*/ 210 w 346"/>
                <a:gd name="T57" fmla="*/ 26 h 239"/>
                <a:gd name="T58" fmla="*/ 217 w 346"/>
                <a:gd name="T59" fmla="*/ 18 h 239"/>
                <a:gd name="T60" fmla="*/ 231 w 346"/>
                <a:gd name="T61" fmla="*/ 18 h 239"/>
                <a:gd name="T62" fmla="*/ 278 w 346"/>
                <a:gd name="T63" fmla="*/ 18 h 239"/>
                <a:gd name="T64" fmla="*/ 305 w 346"/>
                <a:gd name="T65" fmla="*/ 18 h 239"/>
                <a:gd name="T66" fmla="*/ 332 w 346"/>
                <a:gd name="T67" fmla="*/ 26 h 239"/>
                <a:gd name="T68" fmla="*/ 346 w 346"/>
                <a:gd name="T69" fmla="*/ 35 h 239"/>
                <a:gd name="T70" fmla="*/ 339 w 346"/>
                <a:gd name="T71" fmla="*/ 44 h 239"/>
                <a:gd name="T72" fmla="*/ 332 w 346"/>
                <a:gd name="T73" fmla="*/ 62 h 239"/>
                <a:gd name="T74" fmla="*/ 326 w 346"/>
                <a:gd name="T75" fmla="*/ 71 h 239"/>
                <a:gd name="T76" fmla="*/ 326 w 346"/>
                <a:gd name="T77" fmla="*/ 71 h 239"/>
                <a:gd name="T78" fmla="*/ 332 w 346"/>
                <a:gd name="T79" fmla="*/ 80 h 239"/>
                <a:gd name="T80" fmla="*/ 319 w 346"/>
                <a:gd name="T81" fmla="*/ 89 h 239"/>
                <a:gd name="T82" fmla="*/ 312 w 346"/>
                <a:gd name="T83" fmla="*/ 97 h 239"/>
                <a:gd name="T84" fmla="*/ 312 w 346"/>
                <a:gd name="T85" fmla="*/ 115 h 239"/>
                <a:gd name="T86" fmla="*/ 326 w 346"/>
                <a:gd name="T87" fmla="*/ 115 h 239"/>
                <a:gd name="T88" fmla="*/ 326 w 346"/>
                <a:gd name="T89" fmla="*/ 133 h 239"/>
                <a:gd name="T90" fmla="*/ 319 w 346"/>
                <a:gd name="T91" fmla="*/ 142 h 239"/>
                <a:gd name="T92" fmla="*/ 271 w 346"/>
                <a:gd name="T93" fmla="*/ 239 h 239"/>
                <a:gd name="T94" fmla="*/ 197 w 346"/>
                <a:gd name="T95" fmla="*/ 239 h 239"/>
                <a:gd name="T96" fmla="*/ 135 w 346"/>
                <a:gd name="T97" fmla="*/ 23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239">
                  <a:moveTo>
                    <a:pt x="135" y="239"/>
                  </a:moveTo>
                  <a:lnTo>
                    <a:pt x="95" y="239"/>
                  </a:lnTo>
                  <a:lnTo>
                    <a:pt x="54" y="239"/>
                  </a:lnTo>
                  <a:lnTo>
                    <a:pt x="47" y="239"/>
                  </a:lnTo>
                  <a:lnTo>
                    <a:pt x="34" y="239"/>
                  </a:lnTo>
                  <a:lnTo>
                    <a:pt x="13" y="239"/>
                  </a:lnTo>
                  <a:lnTo>
                    <a:pt x="7" y="230"/>
                  </a:lnTo>
                  <a:lnTo>
                    <a:pt x="7" y="222"/>
                  </a:lnTo>
                  <a:lnTo>
                    <a:pt x="7" y="213"/>
                  </a:lnTo>
                  <a:lnTo>
                    <a:pt x="7" y="204"/>
                  </a:lnTo>
                  <a:lnTo>
                    <a:pt x="0" y="195"/>
                  </a:lnTo>
                  <a:lnTo>
                    <a:pt x="0" y="186"/>
                  </a:lnTo>
                  <a:lnTo>
                    <a:pt x="7" y="168"/>
                  </a:lnTo>
                  <a:lnTo>
                    <a:pt x="13" y="159"/>
                  </a:lnTo>
                  <a:lnTo>
                    <a:pt x="13" y="151"/>
                  </a:lnTo>
                  <a:lnTo>
                    <a:pt x="20" y="133"/>
                  </a:lnTo>
                  <a:lnTo>
                    <a:pt x="20" y="115"/>
                  </a:lnTo>
                  <a:lnTo>
                    <a:pt x="20" y="89"/>
                  </a:lnTo>
                  <a:lnTo>
                    <a:pt x="20" y="80"/>
                  </a:lnTo>
                  <a:lnTo>
                    <a:pt x="20" y="71"/>
                  </a:lnTo>
                  <a:lnTo>
                    <a:pt x="27" y="53"/>
                  </a:lnTo>
                  <a:lnTo>
                    <a:pt x="27" y="44"/>
                  </a:lnTo>
                  <a:lnTo>
                    <a:pt x="27" y="35"/>
                  </a:lnTo>
                  <a:lnTo>
                    <a:pt x="27" y="26"/>
                  </a:lnTo>
                  <a:lnTo>
                    <a:pt x="27" y="18"/>
                  </a:lnTo>
                  <a:lnTo>
                    <a:pt x="27" y="9"/>
                  </a:lnTo>
                  <a:lnTo>
                    <a:pt x="34" y="9"/>
                  </a:lnTo>
                  <a:lnTo>
                    <a:pt x="34" y="0"/>
                  </a:lnTo>
                  <a:lnTo>
                    <a:pt x="34" y="9"/>
                  </a:lnTo>
                  <a:lnTo>
                    <a:pt x="40" y="9"/>
                  </a:lnTo>
                  <a:lnTo>
                    <a:pt x="47" y="0"/>
                  </a:lnTo>
                  <a:lnTo>
                    <a:pt x="54" y="9"/>
                  </a:lnTo>
                  <a:lnTo>
                    <a:pt x="61" y="9"/>
                  </a:lnTo>
                  <a:lnTo>
                    <a:pt x="68" y="9"/>
                  </a:lnTo>
                  <a:lnTo>
                    <a:pt x="74" y="18"/>
                  </a:lnTo>
                  <a:lnTo>
                    <a:pt x="74" y="26"/>
                  </a:lnTo>
                  <a:lnTo>
                    <a:pt x="74" y="35"/>
                  </a:lnTo>
                  <a:lnTo>
                    <a:pt x="81" y="35"/>
                  </a:lnTo>
                  <a:lnTo>
                    <a:pt x="88" y="35"/>
                  </a:lnTo>
                  <a:lnTo>
                    <a:pt x="88" y="44"/>
                  </a:lnTo>
                  <a:lnTo>
                    <a:pt x="95" y="44"/>
                  </a:lnTo>
                  <a:lnTo>
                    <a:pt x="102" y="44"/>
                  </a:lnTo>
                  <a:lnTo>
                    <a:pt x="108" y="35"/>
                  </a:lnTo>
                  <a:lnTo>
                    <a:pt x="115" y="35"/>
                  </a:lnTo>
                  <a:lnTo>
                    <a:pt x="122" y="35"/>
                  </a:lnTo>
                  <a:lnTo>
                    <a:pt x="129" y="35"/>
                  </a:lnTo>
                  <a:lnTo>
                    <a:pt x="135" y="35"/>
                  </a:lnTo>
                  <a:lnTo>
                    <a:pt x="142" y="35"/>
                  </a:lnTo>
                  <a:lnTo>
                    <a:pt x="149" y="35"/>
                  </a:lnTo>
                  <a:lnTo>
                    <a:pt x="156" y="35"/>
                  </a:lnTo>
                  <a:lnTo>
                    <a:pt x="163" y="35"/>
                  </a:lnTo>
                  <a:lnTo>
                    <a:pt x="169" y="26"/>
                  </a:lnTo>
                  <a:lnTo>
                    <a:pt x="176" y="35"/>
                  </a:lnTo>
                  <a:lnTo>
                    <a:pt x="183" y="35"/>
                  </a:lnTo>
                  <a:lnTo>
                    <a:pt x="190" y="26"/>
                  </a:lnTo>
                  <a:lnTo>
                    <a:pt x="197" y="26"/>
                  </a:lnTo>
                  <a:lnTo>
                    <a:pt x="203" y="26"/>
                  </a:lnTo>
                  <a:lnTo>
                    <a:pt x="210" y="26"/>
                  </a:lnTo>
                  <a:lnTo>
                    <a:pt x="210" y="18"/>
                  </a:lnTo>
                  <a:lnTo>
                    <a:pt x="217" y="18"/>
                  </a:lnTo>
                  <a:lnTo>
                    <a:pt x="224" y="18"/>
                  </a:lnTo>
                  <a:lnTo>
                    <a:pt x="231" y="18"/>
                  </a:lnTo>
                  <a:lnTo>
                    <a:pt x="237" y="18"/>
                  </a:lnTo>
                  <a:lnTo>
                    <a:pt x="278" y="18"/>
                  </a:lnTo>
                  <a:lnTo>
                    <a:pt x="298" y="18"/>
                  </a:lnTo>
                  <a:lnTo>
                    <a:pt x="305" y="18"/>
                  </a:lnTo>
                  <a:lnTo>
                    <a:pt x="326" y="18"/>
                  </a:lnTo>
                  <a:lnTo>
                    <a:pt x="332" y="26"/>
                  </a:lnTo>
                  <a:lnTo>
                    <a:pt x="339" y="26"/>
                  </a:lnTo>
                  <a:lnTo>
                    <a:pt x="346" y="35"/>
                  </a:lnTo>
                  <a:lnTo>
                    <a:pt x="346" y="44"/>
                  </a:lnTo>
                  <a:lnTo>
                    <a:pt x="339" y="44"/>
                  </a:lnTo>
                  <a:lnTo>
                    <a:pt x="339" y="53"/>
                  </a:lnTo>
                  <a:lnTo>
                    <a:pt x="332" y="62"/>
                  </a:lnTo>
                  <a:lnTo>
                    <a:pt x="332" y="71"/>
                  </a:lnTo>
                  <a:lnTo>
                    <a:pt x="326" y="71"/>
                  </a:lnTo>
                  <a:lnTo>
                    <a:pt x="332" y="71"/>
                  </a:lnTo>
                  <a:lnTo>
                    <a:pt x="326" y="71"/>
                  </a:lnTo>
                  <a:lnTo>
                    <a:pt x="332" y="71"/>
                  </a:lnTo>
                  <a:lnTo>
                    <a:pt x="332" y="80"/>
                  </a:lnTo>
                  <a:lnTo>
                    <a:pt x="326" y="80"/>
                  </a:lnTo>
                  <a:lnTo>
                    <a:pt x="319" y="89"/>
                  </a:lnTo>
                  <a:lnTo>
                    <a:pt x="319" y="97"/>
                  </a:lnTo>
                  <a:lnTo>
                    <a:pt x="312" y="97"/>
                  </a:lnTo>
                  <a:lnTo>
                    <a:pt x="312" y="106"/>
                  </a:lnTo>
                  <a:lnTo>
                    <a:pt x="312" y="115"/>
                  </a:lnTo>
                  <a:lnTo>
                    <a:pt x="319" y="115"/>
                  </a:lnTo>
                  <a:lnTo>
                    <a:pt x="326" y="115"/>
                  </a:lnTo>
                  <a:lnTo>
                    <a:pt x="326" y="124"/>
                  </a:lnTo>
                  <a:lnTo>
                    <a:pt x="326" y="133"/>
                  </a:lnTo>
                  <a:lnTo>
                    <a:pt x="319" y="133"/>
                  </a:lnTo>
                  <a:lnTo>
                    <a:pt x="319" y="142"/>
                  </a:lnTo>
                  <a:lnTo>
                    <a:pt x="319" y="239"/>
                  </a:lnTo>
                  <a:lnTo>
                    <a:pt x="271" y="239"/>
                  </a:lnTo>
                  <a:lnTo>
                    <a:pt x="224" y="239"/>
                  </a:lnTo>
                  <a:lnTo>
                    <a:pt x="197" y="239"/>
                  </a:lnTo>
                  <a:lnTo>
                    <a:pt x="156" y="239"/>
                  </a:lnTo>
                  <a:lnTo>
                    <a:pt x="135" y="239"/>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33" name="Freeform 22"/>
            <p:cNvSpPr>
              <a:spLocks/>
            </p:cNvSpPr>
            <p:nvPr/>
          </p:nvSpPr>
          <p:spPr bwMode="auto">
            <a:xfrm>
              <a:off x="7429500" y="2159000"/>
              <a:ext cx="223838" cy="482600"/>
            </a:xfrm>
            <a:custGeom>
              <a:avLst/>
              <a:gdLst>
                <a:gd name="T0" fmla="*/ 14 w 82"/>
                <a:gd name="T1" fmla="*/ 142 h 151"/>
                <a:gd name="T2" fmla="*/ 7 w 82"/>
                <a:gd name="T3" fmla="*/ 142 h 151"/>
                <a:gd name="T4" fmla="*/ 0 w 82"/>
                <a:gd name="T5" fmla="*/ 142 h 151"/>
                <a:gd name="T6" fmla="*/ 0 w 82"/>
                <a:gd name="T7" fmla="*/ 133 h 151"/>
                <a:gd name="T8" fmla="*/ 7 w 82"/>
                <a:gd name="T9" fmla="*/ 133 h 151"/>
                <a:gd name="T10" fmla="*/ 7 w 82"/>
                <a:gd name="T11" fmla="*/ 124 h 151"/>
                <a:gd name="T12" fmla="*/ 7 w 82"/>
                <a:gd name="T13" fmla="*/ 115 h 151"/>
                <a:gd name="T14" fmla="*/ 7 w 82"/>
                <a:gd name="T15" fmla="*/ 106 h 151"/>
                <a:gd name="T16" fmla="*/ 7 w 82"/>
                <a:gd name="T17" fmla="*/ 98 h 151"/>
                <a:gd name="T18" fmla="*/ 14 w 82"/>
                <a:gd name="T19" fmla="*/ 98 h 151"/>
                <a:gd name="T20" fmla="*/ 14 w 82"/>
                <a:gd name="T21" fmla="*/ 89 h 151"/>
                <a:gd name="T22" fmla="*/ 20 w 82"/>
                <a:gd name="T23" fmla="*/ 80 h 151"/>
                <a:gd name="T24" fmla="*/ 20 w 82"/>
                <a:gd name="T25" fmla="*/ 71 h 151"/>
                <a:gd name="T26" fmla="*/ 20 w 82"/>
                <a:gd name="T27" fmla="*/ 62 h 151"/>
                <a:gd name="T28" fmla="*/ 20 w 82"/>
                <a:gd name="T29" fmla="*/ 53 h 151"/>
                <a:gd name="T30" fmla="*/ 27 w 82"/>
                <a:gd name="T31" fmla="*/ 53 h 151"/>
                <a:gd name="T32" fmla="*/ 34 w 82"/>
                <a:gd name="T33" fmla="*/ 53 h 151"/>
                <a:gd name="T34" fmla="*/ 41 w 82"/>
                <a:gd name="T35" fmla="*/ 53 h 151"/>
                <a:gd name="T36" fmla="*/ 41 w 82"/>
                <a:gd name="T37" fmla="*/ 44 h 151"/>
                <a:gd name="T38" fmla="*/ 48 w 82"/>
                <a:gd name="T39" fmla="*/ 44 h 151"/>
                <a:gd name="T40" fmla="*/ 41 w 82"/>
                <a:gd name="T41" fmla="*/ 44 h 151"/>
                <a:gd name="T42" fmla="*/ 41 w 82"/>
                <a:gd name="T43" fmla="*/ 36 h 151"/>
                <a:gd name="T44" fmla="*/ 41 w 82"/>
                <a:gd name="T45" fmla="*/ 27 h 151"/>
                <a:gd name="T46" fmla="*/ 48 w 82"/>
                <a:gd name="T47" fmla="*/ 27 h 151"/>
                <a:gd name="T48" fmla="*/ 48 w 82"/>
                <a:gd name="T49" fmla="*/ 18 h 151"/>
                <a:gd name="T50" fmla="*/ 41 w 82"/>
                <a:gd name="T51" fmla="*/ 18 h 151"/>
                <a:gd name="T52" fmla="*/ 48 w 82"/>
                <a:gd name="T53" fmla="*/ 18 h 151"/>
                <a:gd name="T54" fmla="*/ 48 w 82"/>
                <a:gd name="T55" fmla="*/ 9 h 151"/>
                <a:gd name="T56" fmla="*/ 54 w 82"/>
                <a:gd name="T57" fmla="*/ 0 h 151"/>
                <a:gd name="T58" fmla="*/ 61 w 82"/>
                <a:gd name="T59" fmla="*/ 9 h 151"/>
                <a:gd name="T60" fmla="*/ 61 w 82"/>
                <a:gd name="T61" fmla="*/ 0 h 151"/>
                <a:gd name="T62" fmla="*/ 68 w 82"/>
                <a:gd name="T63" fmla="*/ 36 h 151"/>
                <a:gd name="T64" fmla="*/ 68 w 82"/>
                <a:gd name="T65" fmla="*/ 62 h 151"/>
                <a:gd name="T66" fmla="*/ 68 w 82"/>
                <a:gd name="T67" fmla="*/ 89 h 151"/>
                <a:gd name="T68" fmla="*/ 68 w 82"/>
                <a:gd name="T69" fmla="*/ 98 h 151"/>
                <a:gd name="T70" fmla="*/ 68 w 82"/>
                <a:gd name="T71" fmla="*/ 106 h 151"/>
                <a:gd name="T72" fmla="*/ 68 w 82"/>
                <a:gd name="T73" fmla="*/ 115 h 151"/>
                <a:gd name="T74" fmla="*/ 75 w 82"/>
                <a:gd name="T75" fmla="*/ 115 h 151"/>
                <a:gd name="T76" fmla="*/ 75 w 82"/>
                <a:gd name="T77" fmla="*/ 124 h 151"/>
                <a:gd name="T78" fmla="*/ 68 w 82"/>
                <a:gd name="T79" fmla="*/ 124 h 151"/>
                <a:gd name="T80" fmla="*/ 75 w 82"/>
                <a:gd name="T81" fmla="*/ 124 h 151"/>
                <a:gd name="T82" fmla="*/ 82 w 82"/>
                <a:gd name="T83" fmla="*/ 124 h 151"/>
                <a:gd name="T84" fmla="*/ 75 w 82"/>
                <a:gd name="T85" fmla="*/ 142 h 151"/>
                <a:gd name="T86" fmla="*/ 75 w 82"/>
                <a:gd name="T87" fmla="*/ 133 h 151"/>
                <a:gd name="T88" fmla="*/ 68 w 82"/>
                <a:gd name="T89" fmla="*/ 133 h 151"/>
                <a:gd name="T90" fmla="*/ 68 w 82"/>
                <a:gd name="T91" fmla="*/ 142 h 151"/>
                <a:gd name="T92" fmla="*/ 61 w 82"/>
                <a:gd name="T93" fmla="*/ 142 h 151"/>
                <a:gd name="T94" fmla="*/ 54 w 82"/>
                <a:gd name="T95" fmla="*/ 142 h 151"/>
                <a:gd name="T96" fmla="*/ 54 w 82"/>
                <a:gd name="T97" fmla="*/ 151 h 151"/>
                <a:gd name="T98" fmla="*/ 27 w 82"/>
                <a:gd name="T99" fmla="*/ 151 h 151"/>
                <a:gd name="T100" fmla="*/ 14 w 82"/>
                <a:gd name="T101"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2" h="151">
                  <a:moveTo>
                    <a:pt x="14" y="142"/>
                  </a:moveTo>
                  <a:lnTo>
                    <a:pt x="7" y="142"/>
                  </a:lnTo>
                  <a:lnTo>
                    <a:pt x="0" y="142"/>
                  </a:lnTo>
                  <a:lnTo>
                    <a:pt x="0" y="133"/>
                  </a:lnTo>
                  <a:lnTo>
                    <a:pt x="7" y="133"/>
                  </a:lnTo>
                  <a:lnTo>
                    <a:pt x="7" y="124"/>
                  </a:lnTo>
                  <a:lnTo>
                    <a:pt x="7" y="115"/>
                  </a:lnTo>
                  <a:lnTo>
                    <a:pt x="7" y="106"/>
                  </a:lnTo>
                  <a:lnTo>
                    <a:pt x="7" y="98"/>
                  </a:lnTo>
                  <a:lnTo>
                    <a:pt x="14" y="98"/>
                  </a:lnTo>
                  <a:lnTo>
                    <a:pt x="14" y="89"/>
                  </a:lnTo>
                  <a:lnTo>
                    <a:pt x="20" y="80"/>
                  </a:lnTo>
                  <a:lnTo>
                    <a:pt x="20" y="71"/>
                  </a:lnTo>
                  <a:lnTo>
                    <a:pt x="20" y="62"/>
                  </a:lnTo>
                  <a:lnTo>
                    <a:pt x="20" y="53"/>
                  </a:lnTo>
                  <a:lnTo>
                    <a:pt x="27" y="53"/>
                  </a:lnTo>
                  <a:lnTo>
                    <a:pt x="34" y="53"/>
                  </a:lnTo>
                  <a:lnTo>
                    <a:pt x="41" y="53"/>
                  </a:lnTo>
                  <a:lnTo>
                    <a:pt x="41" y="44"/>
                  </a:lnTo>
                  <a:lnTo>
                    <a:pt x="48" y="44"/>
                  </a:lnTo>
                  <a:lnTo>
                    <a:pt x="41" y="44"/>
                  </a:lnTo>
                  <a:lnTo>
                    <a:pt x="41" y="36"/>
                  </a:lnTo>
                  <a:lnTo>
                    <a:pt x="41" y="27"/>
                  </a:lnTo>
                  <a:lnTo>
                    <a:pt x="48" y="27"/>
                  </a:lnTo>
                  <a:lnTo>
                    <a:pt x="48" y="18"/>
                  </a:lnTo>
                  <a:lnTo>
                    <a:pt x="41" y="18"/>
                  </a:lnTo>
                  <a:lnTo>
                    <a:pt x="48" y="18"/>
                  </a:lnTo>
                  <a:lnTo>
                    <a:pt x="48" y="9"/>
                  </a:lnTo>
                  <a:lnTo>
                    <a:pt x="54" y="0"/>
                  </a:lnTo>
                  <a:lnTo>
                    <a:pt x="61" y="9"/>
                  </a:lnTo>
                  <a:lnTo>
                    <a:pt x="61" y="0"/>
                  </a:lnTo>
                  <a:lnTo>
                    <a:pt x="68" y="36"/>
                  </a:lnTo>
                  <a:lnTo>
                    <a:pt x="68" y="62"/>
                  </a:lnTo>
                  <a:lnTo>
                    <a:pt x="68" y="89"/>
                  </a:lnTo>
                  <a:lnTo>
                    <a:pt x="68" y="98"/>
                  </a:lnTo>
                  <a:lnTo>
                    <a:pt x="68" y="106"/>
                  </a:lnTo>
                  <a:lnTo>
                    <a:pt x="68" y="115"/>
                  </a:lnTo>
                  <a:lnTo>
                    <a:pt x="75" y="115"/>
                  </a:lnTo>
                  <a:lnTo>
                    <a:pt x="75" y="124"/>
                  </a:lnTo>
                  <a:lnTo>
                    <a:pt x="68" y="124"/>
                  </a:lnTo>
                  <a:lnTo>
                    <a:pt x="75" y="124"/>
                  </a:lnTo>
                  <a:lnTo>
                    <a:pt x="82" y="124"/>
                  </a:lnTo>
                  <a:lnTo>
                    <a:pt x="75" y="142"/>
                  </a:lnTo>
                  <a:lnTo>
                    <a:pt x="75" y="133"/>
                  </a:lnTo>
                  <a:lnTo>
                    <a:pt x="68" y="133"/>
                  </a:lnTo>
                  <a:lnTo>
                    <a:pt x="68" y="142"/>
                  </a:lnTo>
                  <a:lnTo>
                    <a:pt x="61" y="142"/>
                  </a:lnTo>
                  <a:lnTo>
                    <a:pt x="54" y="142"/>
                  </a:lnTo>
                  <a:lnTo>
                    <a:pt x="54" y="151"/>
                  </a:lnTo>
                  <a:lnTo>
                    <a:pt x="27" y="151"/>
                  </a:lnTo>
                  <a:lnTo>
                    <a:pt x="14" y="142"/>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34" name="Freeform 23"/>
            <p:cNvSpPr>
              <a:spLocks/>
            </p:cNvSpPr>
            <p:nvPr/>
          </p:nvSpPr>
          <p:spPr bwMode="auto">
            <a:xfrm>
              <a:off x="4640263" y="2497138"/>
              <a:ext cx="739775" cy="541337"/>
            </a:xfrm>
            <a:custGeom>
              <a:avLst/>
              <a:gdLst>
                <a:gd name="T0" fmla="*/ 224 w 272"/>
                <a:gd name="T1" fmla="*/ 160 h 169"/>
                <a:gd name="T2" fmla="*/ 224 w 272"/>
                <a:gd name="T3" fmla="*/ 160 h 169"/>
                <a:gd name="T4" fmla="*/ 217 w 272"/>
                <a:gd name="T5" fmla="*/ 169 h 169"/>
                <a:gd name="T6" fmla="*/ 211 w 272"/>
                <a:gd name="T7" fmla="*/ 160 h 169"/>
                <a:gd name="T8" fmla="*/ 197 w 272"/>
                <a:gd name="T9" fmla="*/ 160 h 169"/>
                <a:gd name="T10" fmla="*/ 184 w 272"/>
                <a:gd name="T11" fmla="*/ 160 h 169"/>
                <a:gd name="T12" fmla="*/ 163 w 272"/>
                <a:gd name="T13" fmla="*/ 160 h 169"/>
                <a:gd name="T14" fmla="*/ 136 w 272"/>
                <a:gd name="T15" fmla="*/ 160 h 169"/>
                <a:gd name="T16" fmla="*/ 122 w 272"/>
                <a:gd name="T17" fmla="*/ 160 h 169"/>
                <a:gd name="T18" fmla="*/ 102 w 272"/>
                <a:gd name="T19" fmla="*/ 160 h 169"/>
                <a:gd name="T20" fmla="*/ 82 w 272"/>
                <a:gd name="T21" fmla="*/ 160 h 169"/>
                <a:gd name="T22" fmla="*/ 61 w 272"/>
                <a:gd name="T23" fmla="*/ 160 h 169"/>
                <a:gd name="T24" fmla="*/ 34 w 272"/>
                <a:gd name="T25" fmla="*/ 160 h 169"/>
                <a:gd name="T26" fmla="*/ 27 w 272"/>
                <a:gd name="T27" fmla="*/ 151 h 169"/>
                <a:gd name="T28" fmla="*/ 34 w 272"/>
                <a:gd name="T29" fmla="*/ 142 h 169"/>
                <a:gd name="T30" fmla="*/ 27 w 272"/>
                <a:gd name="T31" fmla="*/ 133 h 169"/>
                <a:gd name="T32" fmla="*/ 27 w 272"/>
                <a:gd name="T33" fmla="*/ 125 h 169"/>
                <a:gd name="T34" fmla="*/ 27 w 272"/>
                <a:gd name="T35" fmla="*/ 125 h 169"/>
                <a:gd name="T36" fmla="*/ 27 w 272"/>
                <a:gd name="T37" fmla="*/ 107 h 169"/>
                <a:gd name="T38" fmla="*/ 21 w 272"/>
                <a:gd name="T39" fmla="*/ 98 h 169"/>
                <a:gd name="T40" fmla="*/ 21 w 272"/>
                <a:gd name="T41" fmla="*/ 80 h 169"/>
                <a:gd name="T42" fmla="*/ 14 w 272"/>
                <a:gd name="T43" fmla="*/ 71 h 169"/>
                <a:gd name="T44" fmla="*/ 14 w 272"/>
                <a:gd name="T45" fmla="*/ 71 h 169"/>
                <a:gd name="T46" fmla="*/ 7 w 272"/>
                <a:gd name="T47" fmla="*/ 63 h 169"/>
                <a:gd name="T48" fmla="*/ 7 w 272"/>
                <a:gd name="T49" fmla="*/ 45 h 169"/>
                <a:gd name="T50" fmla="*/ 7 w 272"/>
                <a:gd name="T51" fmla="*/ 45 h 169"/>
                <a:gd name="T52" fmla="*/ 0 w 272"/>
                <a:gd name="T53" fmla="*/ 36 h 169"/>
                <a:gd name="T54" fmla="*/ 7 w 272"/>
                <a:gd name="T55" fmla="*/ 27 h 169"/>
                <a:gd name="T56" fmla="*/ 7 w 272"/>
                <a:gd name="T57" fmla="*/ 18 h 169"/>
                <a:gd name="T58" fmla="*/ 0 w 272"/>
                <a:gd name="T59" fmla="*/ 9 h 169"/>
                <a:gd name="T60" fmla="*/ 7 w 272"/>
                <a:gd name="T61" fmla="*/ 0 h 169"/>
                <a:gd name="T62" fmla="*/ 27 w 272"/>
                <a:gd name="T63" fmla="*/ 0 h 169"/>
                <a:gd name="T64" fmla="*/ 68 w 272"/>
                <a:gd name="T65" fmla="*/ 0 h 169"/>
                <a:gd name="T66" fmla="*/ 89 w 272"/>
                <a:gd name="T67" fmla="*/ 0 h 169"/>
                <a:gd name="T68" fmla="*/ 109 w 272"/>
                <a:gd name="T69" fmla="*/ 0 h 169"/>
                <a:gd name="T70" fmla="*/ 129 w 272"/>
                <a:gd name="T71" fmla="*/ 0 h 169"/>
                <a:gd name="T72" fmla="*/ 170 w 272"/>
                <a:gd name="T73" fmla="*/ 0 h 169"/>
                <a:gd name="T74" fmla="*/ 190 w 272"/>
                <a:gd name="T75" fmla="*/ 0 h 169"/>
                <a:gd name="T76" fmla="*/ 211 w 272"/>
                <a:gd name="T77" fmla="*/ 0 h 169"/>
                <a:gd name="T78" fmla="*/ 238 w 272"/>
                <a:gd name="T79" fmla="*/ 9 h 169"/>
                <a:gd name="T80" fmla="*/ 231 w 272"/>
                <a:gd name="T81" fmla="*/ 27 h 169"/>
                <a:gd name="T82" fmla="*/ 238 w 272"/>
                <a:gd name="T83" fmla="*/ 36 h 169"/>
                <a:gd name="T84" fmla="*/ 245 w 272"/>
                <a:gd name="T85" fmla="*/ 45 h 169"/>
                <a:gd name="T86" fmla="*/ 251 w 272"/>
                <a:gd name="T87" fmla="*/ 54 h 169"/>
                <a:gd name="T88" fmla="*/ 258 w 272"/>
                <a:gd name="T89" fmla="*/ 63 h 169"/>
                <a:gd name="T90" fmla="*/ 265 w 272"/>
                <a:gd name="T91" fmla="*/ 71 h 169"/>
                <a:gd name="T92" fmla="*/ 272 w 272"/>
                <a:gd name="T93" fmla="*/ 80 h 169"/>
                <a:gd name="T94" fmla="*/ 265 w 272"/>
                <a:gd name="T95" fmla="*/ 89 h 169"/>
                <a:gd name="T96" fmla="*/ 265 w 272"/>
                <a:gd name="T97" fmla="*/ 107 h 169"/>
                <a:gd name="T98" fmla="*/ 251 w 272"/>
                <a:gd name="T99" fmla="*/ 107 h 169"/>
                <a:gd name="T100" fmla="*/ 238 w 272"/>
                <a:gd name="T101" fmla="*/ 116 h 169"/>
                <a:gd name="T102" fmla="*/ 238 w 272"/>
                <a:gd name="T103" fmla="*/ 125 h 169"/>
                <a:gd name="T104" fmla="*/ 238 w 272"/>
                <a:gd name="T105" fmla="*/ 142 h 169"/>
                <a:gd name="T106" fmla="*/ 231 w 272"/>
                <a:gd name="T107" fmla="*/ 15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2" h="169">
                  <a:moveTo>
                    <a:pt x="231" y="151"/>
                  </a:moveTo>
                  <a:lnTo>
                    <a:pt x="224" y="160"/>
                  </a:lnTo>
                  <a:lnTo>
                    <a:pt x="217" y="160"/>
                  </a:lnTo>
                  <a:lnTo>
                    <a:pt x="224" y="160"/>
                  </a:lnTo>
                  <a:lnTo>
                    <a:pt x="224" y="169"/>
                  </a:lnTo>
                  <a:lnTo>
                    <a:pt x="217" y="169"/>
                  </a:lnTo>
                  <a:lnTo>
                    <a:pt x="211" y="169"/>
                  </a:lnTo>
                  <a:lnTo>
                    <a:pt x="211" y="160"/>
                  </a:lnTo>
                  <a:lnTo>
                    <a:pt x="204" y="160"/>
                  </a:lnTo>
                  <a:lnTo>
                    <a:pt x="197" y="160"/>
                  </a:lnTo>
                  <a:lnTo>
                    <a:pt x="190" y="160"/>
                  </a:lnTo>
                  <a:lnTo>
                    <a:pt x="184" y="160"/>
                  </a:lnTo>
                  <a:lnTo>
                    <a:pt x="170" y="160"/>
                  </a:lnTo>
                  <a:lnTo>
                    <a:pt x="163" y="160"/>
                  </a:lnTo>
                  <a:lnTo>
                    <a:pt x="150" y="160"/>
                  </a:lnTo>
                  <a:lnTo>
                    <a:pt x="136" y="160"/>
                  </a:lnTo>
                  <a:lnTo>
                    <a:pt x="129" y="160"/>
                  </a:lnTo>
                  <a:lnTo>
                    <a:pt x="122" y="160"/>
                  </a:lnTo>
                  <a:lnTo>
                    <a:pt x="109" y="160"/>
                  </a:lnTo>
                  <a:lnTo>
                    <a:pt x="102" y="160"/>
                  </a:lnTo>
                  <a:lnTo>
                    <a:pt x="89" y="160"/>
                  </a:lnTo>
                  <a:lnTo>
                    <a:pt x="82" y="160"/>
                  </a:lnTo>
                  <a:lnTo>
                    <a:pt x="68" y="160"/>
                  </a:lnTo>
                  <a:lnTo>
                    <a:pt x="61" y="160"/>
                  </a:lnTo>
                  <a:lnTo>
                    <a:pt x="55" y="160"/>
                  </a:lnTo>
                  <a:lnTo>
                    <a:pt x="34" y="160"/>
                  </a:lnTo>
                  <a:lnTo>
                    <a:pt x="34" y="151"/>
                  </a:lnTo>
                  <a:lnTo>
                    <a:pt x="27" y="151"/>
                  </a:lnTo>
                  <a:lnTo>
                    <a:pt x="34" y="151"/>
                  </a:lnTo>
                  <a:lnTo>
                    <a:pt x="34" y="142"/>
                  </a:lnTo>
                  <a:lnTo>
                    <a:pt x="34" y="133"/>
                  </a:lnTo>
                  <a:lnTo>
                    <a:pt x="27" y="133"/>
                  </a:lnTo>
                  <a:lnTo>
                    <a:pt x="34" y="133"/>
                  </a:lnTo>
                  <a:lnTo>
                    <a:pt x="27" y="125"/>
                  </a:lnTo>
                  <a:lnTo>
                    <a:pt x="34" y="125"/>
                  </a:lnTo>
                  <a:lnTo>
                    <a:pt x="27" y="125"/>
                  </a:lnTo>
                  <a:lnTo>
                    <a:pt x="27" y="116"/>
                  </a:lnTo>
                  <a:lnTo>
                    <a:pt x="27" y="107"/>
                  </a:lnTo>
                  <a:lnTo>
                    <a:pt x="21" y="107"/>
                  </a:lnTo>
                  <a:lnTo>
                    <a:pt x="21" y="98"/>
                  </a:lnTo>
                  <a:lnTo>
                    <a:pt x="21" y="89"/>
                  </a:lnTo>
                  <a:lnTo>
                    <a:pt x="21" y="80"/>
                  </a:lnTo>
                  <a:lnTo>
                    <a:pt x="14" y="80"/>
                  </a:lnTo>
                  <a:lnTo>
                    <a:pt x="14" y="71"/>
                  </a:lnTo>
                  <a:lnTo>
                    <a:pt x="7" y="71"/>
                  </a:lnTo>
                  <a:lnTo>
                    <a:pt x="14" y="71"/>
                  </a:lnTo>
                  <a:lnTo>
                    <a:pt x="14" y="63"/>
                  </a:lnTo>
                  <a:lnTo>
                    <a:pt x="7" y="63"/>
                  </a:lnTo>
                  <a:lnTo>
                    <a:pt x="7" y="54"/>
                  </a:lnTo>
                  <a:lnTo>
                    <a:pt x="7" y="45"/>
                  </a:lnTo>
                  <a:lnTo>
                    <a:pt x="0" y="45"/>
                  </a:lnTo>
                  <a:lnTo>
                    <a:pt x="7" y="45"/>
                  </a:lnTo>
                  <a:lnTo>
                    <a:pt x="0" y="45"/>
                  </a:lnTo>
                  <a:lnTo>
                    <a:pt x="0" y="36"/>
                  </a:lnTo>
                  <a:lnTo>
                    <a:pt x="0" y="27"/>
                  </a:lnTo>
                  <a:lnTo>
                    <a:pt x="7" y="27"/>
                  </a:lnTo>
                  <a:lnTo>
                    <a:pt x="0" y="18"/>
                  </a:lnTo>
                  <a:lnTo>
                    <a:pt x="7" y="18"/>
                  </a:lnTo>
                  <a:lnTo>
                    <a:pt x="7" y="9"/>
                  </a:lnTo>
                  <a:lnTo>
                    <a:pt x="0" y="9"/>
                  </a:lnTo>
                  <a:lnTo>
                    <a:pt x="0" y="0"/>
                  </a:lnTo>
                  <a:lnTo>
                    <a:pt x="7" y="0"/>
                  </a:lnTo>
                  <a:lnTo>
                    <a:pt x="21" y="0"/>
                  </a:lnTo>
                  <a:lnTo>
                    <a:pt x="27" y="0"/>
                  </a:lnTo>
                  <a:lnTo>
                    <a:pt x="48" y="0"/>
                  </a:lnTo>
                  <a:lnTo>
                    <a:pt x="68" y="0"/>
                  </a:lnTo>
                  <a:lnTo>
                    <a:pt x="75" y="0"/>
                  </a:lnTo>
                  <a:lnTo>
                    <a:pt x="89" y="0"/>
                  </a:lnTo>
                  <a:lnTo>
                    <a:pt x="102" y="0"/>
                  </a:lnTo>
                  <a:lnTo>
                    <a:pt x="109" y="0"/>
                  </a:lnTo>
                  <a:lnTo>
                    <a:pt x="122" y="0"/>
                  </a:lnTo>
                  <a:lnTo>
                    <a:pt x="129" y="0"/>
                  </a:lnTo>
                  <a:lnTo>
                    <a:pt x="150" y="0"/>
                  </a:lnTo>
                  <a:lnTo>
                    <a:pt x="170" y="0"/>
                  </a:lnTo>
                  <a:lnTo>
                    <a:pt x="177" y="0"/>
                  </a:lnTo>
                  <a:lnTo>
                    <a:pt x="190" y="0"/>
                  </a:lnTo>
                  <a:lnTo>
                    <a:pt x="204" y="0"/>
                  </a:lnTo>
                  <a:lnTo>
                    <a:pt x="211" y="0"/>
                  </a:lnTo>
                  <a:lnTo>
                    <a:pt x="231" y="0"/>
                  </a:lnTo>
                  <a:lnTo>
                    <a:pt x="238" y="9"/>
                  </a:lnTo>
                  <a:lnTo>
                    <a:pt x="231" y="18"/>
                  </a:lnTo>
                  <a:lnTo>
                    <a:pt x="231" y="27"/>
                  </a:lnTo>
                  <a:lnTo>
                    <a:pt x="238" y="27"/>
                  </a:lnTo>
                  <a:lnTo>
                    <a:pt x="238" y="36"/>
                  </a:lnTo>
                  <a:lnTo>
                    <a:pt x="238" y="45"/>
                  </a:lnTo>
                  <a:lnTo>
                    <a:pt x="245" y="45"/>
                  </a:lnTo>
                  <a:lnTo>
                    <a:pt x="251" y="45"/>
                  </a:lnTo>
                  <a:lnTo>
                    <a:pt x="251" y="54"/>
                  </a:lnTo>
                  <a:lnTo>
                    <a:pt x="258" y="54"/>
                  </a:lnTo>
                  <a:lnTo>
                    <a:pt x="258" y="63"/>
                  </a:lnTo>
                  <a:lnTo>
                    <a:pt x="265" y="63"/>
                  </a:lnTo>
                  <a:lnTo>
                    <a:pt x="265" y="71"/>
                  </a:lnTo>
                  <a:lnTo>
                    <a:pt x="272" y="71"/>
                  </a:lnTo>
                  <a:lnTo>
                    <a:pt x="272" y="80"/>
                  </a:lnTo>
                  <a:lnTo>
                    <a:pt x="272" y="89"/>
                  </a:lnTo>
                  <a:lnTo>
                    <a:pt x="265" y="89"/>
                  </a:lnTo>
                  <a:lnTo>
                    <a:pt x="265" y="98"/>
                  </a:lnTo>
                  <a:lnTo>
                    <a:pt x="265" y="107"/>
                  </a:lnTo>
                  <a:lnTo>
                    <a:pt x="258" y="107"/>
                  </a:lnTo>
                  <a:lnTo>
                    <a:pt x="251" y="107"/>
                  </a:lnTo>
                  <a:lnTo>
                    <a:pt x="245" y="107"/>
                  </a:lnTo>
                  <a:lnTo>
                    <a:pt x="238" y="116"/>
                  </a:lnTo>
                  <a:lnTo>
                    <a:pt x="231" y="125"/>
                  </a:lnTo>
                  <a:lnTo>
                    <a:pt x="238" y="125"/>
                  </a:lnTo>
                  <a:lnTo>
                    <a:pt x="238" y="133"/>
                  </a:lnTo>
                  <a:lnTo>
                    <a:pt x="238" y="142"/>
                  </a:lnTo>
                  <a:lnTo>
                    <a:pt x="238" y="151"/>
                  </a:lnTo>
                  <a:lnTo>
                    <a:pt x="231" y="151"/>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35" name="Freeform 24"/>
            <p:cNvSpPr>
              <a:spLocks noEditPoints="1"/>
            </p:cNvSpPr>
            <p:nvPr/>
          </p:nvSpPr>
          <p:spPr bwMode="auto">
            <a:xfrm>
              <a:off x="7318375" y="2584450"/>
              <a:ext cx="427038" cy="312738"/>
            </a:xfrm>
            <a:custGeom>
              <a:avLst/>
              <a:gdLst>
                <a:gd name="T0" fmla="*/ 89 w 157"/>
                <a:gd name="T1" fmla="*/ 62 h 98"/>
                <a:gd name="T2" fmla="*/ 95 w 157"/>
                <a:gd name="T3" fmla="*/ 53 h 98"/>
                <a:gd name="T4" fmla="*/ 75 w 157"/>
                <a:gd name="T5" fmla="*/ 53 h 98"/>
                <a:gd name="T6" fmla="*/ 41 w 157"/>
                <a:gd name="T7" fmla="*/ 53 h 98"/>
                <a:gd name="T8" fmla="*/ 28 w 157"/>
                <a:gd name="T9" fmla="*/ 53 h 98"/>
                <a:gd name="T10" fmla="*/ 0 w 157"/>
                <a:gd name="T11" fmla="*/ 53 h 98"/>
                <a:gd name="T12" fmla="*/ 7 w 157"/>
                <a:gd name="T13" fmla="*/ 27 h 98"/>
                <a:gd name="T14" fmla="*/ 21 w 157"/>
                <a:gd name="T15" fmla="*/ 9 h 98"/>
                <a:gd name="T16" fmla="*/ 48 w 157"/>
                <a:gd name="T17" fmla="*/ 9 h 98"/>
                <a:gd name="T18" fmla="*/ 68 w 157"/>
                <a:gd name="T19" fmla="*/ 18 h 98"/>
                <a:gd name="T20" fmla="*/ 95 w 157"/>
                <a:gd name="T21" fmla="*/ 9 h 98"/>
                <a:gd name="T22" fmla="*/ 109 w 157"/>
                <a:gd name="T23" fmla="*/ 9 h 98"/>
                <a:gd name="T24" fmla="*/ 116 w 157"/>
                <a:gd name="T25" fmla="*/ 0 h 98"/>
                <a:gd name="T26" fmla="*/ 123 w 157"/>
                <a:gd name="T27" fmla="*/ 18 h 98"/>
                <a:gd name="T28" fmla="*/ 109 w 157"/>
                <a:gd name="T29" fmla="*/ 27 h 98"/>
                <a:gd name="T30" fmla="*/ 116 w 157"/>
                <a:gd name="T31" fmla="*/ 36 h 98"/>
                <a:gd name="T32" fmla="*/ 123 w 157"/>
                <a:gd name="T33" fmla="*/ 53 h 98"/>
                <a:gd name="T34" fmla="*/ 129 w 157"/>
                <a:gd name="T35" fmla="*/ 62 h 98"/>
                <a:gd name="T36" fmla="*/ 143 w 157"/>
                <a:gd name="T37" fmla="*/ 71 h 98"/>
                <a:gd name="T38" fmla="*/ 150 w 157"/>
                <a:gd name="T39" fmla="*/ 53 h 98"/>
                <a:gd name="T40" fmla="*/ 150 w 157"/>
                <a:gd name="T41" fmla="*/ 53 h 98"/>
                <a:gd name="T42" fmla="*/ 157 w 157"/>
                <a:gd name="T43" fmla="*/ 62 h 98"/>
                <a:gd name="T44" fmla="*/ 136 w 157"/>
                <a:gd name="T45" fmla="*/ 71 h 98"/>
                <a:gd name="T46" fmla="*/ 123 w 157"/>
                <a:gd name="T47" fmla="*/ 80 h 98"/>
                <a:gd name="T48" fmla="*/ 116 w 157"/>
                <a:gd name="T49" fmla="*/ 71 h 98"/>
                <a:gd name="T50" fmla="*/ 102 w 157"/>
                <a:gd name="T51" fmla="*/ 80 h 98"/>
                <a:gd name="T52" fmla="*/ 95 w 157"/>
                <a:gd name="T53" fmla="*/ 71 h 98"/>
                <a:gd name="T54" fmla="*/ 123 w 157"/>
                <a:gd name="T55" fmla="*/ 89 h 98"/>
                <a:gd name="T56" fmla="*/ 129 w 157"/>
                <a:gd name="T57" fmla="*/ 89 h 98"/>
                <a:gd name="T58" fmla="*/ 116 w 157"/>
                <a:gd name="T59" fmla="*/ 89 h 98"/>
                <a:gd name="T60" fmla="*/ 123 w 157"/>
                <a:gd name="T61" fmla="*/ 89 h 98"/>
                <a:gd name="T62" fmla="*/ 150 w 157"/>
                <a:gd name="T63" fmla="*/ 98 h 98"/>
                <a:gd name="T64" fmla="*/ 143 w 157"/>
                <a:gd name="T65" fmla="*/ 89 h 98"/>
                <a:gd name="T66" fmla="*/ 150 w 157"/>
                <a:gd name="T67" fmla="*/ 8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7" h="98">
                  <a:moveTo>
                    <a:pt x="95" y="62"/>
                  </a:moveTo>
                  <a:lnTo>
                    <a:pt x="89" y="62"/>
                  </a:lnTo>
                  <a:lnTo>
                    <a:pt x="89" y="53"/>
                  </a:lnTo>
                  <a:lnTo>
                    <a:pt x="95" y="53"/>
                  </a:lnTo>
                  <a:lnTo>
                    <a:pt x="89" y="53"/>
                  </a:lnTo>
                  <a:lnTo>
                    <a:pt x="75" y="53"/>
                  </a:lnTo>
                  <a:lnTo>
                    <a:pt x="61" y="53"/>
                  </a:lnTo>
                  <a:lnTo>
                    <a:pt x="41" y="53"/>
                  </a:lnTo>
                  <a:lnTo>
                    <a:pt x="34" y="53"/>
                  </a:lnTo>
                  <a:lnTo>
                    <a:pt x="28" y="53"/>
                  </a:lnTo>
                  <a:lnTo>
                    <a:pt x="21" y="53"/>
                  </a:lnTo>
                  <a:lnTo>
                    <a:pt x="0" y="53"/>
                  </a:lnTo>
                  <a:lnTo>
                    <a:pt x="0" y="44"/>
                  </a:lnTo>
                  <a:lnTo>
                    <a:pt x="7" y="27"/>
                  </a:lnTo>
                  <a:lnTo>
                    <a:pt x="14" y="9"/>
                  </a:lnTo>
                  <a:lnTo>
                    <a:pt x="21" y="9"/>
                  </a:lnTo>
                  <a:lnTo>
                    <a:pt x="28" y="9"/>
                  </a:lnTo>
                  <a:lnTo>
                    <a:pt x="48" y="9"/>
                  </a:lnTo>
                  <a:lnTo>
                    <a:pt x="55" y="9"/>
                  </a:lnTo>
                  <a:lnTo>
                    <a:pt x="68" y="18"/>
                  </a:lnTo>
                  <a:lnTo>
                    <a:pt x="95" y="18"/>
                  </a:lnTo>
                  <a:lnTo>
                    <a:pt x="95" y="9"/>
                  </a:lnTo>
                  <a:lnTo>
                    <a:pt x="102" y="9"/>
                  </a:lnTo>
                  <a:lnTo>
                    <a:pt x="109" y="9"/>
                  </a:lnTo>
                  <a:lnTo>
                    <a:pt x="109" y="0"/>
                  </a:lnTo>
                  <a:lnTo>
                    <a:pt x="116" y="0"/>
                  </a:lnTo>
                  <a:lnTo>
                    <a:pt x="116" y="9"/>
                  </a:lnTo>
                  <a:lnTo>
                    <a:pt x="123" y="18"/>
                  </a:lnTo>
                  <a:lnTo>
                    <a:pt x="116" y="27"/>
                  </a:lnTo>
                  <a:lnTo>
                    <a:pt x="109" y="27"/>
                  </a:lnTo>
                  <a:lnTo>
                    <a:pt x="109" y="36"/>
                  </a:lnTo>
                  <a:lnTo>
                    <a:pt x="116" y="36"/>
                  </a:lnTo>
                  <a:lnTo>
                    <a:pt x="123" y="44"/>
                  </a:lnTo>
                  <a:lnTo>
                    <a:pt x="123" y="53"/>
                  </a:lnTo>
                  <a:lnTo>
                    <a:pt x="129" y="53"/>
                  </a:lnTo>
                  <a:lnTo>
                    <a:pt x="129" y="62"/>
                  </a:lnTo>
                  <a:lnTo>
                    <a:pt x="136" y="71"/>
                  </a:lnTo>
                  <a:lnTo>
                    <a:pt x="143" y="71"/>
                  </a:lnTo>
                  <a:lnTo>
                    <a:pt x="150" y="62"/>
                  </a:lnTo>
                  <a:lnTo>
                    <a:pt x="150" y="53"/>
                  </a:lnTo>
                  <a:lnTo>
                    <a:pt x="143" y="53"/>
                  </a:lnTo>
                  <a:lnTo>
                    <a:pt x="150" y="53"/>
                  </a:lnTo>
                  <a:lnTo>
                    <a:pt x="150" y="62"/>
                  </a:lnTo>
                  <a:lnTo>
                    <a:pt x="157" y="62"/>
                  </a:lnTo>
                  <a:lnTo>
                    <a:pt x="150" y="71"/>
                  </a:lnTo>
                  <a:lnTo>
                    <a:pt x="136" y="71"/>
                  </a:lnTo>
                  <a:lnTo>
                    <a:pt x="129" y="80"/>
                  </a:lnTo>
                  <a:lnTo>
                    <a:pt x="123" y="80"/>
                  </a:lnTo>
                  <a:lnTo>
                    <a:pt x="123" y="71"/>
                  </a:lnTo>
                  <a:lnTo>
                    <a:pt x="116" y="71"/>
                  </a:lnTo>
                  <a:lnTo>
                    <a:pt x="109" y="80"/>
                  </a:lnTo>
                  <a:lnTo>
                    <a:pt x="102" y="80"/>
                  </a:lnTo>
                  <a:lnTo>
                    <a:pt x="102" y="71"/>
                  </a:lnTo>
                  <a:lnTo>
                    <a:pt x="95" y="71"/>
                  </a:lnTo>
                  <a:lnTo>
                    <a:pt x="95" y="62"/>
                  </a:lnTo>
                  <a:close/>
                  <a:moveTo>
                    <a:pt x="123" y="89"/>
                  </a:moveTo>
                  <a:lnTo>
                    <a:pt x="129" y="80"/>
                  </a:lnTo>
                  <a:lnTo>
                    <a:pt x="129" y="89"/>
                  </a:lnTo>
                  <a:lnTo>
                    <a:pt x="123" y="89"/>
                  </a:lnTo>
                  <a:lnTo>
                    <a:pt x="116" y="89"/>
                  </a:lnTo>
                  <a:lnTo>
                    <a:pt x="123" y="80"/>
                  </a:lnTo>
                  <a:lnTo>
                    <a:pt x="123" y="89"/>
                  </a:lnTo>
                  <a:close/>
                  <a:moveTo>
                    <a:pt x="150" y="89"/>
                  </a:moveTo>
                  <a:lnTo>
                    <a:pt x="150" y="98"/>
                  </a:lnTo>
                  <a:lnTo>
                    <a:pt x="143" y="98"/>
                  </a:lnTo>
                  <a:lnTo>
                    <a:pt x="143" y="89"/>
                  </a:lnTo>
                  <a:lnTo>
                    <a:pt x="150" y="98"/>
                  </a:lnTo>
                  <a:lnTo>
                    <a:pt x="150" y="89"/>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36" name="Freeform 25"/>
            <p:cNvSpPr>
              <a:spLocks/>
            </p:cNvSpPr>
            <p:nvPr/>
          </p:nvSpPr>
          <p:spPr bwMode="auto">
            <a:xfrm>
              <a:off x="3771900" y="2584450"/>
              <a:ext cx="1017588" cy="536575"/>
            </a:xfrm>
            <a:custGeom>
              <a:avLst/>
              <a:gdLst>
                <a:gd name="T0" fmla="*/ 89 w 374"/>
                <a:gd name="T1" fmla="*/ 168 h 168"/>
                <a:gd name="T2" fmla="*/ 89 w 374"/>
                <a:gd name="T3" fmla="*/ 124 h 168"/>
                <a:gd name="T4" fmla="*/ 61 w 374"/>
                <a:gd name="T5" fmla="*/ 106 h 168"/>
                <a:gd name="T6" fmla="*/ 21 w 374"/>
                <a:gd name="T7" fmla="*/ 106 h 168"/>
                <a:gd name="T8" fmla="*/ 0 w 374"/>
                <a:gd name="T9" fmla="*/ 89 h 168"/>
                <a:gd name="T10" fmla="*/ 0 w 374"/>
                <a:gd name="T11" fmla="*/ 71 h 168"/>
                <a:gd name="T12" fmla="*/ 0 w 374"/>
                <a:gd name="T13" fmla="*/ 18 h 168"/>
                <a:gd name="T14" fmla="*/ 21 w 374"/>
                <a:gd name="T15" fmla="*/ 0 h 168"/>
                <a:gd name="T16" fmla="*/ 55 w 374"/>
                <a:gd name="T17" fmla="*/ 0 h 168"/>
                <a:gd name="T18" fmla="*/ 122 w 374"/>
                <a:gd name="T19" fmla="*/ 0 h 168"/>
                <a:gd name="T20" fmla="*/ 190 w 374"/>
                <a:gd name="T21" fmla="*/ 0 h 168"/>
                <a:gd name="T22" fmla="*/ 238 w 374"/>
                <a:gd name="T23" fmla="*/ 0 h 168"/>
                <a:gd name="T24" fmla="*/ 251 w 374"/>
                <a:gd name="T25" fmla="*/ 9 h 168"/>
                <a:gd name="T26" fmla="*/ 265 w 374"/>
                <a:gd name="T27" fmla="*/ 9 h 168"/>
                <a:gd name="T28" fmla="*/ 279 w 374"/>
                <a:gd name="T29" fmla="*/ 9 h 168"/>
                <a:gd name="T30" fmla="*/ 292 w 374"/>
                <a:gd name="T31" fmla="*/ 9 h 168"/>
                <a:gd name="T32" fmla="*/ 306 w 374"/>
                <a:gd name="T33" fmla="*/ 9 h 168"/>
                <a:gd name="T34" fmla="*/ 306 w 374"/>
                <a:gd name="T35" fmla="*/ 9 h 168"/>
                <a:gd name="T36" fmla="*/ 319 w 374"/>
                <a:gd name="T37" fmla="*/ 18 h 168"/>
                <a:gd name="T38" fmla="*/ 326 w 374"/>
                <a:gd name="T39" fmla="*/ 27 h 168"/>
                <a:gd name="T40" fmla="*/ 333 w 374"/>
                <a:gd name="T41" fmla="*/ 36 h 168"/>
                <a:gd name="T42" fmla="*/ 326 w 374"/>
                <a:gd name="T43" fmla="*/ 44 h 168"/>
                <a:gd name="T44" fmla="*/ 333 w 374"/>
                <a:gd name="T45" fmla="*/ 53 h 168"/>
                <a:gd name="T46" fmla="*/ 340 w 374"/>
                <a:gd name="T47" fmla="*/ 62 h 168"/>
                <a:gd name="T48" fmla="*/ 340 w 374"/>
                <a:gd name="T49" fmla="*/ 80 h 168"/>
                <a:gd name="T50" fmla="*/ 346 w 374"/>
                <a:gd name="T51" fmla="*/ 89 h 168"/>
                <a:gd name="T52" fmla="*/ 353 w 374"/>
                <a:gd name="T53" fmla="*/ 98 h 168"/>
                <a:gd name="T54" fmla="*/ 353 w 374"/>
                <a:gd name="T55" fmla="*/ 106 h 168"/>
                <a:gd name="T56" fmla="*/ 353 w 374"/>
                <a:gd name="T57" fmla="*/ 106 h 168"/>
                <a:gd name="T58" fmla="*/ 353 w 374"/>
                <a:gd name="T59" fmla="*/ 124 h 168"/>
                <a:gd name="T60" fmla="*/ 353 w 374"/>
                <a:gd name="T61" fmla="*/ 124 h 168"/>
                <a:gd name="T62" fmla="*/ 360 w 374"/>
                <a:gd name="T63" fmla="*/ 133 h 168"/>
                <a:gd name="T64" fmla="*/ 360 w 374"/>
                <a:gd name="T65" fmla="*/ 151 h 168"/>
                <a:gd name="T66" fmla="*/ 367 w 374"/>
                <a:gd name="T67" fmla="*/ 160 h 168"/>
                <a:gd name="T68" fmla="*/ 367 w 374"/>
                <a:gd name="T69" fmla="*/ 160 h 168"/>
                <a:gd name="T70" fmla="*/ 374 w 374"/>
                <a:gd name="T71" fmla="*/ 168 h 168"/>
                <a:gd name="T72" fmla="*/ 346 w 374"/>
                <a:gd name="T73" fmla="*/ 168 h 168"/>
                <a:gd name="T74" fmla="*/ 326 w 374"/>
                <a:gd name="T75" fmla="*/ 168 h 168"/>
                <a:gd name="T76" fmla="*/ 306 w 374"/>
                <a:gd name="T77" fmla="*/ 168 h 168"/>
                <a:gd name="T78" fmla="*/ 265 w 374"/>
                <a:gd name="T79" fmla="*/ 168 h 168"/>
                <a:gd name="T80" fmla="*/ 238 w 374"/>
                <a:gd name="T81" fmla="*/ 168 h 168"/>
                <a:gd name="T82" fmla="*/ 211 w 374"/>
                <a:gd name="T83" fmla="*/ 168 h 168"/>
                <a:gd name="T84" fmla="*/ 163 w 374"/>
                <a:gd name="T85" fmla="*/ 168 h 168"/>
                <a:gd name="T86" fmla="*/ 116 w 374"/>
                <a:gd name="T87"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4" h="168">
                  <a:moveTo>
                    <a:pt x="116" y="168"/>
                  </a:moveTo>
                  <a:lnTo>
                    <a:pt x="89" y="168"/>
                  </a:lnTo>
                  <a:lnTo>
                    <a:pt x="89" y="142"/>
                  </a:lnTo>
                  <a:lnTo>
                    <a:pt x="89" y="124"/>
                  </a:lnTo>
                  <a:lnTo>
                    <a:pt x="89" y="106"/>
                  </a:lnTo>
                  <a:lnTo>
                    <a:pt x="61" y="106"/>
                  </a:lnTo>
                  <a:lnTo>
                    <a:pt x="27" y="106"/>
                  </a:lnTo>
                  <a:lnTo>
                    <a:pt x="21" y="106"/>
                  </a:lnTo>
                  <a:lnTo>
                    <a:pt x="0" y="106"/>
                  </a:lnTo>
                  <a:lnTo>
                    <a:pt x="0" y="89"/>
                  </a:lnTo>
                  <a:lnTo>
                    <a:pt x="0" y="80"/>
                  </a:lnTo>
                  <a:lnTo>
                    <a:pt x="0" y="71"/>
                  </a:lnTo>
                  <a:lnTo>
                    <a:pt x="0" y="53"/>
                  </a:lnTo>
                  <a:lnTo>
                    <a:pt x="0" y="18"/>
                  </a:lnTo>
                  <a:lnTo>
                    <a:pt x="0" y="0"/>
                  </a:lnTo>
                  <a:lnTo>
                    <a:pt x="21" y="0"/>
                  </a:lnTo>
                  <a:lnTo>
                    <a:pt x="48" y="0"/>
                  </a:lnTo>
                  <a:lnTo>
                    <a:pt x="55" y="0"/>
                  </a:lnTo>
                  <a:lnTo>
                    <a:pt x="82" y="0"/>
                  </a:lnTo>
                  <a:lnTo>
                    <a:pt x="122" y="0"/>
                  </a:lnTo>
                  <a:lnTo>
                    <a:pt x="163" y="0"/>
                  </a:lnTo>
                  <a:lnTo>
                    <a:pt x="190" y="0"/>
                  </a:lnTo>
                  <a:lnTo>
                    <a:pt x="204" y="0"/>
                  </a:lnTo>
                  <a:lnTo>
                    <a:pt x="238" y="0"/>
                  </a:lnTo>
                  <a:lnTo>
                    <a:pt x="245" y="0"/>
                  </a:lnTo>
                  <a:lnTo>
                    <a:pt x="251" y="9"/>
                  </a:lnTo>
                  <a:lnTo>
                    <a:pt x="258" y="9"/>
                  </a:lnTo>
                  <a:lnTo>
                    <a:pt x="265" y="9"/>
                  </a:lnTo>
                  <a:lnTo>
                    <a:pt x="272" y="9"/>
                  </a:lnTo>
                  <a:lnTo>
                    <a:pt x="279" y="9"/>
                  </a:lnTo>
                  <a:lnTo>
                    <a:pt x="285" y="9"/>
                  </a:lnTo>
                  <a:lnTo>
                    <a:pt x="292" y="9"/>
                  </a:lnTo>
                  <a:lnTo>
                    <a:pt x="299" y="9"/>
                  </a:lnTo>
                  <a:lnTo>
                    <a:pt x="306" y="9"/>
                  </a:lnTo>
                  <a:lnTo>
                    <a:pt x="299" y="9"/>
                  </a:lnTo>
                  <a:lnTo>
                    <a:pt x="306" y="9"/>
                  </a:lnTo>
                  <a:lnTo>
                    <a:pt x="312" y="18"/>
                  </a:lnTo>
                  <a:lnTo>
                    <a:pt x="319" y="18"/>
                  </a:lnTo>
                  <a:lnTo>
                    <a:pt x="319" y="27"/>
                  </a:lnTo>
                  <a:lnTo>
                    <a:pt x="326" y="27"/>
                  </a:lnTo>
                  <a:lnTo>
                    <a:pt x="326" y="36"/>
                  </a:lnTo>
                  <a:lnTo>
                    <a:pt x="333" y="36"/>
                  </a:lnTo>
                  <a:lnTo>
                    <a:pt x="333" y="44"/>
                  </a:lnTo>
                  <a:lnTo>
                    <a:pt x="326" y="44"/>
                  </a:lnTo>
                  <a:lnTo>
                    <a:pt x="333" y="44"/>
                  </a:lnTo>
                  <a:lnTo>
                    <a:pt x="333" y="53"/>
                  </a:lnTo>
                  <a:lnTo>
                    <a:pt x="340" y="53"/>
                  </a:lnTo>
                  <a:lnTo>
                    <a:pt x="340" y="62"/>
                  </a:lnTo>
                  <a:lnTo>
                    <a:pt x="340" y="71"/>
                  </a:lnTo>
                  <a:lnTo>
                    <a:pt x="340" y="80"/>
                  </a:lnTo>
                  <a:lnTo>
                    <a:pt x="346" y="80"/>
                  </a:lnTo>
                  <a:lnTo>
                    <a:pt x="346" y="89"/>
                  </a:lnTo>
                  <a:lnTo>
                    <a:pt x="346" y="98"/>
                  </a:lnTo>
                  <a:lnTo>
                    <a:pt x="353" y="98"/>
                  </a:lnTo>
                  <a:lnTo>
                    <a:pt x="346" y="98"/>
                  </a:lnTo>
                  <a:lnTo>
                    <a:pt x="353" y="106"/>
                  </a:lnTo>
                  <a:lnTo>
                    <a:pt x="346" y="106"/>
                  </a:lnTo>
                  <a:lnTo>
                    <a:pt x="353" y="106"/>
                  </a:lnTo>
                  <a:lnTo>
                    <a:pt x="353" y="115"/>
                  </a:lnTo>
                  <a:lnTo>
                    <a:pt x="353" y="124"/>
                  </a:lnTo>
                  <a:lnTo>
                    <a:pt x="346" y="124"/>
                  </a:lnTo>
                  <a:lnTo>
                    <a:pt x="353" y="124"/>
                  </a:lnTo>
                  <a:lnTo>
                    <a:pt x="353" y="133"/>
                  </a:lnTo>
                  <a:lnTo>
                    <a:pt x="360" y="133"/>
                  </a:lnTo>
                  <a:lnTo>
                    <a:pt x="360" y="142"/>
                  </a:lnTo>
                  <a:lnTo>
                    <a:pt x="360" y="151"/>
                  </a:lnTo>
                  <a:lnTo>
                    <a:pt x="367" y="151"/>
                  </a:lnTo>
                  <a:lnTo>
                    <a:pt x="367" y="160"/>
                  </a:lnTo>
                  <a:lnTo>
                    <a:pt x="374" y="160"/>
                  </a:lnTo>
                  <a:lnTo>
                    <a:pt x="367" y="160"/>
                  </a:lnTo>
                  <a:lnTo>
                    <a:pt x="374" y="160"/>
                  </a:lnTo>
                  <a:lnTo>
                    <a:pt x="374" y="168"/>
                  </a:lnTo>
                  <a:lnTo>
                    <a:pt x="353" y="168"/>
                  </a:lnTo>
                  <a:lnTo>
                    <a:pt x="346" y="168"/>
                  </a:lnTo>
                  <a:lnTo>
                    <a:pt x="333" y="168"/>
                  </a:lnTo>
                  <a:lnTo>
                    <a:pt x="326" y="168"/>
                  </a:lnTo>
                  <a:lnTo>
                    <a:pt x="312" y="168"/>
                  </a:lnTo>
                  <a:lnTo>
                    <a:pt x="306" y="168"/>
                  </a:lnTo>
                  <a:lnTo>
                    <a:pt x="285" y="168"/>
                  </a:lnTo>
                  <a:lnTo>
                    <a:pt x="265" y="168"/>
                  </a:lnTo>
                  <a:lnTo>
                    <a:pt x="245" y="168"/>
                  </a:lnTo>
                  <a:lnTo>
                    <a:pt x="238" y="168"/>
                  </a:lnTo>
                  <a:lnTo>
                    <a:pt x="231" y="168"/>
                  </a:lnTo>
                  <a:lnTo>
                    <a:pt x="211" y="168"/>
                  </a:lnTo>
                  <a:lnTo>
                    <a:pt x="190" y="168"/>
                  </a:lnTo>
                  <a:lnTo>
                    <a:pt x="163" y="168"/>
                  </a:lnTo>
                  <a:lnTo>
                    <a:pt x="143" y="168"/>
                  </a:lnTo>
                  <a:lnTo>
                    <a:pt x="116" y="168"/>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37" name="Freeform 26"/>
            <p:cNvSpPr>
              <a:spLocks noEditPoints="1"/>
            </p:cNvSpPr>
            <p:nvPr/>
          </p:nvSpPr>
          <p:spPr bwMode="auto">
            <a:xfrm>
              <a:off x="6599238" y="2216150"/>
              <a:ext cx="903287" cy="793750"/>
            </a:xfrm>
            <a:custGeom>
              <a:avLst/>
              <a:gdLst>
                <a:gd name="T0" fmla="*/ 13 w 332"/>
                <a:gd name="T1" fmla="*/ 142 h 248"/>
                <a:gd name="T2" fmla="*/ 34 w 332"/>
                <a:gd name="T3" fmla="*/ 124 h 248"/>
                <a:gd name="T4" fmla="*/ 34 w 332"/>
                <a:gd name="T5" fmla="*/ 106 h 248"/>
                <a:gd name="T6" fmla="*/ 27 w 332"/>
                <a:gd name="T7" fmla="*/ 97 h 248"/>
                <a:gd name="T8" fmla="*/ 74 w 332"/>
                <a:gd name="T9" fmla="*/ 88 h 248"/>
                <a:gd name="T10" fmla="*/ 95 w 332"/>
                <a:gd name="T11" fmla="*/ 97 h 248"/>
                <a:gd name="T12" fmla="*/ 122 w 332"/>
                <a:gd name="T13" fmla="*/ 97 h 248"/>
                <a:gd name="T14" fmla="*/ 135 w 332"/>
                <a:gd name="T15" fmla="*/ 88 h 248"/>
                <a:gd name="T16" fmla="*/ 149 w 332"/>
                <a:gd name="T17" fmla="*/ 80 h 248"/>
                <a:gd name="T18" fmla="*/ 149 w 332"/>
                <a:gd name="T19" fmla="*/ 62 h 248"/>
                <a:gd name="T20" fmla="*/ 156 w 332"/>
                <a:gd name="T21" fmla="*/ 53 h 248"/>
                <a:gd name="T22" fmla="*/ 142 w 332"/>
                <a:gd name="T23" fmla="*/ 53 h 248"/>
                <a:gd name="T24" fmla="*/ 169 w 332"/>
                <a:gd name="T25" fmla="*/ 26 h 248"/>
                <a:gd name="T26" fmla="*/ 203 w 332"/>
                <a:gd name="T27" fmla="*/ 0 h 248"/>
                <a:gd name="T28" fmla="*/ 244 w 332"/>
                <a:gd name="T29" fmla="*/ 0 h 248"/>
                <a:gd name="T30" fmla="*/ 271 w 332"/>
                <a:gd name="T31" fmla="*/ 9 h 248"/>
                <a:gd name="T32" fmla="*/ 271 w 332"/>
                <a:gd name="T33" fmla="*/ 26 h 248"/>
                <a:gd name="T34" fmla="*/ 271 w 332"/>
                <a:gd name="T35" fmla="*/ 44 h 248"/>
                <a:gd name="T36" fmla="*/ 271 w 332"/>
                <a:gd name="T37" fmla="*/ 62 h 248"/>
                <a:gd name="T38" fmla="*/ 271 w 332"/>
                <a:gd name="T39" fmla="*/ 80 h 248"/>
                <a:gd name="T40" fmla="*/ 271 w 332"/>
                <a:gd name="T41" fmla="*/ 80 h 248"/>
                <a:gd name="T42" fmla="*/ 278 w 332"/>
                <a:gd name="T43" fmla="*/ 97 h 248"/>
                <a:gd name="T44" fmla="*/ 278 w 332"/>
                <a:gd name="T45" fmla="*/ 124 h 248"/>
                <a:gd name="T46" fmla="*/ 278 w 332"/>
                <a:gd name="T47" fmla="*/ 124 h 248"/>
                <a:gd name="T48" fmla="*/ 264 w 332"/>
                <a:gd name="T49" fmla="*/ 159 h 248"/>
                <a:gd name="T50" fmla="*/ 264 w 332"/>
                <a:gd name="T51" fmla="*/ 186 h 248"/>
                <a:gd name="T52" fmla="*/ 264 w 332"/>
                <a:gd name="T53" fmla="*/ 204 h 248"/>
                <a:gd name="T54" fmla="*/ 258 w 332"/>
                <a:gd name="T55" fmla="*/ 221 h 248"/>
                <a:gd name="T56" fmla="*/ 244 w 332"/>
                <a:gd name="T57" fmla="*/ 239 h 248"/>
                <a:gd name="T58" fmla="*/ 251 w 332"/>
                <a:gd name="T59" fmla="*/ 221 h 248"/>
                <a:gd name="T60" fmla="*/ 230 w 332"/>
                <a:gd name="T61" fmla="*/ 213 h 248"/>
                <a:gd name="T62" fmla="*/ 210 w 332"/>
                <a:gd name="T63" fmla="*/ 204 h 248"/>
                <a:gd name="T64" fmla="*/ 203 w 332"/>
                <a:gd name="T65" fmla="*/ 195 h 248"/>
                <a:gd name="T66" fmla="*/ 197 w 332"/>
                <a:gd name="T67" fmla="*/ 177 h 248"/>
                <a:gd name="T68" fmla="*/ 190 w 332"/>
                <a:gd name="T69" fmla="*/ 168 h 248"/>
                <a:gd name="T70" fmla="*/ 156 w 332"/>
                <a:gd name="T71" fmla="*/ 168 h 248"/>
                <a:gd name="T72" fmla="*/ 122 w 332"/>
                <a:gd name="T73" fmla="*/ 168 h 248"/>
                <a:gd name="T74" fmla="*/ 88 w 332"/>
                <a:gd name="T75" fmla="*/ 168 h 248"/>
                <a:gd name="T76" fmla="*/ 68 w 332"/>
                <a:gd name="T77" fmla="*/ 168 h 248"/>
                <a:gd name="T78" fmla="*/ 34 w 332"/>
                <a:gd name="T79" fmla="*/ 168 h 248"/>
                <a:gd name="T80" fmla="*/ 6 w 332"/>
                <a:gd name="T81" fmla="*/ 168 h 248"/>
                <a:gd name="T82" fmla="*/ 0 w 332"/>
                <a:gd name="T83" fmla="*/ 151 h 248"/>
                <a:gd name="T84" fmla="*/ 244 w 332"/>
                <a:gd name="T85" fmla="*/ 248 h 248"/>
                <a:gd name="T86" fmla="*/ 251 w 332"/>
                <a:gd name="T87" fmla="*/ 239 h 248"/>
                <a:gd name="T88" fmla="*/ 244 w 332"/>
                <a:gd name="T89" fmla="*/ 248 h 248"/>
                <a:gd name="T90" fmla="*/ 251 w 332"/>
                <a:gd name="T91" fmla="*/ 239 h 248"/>
                <a:gd name="T92" fmla="*/ 258 w 332"/>
                <a:gd name="T93" fmla="*/ 230 h 248"/>
                <a:gd name="T94" fmla="*/ 271 w 332"/>
                <a:gd name="T95" fmla="*/ 230 h 248"/>
                <a:gd name="T96" fmla="*/ 285 w 332"/>
                <a:gd name="T97" fmla="*/ 221 h 248"/>
                <a:gd name="T98" fmla="*/ 319 w 332"/>
                <a:gd name="T99" fmla="*/ 213 h 248"/>
                <a:gd name="T100" fmla="*/ 305 w 332"/>
                <a:gd name="T101" fmla="*/ 221 h 248"/>
                <a:gd name="T102" fmla="*/ 312 w 332"/>
                <a:gd name="T103" fmla="*/ 230 h 248"/>
                <a:gd name="T104" fmla="*/ 325 w 332"/>
                <a:gd name="T105" fmla="*/ 221 h 248"/>
                <a:gd name="T106" fmla="*/ 305 w 332"/>
                <a:gd name="T107" fmla="*/ 230 h 248"/>
                <a:gd name="T108" fmla="*/ 258 w 332"/>
                <a:gd name="T109" fmla="*/ 248 h 248"/>
                <a:gd name="T110" fmla="*/ 278 w 332"/>
                <a:gd name="T111" fmla="*/ 248 h 248"/>
                <a:gd name="T112" fmla="*/ 292 w 332"/>
                <a:gd name="T113" fmla="*/ 239 h 248"/>
                <a:gd name="T114" fmla="*/ 292 w 332"/>
                <a:gd name="T115" fmla="*/ 239 h 248"/>
                <a:gd name="T116" fmla="*/ 278 w 332"/>
                <a:gd name="T117" fmla="*/ 248 h 248"/>
                <a:gd name="T118" fmla="*/ 237 w 332"/>
                <a:gd name="T119" fmla="*/ 248 h 248"/>
                <a:gd name="T120" fmla="*/ 244 w 332"/>
                <a:gd name="T121"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32" h="248">
                  <a:moveTo>
                    <a:pt x="0" y="151"/>
                  </a:moveTo>
                  <a:lnTo>
                    <a:pt x="13" y="142"/>
                  </a:lnTo>
                  <a:lnTo>
                    <a:pt x="27" y="133"/>
                  </a:lnTo>
                  <a:lnTo>
                    <a:pt x="34" y="124"/>
                  </a:lnTo>
                  <a:lnTo>
                    <a:pt x="34" y="115"/>
                  </a:lnTo>
                  <a:lnTo>
                    <a:pt x="34" y="106"/>
                  </a:lnTo>
                  <a:lnTo>
                    <a:pt x="27" y="106"/>
                  </a:lnTo>
                  <a:lnTo>
                    <a:pt x="27" y="97"/>
                  </a:lnTo>
                  <a:lnTo>
                    <a:pt x="54" y="88"/>
                  </a:lnTo>
                  <a:lnTo>
                    <a:pt x="74" y="88"/>
                  </a:lnTo>
                  <a:lnTo>
                    <a:pt x="81" y="97"/>
                  </a:lnTo>
                  <a:lnTo>
                    <a:pt x="95" y="97"/>
                  </a:lnTo>
                  <a:lnTo>
                    <a:pt x="102" y="97"/>
                  </a:lnTo>
                  <a:lnTo>
                    <a:pt x="122" y="97"/>
                  </a:lnTo>
                  <a:lnTo>
                    <a:pt x="129" y="97"/>
                  </a:lnTo>
                  <a:lnTo>
                    <a:pt x="135" y="88"/>
                  </a:lnTo>
                  <a:lnTo>
                    <a:pt x="142" y="88"/>
                  </a:lnTo>
                  <a:lnTo>
                    <a:pt x="149" y="80"/>
                  </a:lnTo>
                  <a:lnTo>
                    <a:pt x="149" y="71"/>
                  </a:lnTo>
                  <a:lnTo>
                    <a:pt x="149" y="62"/>
                  </a:lnTo>
                  <a:lnTo>
                    <a:pt x="156" y="62"/>
                  </a:lnTo>
                  <a:lnTo>
                    <a:pt x="156" y="53"/>
                  </a:lnTo>
                  <a:lnTo>
                    <a:pt x="149" y="53"/>
                  </a:lnTo>
                  <a:lnTo>
                    <a:pt x="142" y="53"/>
                  </a:lnTo>
                  <a:lnTo>
                    <a:pt x="163" y="35"/>
                  </a:lnTo>
                  <a:lnTo>
                    <a:pt x="169" y="26"/>
                  </a:lnTo>
                  <a:lnTo>
                    <a:pt x="190" y="9"/>
                  </a:lnTo>
                  <a:lnTo>
                    <a:pt x="203" y="0"/>
                  </a:lnTo>
                  <a:lnTo>
                    <a:pt x="210" y="0"/>
                  </a:lnTo>
                  <a:lnTo>
                    <a:pt x="244" y="0"/>
                  </a:lnTo>
                  <a:lnTo>
                    <a:pt x="271" y="0"/>
                  </a:lnTo>
                  <a:lnTo>
                    <a:pt x="271" y="9"/>
                  </a:lnTo>
                  <a:lnTo>
                    <a:pt x="271" y="18"/>
                  </a:lnTo>
                  <a:lnTo>
                    <a:pt x="271" y="26"/>
                  </a:lnTo>
                  <a:lnTo>
                    <a:pt x="271" y="35"/>
                  </a:lnTo>
                  <a:lnTo>
                    <a:pt x="271" y="44"/>
                  </a:lnTo>
                  <a:lnTo>
                    <a:pt x="271" y="53"/>
                  </a:lnTo>
                  <a:lnTo>
                    <a:pt x="271" y="62"/>
                  </a:lnTo>
                  <a:lnTo>
                    <a:pt x="271" y="71"/>
                  </a:lnTo>
                  <a:lnTo>
                    <a:pt x="271" y="80"/>
                  </a:lnTo>
                  <a:lnTo>
                    <a:pt x="278" y="80"/>
                  </a:lnTo>
                  <a:lnTo>
                    <a:pt x="271" y="80"/>
                  </a:lnTo>
                  <a:lnTo>
                    <a:pt x="278" y="80"/>
                  </a:lnTo>
                  <a:lnTo>
                    <a:pt x="278" y="97"/>
                  </a:lnTo>
                  <a:lnTo>
                    <a:pt x="278" y="115"/>
                  </a:lnTo>
                  <a:lnTo>
                    <a:pt x="278" y="124"/>
                  </a:lnTo>
                  <a:lnTo>
                    <a:pt x="271" y="124"/>
                  </a:lnTo>
                  <a:lnTo>
                    <a:pt x="278" y="124"/>
                  </a:lnTo>
                  <a:lnTo>
                    <a:pt x="271" y="142"/>
                  </a:lnTo>
                  <a:lnTo>
                    <a:pt x="264" y="159"/>
                  </a:lnTo>
                  <a:lnTo>
                    <a:pt x="264" y="168"/>
                  </a:lnTo>
                  <a:lnTo>
                    <a:pt x="264" y="186"/>
                  </a:lnTo>
                  <a:lnTo>
                    <a:pt x="264" y="195"/>
                  </a:lnTo>
                  <a:lnTo>
                    <a:pt x="264" y="204"/>
                  </a:lnTo>
                  <a:lnTo>
                    <a:pt x="264" y="213"/>
                  </a:lnTo>
                  <a:lnTo>
                    <a:pt x="258" y="221"/>
                  </a:lnTo>
                  <a:lnTo>
                    <a:pt x="251" y="230"/>
                  </a:lnTo>
                  <a:lnTo>
                    <a:pt x="244" y="239"/>
                  </a:lnTo>
                  <a:lnTo>
                    <a:pt x="251" y="230"/>
                  </a:lnTo>
                  <a:lnTo>
                    <a:pt x="251" y="221"/>
                  </a:lnTo>
                  <a:lnTo>
                    <a:pt x="237" y="213"/>
                  </a:lnTo>
                  <a:lnTo>
                    <a:pt x="230" y="213"/>
                  </a:lnTo>
                  <a:lnTo>
                    <a:pt x="217" y="204"/>
                  </a:lnTo>
                  <a:lnTo>
                    <a:pt x="210" y="204"/>
                  </a:lnTo>
                  <a:lnTo>
                    <a:pt x="210" y="195"/>
                  </a:lnTo>
                  <a:lnTo>
                    <a:pt x="203" y="195"/>
                  </a:lnTo>
                  <a:lnTo>
                    <a:pt x="197" y="186"/>
                  </a:lnTo>
                  <a:lnTo>
                    <a:pt x="197" y="177"/>
                  </a:lnTo>
                  <a:lnTo>
                    <a:pt x="190" y="177"/>
                  </a:lnTo>
                  <a:lnTo>
                    <a:pt x="190" y="168"/>
                  </a:lnTo>
                  <a:lnTo>
                    <a:pt x="183" y="168"/>
                  </a:lnTo>
                  <a:lnTo>
                    <a:pt x="156" y="168"/>
                  </a:lnTo>
                  <a:lnTo>
                    <a:pt x="135" y="168"/>
                  </a:lnTo>
                  <a:lnTo>
                    <a:pt x="122" y="168"/>
                  </a:lnTo>
                  <a:lnTo>
                    <a:pt x="115" y="168"/>
                  </a:lnTo>
                  <a:lnTo>
                    <a:pt x="88" y="168"/>
                  </a:lnTo>
                  <a:lnTo>
                    <a:pt x="81" y="168"/>
                  </a:lnTo>
                  <a:lnTo>
                    <a:pt x="68" y="168"/>
                  </a:lnTo>
                  <a:lnTo>
                    <a:pt x="61" y="168"/>
                  </a:lnTo>
                  <a:lnTo>
                    <a:pt x="34" y="168"/>
                  </a:lnTo>
                  <a:lnTo>
                    <a:pt x="27" y="168"/>
                  </a:lnTo>
                  <a:lnTo>
                    <a:pt x="6" y="168"/>
                  </a:lnTo>
                  <a:lnTo>
                    <a:pt x="0" y="168"/>
                  </a:lnTo>
                  <a:lnTo>
                    <a:pt x="0" y="151"/>
                  </a:lnTo>
                  <a:close/>
                  <a:moveTo>
                    <a:pt x="258" y="248"/>
                  </a:moveTo>
                  <a:lnTo>
                    <a:pt x="244" y="248"/>
                  </a:lnTo>
                  <a:lnTo>
                    <a:pt x="258" y="248"/>
                  </a:lnTo>
                  <a:lnTo>
                    <a:pt x="251" y="239"/>
                  </a:lnTo>
                  <a:lnTo>
                    <a:pt x="251" y="248"/>
                  </a:lnTo>
                  <a:lnTo>
                    <a:pt x="244" y="248"/>
                  </a:lnTo>
                  <a:lnTo>
                    <a:pt x="244" y="239"/>
                  </a:lnTo>
                  <a:lnTo>
                    <a:pt x="251" y="239"/>
                  </a:lnTo>
                  <a:lnTo>
                    <a:pt x="258" y="239"/>
                  </a:lnTo>
                  <a:lnTo>
                    <a:pt x="258" y="230"/>
                  </a:lnTo>
                  <a:lnTo>
                    <a:pt x="264" y="230"/>
                  </a:lnTo>
                  <a:lnTo>
                    <a:pt x="271" y="230"/>
                  </a:lnTo>
                  <a:lnTo>
                    <a:pt x="278" y="230"/>
                  </a:lnTo>
                  <a:lnTo>
                    <a:pt x="285" y="221"/>
                  </a:lnTo>
                  <a:lnTo>
                    <a:pt x="305" y="221"/>
                  </a:lnTo>
                  <a:lnTo>
                    <a:pt x="319" y="213"/>
                  </a:lnTo>
                  <a:lnTo>
                    <a:pt x="312" y="221"/>
                  </a:lnTo>
                  <a:lnTo>
                    <a:pt x="305" y="221"/>
                  </a:lnTo>
                  <a:lnTo>
                    <a:pt x="305" y="230"/>
                  </a:lnTo>
                  <a:lnTo>
                    <a:pt x="312" y="230"/>
                  </a:lnTo>
                  <a:lnTo>
                    <a:pt x="319" y="221"/>
                  </a:lnTo>
                  <a:lnTo>
                    <a:pt x="325" y="221"/>
                  </a:lnTo>
                  <a:lnTo>
                    <a:pt x="332" y="221"/>
                  </a:lnTo>
                  <a:lnTo>
                    <a:pt x="305" y="230"/>
                  </a:lnTo>
                  <a:lnTo>
                    <a:pt x="271" y="239"/>
                  </a:lnTo>
                  <a:lnTo>
                    <a:pt x="258" y="248"/>
                  </a:lnTo>
                  <a:close/>
                  <a:moveTo>
                    <a:pt x="271" y="248"/>
                  </a:moveTo>
                  <a:lnTo>
                    <a:pt x="278" y="248"/>
                  </a:lnTo>
                  <a:lnTo>
                    <a:pt x="285" y="239"/>
                  </a:lnTo>
                  <a:lnTo>
                    <a:pt x="292" y="239"/>
                  </a:lnTo>
                  <a:lnTo>
                    <a:pt x="298" y="239"/>
                  </a:lnTo>
                  <a:lnTo>
                    <a:pt x="292" y="239"/>
                  </a:lnTo>
                  <a:lnTo>
                    <a:pt x="285" y="239"/>
                  </a:lnTo>
                  <a:lnTo>
                    <a:pt x="278" y="248"/>
                  </a:lnTo>
                  <a:lnTo>
                    <a:pt x="271" y="248"/>
                  </a:lnTo>
                  <a:close/>
                  <a:moveTo>
                    <a:pt x="237" y="248"/>
                  </a:moveTo>
                  <a:lnTo>
                    <a:pt x="244" y="239"/>
                  </a:lnTo>
                  <a:lnTo>
                    <a:pt x="244" y="248"/>
                  </a:lnTo>
                  <a:lnTo>
                    <a:pt x="237" y="248"/>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38" name="Freeform 27"/>
            <p:cNvSpPr>
              <a:spLocks/>
            </p:cNvSpPr>
            <p:nvPr/>
          </p:nvSpPr>
          <p:spPr bwMode="auto">
            <a:xfrm>
              <a:off x="6507163" y="2698750"/>
              <a:ext cx="682625" cy="452438"/>
            </a:xfrm>
            <a:custGeom>
              <a:avLst/>
              <a:gdLst>
                <a:gd name="T0" fmla="*/ 102 w 251"/>
                <a:gd name="T1" fmla="*/ 141 h 141"/>
                <a:gd name="T2" fmla="*/ 88 w 251"/>
                <a:gd name="T3" fmla="*/ 141 h 141"/>
                <a:gd name="T4" fmla="*/ 68 w 251"/>
                <a:gd name="T5" fmla="*/ 141 h 141"/>
                <a:gd name="T6" fmla="*/ 34 w 251"/>
                <a:gd name="T7" fmla="*/ 141 h 141"/>
                <a:gd name="T8" fmla="*/ 7 w 251"/>
                <a:gd name="T9" fmla="*/ 141 h 141"/>
                <a:gd name="T10" fmla="*/ 0 w 251"/>
                <a:gd name="T11" fmla="*/ 132 h 141"/>
                <a:gd name="T12" fmla="*/ 0 w 251"/>
                <a:gd name="T13" fmla="*/ 106 h 141"/>
                <a:gd name="T14" fmla="*/ 0 w 251"/>
                <a:gd name="T15" fmla="*/ 79 h 141"/>
                <a:gd name="T16" fmla="*/ 0 w 251"/>
                <a:gd name="T17" fmla="*/ 44 h 141"/>
                <a:gd name="T18" fmla="*/ 0 w 251"/>
                <a:gd name="T19" fmla="*/ 17 h 141"/>
                <a:gd name="T20" fmla="*/ 34 w 251"/>
                <a:gd name="T21" fmla="*/ 17 h 141"/>
                <a:gd name="T22" fmla="*/ 61 w 251"/>
                <a:gd name="T23" fmla="*/ 17 h 141"/>
                <a:gd name="T24" fmla="*/ 95 w 251"/>
                <a:gd name="T25" fmla="*/ 17 h 141"/>
                <a:gd name="T26" fmla="*/ 115 w 251"/>
                <a:gd name="T27" fmla="*/ 17 h 141"/>
                <a:gd name="T28" fmla="*/ 149 w 251"/>
                <a:gd name="T29" fmla="*/ 17 h 141"/>
                <a:gd name="T30" fmla="*/ 169 w 251"/>
                <a:gd name="T31" fmla="*/ 17 h 141"/>
                <a:gd name="T32" fmla="*/ 217 w 251"/>
                <a:gd name="T33" fmla="*/ 17 h 141"/>
                <a:gd name="T34" fmla="*/ 224 w 251"/>
                <a:gd name="T35" fmla="*/ 26 h 141"/>
                <a:gd name="T36" fmla="*/ 231 w 251"/>
                <a:gd name="T37" fmla="*/ 35 h 141"/>
                <a:gd name="T38" fmla="*/ 244 w 251"/>
                <a:gd name="T39" fmla="*/ 44 h 141"/>
                <a:gd name="T40" fmla="*/ 251 w 251"/>
                <a:gd name="T41" fmla="*/ 53 h 141"/>
                <a:gd name="T42" fmla="*/ 244 w 251"/>
                <a:gd name="T43" fmla="*/ 62 h 141"/>
                <a:gd name="T44" fmla="*/ 237 w 251"/>
                <a:gd name="T45" fmla="*/ 70 h 141"/>
                <a:gd name="T46" fmla="*/ 231 w 251"/>
                <a:gd name="T47" fmla="*/ 79 h 141"/>
                <a:gd name="T48" fmla="*/ 224 w 251"/>
                <a:gd name="T49" fmla="*/ 88 h 141"/>
                <a:gd name="T50" fmla="*/ 224 w 251"/>
                <a:gd name="T51" fmla="*/ 88 h 141"/>
                <a:gd name="T52" fmla="*/ 231 w 251"/>
                <a:gd name="T53" fmla="*/ 97 h 141"/>
                <a:gd name="T54" fmla="*/ 231 w 251"/>
                <a:gd name="T55" fmla="*/ 97 h 141"/>
                <a:gd name="T56" fmla="*/ 237 w 251"/>
                <a:gd name="T57" fmla="*/ 106 h 141"/>
                <a:gd name="T58" fmla="*/ 244 w 251"/>
                <a:gd name="T59" fmla="*/ 115 h 141"/>
                <a:gd name="T60" fmla="*/ 237 w 251"/>
                <a:gd name="T61" fmla="*/ 124 h 141"/>
                <a:gd name="T62" fmla="*/ 231 w 251"/>
                <a:gd name="T63" fmla="*/ 132 h 141"/>
                <a:gd name="T64" fmla="*/ 224 w 251"/>
                <a:gd name="T65" fmla="*/ 141 h 141"/>
                <a:gd name="T66" fmla="*/ 217 w 251"/>
                <a:gd name="T67" fmla="*/ 141 h 141"/>
                <a:gd name="T68" fmla="*/ 203 w 251"/>
                <a:gd name="T69" fmla="*/ 141 h 141"/>
                <a:gd name="T70" fmla="*/ 183 w 251"/>
                <a:gd name="T71" fmla="*/ 141 h 141"/>
                <a:gd name="T72" fmla="*/ 156 w 251"/>
                <a:gd name="T73" fmla="*/ 141 h 141"/>
                <a:gd name="T74" fmla="*/ 142 w 251"/>
                <a:gd name="T75"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1" h="141">
                  <a:moveTo>
                    <a:pt x="129" y="141"/>
                  </a:moveTo>
                  <a:lnTo>
                    <a:pt x="102" y="141"/>
                  </a:lnTo>
                  <a:lnTo>
                    <a:pt x="95" y="141"/>
                  </a:lnTo>
                  <a:lnTo>
                    <a:pt x="88" y="141"/>
                  </a:lnTo>
                  <a:lnTo>
                    <a:pt x="74" y="141"/>
                  </a:lnTo>
                  <a:lnTo>
                    <a:pt x="68" y="141"/>
                  </a:lnTo>
                  <a:lnTo>
                    <a:pt x="47" y="141"/>
                  </a:lnTo>
                  <a:lnTo>
                    <a:pt x="34" y="141"/>
                  </a:lnTo>
                  <a:lnTo>
                    <a:pt x="27" y="141"/>
                  </a:lnTo>
                  <a:lnTo>
                    <a:pt x="7" y="141"/>
                  </a:lnTo>
                  <a:lnTo>
                    <a:pt x="0" y="141"/>
                  </a:lnTo>
                  <a:lnTo>
                    <a:pt x="0" y="132"/>
                  </a:lnTo>
                  <a:lnTo>
                    <a:pt x="0" y="124"/>
                  </a:lnTo>
                  <a:lnTo>
                    <a:pt x="0" y="106"/>
                  </a:lnTo>
                  <a:lnTo>
                    <a:pt x="0" y="97"/>
                  </a:lnTo>
                  <a:lnTo>
                    <a:pt x="0" y="79"/>
                  </a:lnTo>
                  <a:lnTo>
                    <a:pt x="0" y="62"/>
                  </a:lnTo>
                  <a:lnTo>
                    <a:pt x="0" y="44"/>
                  </a:lnTo>
                  <a:lnTo>
                    <a:pt x="0" y="26"/>
                  </a:lnTo>
                  <a:lnTo>
                    <a:pt x="0" y="17"/>
                  </a:lnTo>
                  <a:lnTo>
                    <a:pt x="34" y="0"/>
                  </a:lnTo>
                  <a:lnTo>
                    <a:pt x="34" y="17"/>
                  </a:lnTo>
                  <a:lnTo>
                    <a:pt x="40" y="17"/>
                  </a:lnTo>
                  <a:lnTo>
                    <a:pt x="61" y="17"/>
                  </a:lnTo>
                  <a:lnTo>
                    <a:pt x="68" y="17"/>
                  </a:lnTo>
                  <a:lnTo>
                    <a:pt x="95" y="17"/>
                  </a:lnTo>
                  <a:lnTo>
                    <a:pt x="102" y="17"/>
                  </a:lnTo>
                  <a:lnTo>
                    <a:pt x="115" y="17"/>
                  </a:lnTo>
                  <a:lnTo>
                    <a:pt x="122" y="17"/>
                  </a:lnTo>
                  <a:lnTo>
                    <a:pt x="149" y="17"/>
                  </a:lnTo>
                  <a:lnTo>
                    <a:pt x="156" y="17"/>
                  </a:lnTo>
                  <a:lnTo>
                    <a:pt x="169" y="17"/>
                  </a:lnTo>
                  <a:lnTo>
                    <a:pt x="190" y="17"/>
                  </a:lnTo>
                  <a:lnTo>
                    <a:pt x="217" y="17"/>
                  </a:lnTo>
                  <a:lnTo>
                    <a:pt x="224" y="17"/>
                  </a:lnTo>
                  <a:lnTo>
                    <a:pt x="224" y="26"/>
                  </a:lnTo>
                  <a:lnTo>
                    <a:pt x="231" y="26"/>
                  </a:lnTo>
                  <a:lnTo>
                    <a:pt x="231" y="35"/>
                  </a:lnTo>
                  <a:lnTo>
                    <a:pt x="237" y="44"/>
                  </a:lnTo>
                  <a:lnTo>
                    <a:pt x="244" y="44"/>
                  </a:lnTo>
                  <a:lnTo>
                    <a:pt x="244" y="53"/>
                  </a:lnTo>
                  <a:lnTo>
                    <a:pt x="251" y="53"/>
                  </a:lnTo>
                  <a:lnTo>
                    <a:pt x="244" y="53"/>
                  </a:lnTo>
                  <a:lnTo>
                    <a:pt x="244" y="62"/>
                  </a:lnTo>
                  <a:lnTo>
                    <a:pt x="237" y="62"/>
                  </a:lnTo>
                  <a:lnTo>
                    <a:pt x="237" y="70"/>
                  </a:lnTo>
                  <a:lnTo>
                    <a:pt x="231" y="70"/>
                  </a:lnTo>
                  <a:lnTo>
                    <a:pt x="231" y="79"/>
                  </a:lnTo>
                  <a:lnTo>
                    <a:pt x="231" y="88"/>
                  </a:lnTo>
                  <a:lnTo>
                    <a:pt x="224" y="88"/>
                  </a:lnTo>
                  <a:lnTo>
                    <a:pt x="231" y="88"/>
                  </a:lnTo>
                  <a:lnTo>
                    <a:pt x="224" y="88"/>
                  </a:lnTo>
                  <a:lnTo>
                    <a:pt x="224" y="97"/>
                  </a:lnTo>
                  <a:lnTo>
                    <a:pt x="231" y="97"/>
                  </a:lnTo>
                  <a:lnTo>
                    <a:pt x="224" y="97"/>
                  </a:lnTo>
                  <a:lnTo>
                    <a:pt x="231" y="97"/>
                  </a:lnTo>
                  <a:lnTo>
                    <a:pt x="231" y="106"/>
                  </a:lnTo>
                  <a:lnTo>
                    <a:pt x="237" y="106"/>
                  </a:lnTo>
                  <a:lnTo>
                    <a:pt x="237" y="115"/>
                  </a:lnTo>
                  <a:lnTo>
                    <a:pt x="244" y="115"/>
                  </a:lnTo>
                  <a:lnTo>
                    <a:pt x="244" y="124"/>
                  </a:lnTo>
                  <a:lnTo>
                    <a:pt x="237" y="124"/>
                  </a:lnTo>
                  <a:lnTo>
                    <a:pt x="231" y="124"/>
                  </a:lnTo>
                  <a:lnTo>
                    <a:pt x="231" y="132"/>
                  </a:lnTo>
                  <a:lnTo>
                    <a:pt x="224" y="132"/>
                  </a:lnTo>
                  <a:lnTo>
                    <a:pt x="224" y="141"/>
                  </a:lnTo>
                  <a:lnTo>
                    <a:pt x="224" y="132"/>
                  </a:lnTo>
                  <a:lnTo>
                    <a:pt x="217" y="141"/>
                  </a:lnTo>
                  <a:lnTo>
                    <a:pt x="210" y="141"/>
                  </a:lnTo>
                  <a:lnTo>
                    <a:pt x="203" y="141"/>
                  </a:lnTo>
                  <a:lnTo>
                    <a:pt x="190" y="141"/>
                  </a:lnTo>
                  <a:lnTo>
                    <a:pt x="183" y="141"/>
                  </a:lnTo>
                  <a:lnTo>
                    <a:pt x="169" y="141"/>
                  </a:lnTo>
                  <a:lnTo>
                    <a:pt x="156" y="141"/>
                  </a:lnTo>
                  <a:lnTo>
                    <a:pt x="149" y="141"/>
                  </a:lnTo>
                  <a:lnTo>
                    <a:pt x="142" y="141"/>
                  </a:lnTo>
                  <a:lnTo>
                    <a:pt x="129" y="141"/>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39" name="Freeform 28"/>
            <p:cNvSpPr>
              <a:spLocks/>
            </p:cNvSpPr>
            <p:nvPr/>
          </p:nvSpPr>
          <p:spPr bwMode="auto">
            <a:xfrm>
              <a:off x="7300913" y="2754313"/>
              <a:ext cx="220662" cy="168275"/>
            </a:xfrm>
            <a:custGeom>
              <a:avLst/>
              <a:gdLst>
                <a:gd name="T0" fmla="*/ 6 w 81"/>
                <a:gd name="T1" fmla="*/ 27 h 53"/>
                <a:gd name="T2" fmla="*/ 6 w 81"/>
                <a:gd name="T3" fmla="*/ 18 h 53"/>
                <a:gd name="T4" fmla="*/ 6 w 81"/>
                <a:gd name="T5" fmla="*/ 0 h 53"/>
                <a:gd name="T6" fmla="*/ 27 w 81"/>
                <a:gd name="T7" fmla="*/ 0 h 53"/>
                <a:gd name="T8" fmla="*/ 34 w 81"/>
                <a:gd name="T9" fmla="*/ 0 h 53"/>
                <a:gd name="T10" fmla="*/ 40 w 81"/>
                <a:gd name="T11" fmla="*/ 0 h 53"/>
                <a:gd name="T12" fmla="*/ 47 w 81"/>
                <a:gd name="T13" fmla="*/ 0 h 53"/>
                <a:gd name="T14" fmla="*/ 67 w 81"/>
                <a:gd name="T15" fmla="*/ 0 h 53"/>
                <a:gd name="T16" fmla="*/ 81 w 81"/>
                <a:gd name="T17" fmla="*/ 0 h 53"/>
                <a:gd name="T18" fmla="*/ 81 w 81"/>
                <a:gd name="T19" fmla="*/ 18 h 53"/>
                <a:gd name="T20" fmla="*/ 81 w 81"/>
                <a:gd name="T21" fmla="*/ 36 h 53"/>
                <a:gd name="T22" fmla="*/ 74 w 81"/>
                <a:gd name="T23" fmla="*/ 36 h 53"/>
                <a:gd name="T24" fmla="*/ 61 w 81"/>
                <a:gd name="T25" fmla="*/ 36 h 53"/>
                <a:gd name="T26" fmla="*/ 54 w 81"/>
                <a:gd name="T27" fmla="*/ 36 h 53"/>
                <a:gd name="T28" fmla="*/ 47 w 81"/>
                <a:gd name="T29" fmla="*/ 45 h 53"/>
                <a:gd name="T30" fmla="*/ 34 w 81"/>
                <a:gd name="T31" fmla="*/ 45 h 53"/>
                <a:gd name="T32" fmla="*/ 27 w 81"/>
                <a:gd name="T33" fmla="*/ 45 h 53"/>
                <a:gd name="T34" fmla="*/ 0 w 81"/>
                <a:gd name="T35" fmla="*/ 53 h 53"/>
                <a:gd name="T36" fmla="*/ 6 w 81"/>
                <a:gd name="T37" fmla="*/ 45 h 53"/>
                <a:gd name="T38" fmla="*/ 6 w 81"/>
                <a:gd name="T39" fmla="*/ 36 h 53"/>
                <a:gd name="T40" fmla="*/ 6 w 81"/>
                <a:gd name="T41"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 h="53">
                  <a:moveTo>
                    <a:pt x="6" y="27"/>
                  </a:moveTo>
                  <a:lnTo>
                    <a:pt x="6" y="18"/>
                  </a:lnTo>
                  <a:lnTo>
                    <a:pt x="6" y="0"/>
                  </a:lnTo>
                  <a:lnTo>
                    <a:pt x="27" y="0"/>
                  </a:lnTo>
                  <a:lnTo>
                    <a:pt x="34" y="0"/>
                  </a:lnTo>
                  <a:lnTo>
                    <a:pt x="40" y="0"/>
                  </a:lnTo>
                  <a:lnTo>
                    <a:pt x="47" y="0"/>
                  </a:lnTo>
                  <a:lnTo>
                    <a:pt x="67" y="0"/>
                  </a:lnTo>
                  <a:lnTo>
                    <a:pt x="81" y="0"/>
                  </a:lnTo>
                  <a:lnTo>
                    <a:pt x="81" y="18"/>
                  </a:lnTo>
                  <a:lnTo>
                    <a:pt x="81" y="36"/>
                  </a:lnTo>
                  <a:lnTo>
                    <a:pt x="74" y="36"/>
                  </a:lnTo>
                  <a:lnTo>
                    <a:pt x="61" y="36"/>
                  </a:lnTo>
                  <a:lnTo>
                    <a:pt x="54" y="36"/>
                  </a:lnTo>
                  <a:lnTo>
                    <a:pt x="47" y="45"/>
                  </a:lnTo>
                  <a:lnTo>
                    <a:pt x="34" y="45"/>
                  </a:lnTo>
                  <a:lnTo>
                    <a:pt x="27" y="45"/>
                  </a:lnTo>
                  <a:lnTo>
                    <a:pt x="0" y="53"/>
                  </a:lnTo>
                  <a:lnTo>
                    <a:pt x="6" y="45"/>
                  </a:lnTo>
                  <a:lnTo>
                    <a:pt x="6" y="36"/>
                  </a:lnTo>
                  <a:lnTo>
                    <a:pt x="6" y="27"/>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40" name="Freeform 29"/>
            <p:cNvSpPr>
              <a:spLocks noEditPoints="1"/>
            </p:cNvSpPr>
            <p:nvPr/>
          </p:nvSpPr>
          <p:spPr bwMode="auto">
            <a:xfrm>
              <a:off x="7502525" y="2754313"/>
              <a:ext cx="93663" cy="114300"/>
            </a:xfrm>
            <a:custGeom>
              <a:avLst/>
              <a:gdLst>
                <a:gd name="T0" fmla="*/ 7 w 34"/>
                <a:gd name="T1" fmla="*/ 18 h 36"/>
                <a:gd name="T2" fmla="*/ 7 w 34"/>
                <a:gd name="T3" fmla="*/ 0 h 36"/>
                <a:gd name="T4" fmla="*/ 21 w 34"/>
                <a:gd name="T5" fmla="*/ 0 h 36"/>
                <a:gd name="T6" fmla="*/ 27 w 34"/>
                <a:gd name="T7" fmla="*/ 0 h 36"/>
                <a:gd name="T8" fmla="*/ 21 w 34"/>
                <a:gd name="T9" fmla="*/ 0 h 36"/>
                <a:gd name="T10" fmla="*/ 21 w 34"/>
                <a:gd name="T11" fmla="*/ 9 h 36"/>
                <a:gd name="T12" fmla="*/ 27 w 34"/>
                <a:gd name="T13" fmla="*/ 9 h 36"/>
                <a:gd name="T14" fmla="*/ 27 w 34"/>
                <a:gd name="T15" fmla="*/ 18 h 36"/>
                <a:gd name="T16" fmla="*/ 21 w 34"/>
                <a:gd name="T17" fmla="*/ 9 h 36"/>
                <a:gd name="T18" fmla="*/ 27 w 34"/>
                <a:gd name="T19" fmla="*/ 18 h 36"/>
                <a:gd name="T20" fmla="*/ 21 w 34"/>
                <a:gd name="T21" fmla="*/ 18 h 36"/>
                <a:gd name="T22" fmla="*/ 21 w 34"/>
                <a:gd name="T23" fmla="*/ 27 h 36"/>
                <a:gd name="T24" fmla="*/ 21 w 34"/>
                <a:gd name="T25" fmla="*/ 36 h 36"/>
                <a:gd name="T26" fmla="*/ 7 w 34"/>
                <a:gd name="T27" fmla="*/ 36 h 36"/>
                <a:gd name="T28" fmla="*/ 0 w 34"/>
                <a:gd name="T29" fmla="*/ 36 h 36"/>
                <a:gd name="T30" fmla="*/ 7 w 34"/>
                <a:gd name="T31" fmla="*/ 36 h 36"/>
                <a:gd name="T32" fmla="*/ 7 w 34"/>
                <a:gd name="T33" fmla="*/ 18 h 36"/>
                <a:gd name="T34" fmla="*/ 27 w 34"/>
                <a:gd name="T35" fmla="*/ 18 h 36"/>
                <a:gd name="T36" fmla="*/ 34 w 34"/>
                <a:gd name="T37" fmla="*/ 18 h 36"/>
                <a:gd name="T38" fmla="*/ 27 w 34"/>
                <a:gd name="T39" fmla="*/ 27 h 36"/>
                <a:gd name="T40" fmla="*/ 27 w 34"/>
                <a:gd name="T41"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36">
                  <a:moveTo>
                    <a:pt x="7" y="18"/>
                  </a:moveTo>
                  <a:lnTo>
                    <a:pt x="7" y="0"/>
                  </a:lnTo>
                  <a:lnTo>
                    <a:pt x="21" y="0"/>
                  </a:lnTo>
                  <a:lnTo>
                    <a:pt x="27" y="0"/>
                  </a:lnTo>
                  <a:lnTo>
                    <a:pt x="21" y="0"/>
                  </a:lnTo>
                  <a:lnTo>
                    <a:pt x="21" y="9"/>
                  </a:lnTo>
                  <a:lnTo>
                    <a:pt x="27" y="9"/>
                  </a:lnTo>
                  <a:lnTo>
                    <a:pt x="27" y="18"/>
                  </a:lnTo>
                  <a:lnTo>
                    <a:pt x="21" y="9"/>
                  </a:lnTo>
                  <a:lnTo>
                    <a:pt x="27" y="18"/>
                  </a:lnTo>
                  <a:lnTo>
                    <a:pt x="21" y="18"/>
                  </a:lnTo>
                  <a:lnTo>
                    <a:pt x="21" y="27"/>
                  </a:lnTo>
                  <a:lnTo>
                    <a:pt x="21" y="36"/>
                  </a:lnTo>
                  <a:lnTo>
                    <a:pt x="7" y="36"/>
                  </a:lnTo>
                  <a:lnTo>
                    <a:pt x="0" y="36"/>
                  </a:lnTo>
                  <a:lnTo>
                    <a:pt x="7" y="36"/>
                  </a:lnTo>
                  <a:lnTo>
                    <a:pt x="7" y="18"/>
                  </a:lnTo>
                  <a:close/>
                  <a:moveTo>
                    <a:pt x="27" y="18"/>
                  </a:moveTo>
                  <a:lnTo>
                    <a:pt x="34" y="18"/>
                  </a:lnTo>
                  <a:lnTo>
                    <a:pt x="27" y="27"/>
                  </a:lnTo>
                  <a:lnTo>
                    <a:pt x="27" y="18"/>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41" name="Freeform 30"/>
            <p:cNvSpPr>
              <a:spLocks/>
            </p:cNvSpPr>
            <p:nvPr/>
          </p:nvSpPr>
          <p:spPr bwMode="auto">
            <a:xfrm>
              <a:off x="7078663" y="2868613"/>
              <a:ext cx="203200" cy="425450"/>
            </a:xfrm>
            <a:custGeom>
              <a:avLst/>
              <a:gdLst>
                <a:gd name="T0" fmla="*/ 7 w 75"/>
                <a:gd name="T1" fmla="*/ 88 h 133"/>
                <a:gd name="T2" fmla="*/ 14 w 75"/>
                <a:gd name="T3" fmla="*/ 79 h 133"/>
                <a:gd name="T4" fmla="*/ 14 w 75"/>
                <a:gd name="T5" fmla="*/ 88 h 133"/>
                <a:gd name="T6" fmla="*/ 14 w 75"/>
                <a:gd name="T7" fmla="*/ 79 h 133"/>
                <a:gd name="T8" fmla="*/ 21 w 75"/>
                <a:gd name="T9" fmla="*/ 79 h 133"/>
                <a:gd name="T10" fmla="*/ 21 w 75"/>
                <a:gd name="T11" fmla="*/ 71 h 133"/>
                <a:gd name="T12" fmla="*/ 27 w 75"/>
                <a:gd name="T13" fmla="*/ 71 h 133"/>
                <a:gd name="T14" fmla="*/ 34 w 75"/>
                <a:gd name="T15" fmla="*/ 71 h 133"/>
                <a:gd name="T16" fmla="*/ 34 w 75"/>
                <a:gd name="T17" fmla="*/ 62 h 133"/>
                <a:gd name="T18" fmla="*/ 27 w 75"/>
                <a:gd name="T19" fmla="*/ 62 h 133"/>
                <a:gd name="T20" fmla="*/ 27 w 75"/>
                <a:gd name="T21" fmla="*/ 53 h 133"/>
                <a:gd name="T22" fmla="*/ 21 w 75"/>
                <a:gd name="T23" fmla="*/ 53 h 133"/>
                <a:gd name="T24" fmla="*/ 21 w 75"/>
                <a:gd name="T25" fmla="*/ 44 h 133"/>
                <a:gd name="T26" fmla="*/ 14 w 75"/>
                <a:gd name="T27" fmla="*/ 44 h 133"/>
                <a:gd name="T28" fmla="*/ 21 w 75"/>
                <a:gd name="T29" fmla="*/ 44 h 133"/>
                <a:gd name="T30" fmla="*/ 14 w 75"/>
                <a:gd name="T31" fmla="*/ 44 h 133"/>
                <a:gd name="T32" fmla="*/ 14 w 75"/>
                <a:gd name="T33" fmla="*/ 35 h 133"/>
                <a:gd name="T34" fmla="*/ 21 w 75"/>
                <a:gd name="T35" fmla="*/ 35 h 133"/>
                <a:gd name="T36" fmla="*/ 14 w 75"/>
                <a:gd name="T37" fmla="*/ 35 h 133"/>
                <a:gd name="T38" fmla="*/ 21 w 75"/>
                <a:gd name="T39" fmla="*/ 35 h 133"/>
                <a:gd name="T40" fmla="*/ 21 w 75"/>
                <a:gd name="T41" fmla="*/ 26 h 133"/>
                <a:gd name="T42" fmla="*/ 21 w 75"/>
                <a:gd name="T43" fmla="*/ 17 h 133"/>
                <a:gd name="T44" fmla="*/ 27 w 75"/>
                <a:gd name="T45" fmla="*/ 17 h 133"/>
                <a:gd name="T46" fmla="*/ 27 w 75"/>
                <a:gd name="T47" fmla="*/ 9 h 133"/>
                <a:gd name="T48" fmla="*/ 34 w 75"/>
                <a:gd name="T49" fmla="*/ 9 h 133"/>
                <a:gd name="T50" fmla="*/ 34 w 75"/>
                <a:gd name="T51" fmla="*/ 0 h 133"/>
                <a:gd name="T52" fmla="*/ 41 w 75"/>
                <a:gd name="T53" fmla="*/ 0 h 133"/>
                <a:gd name="T54" fmla="*/ 54 w 75"/>
                <a:gd name="T55" fmla="*/ 9 h 133"/>
                <a:gd name="T56" fmla="*/ 61 w 75"/>
                <a:gd name="T57" fmla="*/ 9 h 133"/>
                <a:gd name="T58" fmla="*/ 75 w 75"/>
                <a:gd name="T59" fmla="*/ 17 h 133"/>
                <a:gd name="T60" fmla="*/ 75 w 75"/>
                <a:gd name="T61" fmla="*/ 26 h 133"/>
                <a:gd name="T62" fmla="*/ 68 w 75"/>
                <a:gd name="T63" fmla="*/ 35 h 133"/>
                <a:gd name="T64" fmla="*/ 61 w 75"/>
                <a:gd name="T65" fmla="*/ 35 h 133"/>
                <a:gd name="T66" fmla="*/ 61 w 75"/>
                <a:gd name="T67" fmla="*/ 44 h 133"/>
                <a:gd name="T68" fmla="*/ 54 w 75"/>
                <a:gd name="T69" fmla="*/ 44 h 133"/>
                <a:gd name="T70" fmla="*/ 54 w 75"/>
                <a:gd name="T71" fmla="*/ 53 h 133"/>
                <a:gd name="T72" fmla="*/ 61 w 75"/>
                <a:gd name="T73" fmla="*/ 53 h 133"/>
                <a:gd name="T74" fmla="*/ 68 w 75"/>
                <a:gd name="T75" fmla="*/ 62 h 133"/>
                <a:gd name="T76" fmla="*/ 68 w 75"/>
                <a:gd name="T77" fmla="*/ 71 h 133"/>
                <a:gd name="T78" fmla="*/ 61 w 75"/>
                <a:gd name="T79" fmla="*/ 71 h 133"/>
                <a:gd name="T80" fmla="*/ 68 w 75"/>
                <a:gd name="T81" fmla="*/ 71 h 133"/>
                <a:gd name="T82" fmla="*/ 61 w 75"/>
                <a:gd name="T83" fmla="*/ 71 h 133"/>
                <a:gd name="T84" fmla="*/ 68 w 75"/>
                <a:gd name="T85" fmla="*/ 71 h 133"/>
                <a:gd name="T86" fmla="*/ 61 w 75"/>
                <a:gd name="T87" fmla="*/ 79 h 133"/>
                <a:gd name="T88" fmla="*/ 61 w 75"/>
                <a:gd name="T89" fmla="*/ 88 h 133"/>
                <a:gd name="T90" fmla="*/ 61 w 75"/>
                <a:gd name="T91" fmla="*/ 97 h 133"/>
                <a:gd name="T92" fmla="*/ 54 w 75"/>
                <a:gd name="T93" fmla="*/ 97 h 133"/>
                <a:gd name="T94" fmla="*/ 54 w 75"/>
                <a:gd name="T95" fmla="*/ 106 h 133"/>
                <a:gd name="T96" fmla="*/ 48 w 75"/>
                <a:gd name="T97" fmla="*/ 97 h 133"/>
                <a:gd name="T98" fmla="*/ 48 w 75"/>
                <a:gd name="T99" fmla="*/ 106 h 133"/>
                <a:gd name="T100" fmla="*/ 41 w 75"/>
                <a:gd name="T101" fmla="*/ 115 h 133"/>
                <a:gd name="T102" fmla="*/ 34 w 75"/>
                <a:gd name="T103" fmla="*/ 133 h 133"/>
                <a:gd name="T104" fmla="*/ 27 w 75"/>
                <a:gd name="T105" fmla="*/ 133 h 133"/>
                <a:gd name="T106" fmla="*/ 34 w 75"/>
                <a:gd name="T107" fmla="*/ 133 h 133"/>
                <a:gd name="T108" fmla="*/ 27 w 75"/>
                <a:gd name="T109" fmla="*/ 133 h 133"/>
                <a:gd name="T110" fmla="*/ 27 w 75"/>
                <a:gd name="T111" fmla="*/ 124 h 133"/>
                <a:gd name="T112" fmla="*/ 21 w 75"/>
                <a:gd name="T113" fmla="*/ 124 h 133"/>
                <a:gd name="T114" fmla="*/ 7 w 75"/>
                <a:gd name="T115" fmla="*/ 106 h 133"/>
                <a:gd name="T116" fmla="*/ 0 w 75"/>
                <a:gd name="T117" fmla="*/ 106 h 133"/>
                <a:gd name="T118" fmla="*/ 0 w 75"/>
                <a:gd name="T119" fmla="*/ 97 h 133"/>
                <a:gd name="T120" fmla="*/ 7 w 75"/>
                <a:gd name="T121" fmla="*/ 8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 h="133">
                  <a:moveTo>
                    <a:pt x="7" y="88"/>
                  </a:moveTo>
                  <a:lnTo>
                    <a:pt x="14" y="79"/>
                  </a:lnTo>
                  <a:lnTo>
                    <a:pt x="14" y="88"/>
                  </a:lnTo>
                  <a:lnTo>
                    <a:pt x="14" y="79"/>
                  </a:lnTo>
                  <a:lnTo>
                    <a:pt x="21" y="79"/>
                  </a:lnTo>
                  <a:lnTo>
                    <a:pt x="21" y="71"/>
                  </a:lnTo>
                  <a:lnTo>
                    <a:pt x="27" y="71"/>
                  </a:lnTo>
                  <a:lnTo>
                    <a:pt x="34" y="71"/>
                  </a:lnTo>
                  <a:lnTo>
                    <a:pt x="34" y="62"/>
                  </a:lnTo>
                  <a:lnTo>
                    <a:pt x="27" y="62"/>
                  </a:lnTo>
                  <a:lnTo>
                    <a:pt x="27" y="53"/>
                  </a:lnTo>
                  <a:lnTo>
                    <a:pt x="21" y="53"/>
                  </a:lnTo>
                  <a:lnTo>
                    <a:pt x="21" y="44"/>
                  </a:lnTo>
                  <a:lnTo>
                    <a:pt x="14" y="44"/>
                  </a:lnTo>
                  <a:lnTo>
                    <a:pt x="21" y="44"/>
                  </a:lnTo>
                  <a:lnTo>
                    <a:pt x="14" y="44"/>
                  </a:lnTo>
                  <a:lnTo>
                    <a:pt x="14" y="35"/>
                  </a:lnTo>
                  <a:lnTo>
                    <a:pt x="21" y="35"/>
                  </a:lnTo>
                  <a:lnTo>
                    <a:pt x="14" y="35"/>
                  </a:lnTo>
                  <a:lnTo>
                    <a:pt x="21" y="35"/>
                  </a:lnTo>
                  <a:lnTo>
                    <a:pt x="21" y="26"/>
                  </a:lnTo>
                  <a:lnTo>
                    <a:pt x="21" y="17"/>
                  </a:lnTo>
                  <a:lnTo>
                    <a:pt x="27" y="17"/>
                  </a:lnTo>
                  <a:lnTo>
                    <a:pt x="27" y="9"/>
                  </a:lnTo>
                  <a:lnTo>
                    <a:pt x="34" y="9"/>
                  </a:lnTo>
                  <a:lnTo>
                    <a:pt x="34" y="0"/>
                  </a:lnTo>
                  <a:lnTo>
                    <a:pt x="41" y="0"/>
                  </a:lnTo>
                  <a:lnTo>
                    <a:pt x="54" y="9"/>
                  </a:lnTo>
                  <a:lnTo>
                    <a:pt x="61" y="9"/>
                  </a:lnTo>
                  <a:lnTo>
                    <a:pt x="75" y="17"/>
                  </a:lnTo>
                  <a:lnTo>
                    <a:pt x="75" y="26"/>
                  </a:lnTo>
                  <a:lnTo>
                    <a:pt x="68" y="35"/>
                  </a:lnTo>
                  <a:lnTo>
                    <a:pt x="61" y="35"/>
                  </a:lnTo>
                  <a:lnTo>
                    <a:pt x="61" y="44"/>
                  </a:lnTo>
                  <a:lnTo>
                    <a:pt x="54" y="44"/>
                  </a:lnTo>
                  <a:lnTo>
                    <a:pt x="54" y="53"/>
                  </a:lnTo>
                  <a:lnTo>
                    <a:pt x="61" y="53"/>
                  </a:lnTo>
                  <a:lnTo>
                    <a:pt x="68" y="62"/>
                  </a:lnTo>
                  <a:lnTo>
                    <a:pt x="68" y="71"/>
                  </a:lnTo>
                  <a:lnTo>
                    <a:pt x="61" y="71"/>
                  </a:lnTo>
                  <a:lnTo>
                    <a:pt x="68" y="71"/>
                  </a:lnTo>
                  <a:lnTo>
                    <a:pt x="61" y="71"/>
                  </a:lnTo>
                  <a:lnTo>
                    <a:pt x="68" y="71"/>
                  </a:lnTo>
                  <a:lnTo>
                    <a:pt x="61" y="79"/>
                  </a:lnTo>
                  <a:lnTo>
                    <a:pt x="61" y="88"/>
                  </a:lnTo>
                  <a:lnTo>
                    <a:pt x="61" y="97"/>
                  </a:lnTo>
                  <a:lnTo>
                    <a:pt x="54" y="97"/>
                  </a:lnTo>
                  <a:lnTo>
                    <a:pt x="54" y="106"/>
                  </a:lnTo>
                  <a:lnTo>
                    <a:pt x="48" y="97"/>
                  </a:lnTo>
                  <a:lnTo>
                    <a:pt x="48" y="106"/>
                  </a:lnTo>
                  <a:lnTo>
                    <a:pt x="41" y="115"/>
                  </a:lnTo>
                  <a:lnTo>
                    <a:pt x="34" y="133"/>
                  </a:lnTo>
                  <a:lnTo>
                    <a:pt x="27" y="133"/>
                  </a:lnTo>
                  <a:lnTo>
                    <a:pt x="34" y="133"/>
                  </a:lnTo>
                  <a:lnTo>
                    <a:pt x="27" y="133"/>
                  </a:lnTo>
                  <a:lnTo>
                    <a:pt x="27" y="124"/>
                  </a:lnTo>
                  <a:lnTo>
                    <a:pt x="21" y="124"/>
                  </a:lnTo>
                  <a:lnTo>
                    <a:pt x="7" y="106"/>
                  </a:lnTo>
                  <a:lnTo>
                    <a:pt x="0" y="106"/>
                  </a:lnTo>
                  <a:lnTo>
                    <a:pt x="0" y="97"/>
                  </a:lnTo>
                  <a:lnTo>
                    <a:pt x="7" y="88"/>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42" name="Freeform 31"/>
            <p:cNvSpPr>
              <a:spLocks/>
            </p:cNvSpPr>
            <p:nvPr/>
          </p:nvSpPr>
          <p:spPr bwMode="auto">
            <a:xfrm>
              <a:off x="5619750" y="2782888"/>
              <a:ext cx="388938" cy="739775"/>
            </a:xfrm>
            <a:custGeom>
              <a:avLst/>
              <a:gdLst>
                <a:gd name="T0" fmla="*/ 75 w 143"/>
                <a:gd name="T1" fmla="*/ 213 h 231"/>
                <a:gd name="T2" fmla="*/ 68 w 143"/>
                <a:gd name="T3" fmla="*/ 222 h 231"/>
                <a:gd name="T4" fmla="*/ 54 w 143"/>
                <a:gd name="T5" fmla="*/ 213 h 231"/>
                <a:gd name="T6" fmla="*/ 47 w 143"/>
                <a:gd name="T7" fmla="*/ 222 h 231"/>
                <a:gd name="T8" fmla="*/ 34 w 143"/>
                <a:gd name="T9" fmla="*/ 222 h 231"/>
                <a:gd name="T10" fmla="*/ 20 w 143"/>
                <a:gd name="T11" fmla="*/ 213 h 231"/>
                <a:gd name="T12" fmla="*/ 27 w 143"/>
                <a:gd name="T13" fmla="*/ 222 h 231"/>
                <a:gd name="T14" fmla="*/ 14 w 143"/>
                <a:gd name="T15" fmla="*/ 222 h 231"/>
                <a:gd name="T16" fmla="*/ 14 w 143"/>
                <a:gd name="T17" fmla="*/ 222 h 231"/>
                <a:gd name="T18" fmla="*/ 7 w 143"/>
                <a:gd name="T19" fmla="*/ 231 h 231"/>
                <a:gd name="T20" fmla="*/ 0 w 143"/>
                <a:gd name="T21" fmla="*/ 222 h 231"/>
                <a:gd name="T22" fmla="*/ 0 w 143"/>
                <a:gd name="T23" fmla="*/ 222 h 231"/>
                <a:gd name="T24" fmla="*/ 0 w 143"/>
                <a:gd name="T25" fmla="*/ 222 h 231"/>
                <a:gd name="T26" fmla="*/ 7 w 143"/>
                <a:gd name="T27" fmla="*/ 222 h 231"/>
                <a:gd name="T28" fmla="*/ 7 w 143"/>
                <a:gd name="T29" fmla="*/ 204 h 231"/>
                <a:gd name="T30" fmla="*/ 14 w 143"/>
                <a:gd name="T31" fmla="*/ 195 h 231"/>
                <a:gd name="T32" fmla="*/ 14 w 143"/>
                <a:gd name="T33" fmla="*/ 186 h 231"/>
                <a:gd name="T34" fmla="*/ 20 w 143"/>
                <a:gd name="T35" fmla="*/ 177 h 231"/>
                <a:gd name="T36" fmla="*/ 27 w 143"/>
                <a:gd name="T37" fmla="*/ 169 h 231"/>
                <a:gd name="T38" fmla="*/ 27 w 143"/>
                <a:gd name="T39" fmla="*/ 151 h 231"/>
                <a:gd name="T40" fmla="*/ 27 w 143"/>
                <a:gd name="T41" fmla="*/ 151 h 231"/>
                <a:gd name="T42" fmla="*/ 20 w 143"/>
                <a:gd name="T43" fmla="*/ 142 h 231"/>
                <a:gd name="T44" fmla="*/ 27 w 143"/>
                <a:gd name="T45" fmla="*/ 133 h 231"/>
                <a:gd name="T46" fmla="*/ 27 w 143"/>
                <a:gd name="T47" fmla="*/ 106 h 231"/>
                <a:gd name="T48" fmla="*/ 27 w 143"/>
                <a:gd name="T49" fmla="*/ 71 h 231"/>
                <a:gd name="T50" fmla="*/ 27 w 143"/>
                <a:gd name="T51" fmla="*/ 44 h 231"/>
                <a:gd name="T52" fmla="*/ 27 w 143"/>
                <a:gd name="T53" fmla="*/ 27 h 231"/>
                <a:gd name="T54" fmla="*/ 27 w 143"/>
                <a:gd name="T55" fmla="*/ 9 h 231"/>
                <a:gd name="T56" fmla="*/ 27 w 143"/>
                <a:gd name="T57" fmla="*/ 9 h 231"/>
                <a:gd name="T58" fmla="*/ 41 w 143"/>
                <a:gd name="T59" fmla="*/ 9 h 231"/>
                <a:gd name="T60" fmla="*/ 54 w 143"/>
                <a:gd name="T61" fmla="*/ 0 h 231"/>
                <a:gd name="T62" fmla="*/ 81 w 143"/>
                <a:gd name="T63" fmla="*/ 0 h 231"/>
                <a:gd name="T64" fmla="*/ 102 w 143"/>
                <a:gd name="T65" fmla="*/ 0 h 231"/>
                <a:gd name="T66" fmla="*/ 122 w 143"/>
                <a:gd name="T67" fmla="*/ 0 h 231"/>
                <a:gd name="T68" fmla="*/ 143 w 143"/>
                <a:gd name="T69" fmla="*/ 0 h 231"/>
                <a:gd name="T70" fmla="*/ 143 w 143"/>
                <a:gd name="T71" fmla="*/ 18 h 231"/>
                <a:gd name="T72" fmla="*/ 143 w 143"/>
                <a:gd name="T73" fmla="*/ 36 h 231"/>
                <a:gd name="T74" fmla="*/ 143 w 143"/>
                <a:gd name="T75" fmla="*/ 53 h 231"/>
                <a:gd name="T76" fmla="*/ 143 w 143"/>
                <a:gd name="T77" fmla="*/ 71 h 231"/>
                <a:gd name="T78" fmla="*/ 143 w 143"/>
                <a:gd name="T79" fmla="*/ 89 h 231"/>
                <a:gd name="T80" fmla="*/ 143 w 143"/>
                <a:gd name="T81" fmla="*/ 106 h 231"/>
                <a:gd name="T82" fmla="*/ 143 w 143"/>
                <a:gd name="T83" fmla="*/ 124 h 231"/>
                <a:gd name="T84" fmla="*/ 143 w 143"/>
                <a:gd name="T85" fmla="*/ 142 h 231"/>
                <a:gd name="T86" fmla="*/ 143 w 143"/>
                <a:gd name="T87" fmla="*/ 160 h 231"/>
                <a:gd name="T88" fmla="*/ 136 w 143"/>
                <a:gd name="T89" fmla="*/ 169 h 231"/>
                <a:gd name="T90" fmla="*/ 129 w 143"/>
                <a:gd name="T91" fmla="*/ 177 h 231"/>
                <a:gd name="T92" fmla="*/ 115 w 143"/>
                <a:gd name="T93" fmla="*/ 169 h 231"/>
                <a:gd name="T94" fmla="*/ 115 w 143"/>
                <a:gd name="T95" fmla="*/ 186 h 231"/>
                <a:gd name="T96" fmla="*/ 109 w 143"/>
                <a:gd name="T97" fmla="*/ 195 h 231"/>
                <a:gd name="T98" fmla="*/ 95 w 143"/>
                <a:gd name="T99" fmla="*/ 204 h 231"/>
                <a:gd name="T100" fmla="*/ 88 w 143"/>
                <a:gd name="T101" fmla="*/ 213 h 231"/>
                <a:gd name="T102" fmla="*/ 81 w 143"/>
                <a:gd name="T103"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3" h="231">
                  <a:moveTo>
                    <a:pt x="75" y="204"/>
                  </a:moveTo>
                  <a:lnTo>
                    <a:pt x="75" y="213"/>
                  </a:lnTo>
                  <a:lnTo>
                    <a:pt x="68" y="213"/>
                  </a:lnTo>
                  <a:lnTo>
                    <a:pt x="68" y="222"/>
                  </a:lnTo>
                  <a:lnTo>
                    <a:pt x="61" y="222"/>
                  </a:lnTo>
                  <a:lnTo>
                    <a:pt x="54" y="213"/>
                  </a:lnTo>
                  <a:lnTo>
                    <a:pt x="54" y="222"/>
                  </a:lnTo>
                  <a:lnTo>
                    <a:pt x="47" y="222"/>
                  </a:lnTo>
                  <a:lnTo>
                    <a:pt x="41" y="222"/>
                  </a:lnTo>
                  <a:lnTo>
                    <a:pt x="34" y="222"/>
                  </a:lnTo>
                  <a:lnTo>
                    <a:pt x="27" y="222"/>
                  </a:lnTo>
                  <a:lnTo>
                    <a:pt x="20" y="213"/>
                  </a:lnTo>
                  <a:lnTo>
                    <a:pt x="20" y="222"/>
                  </a:lnTo>
                  <a:lnTo>
                    <a:pt x="27" y="222"/>
                  </a:lnTo>
                  <a:lnTo>
                    <a:pt x="20" y="222"/>
                  </a:lnTo>
                  <a:lnTo>
                    <a:pt x="14" y="222"/>
                  </a:lnTo>
                  <a:lnTo>
                    <a:pt x="7" y="222"/>
                  </a:lnTo>
                  <a:lnTo>
                    <a:pt x="14" y="222"/>
                  </a:lnTo>
                  <a:lnTo>
                    <a:pt x="7" y="222"/>
                  </a:lnTo>
                  <a:lnTo>
                    <a:pt x="7" y="231"/>
                  </a:lnTo>
                  <a:lnTo>
                    <a:pt x="7" y="222"/>
                  </a:lnTo>
                  <a:lnTo>
                    <a:pt x="0" y="222"/>
                  </a:lnTo>
                  <a:lnTo>
                    <a:pt x="7" y="222"/>
                  </a:lnTo>
                  <a:lnTo>
                    <a:pt x="0" y="222"/>
                  </a:lnTo>
                  <a:lnTo>
                    <a:pt x="7" y="222"/>
                  </a:lnTo>
                  <a:lnTo>
                    <a:pt x="0" y="222"/>
                  </a:lnTo>
                  <a:lnTo>
                    <a:pt x="0" y="213"/>
                  </a:lnTo>
                  <a:lnTo>
                    <a:pt x="7" y="222"/>
                  </a:lnTo>
                  <a:lnTo>
                    <a:pt x="7" y="213"/>
                  </a:lnTo>
                  <a:lnTo>
                    <a:pt x="7" y="204"/>
                  </a:lnTo>
                  <a:lnTo>
                    <a:pt x="7" y="195"/>
                  </a:lnTo>
                  <a:lnTo>
                    <a:pt x="14" y="195"/>
                  </a:lnTo>
                  <a:lnTo>
                    <a:pt x="20" y="186"/>
                  </a:lnTo>
                  <a:lnTo>
                    <a:pt x="14" y="186"/>
                  </a:lnTo>
                  <a:lnTo>
                    <a:pt x="20" y="186"/>
                  </a:lnTo>
                  <a:lnTo>
                    <a:pt x="20" y="177"/>
                  </a:lnTo>
                  <a:lnTo>
                    <a:pt x="27" y="177"/>
                  </a:lnTo>
                  <a:lnTo>
                    <a:pt x="27" y="169"/>
                  </a:lnTo>
                  <a:lnTo>
                    <a:pt x="27" y="160"/>
                  </a:lnTo>
                  <a:lnTo>
                    <a:pt x="27" y="151"/>
                  </a:lnTo>
                  <a:lnTo>
                    <a:pt x="20" y="151"/>
                  </a:lnTo>
                  <a:lnTo>
                    <a:pt x="27" y="151"/>
                  </a:lnTo>
                  <a:lnTo>
                    <a:pt x="27" y="142"/>
                  </a:lnTo>
                  <a:lnTo>
                    <a:pt x="20" y="142"/>
                  </a:lnTo>
                  <a:lnTo>
                    <a:pt x="27" y="142"/>
                  </a:lnTo>
                  <a:lnTo>
                    <a:pt x="27" y="133"/>
                  </a:lnTo>
                  <a:lnTo>
                    <a:pt x="27" y="124"/>
                  </a:lnTo>
                  <a:lnTo>
                    <a:pt x="27" y="106"/>
                  </a:lnTo>
                  <a:lnTo>
                    <a:pt x="27" y="89"/>
                  </a:lnTo>
                  <a:lnTo>
                    <a:pt x="27" y="71"/>
                  </a:lnTo>
                  <a:lnTo>
                    <a:pt x="27" y="62"/>
                  </a:lnTo>
                  <a:lnTo>
                    <a:pt x="27" y="44"/>
                  </a:lnTo>
                  <a:lnTo>
                    <a:pt x="27" y="36"/>
                  </a:lnTo>
                  <a:lnTo>
                    <a:pt x="27" y="27"/>
                  </a:lnTo>
                  <a:lnTo>
                    <a:pt x="27" y="18"/>
                  </a:lnTo>
                  <a:lnTo>
                    <a:pt x="27" y="9"/>
                  </a:lnTo>
                  <a:lnTo>
                    <a:pt x="34" y="9"/>
                  </a:lnTo>
                  <a:lnTo>
                    <a:pt x="27" y="9"/>
                  </a:lnTo>
                  <a:lnTo>
                    <a:pt x="34" y="9"/>
                  </a:lnTo>
                  <a:lnTo>
                    <a:pt x="41" y="9"/>
                  </a:lnTo>
                  <a:lnTo>
                    <a:pt x="54" y="9"/>
                  </a:lnTo>
                  <a:lnTo>
                    <a:pt x="54" y="0"/>
                  </a:lnTo>
                  <a:lnTo>
                    <a:pt x="68" y="0"/>
                  </a:lnTo>
                  <a:lnTo>
                    <a:pt x="81" y="0"/>
                  </a:lnTo>
                  <a:lnTo>
                    <a:pt x="88" y="0"/>
                  </a:lnTo>
                  <a:lnTo>
                    <a:pt x="102" y="0"/>
                  </a:lnTo>
                  <a:lnTo>
                    <a:pt x="109" y="0"/>
                  </a:lnTo>
                  <a:lnTo>
                    <a:pt x="122" y="0"/>
                  </a:lnTo>
                  <a:lnTo>
                    <a:pt x="129" y="0"/>
                  </a:lnTo>
                  <a:lnTo>
                    <a:pt x="143" y="0"/>
                  </a:lnTo>
                  <a:lnTo>
                    <a:pt x="143" y="9"/>
                  </a:lnTo>
                  <a:lnTo>
                    <a:pt x="143" y="18"/>
                  </a:lnTo>
                  <a:lnTo>
                    <a:pt x="143" y="27"/>
                  </a:lnTo>
                  <a:lnTo>
                    <a:pt x="143" y="36"/>
                  </a:lnTo>
                  <a:lnTo>
                    <a:pt x="143" y="44"/>
                  </a:lnTo>
                  <a:lnTo>
                    <a:pt x="143" y="53"/>
                  </a:lnTo>
                  <a:lnTo>
                    <a:pt x="143" y="62"/>
                  </a:lnTo>
                  <a:lnTo>
                    <a:pt x="143" y="71"/>
                  </a:lnTo>
                  <a:lnTo>
                    <a:pt x="143" y="80"/>
                  </a:lnTo>
                  <a:lnTo>
                    <a:pt x="143" y="89"/>
                  </a:lnTo>
                  <a:lnTo>
                    <a:pt x="143" y="98"/>
                  </a:lnTo>
                  <a:lnTo>
                    <a:pt x="143" y="106"/>
                  </a:lnTo>
                  <a:lnTo>
                    <a:pt x="143" y="115"/>
                  </a:lnTo>
                  <a:lnTo>
                    <a:pt x="143" y="124"/>
                  </a:lnTo>
                  <a:lnTo>
                    <a:pt x="143" y="133"/>
                  </a:lnTo>
                  <a:lnTo>
                    <a:pt x="143" y="142"/>
                  </a:lnTo>
                  <a:lnTo>
                    <a:pt x="143" y="151"/>
                  </a:lnTo>
                  <a:lnTo>
                    <a:pt x="143" y="160"/>
                  </a:lnTo>
                  <a:lnTo>
                    <a:pt x="143" y="169"/>
                  </a:lnTo>
                  <a:lnTo>
                    <a:pt x="136" y="169"/>
                  </a:lnTo>
                  <a:lnTo>
                    <a:pt x="129" y="169"/>
                  </a:lnTo>
                  <a:lnTo>
                    <a:pt x="129" y="177"/>
                  </a:lnTo>
                  <a:lnTo>
                    <a:pt x="122" y="169"/>
                  </a:lnTo>
                  <a:lnTo>
                    <a:pt x="115" y="169"/>
                  </a:lnTo>
                  <a:lnTo>
                    <a:pt x="115" y="177"/>
                  </a:lnTo>
                  <a:lnTo>
                    <a:pt x="115" y="186"/>
                  </a:lnTo>
                  <a:lnTo>
                    <a:pt x="109" y="186"/>
                  </a:lnTo>
                  <a:lnTo>
                    <a:pt x="109" y="195"/>
                  </a:lnTo>
                  <a:lnTo>
                    <a:pt x="102" y="195"/>
                  </a:lnTo>
                  <a:lnTo>
                    <a:pt x="95" y="204"/>
                  </a:lnTo>
                  <a:lnTo>
                    <a:pt x="95" y="213"/>
                  </a:lnTo>
                  <a:lnTo>
                    <a:pt x="88" y="213"/>
                  </a:lnTo>
                  <a:lnTo>
                    <a:pt x="81" y="213"/>
                  </a:lnTo>
                  <a:lnTo>
                    <a:pt x="81" y="204"/>
                  </a:lnTo>
                  <a:lnTo>
                    <a:pt x="75" y="204"/>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43" name="Freeform 32"/>
            <p:cNvSpPr>
              <a:spLocks/>
            </p:cNvSpPr>
            <p:nvPr/>
          </p:nvSpPr>
          <p:spPr bwMode="auto">
            <a:xfrm>
              <a:off x="1927225" y="2754313"/>
              <a:ext cx="682625" cy="1247775"/>
            </a:xfrm>
            <a:custGeom>
              <a:avLst/>
              <a:gdLst>
                <a:gd name="T0" fmla="*/ 34 w 251"/>
                <a:gd name="T1" fmla="*/ 204 h 390"/>
                <a:gd name="T2" fmla="*/ 27 w 251"/>
                <a:gd name="T3" fmla="*/ 195 h 390"/>
                <a:gd name="T4" fmla="*/ 13 w 251"/>
                <a:gd name="T5" fmla="*/ 186 h 390"/>
                <a:gd name="T6" fmla="*/ 0 w 251"/>
                <a:gd name="T7" fmla="*/ 169 h 390"/>
                <a:gd name="T8" fmla="*/ 0 w 251"/>
                <a:gd name="T9" fmla="*/ 160 h 390"/>
                <a:gd name="T10" fmla="*/ 0 w 251"/>
                <a:gd name="T11" fmla="*/ 151 h 390"/>
                <a:gd name="T12" fmla="*/ 0 w 251"/>
                <a:gd name="T13" fmla="*/ 142 h 390"/>
                <a:gd name="T14" fmla="*/ 0 w 251"/>
                <a:gd name="T15" fmla="*/ 124 h 390"/>
                <a:gd name="T16" fmla="*/ 0 w 251"/>
                <a:gd name="T17" fmla="*/ 45 h 390"/>
                <a:gd name="T18" fmla="*/ 0 w 251"/>
                <a:gd name="T19" fmla="*/ 0 h 390"/>
                <a:gd name="T20" fmla="*/ 27 w 251"/>
                <a:gd name="T21" fmla="*/ 0 h 390"/>
                <a:gd name="T22" fmla="*/ 74 w 251"/>
                <a:gd name="T23" fmla="*/ 0 h 390"/>
                <a:gd name="T24" fmla="*/ 122 w 251"/>
                <a:gd name="T25" fmla="*/ 0 h 390"/>
                <a:gd name="T26" fmla="*/ 129 w 251"/>
                <a:gd name="T27" fmla="*/ 0 h 390"/>
                <a:gd name="T28" fmla="*/ 169 w 251"/>
                <a:gd name="T29" fmla="*/ 0 h 390"/>
                <a:gd name="T30" fmla="*/ 210 w 251"/>
                <a:gd name="T31" fmla="*/ 0 h 390"/>
                <a:gd name="T32" fmla="*/ 244 w 251"/>
                <a:gd name="T33" fmla="*/ 0 h 390"/>
                <a:gd name="T34" fmla="*/ 251 w 251"/>
                <a:gd name="T35" fmla="*/ 0 h 390"/>
                <a:gd name="T36" fmla="*/ 251 w 251"/>
                <a:gd name="T37" fmla="*/ 53 h 390"/>
                <a:gd name="T38" fmla="*/ 251 w 251"/>
                <a:gd name="T39" fmla="*/ 107 h 390"/>
                <a:gd name="T40" fmla="*/ 251 w 251"/>
                <a:gd name="T41" fmla="*/ 115 h 390"/>
                <a:gd name="T42" fmla="*/ 251 w 251"/>
                <a:gd name="T43" fmla="*/ 133 h 390"/>
                <a:gd name="T44" fmla="*/ 251 w 251"/>
                <a:gd name="T45" fmla="*/ 186 h 390"/>
                <a:gd name="T46" fmla="*/ 251 w 251"/>
                <a:gd name="T47" fmla="*/ 195 h 390"/>
                <a:gd name="T48" fmla="*/ 251 w 251"/>
                <a:gd name="T49" fmla="*/ 213 h 390"/>
                <a:gd name="T50" fmla="*/ 251 w 251"/>
                <a:gd name="T51" fmla="*/ 248 h 390"/>
                <a:gd name="T52" fmla="*/ 251 w 251"/>
                <a:gd name="T53" fmla="*/ 275 h 390"/>
                <a:gd name="T54" fmla="*/ 251 w 251"/>
                <a:gd name="T55" fmla="*/ 284 h 390"/>
                <a:gd name="T56" fmla="*/ 251 w 251"/>
                <a:gd name="T57" fmla="*/ 319 h 390"/>
                <a:gd name="T58" fmla="*/ 251 w 251"/>
                <a:gd name="T59" fmla="*/ 328 h 390"/>
                <a:gd name="T60" fmla="*/ 244 w 251"/>
                <a:gd name="T61" fmla="*/ 337 h 390"/>
                <a:gd name="T62" fmla="*/ 237 w 251"/>
                <a:gd name="T63" fmla="*/ 328 h 390"/>
                <a:gd name="T64" fmla="*/ 244 w 251"/>
                <a:gd name="T65" fmla="*/ 328 h 390"/>
                <a:gd name="T66" fmla="*/ 237 w 251"/>
                <a:gd name="T67" fmla="*/ 328 h 390"/>
                <a:gd name="T68" fmla="*/ 230 w 251"/>
                <a:gd name="T69" fmla="*/ 328 h 390"/>
                <a:gd name="T70" fmla="*/ 224 w 251"/>
                <a:gd name="T71" fmla="*/ 328 h 390"/>
                <a:gd name="T72" fmla="*/ 224 w 251"/>
                <a:gd name="T73" fmla="*/ 337 h 390"/>
                <a:gd name="T74" fmla="*/ 224 w 251"/>
                <a:gd name="T75" fmla="*/ 346 h 390"/>
                <a:gd name="T76" fmla="*/ 224 w 251"/>
                <a:gd name="T77" fmla="*/ 355 h 390"/>
                <a:gd name="T78" fmla="*/ 224 w 251"/>
                <a:gd name="T79" fmla="*/ 364 h 390"/>
                <a:gd name="T80" fmla="*/ 230 w 251"/>
                <a:gd name="T81" fmla="*/ 373 h 390"/>
                <a:gd name="T82" fmla="*/ 230 w 251"/>
                <a:gd name="T83" fmla="*/ 381 h 390"/>
                <a:gd name="T84" fmla="*/ 224 w 251"/>
                <a:gd name="T85" fmla="*/ 381 h 390"/>
                <a:gd name="T86" fmla="*/ 230 w 251"/>
                <a:gd name="T87" fmla="*/ 390 h 390"/>
                <a:gd name="T88" fmla="*/ 224 w 251"/>
                <a:gd name="T89" fmla="*/ 390 h 390"/>
                <a:gd name="T90" fmla="*/ 230 w 251"/>
                <a:gd name="T91" fmla="*/ 390 h 390"/>
                <a:gd name="T92" fmla="*/ 183 w 251"/>
                <a:gd name="T93" fmla="*/ 346 h 390"/>
                <a:gd name="T94" fmla="*/ 176 w 251"/>
                <a:gd name="T95" fmla="*/ 337 h 390"/>
                <a:gd name="T96" fmla="*/ 122 w 251"/>
                <a:gd name="T97" fmla="*/ 284 h 390"/>
                <a:gd name="T98" fmla="*/ 88 w 251"/>
                <a:gd name="T99" fmla="*/ 257 h 390"/>
                <a:gd name="T100" fmla="*/ 67 w 251"/>
                <a:gd name="T101" fmla="*/ 231 h 390"/>
                <a:gd name="T102" fmla="*/ 34 w 251"/>
                <a:gd name="T103" fmla="*/ 204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1" h="390">
                  <a:moveTo>
                    <a:pt x="34" y="204"/>
                  </a:moveTo>
                  <a:lnTo>
                    <a:pt x="27" y="195"/>
                  </a:lnTo>
                  <a:lnTo>
                    <a:pt x="13" y="186"/>
                  </a:lnTo>
                  <a:lnTo>
                    <a:pt x="0" y="169"/>
                  </a:lnTo>
                  <a:lnTo>
                    <a:pt x="0" y="160"/>
                  </a:lnTo>
                  <a:lnTo>
                    <a:pt x="0" y="151"/>
                  </a:lnTo>
                  <a:lnTo>
                    <a:pt x="0" y="142"/>
                  </a:lnTo>
                  <a:lnTo>
                    <a:pt x="0" y="124"/>
                  </a:lnTo>
                  <a:lnTo>
                    <a:pt x="0" y="45"/>
                  </a:lnTo>
                  <a:lnTo>
                    <a:pt x="0" y="0"/>
                  </a:lnTo>
                  <a:lnTo>
                    <a:pt x="27" y="0"/>
                  </a:lnTo>
                  <a:lnTo>
                    <a:pt x="74" y="0"/>
                  </a:lnTo>
                  <a:lnTo>
                    <a:pt x="122" y="0"/>
                  </a:lnTo>
                  <a:lnTo>
                    <a:pt x="129" y="0"/>
                  </a:lnTo>
                  <a:lnTo>
                    <a:pt x="169" y="0"/>
                  </a:lnTo>
                  <a:lnTo>
                    <a:pt x="210" y="0"/>
                  </a:lnTo>
                  <a:lnTo>
                    <a:pt x="244" y="0"/>
                  </a:lnTo>
                  <a:lnTo>
                    <a:pt x="251" y="0"/>
                  </a:lnTo>
                  <a:lnTo>
                    <a:pt x="251" y="53"/>
                  </a:lnTo>
                  <a:lnTo>
                    <a:pt x="251" y="107"/>
                  </a:lnTo>
                  <a:lnTo>
                    <a:pt x="251" y="115"/>
                  </a:lnTo>
                  <a:lnTo>
                    <a:pt x="251" y="133"/>
                  </a:lnTo>
                  <a:lnTo>
                    <a:pt x="251" y="186"/>
                  </a:lnTo>
                  <a:lnTo>
                    <a:pt x="251" y="195"/>
                  </a:lnTo>
                  <a:lnTo>
                    <a:pt x="251" y="213"/>
                  </a:lnTo>
                  <a:lnTo>
                    <a:pt x="251" y="248"/>
                  </a:lnTo>
                  <a:lnTo>
                    <a:pt x="251" y="275"/>
                  </a:lnTo>
                  <a:lnTo>
                    <a:pt x="251" y="284"/>
                  </a:lnTo>
                  <a:lnTo>
                    <a:pt x="251" y="319"/>
                  </a:lnTo>
                  <a:lnTo>
                    <a:pt x="251" y="328"/>
                  </a:lnTo>
                  <a:lnTo>
                    <a:pt x="244" y="337"/>
                  </a:lnTo>
                  <a:lnTo>
                    <a:pt x="237" y="328"/>
                  </a:lnTo>
                  <a:lnTo>
                    <a:pt x="244" y="328"/>
                  </a:lnTo>
                  <a:lnTo>
                    <a:pt x="237" y="328"/>
                  </a:lnTo>
                  <a:lnTo>
                    <a:pt x="230" y="328"/>
                  </a:lnTo>
                  <a:lnTo>
                    <a:pt x="224" y="328"/>
                  </a:lnTo>
                  <a:lnTo>
                    <a:pt x="224" y="337"/>
                  </a:lnTo>
                  <a:lnTo>
                    <a:pt x="224" y="346"/>
                  </a:lnTo>
                  <a:lnTo>
                    <a:pt x="224" y="355"/>
                  </a:lnTo>
                  <a:lnTo>
                    <a:pt x="224" y="364"/>
                  </a:lnTo>
                  <a:lnTo>
                    <a:pt x="230" y="373"/>
                  </a:lnTo>
                  <a:lnTo>
                    <a:pt x="230" y="381"/>
                  </a:lnTo>
                  <a:lnTo>
                    <a:pt x="224" y="381"/>
                  </a:lnTo>
                  <a:lnTo>
                    <a:pt x="230" y="390"/>
                  </a:lnTo>
                  <a:lnTo>
                    <a:pt x="224" y="390"/>
                  </a:lnTo>
                  <a:lnTo>
                    <a:pt x="230" y="390"/>
                  </a:lnTo>
                  <a:lnTo>
                    <a:pt x="183" y="346"/>
                  </a:lnTo>
                  <a:lnTo>
                    <a:pt x="176" y="337"/>
                  </a:lnTo>
                  <a:lnTo>
                    <a:pt x="122" y="284"/>
                  </a:lnTo>
                  <a:lnTo>
                    <a:pt x="88" y="257"/>
                  </a:lnTo>
                  <a:lnTo>
                    <a:pt x="67" y="231"/>
                  </a:lnTo>
                  <a:lnTo>
                    <a:pt x="34" y="204"/>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44" name="Freeform 33"/>
            <p:cNvSpPr>
              <a:spLocks/>
            </p:cNvSpPr>
            <p:nvPr/>
          </p:nvSpPr>
          <p:spPr bwMode="auto">
            <a:xfrm>
              <a:off x="2609850" y="2754313"/>
              <a:ext cx="590550" cy="879475"/>
            </a:xfrm>
            <a:custGeom>
              <a:avLst/>
              <a:gdLst>
                <a:gd name="T0" fmla="*/ 0 w 217"/>
                <a:gd name="T1" fmla="*/ 213 h 275"/>
                <a:gd name="T2" fmla="*/ 0 w 217"/>
                <a:gd name="T3" fmla="*/ 195 h 275"/>
                <a:gd name="T4" fmla="*/ 0 w 217"/>
                <a:gd name="T5" fmla="*/ 186 h 275"/>
                <a:gd name="T6" fmla="*/ 0 w 217"/>
                <a:gd name="T7" fmla="*/ 133 h 275"/>
                <a:gd name="T8" fmla="*/ 0 w 217"/>
                <a:gd name="T9" fmla="*/ 115 h 275"/>
                <a:gd name="T10" fmla="*/ 0 w 217"/>
                <a:gd name="T11" fmla="*/ 107 h 275"/>
                <a:gd name="T12" fmla="*/ 0 w 217"/>
                <a:gd name="T13" fmla="*/ 53 h 275"/>
                <a:gd name="T14" fmla="*/ 0 w 217"/>
                <a:gd name="T15" fmla="*/ 0 h 275"/>
                <a:gd name="T16" fmla="*/ 47 w 217"/>
                <a:gd name="T17" fmla="*/ 0 h 275"/>
                <a:gd name="T18" fmla="*/ 81 w 217"/>
                <a:gd name="T19" fmla="*/ 0 h 275"/>
                <a:gd name="T20" fmla="*/ 108 w 217"/>
                <a:gd name="T21" fmla="*/ 0 h 275"/>
                <a:gd name="T22" fmla="*/ 129 w 217"/>
                <a:gd name="T23" fmla="*/ 0 h 275"/>
                <a:gd name="T24" fmla="*/ 129 w 217"/>
                <a:gd name="T25" fmla="*/ 27 h 275"/>
                <a:gd name="T26" fmla="*/ 129 w 217"/>
                <a:gd name="T27" fmla="*/ 45 h 275"/>
                <a:gd name="T28" fmla="*/ 129 w 217"/>
                <a:gd name="T29" fmla="*/ 53 h 275"/>
                <a:gd name="T30" fmla="*/ 169 w 217"/>
                <a:gd name="T31" fmla="*/ 53 h 275"/>
                <a:gd name="T32" fmla="*/ 176 w 217"/>
                <a:gd name="T33" fmla="*/ 53 h 275"/>
                <a:gd name="T34" fmla="*/ 217 w 217"/>
                <a:gd name="T35" fmla="*/ 53 h 275"/>
                <a:gd name="T36" fmla="*/ 217 w 217"/>
                <a:gd name="T37" fmla="*/ 71 h 275"/>
                <a:gd name="T38" fmla="*/ 217 w 217"/>
                <a:gd name="T39" fmla="*/ 98 h 275"/>
                <a:gd name="T40" fmla="*/ 217 w 217"/>
                <a:gd name="T41" fmla="*/ 133 h 275"/>
                <a:gd name="T42" fmla="*/ 217 w 217"/>
                <a:gd name="T43" fmla="*/ 142 h 275"/>
                <a:gd name="T44" fmla="*/ 217 w 217"/>
                <a:gd name="T45" fmla="*/ 151 h 275"/>
                <a:gd name="T46" fmla="*/ 217 w 217"/>
                <a:gd name="T47" fmla="*/ 195 h 275"/>
                <a:gd name="T48" fmla="*/ 217 w 217"/>
                <a:gd name="T49" fmla="*/ 213 h 275"/>
                <a:gd name="T50" fmla="*/ 217 w 217"/>
                <a:gd name="T51" fmla="*/ 231 h 275"/>
                <a:gd name="T52" fmla="*/ 217 w 217"/>
                <a:gd name="T53" fmla="*/ 240 h 275"/>
                <a:gd name="T54" fmla="*/ 217 w 217"/>
                <a:gd name="T55" fmla="*/ 275 h 275"/>
                <a:gd name="T56" fmla="*/ 176 w 217"/>
                <a:gd name="T57" fmla="*/ 275 h 275"/>
                <a:gd name="T58" fmla="*/ 156 w 217"/>
                <a:gd name="T59" fmla="*/ 275 h 275"/>
                <a:gd name="T60" fmla="*/ 142 w 217"/>
                <a:gd name="T61" fmla="*/ 275 h 275"/>
                <a:gd name="T62" fmla="*/ 115 w 217"/>
                <a:gd name="T63" fmla="*/ 275 h 275"/>
                <a:gd name="T64" fmla="*/ 81 w 217"/>
                <a:gd name="T65" fmla="*/ 275 h 275"/>
                <a:gd name="T66" fmla="*/ 68 w 217"/>
                <a:gd name="T67" fmla="*/ 275 h 275"/>
                <a:gd name="T68" fmla="*/ 47 w 217"/>
                <a:gd name="T69" fmla="*/ 275 h 275"/>
                <a:gd name="T70" fmla="*/ 0 w 217"/>
                <a:gd name="T71" fmla="*/ 275 h 275"/>
                <a:gd name="T72" fmla="*/ 0 w 217"/>
                <a:gd name="T73" fmla="*/ 248 h 275"/>
                <a:gd name="T74" fmla="*/ 0 w 217"/>
                <a:gd name="T75" fmla="*/ 213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7" h="275">
                  <a:moveTo>
                    <a:pt x="0" y="213"/>
                  </a:moveTo>
                  <a:lnTo>
                    <a:pt x="0" y="195"/>
                  </a:lnTo>
                  <a:lnTo>
                    <a:pt x="0" y="186"/>
                  </a:lnTo>
                  <a:lnTo>
                    <a:pt x="0" y="133"/>
                  </a:lnTo>
                  <a:lnTo>
                    <a:pt x="0" y="115"/>
                  </a:lnTo>
                  <a:lnTo>
                    <a:pt x="0" y="107"/>
                  </a:lnTo>
                  <a:lnTo>
                    <a:pt x="0" y="53"/>
                  </a:lnTo>
                  <a:lnTo>
                    <a:pt x="0" y="0"/>
                  </a:lnTo>
                  <a:lnTo>
                    <a:pt x="47" y="0"/>
                  </a:lnTo>
                  <a:lnTo>
                    <a:pt x="81" y="0"/>
                  </a:lnTo>
                  <a:lnTo>
                    <a:pt x="108" y="0"/>
                  </a:lnTo>
                  <a:lnTo>
                    <a:pt x="129" y="0"/>
                  </a:lnTo>
                  <a:lnTo>
                    <a:pt x="129" y="27"/>
                  </a:lnTo>
                  <a:lnTo>
                    <a:pt x="129" y="45"/>
                  </a:lnTo>
                  <a:lnTo>
                    <a:pt x="129" y="53"/>
                  </a:lnTo>
                  <a:lnTo>
                    <a:pt x="169" y="53"/>
                  </a:lnTo>
                  <a:lnTo>
                    <a:pt x="176" y="53"/>
                  </a:lnTo>
                  <a:lnTo>
                    <a:pt x="217" y="53"/>
                  </a:lnTo>
                  <a:lnTo>
                    <a:pt x="217" y="71"/>
                  </a:lnTo>
                  <a:lnTo>
                    <a:pt x="217" y="98"/>
                  </a:lnTo>
                  <a:lnTo>
                    <a:pt x="217" y="133"/>
                  </a:lnTo>
                  <a:lnTo>
                    <a:pt x="217" y="142"/>
                  </a:lnTo>
                  <a:lnTo>
                    <a:pt x="217" y="151"/>
                  </a:lnTo>
                  <a:lnTo>
                    <a:pt x="217" y="195"/>
                  </a:lnTo>
                  <a:lnTo>
                    <a:pt x="217" y="213"/>
                  </a:lnTo>
                  <a:lnTo>
                    <a:pt x="217" y="231"/>
                  </a:lnTo>
                  <a:lnTo>
                    <a:pt x="217" y="240"/>
                  </a:lnTo>
                  <a:lnTo>
                    <a:pt x="217" y="275"/>
                  </a:lnTo>
                  <a:lnTo>
                    <a:pt x="176" y="275"/>
                  </a:lnTo>
                  <a:lnTo>
                    <a:pt x="156" y="275"/>
                  </a:lnTo>
                  <a:lnTo>
                    <a:pt x="142" y="275"/>
                  </a:lnTo>
                  <a:lnTo>
                    <a:pt x="115" y="275"/>
                  </a:lnTo>
                  <a:lnTo>
                    <a:pt x="81" y="275"/>
                  </a:lnTo>
                  <a:lnTo>
                    <a:pt x="68" y="275"/>
                  </a:lnTo>
                  <a:lnTo>
                    <a:pt x="47" y="275"/>
                  </a:lnTo>
                  <a:lnTo>
                    <a:pt x="0" y="275"/>
                  </a:lnTo>
                  <a:lnTo>
                    <a:pt x="0" y="248"/>
                  </a:lnTo>
                  <a:lnTo>
                    <a:pt x="0" y="213"/>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45" name="Freeform 34"/>
            <p:cNvSpPr>
              <a:spLocks noEditPoints="1"/>
            </p:cNvSpPr>
            <p:nvPr/>
          </p:nvSpPr>
          <p:spPr bwMode="auto">
            <a:xfrm>
              <a:off x="1409700" y="2754313"/>
              <a:ext cx="1200150" cy="1673225"/>
            </a:xfrm>
            <a:custGeom>
              <a:avLst/>
              <a:gdLst>
                <a:gd name="T0" fmla="*/ 101 w 441"/>
                <a:gd name="T1" fmla="*/ 213 h 523"/>
                <a:gd name="T2" fmla="*/ 88 w 441"/>
                <a:gd name="T3" fmla="*/ 222 h 523"/>
                <a:gd name="T4" fmla="*/ 81 w 441"/>
                <a:gd name="T5" fmla="*/ 222 h 523"/>
                <a:gd name="T6" fmla="*/ 67 w 441"/>
                <a:gd name="T7" fmla="*/ 222 h 523"/>
                <a:gd name="T8" fmla="*/ 61 w 441"/>
                <a:gd name="T9" fmla="*/ 204 h 523"/>
                <a:gd name="T10" fmla="*/ 40 w 441"/>
                <a:gd name="T11" fmla="*/ 178 h 523"/>
                <a:gd name="T12" fmla="*/ 27 w 441"/>
                <a:gd name="T13" fmla="*/ 151 h 523"/>
                <a:gd name="T14" fmla="*/ 13 w 441"/>
                <a:gd name="T15" fmla="*/ 115 h 523"/>
                <a:gd name="T16" fmla="*/ 0 w 441"/>
                <a:gd name="T17" fmla="*/ 89 h 523"/>
                <a:gd name="T18" fmla="*/ 13 w 441"/>
                <a:gd name="T19" fmla="*/ 36 h 523"/>
                <a:gd name="T20" fmla="*/ 6 w 441"/>
                <a:gd name="T21" fmla="*/ 9 h 523"/>
                <a:gd name="T22" fmla="*/ 40 w 441"/>
                <a:gd name="T23" fmla="*/ 0 h 523"/>
                <a:gd name="T24" fmla="*/ 128 w 441"/>
                <a:gd name="T25" fmla="*/ 0 h 523"/>
                <a:gd name="T26" fmla="*/ 190 w 441"/>
                <a:gd name="T27" fmla="*/ 45 h 523"/>
                <a:gd name="T28" fmla="*/ 190 w 441"/>
                <a:gd name="T29" fmla="*/ 151 h 523"/>
                <a:gd name="T30" fmla="*/ 203 w 441"/>
                <a:gd name="T31" fmla="*/ 186 h 523"/>
                <a:gd name="T32" fmla="*/ 257 w 441"/>
                <a:gd name="T33" fmla="*/ 231 h 523"/>
                <a:gd name="T34" fmla="*/ 366 w 441"/>
                <a:gd name="T35" fmla="*/ 337 h 523"/>
                <a:gd name="T36" fmla="*/ 414 w 441"/>
                <a:gd name="T37" fmla="*/ 390 h 523"/>
                <a:gd name="T38" fmla="*/ 414 w 441"/>
                <a:gd name="T39" fmla="*/ 399 h 523"/>
                <a:gd name="T40" fmla="*/ 427 w 441"/>
                <a:gd name="T41" fmla="*/ 408 h 523"/>
                <a:gd name="T42" fmla="*/ 441 w 441"/>
                <a:gd name="T43" fmla="*/ 426 h 523"/>
                <a:gd name="T44" fmla="*/ 427 w 441"/>
                <a:gd name="T45" fmla="*/ 435 h 523"/>
                <a:gd name="T46" fmla="*/ 420 w 441"/>
                <a:gd name="T47" fmla="*/ 452 h 523"/>
                <a:gd name="T48" fmla="*/ 420 w 441"/>
                <a:gd name="T49" fmla="*/ 479 h 523"/>
                <a:gd name="T50" fmla="*/ 414 w 441"/>
                <a:gd name="T51" fmla="*/ 497 h 523"/>
                <a:gd name="T52" fmla="*/ 427 w 441"/>
                <a:gd name="T53" fmla="*/ 514 h 523"/>
                <a:gd name="T54" fmla="*/ 352 w 441"/>
                <a:gd name="T55" fmla="*/ 523 h 523"/>
                <a:gd name="T56" fmla="*/ 312 w 441"/>
                <a:gd name="T57" fmla="*/ 523 h 523"/>
                <a:gd name="T58" fmla="*/ 305 w 441"/>
                <a:gd name="T59" fmla="*/ 514 h 523"/>
                <a:gd name="T60" fmla="*/ 298 w 441"/>
                <a:gd name="T61" fmla="*/ 488 h 523"/>
                <a:gd name="T62" fmla="*/ 264 w 441"/>
                <a:gd name="T63" fmla="*/ 461 h 523"/>
                <a:gd name="T64" fmla="*/ 251 w 441"/>
                <a:gd name="T65" fmla="*/ 444 h 523"/>
                <a:gd name="T66" fmla="*/ 224 w 441"/>
                <a:gd name="T67" fmla="*/ 435 h 523"/>
                <a:gd name="T68" fmla="*/ 203 w 441"/>
                <a:gd name="T69" fmla="*/ 426 h 523"/>
                <a:gd name="T70" fmla="*/ 183 w 441"/>
                <a:gd name="T71" fmla="*/ 417 h 523"/>
                <a:gd name="T72" fmla="*/ 162 w 441"/>
                <a:gd name="T73" fmla="*/ 408 h 523"/>
                <a:gd name="T74" fmla="*/ 162 w 441"/>
                <a:gd name="T75" fmla="*/ 390 h 523"/>
                <a:gd name="T76" fmla="*/ 149 w 441"/>
                <a:gd name="T77" fmla="*/ 373 h 523"/>
                <a:gd name="T78" fmla="*/ 135 w 441"/>
                <a:gd name="T79" fmla="*/ 355 h 523"/>
                <a:gd name="T80" fmla="*/ 115 w 441"/>
                <a:gd name="T81" fmla="*/ 328 h 523"/>
                <a:gd name="T82" fmla="*/ 108 w 441"/>
                <a:gd name="T83" fmla="*/ 302 h 523"/>
                <a:gd name="T84" fmla="*/ 101 w 441"/>
                <a:gd name="T85" fmla="*/ 284 h 523"/>
                <a:gd name="T86" fmla="*/ 81 w 441"/>
                <a:gd name="T87" fmla="*/ 266 h 523"/>
                <a:gd name="T88" fmla="*/ 81 w 441"/>
                <a:gd name="T89" fmla="*/ 240 h 523"/>
                <a:gd name="T90" fmla="*/ 88 w 441"/>
                <a:gd name="T91" fmla="*/ 240 h 523"/>
                <a:gd name="T92" fmla="*/ 101 w 441"/>
                <a:gd name="T93" fmla="*/ 248 h 523"/>
                <a:gd name="T94" fmla="*/ 88 w 441"/>
                <a:gd name="T95" fmla="*/ 231 h 523"/>
                <a:gd name="T96" fmla="*/ 115 w 441"/>
                <a:gd name="T97" fmla="*/ 222 h 523"/>
                <a:gd name="T98" fmla="*/ 115 w 441"/>
                <a:gd name="T99" fmla="*/ 222 h 523"/>
                <a:gd name="T100" fmla="*/ 203 w 441"/>
                <a:gd name="T101" fmla="*/ 444 h 523"/>
                <a:gd name="T102" fmla="*/ 190 w 441"/>
                <a:gd name="T103" fmla="*/ 444 h 523"/>
                <a:gd name="T104" fmla="*/ 176 w 441"/>
                <a:gd name="T105" fmla="*/ 444 h 523"/>
                <a:gd name="T106" fmla="*/ 183 w 441"/>
                <a:gd name="T107" fmla="*/ 452 h 523"/>
                <a:gd name="T108" fmla="*/ 257 w 441"/>
                <a:gd name="T109" fmla="*/ 488 h 523"/>
                <a:gd name="T110" fmla="*/ 257 w 441"/>
                <a:gd name="T111" fmla="*/ 514 h 523"/>
                <a:gd name="T112" fmla="*/ 251 w 441"/>
                <a:gd name="T113" fmla="*/ 49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1" h="523">
                  <a:moveTo>
                    <a:pt x="115" y="213"/>
                  </a:moveTo>
                  <a:lnTo>
                    <a:pt x="108" y="222"/>
                  </a:lnTo>
                  <a:lnTo>
                    <a:pt x="101" y="213"/>
                  </a:lnTo>
                  <a:lnTo>
                    <a:pt x="95" y="222"/>
                  </a:lnTo>
                  <a:lnTo>
                    <a:pt x="88" y="213"/>
                  </a:lnTo>
                  <a:lnTo>
                    <a:pt x="88" y="222"/>
                  </a:lnTo>
                  <a:lnTo>
                    <a:pt x="88" y="213"/>
                  </a:lnTo>
                  <a:lnTo>
                    <a:pt x="81" y="213"/>
                  </a:lnTo>
                  <a:lnTo>
                    <a:pt x="81" y="222"/>
                  </a:lnTo>
                  <a:lnTo>
                    <a:pt x="81" y="231"/>
                  </a:lnTo>
                  <a:lnTo>
                    <a:pt x="74" y="231"/>
                  </a:lnTo>
                  <a:lnTo>
                    <a:pt x="67" y="222"/>
                  </a:lnTo>
                  <a:lnTo>
                    <a:pt x="61" y="222"/>
                  </a:lnTo>
                  <a:lnTo>
                    <a:pt x="61" y="213"/>
                  </a:lnTo>
                  <a:lnTo>
                    <a:pt x="61" y="204"/>
                  </a:lnTo>
                  <a:lnTo>
                    <a:pt x="54" y="195"/>
                  </a:lnTo>
                  <a:lnTo>
                    <a:pt x="47" y="195"/>
                  </a:lnTo>
                  <a:lnTo>
                    <a:pt x="40" y="178"/>
                  </a:lnTo>
                  <a:lnTo>
                    <a:pt x="27" y="169"/>
                  </a:lnTo>
                  <a:lnTo>
                    <a:pt x="33" y="169"/>
                  </a:lnTo>
                  <a:lnTo>
                    <a:pt x="27" y="151"/>
                  </a:lnTo>
                  <a:lnTo>
                    <a:pt x="27" y="133"/>
                  </a:lnTo>
                  <a:lnTo>
                    <a:pt x="27" y="124"/>
                  </a:lnTo>
                  <a:lnTo>
                    <a:pt x="13" y="115"/>
                  </a:lnTo>
                  <a:lnTo>
                    <a:pt x="13" y="107"/>
                  </a:lnTo>
                  <a:lnTo>
                    <a:pt x="0" y="98"/>
                  </a:lnTo>
                  <a:lnTo>
                    <a:pt x="0" y="89"/>
                  </a:lnTo>
                  <a:lnTo>
                    <a:pt x="13" y="53"/>
                  </a:lnTo>
                  <a:lnTo>
                    <a:pt x="13" y="45"/>
                  </a:lnTo>
                  <a:lnTo>
                    <a:pt x="13" y="36"/>
                  </a:lnTo>
                  <a:lnTo>
                    <a:pt x="13" y="27"/>
                  </a:lnTo>
                  <a:lnTo>
                    <a:pt x="13" y="18"/>
                  </a:lnTo>
                  <a:lnTo>
                    <a:pt x="6" y="9"/>
                  </a:lnTo>
                  <a:lnTo>
                    <a:pt x="6" y="0"/>
                  </a:lnTo>
                  <a:lnTo>
                    <a:pt x="27" y="0"/>
                  </a:lnTo>
                  <a:lnTo>
                    <a:pt x="40" y="0"/>
                  </a:lnTo>
                  <a:lnTo>
                    <a:pt x="47" y="0"/>
                  </a:lnTo>
                  <a:lnTo>
                    <a:pt x="88" y="0"/>
                  </a:lnTo>
                  <a:lnTo>
                    <a:pt x="128" y="0"/>
                  </a:lnTo>
                  <a:lnTo>
                    <a:pt x="149" y="0"/>
                  </a:lnTo>
                  <a:lnTo>
                    <a:pt x="190" y="0"/>
                  </a:lnTo>
                  <a:lnTo>
                    <a:pt x="190" y="45"/>
                  </a:lnTo>
                  <a:lnTo>
                    <a:pt x="190" y="124"/>
                  </a:lnTo>
                  <a:lnTo>
                    <a:pt x="190" y="142"/>
                  </a:lnTo>
                  <a:lnTo>
                    <a:pt x="190" y="151"/>
                  </a:lnTo>
                  <a:lnTo>
                    <a:pt x="190" y="160"/>
                  </a:lnTo>
                  <a:lnTo>
                    <a:pt x="190" y="169"/>
                  </a:lnTo>
                  <a:lnTo>
                    <a:pt x="203" y="186"/>
                  </a:lnTo>
                  <a:lnTo>
                    <a:pt x="217" y="195"/>
                  </a:lnTo>
                  <a:lnTo>
                    <a:pt x="224" y="204"/>
                  </a:lnTo>
                  <a:lnTo>
                    <a:pt x="257" y="231"/>
                  </a:lnTo>
                  <a:lnTo>
                    <a:pt x="278" y="257"/>
                  </a:lnTo>
                  <a:lnTo>
                    <a:pt x="312" y="284"/>
                  </a:lnTo>
                  <a:lnTo>
                    <a:pt x="366" y="337"/>
                  </a:lnTo>
                  <a:lnTo>
                    <a:pt x="373" y="346"/>
                  </a:lnTo>
                  <a:lnTo>
                    <a:pt x="420" y="390"/>
                  </a:lnTo>
                  <a:lnTo>
                    <a:pt x="414" y="390"/>
                  </a:lnTo>
                  <a:lnTo>
                    <a:pt x="420" y="390"/>
                  </a:lnTo>
                  <a:lnTo>
                    <a:pt x="414" y="390"/>
                  </a:lnTo>
                  <a:lnTo>
                    <a:pt x="414" y="399"/>
                  </a:lnTo>
                  <a:lnTo>
                    <a:pt x="420" y="399"/>
                  </a:lnTo>
                  <a:lnTo>
                    <a:pt x="420" y="408"/>
                  </a:lnTo>
                  <a:lnTo>
                    <a:pt x="427" y="408"/>
                  </a:lnTo>
                  <a:lnTo>
                    <a:pt x="427" y="417"/>
                  </a:lnTo>
                  <a:lnTo>
                    <a:pt x="434" y="426"/>
                  </a:lnTo>
                  <a:lnTo>
                    <a:pt x="441" y="426"/>
                  </a:lnTo>
                  <a:lnTo>
                    <a:pt x="441" y="435"/>
                  </a:lnTo>
                  <a:lnTo>
                    <a:pt x="434" y="435"/>
                  </a:lnTo>
                  <a:lnTo>
                    <a:pt x="427" y="435"/>
                  </a:lnTo>
                  <a:lnTo>
                    <a:pt x="427" y="444"/>
                  </a:lnTo>
                  <a:lnTo>
                    <a:pt x="420" y="444"/>
                  </a:lnTo>
                  <a:lnTo>
                    <a:pt x="420" y="452"/>
                  </a:lnTo>
                  <a:lnTo>
                    <a:pt x="420" y="461"/>
                  </a:lnTo>
                  <a:lnTo>
                    <a:pt x="420" y="470"/>
                  </a:lnTo>
                  <a:lnTo>
                    <a:pt x="420" y="479"/>
                  </a:lnTo>
                  <a:lnTo>
                    <a:pt x="414" y="479"/>
                  </a:lnTo>
                  <a:lnTo>
                    <a:pt x="414" y="488"/>
                  </a:lnTo>
                  <a:lnTo>
                    <a:pt x="414" y="497"/>
                  </a:lnTo>
                  <a:lnTo>
                    <a:pt x="420" y="497"/>
                  </a:lnTo>
                  <a:lnTo>
                    <a:pt x="420" y="506"/>
                  </a:lnTo>
                  <a:lnTo>
                    <a:pt x="427" y="514"/>
                  </a:lnTo>
                  <a:lnTo>
                    <a:pt x="420" y="514"/>
                  </a:lnTo>
                  <a:lnTo>
                    <a:pt x="414" y="514"/>
                  </a:lnTo>
                  <a:lnTo>
                    <a:pt x="352" y="523"/>
                  </a:lnTo>
                  <a:lnTo>
                    <a:pt x="312" y="523"/>
                  </a:lnTo>
                  <a:lnTo>
                    <a:pt x="305" y="514"/>
                  </a:lnTo>
                  <a:lnTo>
                    <a:pt x="312" y="523"/>
                  </a:lnTo>
                  <a:lnTo>
                    <a:pt x="305" y="514"/>
                  </a:lnTo>
                  <a:lnTo>
                    <a:pt x="305" y="523"/>
                  </a:lnTo>
                  <a:lnTo>
                    <a:pt x="305" y="514"/>
                  </a:lnTo>
                  <a:lnTo>
                    <a:pt x="305" y="506"/>
                  </a:lnTo>
                  <a:lnTo>
                    <a:pt x="298" y="497"/>
                  </a:lnTo>
                  <a:lnTo>
                    <a:pt x="298" y="488"/>
                  </a:lnTo>
                  <a:lnTo>
                    <a:pt x="291" y="479"/>
                  </a:lnTo>
                  <a:lnTo>
                    <a:pt x="271" y="461"/>
                  </a:lnTo>
                  <a:lnTo>
                    <a:pt x="264" y="461"/>
                  </a:lnTo>
                  <a:lnTo>
                    <a:pt x="257" y="461"/>
                  </a:lnTo>
                  <a:lnTo>
                    <a:pt x="257" y="452"/>
                  </a:lnTo>
                  <a:lnTo>
                    <a:pt x="251" y="444"/>
                  </a:lnTo>
                  <a:lnTo>
                    <a:pt x="237" y="444"/>
                  </a:lnTo>
                  <a:lnTo>
                    <a:pt x="230" y="444"/>
                  </a:lnTo>
                  <a:lnTo>
                    <a:pt x="224" y="435"/>
                  </a:lnTo>
                  <a:lnTo>
                    <a:pt x="217" y="435"/>
                  </a:lnTo>
                  <a:lnTo>
                    <a:pt x="210" y="426"/>
                  </a:lnTo>
                  <a:lnTo>
                    <a:pt x="203" y="426"/>
                  </a:lnTo>
                  <a:lnTo>
                    <a:pt x="196" y="426"/>
                  </a:lnTo>
                  <a:lnTo>
                    <a:pt x="190" y="417"/>
                  </a:lnTo>
                  <a:lnTo>
                    <a:pt x="183" y="417"/>
                  </a:lnTo>
                  <a:lnTo>
                    <a:pt x="169" y="417"/>
                  </a:lnTo>
                  <a:lnTo>
                    <a:pt x="162" y="417"/>
                  </a:lnTo>
                  <a:lnTo>
                    <a:pt x="162" y="408"/>
                  </a:lnTo>
                  <a:lnTo>
                    <a:pt x="162" y="399"/>
                  </a:lnTo>
                  <a:lnTo>
                    <a:pt x="156" y="399"/>
                  </a:lnTo>
                  <a:lnTo>
                    <a:pt x="162" y="390"/>
                  </a:lnTo>
                  <a:lnTo>
                    <a:pt x="162" y="381"/>
                  </a:lnTo>
                  <a:lnTo>
                    <a:pt x="149" y="381"/>
                  </a:lnTo>
                  <a:lnTo>
                    <a:pt x="149" y="373"/>
                  </a:lnTo>
                  <a:lnTo>
                    <a:pt x="149" y="364"/>
                  </a:lnTo>
                  <a:lnTo>
                    <a:pt x="142" y="364"/>
                  </a:lnTo>
                  <a:lnTo>
                    <a:pt x="135" y="355"/>
                  </a:lnTo>
                  <a:lnTo>
                    <a:pt x="128" y="346"/>
                  </a:lnTo>
                  <a:lnTo>
                    <a:pt x="128" y="337"/>
                  </a:lnTo>
                  <a:lnTo>
                    <a:pt x="115" y="328"/>
                  </a:lnTo>
                  <a:lnTo>
                    <a:pt x="108" y="319"/>
                  </a:lnTo>
                  <a:lnTo>
                    <a:pt x="101" y="302"/>
                  </a:lnTo>
                  <a:lnTo>
                    <a:pt x="108" y="302"/>
                  </a:lnTo>
                  <a:lnTo>
                    <a:pt x="115" y="293"/>
                  </a:lnTo>
                  <a:lnTo>
                    <a:pt x="108" y="284"/>
                  </a:lnTo>
                  <a:lnTo>
                    <a:pt x="101" y="284"/>
                  </a:lnTo>
                  <a:lnTo>
                    <a:pt x="95" y="275"/>
                  </a:lnTo>
                  <a:lnTo>
                    <a:pt x="88" y="275"/>
                  </a:lnTo>
                  <a:lnTo>
                    <a:pt x="81" y="266"/>
                  </a:lnTo>
                  <a:lnTo>
                    <a:pt x="88" y="257"/>
                  </a:lnTo>
                  <a:lnTo>
                    <a:pt x="81" y="248"/>
                  </a:lnTo>
                  <a:lnTo>
                    <a:pt x="81" y="240"/>
                  </a:lnTo>
                  <a:lnTo>
                    <a:pt x="81" y="231"/>
                  </a:lnTo>
                  <a:lnTo>
                    <a:pt x="88" y="231"/>
                  </a:lnTo>
                  <a:lnTo>
                    <a:pt x="88" y="240"/>
                  </a:lnTo>
                  <a:lnTo>
                    <a:pt x="88" y="248"/>
                  </a:lnTo>
                  <a:lnTo>
                    <a:pt x="101" y="257"/>
                  </a:lnTo>
                  <a:lnTo>
                    <a:pt x="101" y="248"/>
                  </a:lnTo>
                  <a:lnTo>
                    <a:pt x="95" y="240"/>
                  </a:lnTo>
                  <a:lnTo>
                    <a:pt x="88" y="240"/>
                  </a:lnTo>
                  <a:lnTo>
                    <a:pt x="88" y="231"/>
                  </a:lnTo>
                  <a:lnTo>
                    <a:pt x="88" y="222"/>
                  </a:lnTo>
                  <a:lnTo>
                    <a:pt x="101" y="222"/>
                  </a:lnTo>
                  <a:lnTo>
                    <a:pt x="115" y="222"/>
                  </a:lnTo>
                  <a:lnTo>
                    <a:pt x="122" y="222"/>
                  </a:lnTo>
                  <a:lnTo>
                    <a:pt x="122" y="213"/>
                  </a:lnTo>
                  <a:lnTo>
                    <a:pt x="115" y="222"/>
                  </a:lnTo>
                  <a:lnTo>
                    <a:pt x="115" y="213"/>
                  </a:lnTo>
                  <a:close/>
                  <a:moveTo>
                    <a:pt x="196" y="444"/>
                  </a:moveTo>
                  <a:lnTo>
                    <a:pt x="203" y="444"/>
                  </a:lnTo>
                  <a:lnTo>
                    <a:pt x="210" y="444"/>
                  </a:lnTo>
                  <a:lnTo>
                    <a:pt x="196" y="444"/>
                  </a:lnTo>
                  <a:lnTo>
                    <a:pt x="190" y="444"/>
                  </a:lnTo>
                  <a:lnTo>
                    <a:pt x="196" y="444"/>
                  </a:lnTo>
                  <a:close/>
                  <a:moveTo>
                    <a:pt x="183" y="452"/>
                  </a:moveTo>
                  <a:lnTo>
                    <a:pt x="176" y="444"/>
                  </a:lnTo>
                  <a:lnTo>
                    <a:pt x="183" y="444"/>
                  </a:lnTo>
                  <a:lnTo>
                    <a:pt x="190" y="452"/>
                  </a:lnTo>
                  <a:lnTo>
                    <a:pt x="183" y="452"/>
                  </a:lnTo>
                  <a:close/>
                  <a:moveTo>
                    <a:pt x="251" y="479"/>
                  </a:moveTo>
                  <a:lnTo>
                    <a:pt x="257" y="479"/>
                  </a:lnTo>
                  <a:lnTo>
                    <a:pt x="257" y="488"/>
                  </a:lnTo>
                  <a:lnTo>
                    <a:pt x="251" y="488"/>
                  </a:lnTo>
                  <a:lnTo>
                    <a:pt x="251" y="479"/>
                  </a:lnTo>
                  <a:close/>
                  <a:moveTo>
                    <a:pt x="257" y="514"/>
                  </a:moveTo>
                  <a:lnTo>
                    <a:pt x="251" y="506"/>
                  </a:lnTo>
                  <a:lnTo>
                    <a:pt x="244" y="497"/>
                  </a:lnTo>
                  <a:lnTo>
                    <a:pt x="251" y="497"/>
                  </a:lnTo>
                  <a:lnTo>
                    <a:pt x="251" y="506"/>
                  </a:lnTo>
                  <a:lnTo>
                    <a:pt x="257" y="514"/>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46" name="Freeform 35"/>
            <p:cNvSpPr>
              <a:spLocks/>
            </p:cNvSpPr>
            <p:nvPr/>
          </p:nvSpPr>
          <p:spPr bwMode="auto">
            <a:xfrm>
              <a:off x="6008688" y="2754313"/>
              <a:ext cx="498475" cy="652462"/>
            </a:xfrm>
            <a:custGeom>
              <a:avLst/>
              <a:gdLst>
                <a:gd name="T0" fmla="*/ 61 w 183"/>
                <a:gd name="T1" fmla="*/ 186 h 204"/>
                <a:gd name="T2" fmla="*/ 47 w 183"/>
                <a:gd name="T3" fmla="*/ 186 h 204"/>
                <a:gd name="T4" fmla="*/ 40 w 183"/>
                <a:gd name="T5" fmla="*/ 178 h 204"/>
                <a:gd name="T6" fmla="*/ 27 w 183"/>
                <a:gd name="T7" fmla="*/ 178 h 204"/>
                <a:gd name="T8" fmla="*/ 13 w 183"/>
                <a:gd name="T9" fmla="*/ 169 h 204"/>
                <a:gd name="T10" fmla="*/ 6 w 183"/>
                <a:gd name="T11" fmla="*/ 160 h 204"/>
                <a:gd name="T12" fmla="*/ 0 w 183"/>
                <a:gd name="T13" fmla="*/ 151 h 204"/>
                <a:gd name="T14" fmla="*/ 0 w 183"/>
                <a:gd name="T15" fmla="*/ 133 h 204"/>
                <a:gd name="T16" fmla="*/ 0 w 183"/>
                <a:gd name="T17" fmla="*/ 115 h 204"/>
                <a:gd name="T18" fmla="*/ 0 w 183"/>
                <a:gd name="T19" fmla="*/ 98 h 204"/>
                <a:gd name="T20" fmla="*/ 0 w 183"/>
                <a:gd name="T21" fmla="*/ 80 h 204"/>
                <a:gd name="T22" fmla="*/ 0 w 183"/>
                <a:gd name="T23" fmla="*/ 62 h 204"/>
                <a:gd name="T24" fmla="*/ 0 w 183"/>
                <a:gd name="T25" fmla="*/ 45 h 204"/>
                <a:gd name="T26" fmla="*/ 0 w 183"/>
                <a:gd name="T27" fmla="*/ 27 h 204"/>
                <a:gd name="T28" fmla="*/ 20 w 183"/>
                <a:gd name="T29" fmla="*/ 18 h 204"/>
                <a:gd name="T30" fmla="*/ 47 w 183"/>
                <a:gd name="T31" fmla="*/ 18 h 204"/>
                <a:gd name="T32" fmla="*/ 67 w 183"/>
                <a:gd name="T33" fmla="*/ 18 h 204"/>
                <a:gd name="T34" fmla="*/ 88 w 183"/>
                <a:gd name="T35" fmla="*/ 27 h 204"/>
                <a:gd name="T36" fmla="*/ 81 w 183"/>
                <a:gd name="T37" fmla="*/ 36 h 204"/>
                <a:gd name="T38" fmla="*/ 95 w 183"/>
                <a:gd name="T39" fmla="*/ 36 h 204"/>
                <a:gd name="T40" fmla="*/ 122 w 183"/>
                <a:gd name="T41" fmla="*/ 27 h 204"/>
                <a:gd name="T42" fmla="*/ 142 w 183"/>
                <a:gd name="T43" fmla="*/ 18 h 204"/>
                <a:gd name="T44" fmla="*/ 162 w 183"/>
                <a:gd name="T45" fmla="*/ 9 h 204"/>
                <a:gd name="T46" fmla="*/ 183 w 183"/>
                <a:gd name="T47" fmla="*/ 9 h 204"/>
                <a:gd name="T48" fmla="*/ 183 w 183"/>
                <a:gd name="T49" fmla="*/ 45 h 204"/>
                <a:gd name="T50" fmla="*/ 183 w 183"/>
                <a:gd name="T51" fmla="*/ 80 h 204"/>
                <a:gd name="T52" fmla="*/ 176 w 183"/>
                <a:gd name="T53" fmla="*/ 89 h 204"/>
                <a:gd name="T54" fmla="*/ 176 w 183"/>
                <a:gd name="T55" fmla="*/ 107 h 204"/>
                <a:gd name="T56" fmla="*/ 169 w 183"/>
                <a:gd name="T57" fmla="*/ 115 h 204"/>
                <a:gd name="T58" fmla="*/ 169 w 183"/>
                <a:gd name="T59" fmla="*/ 115 h 204"/>
                <a:gd name="T60" fmla="*/ 169 w 183"/>
                <a:gd name="T61" fmla="*/ 133 h 204"/>
                <a:gd name="T62" fmla="*/ 156 w 183"/>
                <a:gd name="T63" fmla="*/ 142 h 204"/>
                <a:gd name="T64" fmla="*/ 149 w 183"/>
                <a:gd name="T65" fmla="*/ 151 h 204"/>
                <a:gd name="T66" fmla="*/ 142 w 183"/>
                <a:gd name="T67" fmla="*/ 151 h 204"/>
                <a:gd name="T68" fmla="*/ 128 w 183"/>
                <a:gd name="T69" fmla="*/ 151 h 204"/>
                <a:gd name="T70" fmla="*/ 128 w 183"/>
                <a:gd name="T71" fmla="*/ 169 h 204"/>
                <a:gd name="T72" fmla="*/ 122 w 183"/>
                <a:gd name="T73" fmla="*/ 178 h 204"/>
                <a:gd name="T74" fmla="*/ 115 w 183"/>
                <a:gd name="T75" fmla="*/ 169 h 204"/>
                <a:gd name="T76" fmla="*/ 108 w 183"/>
                <a:gd name="T77" fmla="*/ 178 h 204"/>
                <a:gd name="T78" fmla="*/ 108 w 183"/>
                <a:gd name="T79" fmla="*/ 186 h 204"/>
                <a:gd name="T80" fmla="*/ 101 w 183"/>
                <a:gd name="T81" fmla="*/ 195 h 204"/>
                <a:gd name="T82" fmla="*/ 95 w 183"/>
                <a:gd name="T83" fmla="*/ 204 h 204"/>
                <a:gd name="T84" fmla="*/ 88 w 183"/>
                <a:gd name="T85" fmla="*/ 195 h 204"/>
                <a:gd name="T86" fmla="*/ 81 w 183"/>
                <a:gd name="T87" fmla="*/ 178 h 204"/>
                <a:gd name="T88" fmla="*/ 74 w 183"/>
                <a:gd name="T89" fmla="*/ 18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3" h="204">
                  <a:moveTo>
                    <a:pt x="67" y="186"/>
                  </a:moveTo>
                  <a:lnTo>
                    <a:pt x="61" y="186"/>
                  </a:lnTo>
                  <a:lnTo>
                    <a:pt x="54" y="186"/>
                  </a:lnTo>
                  <a:lnTo>
                    <a:pt x="47" y="186"/>
                  </a:lnTo>
                  <a:lnTo>
                    <a:pt x="40" y="186"/>
                  </a:lnTo>
                  <a:lnTo>
                    <a:pt x="40" y="178"/>
                  </a:lnTo>
                  <a:lnTo>
                    <a:pt x="33" y="178"/>
                  </a:lnTo>
                  <a:lnTo>
                    <a:pt x="27" y="178"/>
                  </a:lnTo>
                  <a:lnTo>
                    <a:pt x="20" y="169"/>
                  </a:lnTo>
                  <a:lnTo>
                    <a:pt x="13" y="169"/>
                  </a:lnTo>
                  <a:lnTo>
                    <a:pt x="13" y="160"/>
                  </a:lnTo>
                  <a:lnTo>
                    <a:pt x="6" y="160"/>
                  </a:lnTo>
                  <a:lnTo>
                    <a:pt x="0" y="160"/>
                  </a:lnTo>
                  <a:lnTo>
                    <a:pt x="0" y="151"/>
                  </a:lnTo>
                  <a:lnTo>
                    <a:pt x="0" y="142"/>
                  </a:lnTo>
                  <a:lnTo>
                    <a:pt x="0" y="133"/>
                  </a:lnTo>
                  <a:lnTo>
                    <a:pt x="0" y="124"/>
                  </a:lnTo>
                  <a:lnTo>
                    <a:pt x="0" y="115"/>
                  </a:lnTo>
                  <a:lnTo>
                    <a:pt x="0" y="107"/>
                  </a:lnTo>
                  <a:lnTo>
                    <a:pt x="0" y="98"/>
                  </a:lnTo>
                  <a:lnTo>
                    <a:pt x="0" y="89"/>
                  </a:lnTo>
                  <a:lnTo>
                    <a:pt x="0" y="80"/>
                  </a:lnTo>
                  <a:lnTo>
                    <a:pt x="0" y="71"/>
                  </a:lnTo>
                  <a:lnTo>
                    <a:pt x="0" y="62"/>
                  </a:lnTo>
                  <a:lnTo>
                    <a:pt x="0" y="53"/>
                  </a:lnTo>
                  <a:lnTo>
                    <a:pt x="0" y="45"/>
                  </a:lnTo>
                  <a:lnTo>
                    <a:pt x="0" y="36"/>
                  </a:lnTo>
                  <a:lnTo>
                    <a:pt x="0" y="27"/>
                  </a:lnTo>
                  <a:lnTo>
                    <a:pt x="0" y="18"/>
                  </a:lnTo>
                  <a:lnTo>
                    <a:pt x="20" y="18"/>
                  </a:lnTo>
                  <a:lnTo>
                    <a:pt x="40" y="18"/>
                  </a:lnTo>
                  <a:lnTo>
                    <a:pt x="47" y="18"/>
                  </a:lnTo>
                  <a:lnTo>
                    <a:pt x="54" y="18"/>
                  </a:lnTo>
                  <a:lnTo>
                    <a:pt x="67" y="18"/>
                  </a:lnTo>
                  <a:lnTo>
                    <a:pt x="74" y="27"/>
                  </a:lnTo>
                  <a:lnTo>
                    <a:pt x="88" y="27"/>
                  </a:lnTo>
                  <a:lnTo>
                    <a:pt x="74" y="27"/>
                  </a:lnTo>
                  <a:lnTo>
                    <a:pt x="81" y="36"/>
                  </a:lnTo>
                  <a:lnTo>
                    <a:pt x="88" y="27"/>
                  </a:lnTo>
                  <a:lnTo>
                    <a:pt x="95" y="36"/>
                  </a:lnTo>
                  <a:lnTo>
                    <a:pt x="108" y="36"/>
                  </a:lnTo>
                  <a:lnTo>
                    <a:pt x="122" y="27"/>
                  </a:lnTo>
                  <a:lnTo>
                    <a:pt x="128" y="27"/>
                  </a:lnTo>
                  <a:lnTo>
                    <a:pt x="142" y="18"/>
                  </a:lnTo>
                  <a:lnTo>
                    <a:pt x="149" y="18"/>
                  </a:lnTo>
                  <a:lnTo>
                    <a:pt x="162" y="9"/>
                  </a:lnTo>
                  <a:lnTo>
                    <a:pt x="183" y="0"/>
                  </a:lnTo>
                  <a:lnTo>
                    <a:pt x="183" y="9"/>
                  </a:lnTo>
                  <a:lnTo>
                    <a:pt x="183" y="27"/>
                  </a:lnTo>
                  <a:lnTo>
                    <a:pt x="183" y="45"/>
                  </a:lnTo>
                  <a:lnTo>
                    <a:pt x="183" y="62"/>
                  </a:lnTo>
                  <a:lnTo>
                    <a:pt x="183" y="80"/>
                  </a:lnTo>
                  <a:lnTo>
                    <a:pt x="176" y="80"/>
                  </a:lnTo>
                  <a:lnTo>
                    <a:pt x="176" y="89"/>
                  </a:lnTo>
                  <a:lnTo>
                    <a:pt x="176" y="98"/>
                  </a:lnTo>
                  <a:lnTo>
                    <a:pt x="176" y="107"/>
                  </a:lnTo>
                  <a:lnTo>
                    <a:pt x="176" y="115"/>
                  </a:lnTo>
                  <a:lnTo>
                    <a:pt x="169" y="115"/>
                  </a:lnTo>
                  <a:lnTo>
                    <a:pt x="176" y="115"/>
                  </a:lnTo>
                  <a:lnTo>
                    <a:pt x="169" y="115"/>
                  </a:lnTo>
                  <a:lnTo>
                    <a:pt x="169" y="124"/>
                  </a:lnTo>
                  <a:lnTo>
                    <a:pt x="169" y="133"/>
                  </a:lnTo>
                  <a:lnTo>
                    <a:pt x="162" y="133"/>
                  </a:lnTo>
                  <a:lnTo>
                    <a:pt x="156" y="142"/>
                  </a:lnTo>
                  <a:lnTo>
                    <a:pt x="149" y="142"/>
                  </a:lnTo>
                  <a:lnTo>
                    <a:pt x="149" y="151"/>
                  </a:lnTo>
                  <a:lnTo>
                    <a:pt x="142" y="142"/>
                  </a:lnTo>
                  <a:lnTo>
                    <a:pt x="142" y="151"/>
                  </a:lnTo>
                  <a:lnTo>
                    <a:pt x="135" y="151"/>
                  </a:lnTo>
                  <a:lnTo>
                    <a:pt x="128" y="151"/>
                  </a:lnTo>
                  <a:lnTo>
                    <a:pt x="128" y="160"/>
                  </a:lnTo>
                  <a:lnTo>
                    <a:pt x="128" y="169"/>
                  </a:lnTo>
                  <a:lnTo>
                    <a:pt x="128" y="178"/>
                  </a:lnTo>
                  <a:lnTo>
                    <a:pt x="122" y="178"/>
                  </a:lnTo>
                  <a:lnTo>
                    <a:pt x="122" y="169"/>
                  </a:lnTo>
                  <a:lnTo>
                    <a:pt x="115" y="169"/>
                  </a:lnTo>
                  <a:lnTo>
                    <a:pt x="115" y="178"/>
                  </a:lnTo>
                  <a:lnTo>
                    <a:pt x="108" y="178"/>
                  </a:lnTo>
                  <a:lnTo>
                    <a:pt x="115" y="186"/>
                  </a:lnTo>
                  <a:lnTo>
                    <a:pt x="108" y="186"/>
                  </a:lnTo>
                  <a:lnTo>
                    <a:pt x="108" y="195"/>
                  </a:lnTo>
                  <a:lnTo>
                    <a:pt x="101" y="195"/>
                  </a:lnTo>
                  <a:lnTo>
                    <a:pt x="101" y="204"/>
                  </a:lnTo>
                  <a:lnTo>
                    <a:pt x="95" y="204"/>
                  </a:lnTo>
                  <a:lnTo>
                    <a:pt x="95" y="195"/>
                  </a:lnTo>
                  <a:lnTo>
                    <a:pt x="88" y="195"/>
                  </a:lnTo>
                  <a:lnTo>
                    <a:pt x="81" y="186"/>
                  </a:lnTo>
                  <a:lnTo>
                    <a:pt x="81" y="178"/>
                  </a:lnTo>
                  <a:lnTo>
                    <a:pt x="81" y="186"/>
                  </a:lnTo>
                  <a:lnTo>
                    <a:pt x="74" y="186"/>
                  </a:lnTo>
                  <a:lnTo>
                    <a:pt x="67" y="186"/>
                  </a:lnTo>
                  <a:close/>
                </a:path>
              </a:pathLst>
            </a:custGeom>
            <a:solidFill>
              <a:srgbClr val="00FFFF"/>
            </a:solid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47" name="Freeform 36"/>
            <p:cNvSpPr>
              <a:spLocks/>
            </p:cNvSpPr>
            <p:nvPr/>
          </p:nvSpPr>
          <p:spPr bwMode="auto">
            <a:xfrm>
              <a:off x="5230813" y="2670175"/>
              <a:ext cx="461962" cy="963613"/>
            </a:xfrm>
            <a:custGeom>
              <a:avLst/>
              <a:gdLst>
                <a:gd name="T0" fmla="*/ 136 w 170"/>
                <a:gd name="T1" fmla="*/ 283 h 301"/>
                <a:gd name="T2" fmla="*/ 129 w 170"/>
                <a:gd name="T3" fmla="*/ 301 h 301"/>
                <a:gd name="T4" fmla="*/ 116 w 170"/>
                <a:gd name="T5" fmla="*/ 292 h 301"/>
                <a:gd name="T6" fmla="*/ 102 w 170"/>
                <a:gd name="T7" fmla="*/ 301 h 301"/>
                <a:gd name="T8" fmla="*/ 89 w 170"/>
                <a:gd name="T9" fmla="*/ 292 h 301"/>
                <a:gd name="T10" fmla="*/ 89 w 170"/>
                <a:gd name="T11" fmla="*/ 283 h 301"/>
                <a:gd name="T12" fmla="*/ 82 w 170"/>
                <a:gd name="T13" fmla="*/ 266 h 301"/>
                <a:gd name="T14" fmla="*/ 68 w 170"/>
                <a:gd name="T15" fmla="*/ 257 h 301"/>
                <a:gd name="T16" fmla="*/ 55 w 170"/>
                <a:gd name="T17" fmla="*/ 248 h 301"/>
                <a:gd name="T18" fmla="*/ 48 w 170"/>
                <a:gd name="T19" fmla="*/ 230 h 301"/>
                <a:gd name="T20" fmla="*/ 55 w 170"/>
                <a:gd name="T21" fmla="*/ 212 h 301"/>
                <a:gd name="T22" fmla="*/ 55 w 170"/>
                <a:gd name="T23" fmla="*/ 195 h 301"/>
                <a:gd name="T24" fmla="*/ 41 w 170"/>
                <a:gd name="T25" fmla="*/ 204 h 301"/>
                <a:gd name="T26" fmla="*/ 34 w 170"/>
                <a:gd name="T27" fmla="*/ 186 h 301"/>
                <a:gd name="T28" fmla="*/ 21 w 170"/>
                <a:gd name="T29" fmla="*/ 168 h 301"/>
                <a:gd name="T30" fmla="*/ 7 w 170"/>
                <a:gd name="T31" fmla="*/ 159 h 301"/>
                <a:gd name="T32" fmla="*/ 0 w 170"/>
                <a:gd name="T33" fmla="*/ 133 h 301"/>
                <a:gd name="T34" fmla="*/ 7 w 170"/>
                <a:gd name="T35" fmla="*/ 115 h 301"/>
                <a:gd name="T36" fmla="*/ 7 w 170"/>
                <a:gd name="T37" fmla="*/ 106 h 301"/>
                <a:gd name="T38" fmla="*/ 21 w 170"/>
                <a:gd name="T39" fmla="*/ 88 h 301"/>
                <a:gd name="T40" fmla="*/ 14 w 170"/>
                <a:gd name="T41" fmla="*/ 71 h 301"/>
                <a:gd name="T42" fmla="*/ 34 w 170"/>
                <a:gd name="T43" fmla="*/ 53 h 301"/>
                <a:gd name="T44" fmla="*/ 48 w 170"/>
                <a:gd name="T45" fmla="*/ 44 h 301"/>
                <a:gd name="T46" fmla="*/ 55 w 170"/>
                <a:gd name="T47" fmla="*/ 26 h 301"/>
                <a:gd name="T48" fmla="*/ 48 w 170"/>
                <a:gd name="T49" fmla="*/ 9 h 301"/>
                <a:gd name="T50" fmla="*/ 34 w 170"/>
                <a:gd name="T51" fmla="*/ 0 h 301"/>
                <a:gd name="T52" fmla="*/ 89 w 170"/>
                <a:gd name="T53" fmla="*/ 0 h 301"/>
                <a:gd name="T54" fmla="*/ 123 w 170"/>
                <a:gd name="T55" fmla="*/ 0 h 301"/>
                <a:gd name="T56" fmla="*/ 157 w 170"/>
                <a:gd name="T57" fmla="*/ 0 h 301"/>
                <a:gd name="T58" fmla="*/ 163 w 170"/>
                <a:gd name="T59" fmla="*/ 26 h 301"/>
                <a:gd name="T60" fmla="*/ 170 w 170"/>
                <a:gd name="T61" fmla="*/ 53 h 301"/>
                <a:gd name="T62" fmla="*/ 170 w 170"/>
                <a:gd name="T63" fmla="*/ 79 h 301"/>
                <a:gd name="T64" fmla="*/ 170 w 170"/>
                <a:gd name="T65" fmla="*/ 124 h 301"/>
                <a:gd name="T66" fmla="*/ 170 w 170"/>
                <a:gd name="T67" fmla="*/ 168 h 301"/>
                <a:gd name="T68" fmla="*/ 170 w 170"/>
                <a:gd name="T69" fmla="*/ 177 h 301"/>
                <a:gd name="T70" fmla="*/ 170 w 170"/>
                <a:gd name="T71" fmla="*/ 186 h 301"/>
                <a:gd name="T72" fmla="*/ 170 w 170"/>
                <a:gd name="T73" fmla="*/ 212 h 301"/>
                <a:gd name="T74" fmla="*/ 157 w 170"/>
                <a:gd name="T75" fmla="*/ 221 h 301"/>
                <a:gd name="T76" fmla="*/ 150 w 170"/>
                <a:gd name="T77" fmla="*/ 230 h 301"/>
                <a:gd name="T78" fmla="*/ 150 w 170"/>
                <a:gd name="T79" fmla="*/ 257 h 301"/>
                <a:gd name="T80" fmla="*/ 150 w 170"/>
                <a:gd name="T81" fmla="*/ 257 h 301"/>
                <a:gd name="T82" fmla="*/ 143 w 170"/>
                <a:gd name="T83" fmla="*/ 257 h 301"/>
                <a:gd name="T84" fmla="*/ 143 w 170"/>
                <a:gd name="T85" fmla="*/ 266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0" h="301">
                  <a:moveTo>
                    <a:pt x="150" y="274"/>
                  </a:moveTo>
                  <a:lnTo>
                    <a:pt x="143" y="274"/>
                  </a:lnTo>
                  <a:lnTo>
                    <a:pt x="136" y="283"/>
                  </a:lnTo>
                  <a:lnTo>
                    <a:pt x="129" y="283"/>
                  </a:lnTo>
                  <a:lnTo>
                    <a:pt x="129" y="292"/>
                  </a:lnTo>
                  <a:lnTo>
                    <a:pt x="129" y="301"/>
                  </a:lnTo>
                  <a:lnTo>
                    <a:pt x="123" y="301"/>
                  </a:lnTo>
                  <a:lnTo>
                    <a:pt x="116" y="301"/>
                  </a:lnTo>
                  <a:lnTo>
                    <a:pt x="116" y="292"/>
                  </a:lnTo>
                  <a:lnTo>
                    <a:pt x="109" y="292"/>
                  </a:lnTo>
                  <a:lnTo>
                    <a:pt x="102" y="292"/>
                  </a:lnTo>
                  <a:lnTo>
                    <a:pt x="102" y="301"/>
                  </a:lnTo>
                  <a:lnTo>
                    <a:pt x="95" y="301"/>
                  </a:lnTo>
                  <a:lnTo>
                    <a:pt x="89" y="301"/>
                  </a:lnTo>
                  <a:lnTo>
                    <a:pt x="89" y="292"/>
                  </a:lnTo>
                  <a:lnTo>
                    <a:pt x="82" y="292"/>
                  </a:lnTo>
                  <a:lnTo>
                    <a:pt x="82" y="283"/>
                  </a:lnTo>
                  <a:lnTo>
                    <a:pt x="89" y="283"/>
                  </a:lnTo>
                  <a:lnTo>
                    <a:pt x="89" y="274"/>
                  </a:lnTo>
                  <a:lnTo>
                    <a:pt x="82" y="274"/>
                  </a:lnTo>
                  <a:lnTo>
                    <a:pt x="82" y="266"/>
                  </a:lnTo>
                  <a:lnTo>
                    <a:pt x="75" y="266"/>
                  </a:lnTo>
                  <a:lnTo>
                    <a:pt x="75" y="257"/>
                  </a:lnTo>
                  <a:lnTo>
                    <a:pt x="68" y="257"/>
                  </a:lnTo>
                  <a:lnTo>
                    <a:pt x="68" y="248"/>
                  </a:lnTo>
                  <a:lnTo>
                    <a:pt x="62" y="248"/>
                  </a:lnTo>
                  <a:lnTo>
                    <a:pt x="55" y="248"/>
                  </a:lnTo>
                  <a:lnTo>
                    <a:pt x="55" y="239"/>
                  </a:lnTo>
                  <a:lnTo>
                    <a:pt x="48" y="239"/>
                  </a:lnTo>
                  <a:lnTo>
                    <a:pt x="48" y="230"/>
                  </a:lnTo>
                  <a:lnTo>
                    <a:pt x="48" y="221"/>
                  </a:lnTo>
                  <a:lnTo>
                    <a:pt x="55" y="221"/>
                  </a:lnTo>
                  <a:lnTo>
                    <a:pt x="55" y="212"/>
                  </a:lnTo>
                  <a:lnTo>
                    <a:pt x="55" y="204"/>
                  </a:lnTo>
                  <a:lnTo>
                    <a:pt x="62" y="204"/>
                  </a:lnTo>
                  <a:lnTo>
                    <a:pt x="55" y="195"/>
                  </a:lnTo>
                  <a:lnTo>
                    <a:pt x="48" y="195"/>
                  </a:lnTo>
                  <a:lnTo>
                    <a:pt x="41" y="195"/>
                  </a:lnTo>
                  <a:lnTo>
                    <a:pt x="41" y="204"/>
                  </a:lnTo>
                  <a:lnTo>
                    <a:pt x="34" y="204"/>
                  </a:lnTo>
                  <a:lnTo>
                    <a:pt x="34" y="195"/>
                  </a:lnTo>
                  <a:lnTo>
                    <a:pt x="34" y="186"/>
                  </a:lnTo>
                  <a:lnTo>
                    <a:pt x="34" y="177"/>
                  </a:lnTo>
                  <a:lnTo>
                    <a:pt x="28" y="177"/>
                  </a:lnTo>
                  <a:lnTo>
                    <a:pt x="21" y="168"/>
                  </a:lnTo>
                  <a:lnTo>
                    <a:pt x="21" y="159"/>
                  </a:lnTo>
                  <a:lnTo>
                    <a:pt x="14" y="159"/>
                  </a:lnTo>
                  <a:lnTo>
                    <a:pt x="7" y="159"/>
                  </a:lnTo>
                  <a:lnTo>
                    <a:pt x="7" y="150"/>
                  </a:lnTo>
                  <a:lnTo>
                    <a:pt x="0" y="141"/>
                  </a:lnTo>
                  <a:lnTo>
                    <a:pt x="0" y="133"/>
                  </a:lnTo>
                  <a:lnTo>
                    <a:pt x="0" y="124"/>
                  </a:lnTo>
                  <a:lnTo>
                    <a:pt x="0" y="115"/>
                  </a:lnTo>
                  <a:lnTo>
                    <a:pt x="7" y="115"/>
                  </a:lnTo>
                  <a:lnTo>
                    <a:pt x="7" y="106"/>
                  </a:lnTo>
                  <a:lnTo>
                    <a:pt x="0" y="106"/>
                  </a:lnTo>
                  <a:lnTo>
                    <a:pt x="7" y="106"/>
                  </a:lnTo>
                  <a:lnTo>
                    <a:pt x="14" y="97"/>
                  </a:lnTo>
                  <a:lnTo>
                    <a:pt x="21" y="97"/>
                  </a:lnTo>
                  <a:lnTo>
                    <a:pt x="21" y="88"/>
                  </a:lnTo>
                  <a:lnTo>
                    <a:pt x="21" y="79"/>
                  </a:lnTo>
                  <a:lnTo>
                    <a:pt x="21" y="71"/>
                  </a:lnTo>
                  <a:lnTo>
                    <a:pt x="14" y="71"/>
                  </a:lnTo>
                  <a:lnTo>
                    <a:pt x="21" y="62"/>
                  </a:lnTo>
                  <a:lnTo>
                    <a:pt x="28" y="53"/>
                  </a:lnTo>
                  <a:lnTo>
                    <a:pt x="34" y="53"/>
                  </a:lnTo>
                  <a:lnTo>
                    <a:pt x="41" y="53"/>
                  </a:lnTo>
                  <a:lnTo>
                    <a:pt x="48" y="53"/>
                  </a:lnTo>
                  <a:lnTo>
                    <a:pt x="48" y="44"/>
                  </a:lnTo>
                  <a:lnTo>
                    <a:pt x="48" y="35"/>
                  </a:lnTo>
                  <a:lnTo>
                    <a:pt x="55" y="35"/>
                  </a:lnTo>
                  <a:lnTo>
                    <a:pt x="55" y="26"/>
                  </a:lnTo>
                  <a:lnTo>
                    <a:pt x="55" y="17"/>
                  </a:lnTo>
                  <a:lnTo>
                    <a:pt x="48" y="17"/>
                  </a:lnTo>
                  <a:lnTo>
                    <a:pt x="48" y="9"/>
                  </a:lnTo>
                  <a:lnTo>
                    <a:pt x="41" y="9"/>
                  </a:lnTo>
                  <a:lnTo>
                    <a:pt x="41" y="0"/>
                  </a:lnTo>
                  <a:lnTo>
                    <a:pt x="34" y="0"/>
                  </a:lnTo>
                  <a:lnTo>
                    <a:pt x="48" y="0"/>
                  </a:lnTo>
                  <a:lnTo>
                    <a:pt x="68" y="0"/>
                  </a:lnTo>
                  <a:lnTo>
                    <a:pt x="89" y="0"/>
                  </a:lnTo>
                  <a:lnTo>
                    <a:pt x="109" y="0"/>
                  </a:lnTo>
                  <a:lnTo>
                    <a:pt x="116" y="0"/>
                  </a:lnTo>
                  <a:lnTo>
                    <a:pt x="123" y="0"/>
                  </a:lnTo>
                  <a:lnTo>
                    <a:pt x="136" y="0"/>
                  </a:lnTo>
                  <a:lnTo>
                    <a:pt x="143" y="0"/>
                  </a:lnTo>
                  <a:lnTo>
                    <a:pt x="157" y="0"/>
                  </a:lnTo>
                  <a:lnTo>
                    <a:pt x="157" y="9"/>
                  </a:lnTo>
                  <a:lnTo>
                    <a:pt x="157" y="17"/>
                  </a:lnTo>
                  <a:lnTo>
                    <a:pt x="163" y="26"/>
                  </a:lnTo>
                  <a:lnTo>
                    <a:pt x="163" y="35"/>
                  </a:lnTo>
                  <a:lnTo>
                    <a:pt x="170" y="44"/>
                  </a:lnTo>
                  <a:lnTo>
                    <a:pt x="170" y="53"/>
                  </a:lnTo>
                  <a:lnTo>
                    <a:pt x="170" y="62"/>
                  </a:lnTo>
                  <a:lnTo>
                    <a:pt x="170" y="71"/>
                  </a:lnTo>
                  <a:lnTo>
                    <a:pt x="170" y="79"/>
                  </a:lnTo>
                  <a:lnTo>
                    <a:pt x="170" y="97"/>
                  </a:lnTo>
                  <a:lnTo>
                    <a:pt x="170" y="106"/>
                  </a:lnTo>
                  <a:lnTo>
                    <a:pt x="170" y="124"/>
                  </a:lnTo>
                  <a:lnTo>
                    <a:pt x="170" y="141"/>
                  </a:lnTo>
                  <a:lnTo>
                    <a:pt x="170" y="159"/>
                  </a:lnTo>
                  <a:lnTo>
                    <a:pt x="170" y="168"/>
                  </a:lnTo>
                  <a:lnTo>
                    <a:pt x="170" y="177"/>
                  </a:lnTo>
                  <a:lnTo>
                    <a:pt x="163" y="177"/>
                  </a:lnTo>
                  <a:lnTo>
                    <a:pt x="170" y="177"/>
                  </a:lnTo>
                  <a:lnTo>
                    <a:pt x="170" y="186"/>
                  </a:lnTo>
                  <a:lnTo>
                    <a:pt x="163" y="186"/>
                  </a:lnTo>
                  <a:lnTo>
                    <a:pt x="170" y="186"/>
                  </a:lnTo>
                  <a:lnTo>
                    <a:pt x="170" y="195"/>
                  </a:lnTo>
                  <a:lnTo>
                    <a:pt x="170" y="204"/>
                  </a:lnTo>
                  <a:lnTo>
                    <a:pt x="170" y="212"/>
                  </a:lnTo>
                  <a:lnTo>
                    <a:pt x="163" y="212"/>
                  </a:lnTo>
                  <a:lnTo>
                    <a:pt x="163" y="221"/>
                  </a:lnTo>
                  <a:lnTo>
                    <a:pt x="157" y="221"/>
                  </a:lnTo>
                  <a:lnTo>
                    <a:pt x="163" y="221"/>
                  </a:lnTo>
                  <a:lnTo>
                    <a:pt x="157" y="230"/>
                  </a:lnTo>
                  <a:lnTo>
                    <a:pt x="150" y="230"/>
                  </a:lnTo>
                  <a:lnTo>
                    <a:pt x="150" y="239"/>
                  </a:lnTo>
                  <a:lnTo>
                    <a:pt x="150" y="248"/>
                  </a:lnTo>
                  <a:lnTo>
                    <a:pt x="150" y="257"/>
                  </a:lnTo>
                  <a:lnTo>
                    <a:pt x="143" y="248"/>
                  </a:lnTo>
                  <a:lnTo>
                    <a:pt x="143" y="257"/>
                  </a:lnTo>
                  <a:lnTo>
                    <a:pt x="150" y="257"/>
                  </a:lnTo>
                  <a:lnTo>
                    <a:pt x="143" y="257"/>
                  </a:lnTo>
                  <a:lnTo>
                    <a:pt x="150" y="257"/>
                  </a:lnTo>
                  <a:lnTo>
                    <a:pt x="143" y="257"/>
                  </a:lnTo>
                  <a:lnTo>
                    <a:pt x="150" y="257"/>
                  </a:lnTo>
                  <a:lnTo>
                    <a:pt x="150" y="266"/>
                  </a:lnTo>
                  <a:lnTo>
                    <a:pt x="143" y="266"/>
                  </a:lnTo>
                  <a:lnTo>
                    <a:pt x="143" y="274"/>
                  </a:lnTo>
                  <a:lnTo>
                    <a:pt x="150" y="274"/>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48" name="Freeform 38"/>
            <p:cNvSpPr>
              <a:spLocks/>
            </p:cNvSpPr>
            <p:nvPr/>
          </p:nvSpPr>
          <p:spPr bwMode="auto">
            <a:xfrm>
              <a:off x="7059613" y="3151188"/>
              <a:ext cx="76200" cy="227012"/>
            </a:xfrm>
            <a:custGeom>
              <a:avLst/>
              <a:gdLst>
                <a:gd name="T0" fmla="*/ 0 w 28"/>
                <a:gd name="T1" fmla="*/ 71 h 71"/>
                <a:gd name="T2" fmla="*/ 0 w 28"/>
                <a:gd name="T3" fmla="*/ 62 h 71"/>
                <a:gd name="T4" fmla="*/ 0 w 28"/>
                <a:gd name="T5" fmla="*/ 54 h 71"/>
                <a:gd name="T6" fmla="*/ 0 w 28"/>
                <a:gd name="T7" fmla="*/ 36 h 71"/>
                <a:gd name="T8" fmla="*/ 0 w 28"/>
                <a:gd name="T9" fmla="*/ 27 h 71"/>
                <a:gd name="T10" fmla="*/ 0 w 28"/>
                <a:gd name="T11" fmla="*/ 18 h 71"/>
                <a:gd name="T12" fmla="*/ 0 w 28"/>
                <a:gd name="T13" fmla="*/ 0 h 71"/>
                <a:gd name="T14" fmla="*/ 7 w 28"/>
                <a:gd name="T15" fmla="*/ 0 h 71"/>
                <a:gd name="T16" fmla="*/ 14 w 28"/>
                <a:gd name="T17" fmla="*/ 0 h 71"/>
                <a:gd name="T18" fmla="*/ 7 w 28"/>
                <a:gd name="T19" fmla="*/ 9 h 71"/>
                <a:gd name="T20" fmla="*/ 7 w 28"/>
                <a:gd name="T21" fmla="*/ 18 h 71"/>
                <a:gd name="T22" fmla="*/ 7 w 28"/>
                <a:gd name="T23" fmla="*/ 27 h 71"/>
                <a:gd name="T24" fmla="*/ 14 w 28"/>
                <a:gd name="T25" fmla="*/ 27 h 71"/>
                <a:gd name="T26" fmla="*/ 14 w 28"/>
                <a:gd name="T27" fmla="*/ 36 h 71"/>
                <a:gd name="T28" fmla="*/ 21 w 28"/>
                <a:gd name="T29" fmla="*/ 45 h 71"/>
                <a:gd name="T30" fmla="*/ 28 w 28"/>
                <a:gd name="T31" fmla="*/ 54 h 71"/>
                <a:gd name="T32" fmla="*/ 28 w 28"/>
                <a:gd name="T33" fmla="*/ 71 h 71"/>
                <a:gd name="T34" fmla="*/ 21 w 28"/>
                <a:gd name="T35" fmla="*/ 71 h 71"/>
                <a:gd name="T36" fmla="*/ 0 w 28"/>
                <a:gd name="T37"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71">
                  <a:moveTo>
                    <a:pt x="0" y="71"/>
                  </a:moveTo>
                  <a:lnTo>
                    <a:pt x="0" y="62"/>
                  </a:lnTo>
                  <a:lnTo>
                    <a:pt x="0" y="54"/>
                  </a:lnTo>
                  <a:lnTo>
                    <a:pt x="0" y="36"/>
                  </a:lnTo>
                  <a:lnTo>
                    <a:pt x="0" y="27"/>
                  </a:lnTo>
                  <a:lnTo>
                    <a:pt x="0" y="18"/>
                  </a:lnTo>
                  <a:lnTo>
                    <a:pt x="0" y="0"/>
                  </a:lnTo>
                  <a:lnTo>
                    <a:pt x="7" y="0"/>
                  </a:lnTo>
                  <a:lnTo>
                    <a:pt x="14" y="0"/>
                  </a:lnTo>
                  <a:lnTo>
                    <a:pt x="7" y="9"/>
                  </a:lnTo>
                  <a:lnTo>
                    <a:pt x="7" y="18"/>
                  </a:lnTo>
                  <a:lnTo>
                    <a:pt x="7" y="27"/>
                  </a:lnTo>
                  <a:lnTo>
                    <a:pt x="14" y="27"/>
                  </a:lnTo>
                  <a:lnTo>
                    <a:pt x="14" y="36"/>
                  </a:lnTo>
                  <a:lnTo>
                    <a:pt x="21" y="45"/>
                  </a:lnTo>
                  <a:lnTo>
                    <a:pt x="28" y="54"/>
                  </a:lnTo>
                  <a:lnTo>
                    <a:pt x="28" y="71"/>
                  </a:lnTo>
                  <a:lnTo>
                    <a:pt x="21" y="71"/>
                  </a:lnTo>
                  <a:lnTo>
                    <a:pt x="0" y="71"/>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49" name="Freeform 39"/>
            <p:cNvSpPr>
              <a:spLocks/>
            </p:cNvSpPr>
            <p:nvPr/>
          </p:nvSpPr>
          <p:spPr bwMode="auto">
            <a:xfrm>
              <a:off x="6267450" y="3009900"/>
              <a:ext cx="571500" cy="595313"/>
            </a:xfrm>
            <a:custGeom>
              <a:avLst/>
              <a:gdLst>
                <a:gd name="T0" fmla="*/ 142 w 210"/>
                <a:gd name="T1" fmla="*/ 124 h 186"/>
                <a:gd name="T2" fmla="*/ 128 w 210"/>
                <a:gd name="T3" fmla="*/ 115 h 186"/>
                <a:gd name="T4" fmla="*/ 122 w 210"/>
                <a:gd name="T5" fmla="*/ 115 h 186"/>
                <a:gd name="T6" fmla="*/ 115 w 210"/>
                <a:gd name="T7" fmla="*/ 133 h 186"/>
                <a:gd name="T8" fmla="*/ 108 w 210"/>
                <a:gd name="T9" fmla="*/ 142 h 186"/>
                <a:gd name="T10" fmla="*/ 101 w 210"/>
                <a:gd name="T11" fmla="*/ 151 h 186"/>
                <a:gd name="T12" fmla="*/ 95 w 210"/>
                <a:gd name="T13" fmla="*/ 160 h 186"/>
                <a:gd name="T14" fmla="*/ 101 w 210"/>
                <a:gd name="T15" fmla="*/ 168 h 186"/>
                <a:gd name="T16" fmla="*/ 101 w 210"/>
                <a:gd name="T17" fmla="*/ 168 h 186"/>
                <a:gd name="T18" fmla="*/ 95 w 210"/>
                <a:gd name="T19" fmla="*/ 177 h 186"/>
                <a:gd name="T20" fmla="*/ 88 w 210"/>
                <a:gd name="T21" fmla="*/ 168 h 186"/>
                <a:gd name="T22" fmla="*/ 81 w 210"/>
                <a:gd name="T23" fmla="*/ 177 h 186"/>
                <a:gd name="T24" fmla="*/ 67 w 210"/>
                <a:gd name="T25" fmla="*/ 186 h 186"/>
                <a:gd name="T26" fmla="*/ 67 w 210"/>
                <a:gd name="T27" fmla="*/ 186 h 186"/>
                <a:gd name="T28" fmla="*/ 54 w 210"/>
                <a:gd name="T29" fmla="*/ 186 h 186"/>
                <a:gd name="T30" fmla="*/ 47 w 210"/>
                <a:gd name="T31" fmla="*/ 186 h 186"/>
                <a:gd name="T32" fmla="*/ 33 w 210"/>
                <a:gd name="T33" fmla="*/ 186 h 186"/>
                <a:gd name="T34" fmla="*/ 27 w 210"/>
                <a:gd name="T35" fmla="*/ 177 h 186"/>
                <a:gd name="T36" fmla="*/ 20 w 210"/>
                <a:gd name="T37" fmla="*/ 168 h 186"/>
                <a:gd name="T38" fmla="*/ 13 w 210"/>
                <a:gd name="T39" fmla="*/ 160 h 186"/>
                <a:gd name="T40" fmla="*/ 6 w 210"/>
                <a:gd name="T41" fmla="*/ 151 h 186"/>
                <a:gd name="T42" fmla="*/ 0 w 210"/>
                <a:gd name="T43" fmla="*/ 142 h 186"/>
                <a:gd name="T44" fmla="*/ 0 w 210"/>
                <a:gd name="T45" fmla="*/ 124 h 186"/>
                <a:gd name="T46" fmla="*/ 6 w 210"/>
                <a:gd name="T47" fmla="*/ 115 h 186"/>
                <a:gd name="T48" fmla="*/ 13 w 210"/>
                <a:gd name="T49" fmla="*/ 106 h 186"/>
                <a:gd name="T50" fmla="*/ 13 w 210"/>
                <a:gd name="T51" fmla="*/ 98 h 186"/>
                <a:gd name="T52" fmla="*/ 20 w 210"/>
                <a:gd name="T53" fmla="*/ 89 h 186"/>
                <a:gd name="T54" fmla="*/ 27 w 210"/>
                <a:gd name="T55" fmla="*/ 98 h 186"/>
                <a:gd name="T56" fmla="*/ 33 w 210"/>
                <a:gd name="T57" fmla="*/ 89 h 186"/>
                <a:gd name="T58" fmla="*/ 33 w 210"/>
                <a:gd name="T59" fmla="*/ 71 h 186"/>
                <a:gd name="T60" fmla="*/ 47 w 210"/>
                <a:gd name="T61" fmla="*/ 71 h 186"/>
                <a:gd name="T62" fmla="*/ 54 w 210"/>
                <a:gd name="T63" fmla="*/ 71 h 186"/>
                <a:gd name="T64" fmla="*/ 61 w 210"/>
                <a:gd name="T65" fmla="*/ 62 h 186"/>
                <a:gd name="T66" fmla="*/ 74 w 210"/>
                <a:gd name="T67" fmla="*/ 53 h 186"/>
                <a:gd name="T68" fmla="*/ 74 w 210"/>
                <a:gd name="T69" fmla="*/ 35 h 186"/>
                <a:gd name="T70" fmla="*/ 74 w 210"/>
                <a:gd name="T71" fmla="*/ 35 h 186"/>
                <a:gd name="T72" fmla="*/ 81 w 210"/>
                <a:gd name="T73" fmla="*/ 27 h 186"/>
                <a:gd name="T74" fmla="*/ 81 w 210"/>
                <a:gd name="T75" fmla="*/ 9 h 186"/>
                <a:gd name="T76" fmla="*/ 88 w 210"/>
                <a:gd name="T77" fmla="*/ 0 h 186"/>
                <a:gd name="T78" fmla="*/ 88 w 210"/>
                <a:gd name="T79" fmla="*/ 27 h 186"/>
                <a:gd name="T80" fmla="*/ 88 w 210"/>
                <a:gd name="T81" fmla="*/ 44 h 186"/>
                <a:gd name="T82" fmla="*/ 115 w 210"/>
                <a:gd name="T83" fmla="*/ 44 h 186"/>
                <a:gd name="T84" fmla="*/ 135 w 210"/>
                <a:gd name="T85" fmla="*/ 44 h 186"/>
                <a:gd name="T86" fmla="*/ 135 w 210"/>
                <a:gd name="T87" fmla="*/ 71 h 186"/>
                <a:gd name="T88" fmla="*/ 149 w 210"/>
                <a:gd name="T89" fmla="*/ 62 h 186"/>
                <a:gd name="T90" fmla="*/ 162 w 210"/>
                <a:gd name="T91" fmla="*/ 53 h 186"/>
                <a:gd name="T92" fmla="*/ 169 w 210"/>
                <a:gd name="T93" fmla="*/ 62 h 186"/>
                <a:gd name="T94" fmla="*/ 176 w 210"/>
                <a:gd name="T95" fmla="*/ 53 h 186"/>
                <a:gd name="T96" fmla="*/ 190 w 210"/>
                <a:gd name="T97" fmla="*/ 53 h 186"/>
                <a:gd name="T98" fmla="*/ 190 w 210"/>
                <a:gd name="T99" fmla="*/ 53 h 186"/>
                <a:gd name="T100" fmla="*/ 203 w 210"/>
                <a:gd name="T101" fmla="*/ 53 h 186"/>
                <a:gd name="T102" fmla="*/ 203 w 210"/>
                <a:gd name="T103" fmla="*/ 53 h 186"/>
                <a:gd name="T104" fmla="*/ 203 w 210"/>
                <a:gd name="T105" fmla="*/ 53 h 186"/>
                <a:gd name="T106" fmla="*/ 210 w 210"/>
                <a:gd name="T107" fmla="*/ 62 h 186"/>
                <a:gd name="T108" fmla="*/ 203 w 210"/>
                <a:gd name="T109" fmla="*/ 71 h 186"/>
                <a:gd name="T110" fmla="*/ 203 w 210"/>
                <a:gd name="T111" fmla="*/ 71 h 186"/>
                <a:gd name="T112" fmla="*/ 196 w 210"/>
                <a:gd name="T113" fmla="*/ 71 h 186"/>
                <a:gd name="T114" fmla="*/ 183 w 210"/>
                <a:gd name="T115" fmla="*/ 71 h 186"/>
                <a:gd name="T116" fmla="*/ 176 w 210"/>
                <a:gd name="T117" fmla="*/ 80 h 186"/>
                <a:gd name="T118" fmla="*/ 169 w 210"/>
                <a:gd name="T119" fmla="*/ 89 h 186"/>
                <a:gd name="T120" fmla="*/ 162 w 210"/>
                <a:gd name="T121" fmla="*/ 98 h 186"/>
                <a:gd name="T122" fmla="*/ 149 w 210"/>
                <a:gd name="T123" fmla="*/ 98 h 186"/>
                <a:gd name="T124" fmla="*/ 142 w 210"/>
                <a:gd name="T125" fmla="*/ 11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 h="186">
                  <a:moveTo>
                    <a:pt x="142" y="115"/>
                  </a:moveTo>
                  <a:lnTo>
                    <a:pt x="142" y="124"/>
                  </a:lnTo>
                  <a:lnTo>
                    <a:pt x="135" y="115"/>
                  </a:lnTo>
                  <a:lnTo>
                    <a:pt x="128" y="115"/>
                  </a:lnTo>
                  <a:lnTo>
                    <a:pt x="128" y="106"/>
                  </a:lnTo>
                  <a:lnTo>
                    <a:pt x="122" y="115"/>
                  </a:lnTo>
                  <a:lnTo>
                    <a:pt x="122" y="124"/>
                  </a:lnTo>
                  <a:lnTo>
                    <a:pt x="115" y="133"/>
                  </a:lnTo>
                  <a:lnTo>
                    <a:pt x="115" y="142"/>
                  </a:lnTo>
                  <a:lnTo>
                    <a:pt x="108" y="142"/>
                  </a:lnTo>
                  <a:lnTo>
                    <a:pt x="108" y="151"/>
                  </a:lnTo>
                  <a:lnTo>
                    <a:pt x="101" y="151"/>
                  </a:lnTo>
                  <a:lnTo>
                    <a:pt x="101" y="160"/>
                  </a:lnTo>
                  <a:lnTo>
                    <a:pt x="95" y="160"/>
                  </a:lnTo>
                  <a:lnTo>
                    <a:pt x="101" y="160"/>
                  </a:lnTo>
                  <a:lnTo>
                    <a:pt x="101" y="168"/>
                  </a:lnTo>
                  <a:lnTo>
                    <a:pt x="95" y="168"/>
                  </a:lnTo>
                  <a:lnTo>
                    <a:pt x="101" y="168"/>
                  </a:lnTo>
                  <a:lnTo>
                    <a:pt x="95" y="168"/>
                  </a:lnTo>
                  <a:lnTo>
                    <a:pt x="95" y="177"/>
                  </a:lnTo>
                  <a:lnTo>
                    <a:pt x="88" y="177"/>
                  </a:lnTo>
                  <a:lnTo>
                    <a:pt x="88" y="168"/>
                  </a:lnTo>
                  <a:lnTo>
                    <a:pt x="88" y="177"/>
                  </a:lnTo>
                  <a:lnTo>
                    <a:pt x="81" y="177"/>
                  </a:lnTo>
                  <a:lnTo>
                    <a:pt x="74" y="177"/>
                  </a:lnTo>
                  <a:lnTo>
                    <a:pt x="67" y="186"/>
                  </a:lnTo>
                  <a:lnTo>
                    <a:pt x="67" y="177"/>
                  </a:lnTo>
                  <a:lnTo>
                    <a:pt x="67" y="186"/>
                  </a:lnTo>
                  <a:lnTo>
                    <a:pt x="61" y="186"/>
                  </a:lnTo>
                  <a:lnTo>
                    <a:pt x="54" y="186"/>
                  </a:lnTo>
                  <a:lnTo>
                    <a:pt x="54" y="177"/>
                  </a:lnTo>
                  <a:lnTo>
                    <a:pt x="47" y="186"/>
                  </a:lnTo>
                  <a:lnTo>
                    <a:pt x="40" y="186"/>
                  </a:lnTo>
                  <a:lnTo>
                    <a:pt x="33" y="186"/>
                  </a:lnTo>
                  <a:lnTo>
                    <a:pt x="33" y="177"/>
                  </a:lnTo>
                  <a:lnTo>
                    <a:pt x="27" y="177"/>
                  </a:lnTo>
                  <a:lnTo>
                    <a:pt x="27" y="168"/>
                  </a:lnTo>
                  <a:lnTo>
                    <a:pt x="20" y="168"/>
                  </a:lnTo>
                  <a:lnTo>
                    <a:pt x="20" y="160"/>
                  </a:lnTo>
                  <a:lnTo>
                    <a:pt x="13" y="160"/>
                  </a:lnTo>
                  <a:lnTo>
                    <a:pt x="13" y="151"/>
                  </a:lnTo>
                  <a:lnTo>
                    <a:pt x="6" y="151"/>
                  </a:lnTo>
                  <a:lnTo>
                    <a:pt x="6" y="142"/>
                  </a:lnTo>
                  <a:lnTo>
                    <a:pt x="0" y="142"/>
                  </a:lnTo>
                  <a:lnTo>
                    <a:pt x="0" y="133"/>
                  </a:lnTo>
                  <a:lnTo>
                    <a:pt x="0" y="124"/>
                  </a:lnTo>
                  <a:lnTo>
                    <a:pt x="6" y="124"/>
                  </a:lnTo>
                  <a:lnTo>
                    <a:pt x="6" y="115"/>
                  </a:lnTo>
                  <a:lnTo>
                    <a:pt x="13" y="115"/>
                  </a:lnTo>
                  <a:lnTo>
                    <a:pt x="13" y="106"/>
                  </a:lnTo>
                  <a:lnTo>
                    <a:pt x="20" y="106"/>
                  </a:lnTo>
                  <a:lnTo>
                    <a:pt x="13" y="98"/>
                  </a:lnTo>
                  <a:lnTo>
                    <a:pt x="20" y="98"/>
                  </a:lnTo>
                  <a:lnTo>
                    <a:pt x="20" y="89"/>
                  </a:lnTo>
                  <a:lnTo>
                    <a:pt x="27" y="89"/>
                  </a:lnTo>
                  <a:lnTo>
                    <a:pt x="27" y="98"/>
                  </a:lnTo>
                  <a:lnTo>
                    <a:pt x="33" y="98"/>
                  </a:lnTo>
                  <a:lnTo>
                    <a:pt x="33" y="89"/>
                  </a:lnTo>
                  <a:lnTo>
                    <a:pt x="33" y="80"/>
                  </a:lnTo>
                  <a:lnTo>
                    <a:pt x="33" y="71"/>
                  </a:lnTo>
                  <a:lnTo>
                    <a:pt x="40" y="71"/>
                  </a:lnTo>
                  <a:lnTo>
                    <a:pt x="47" y="71"/>
                  </a:lnTo>
                  <a:lnTo>
                    <a:pt x="47" y="62"/>
                  </a:lnTo>
                  <a:lnTo>
                    <a:pt x="54" y="71"/>
                  </a:lnTo>
                  <a:lnTo>
                    <a:pt x="54" y="62"/>
                  </a:lnTo>
                  <a:lnTo>
                    <a:pt x="61" y="62"/>
                  </a:lnTo>
                  <a:lnTo>
                    <a:pt x="67" y="53"/>
                  </a:lnTo>
                  <a:lnTo>
                    <a:pt x="74" y="53"/>
                  </a:lnTo>
                  <a:lnTo>
                    <a:pt x="74" y="44"/>
                  </a:lnTo>
                  <a:lnTo>
                    <a:pt x="74" y="35"/>
                  </a:lnTo>
                  <a:lnTo>
                    <a:pt x="81" y="35"/>
                  </a:lnTo>
                  <a:lnTo>
                    <a:pt x="74" y="35"/>
                  </a:lnTo>
                  <a:lnTo>
                    <a:pt x="81" y="35"/>
                  </a:lnTo>
                  <a:lnTo>
                    <a:pt x="81" y="27"/>
                  </a:lnTo>
                  <a:lnTo>
                    <a:pt x="81" y="18"/>
                  </a:lnTo>
                  <a:lnTo>
                    <a:pt x="81" y="9"/>
                  </a:lnTo>
                  <a:lnTo>
                    <a:pt x="81" y="0"/>
                  </a:lnTo>
                  <a:lnTo>
                    <a:pt x="88" y="0"/>
                  </a:lnTo>
                  <a:lnTo>
                    <a:pt x="88" y="9"/>
                  </a:lnTo>
                  <a:lnTo>
                    <a:pt x="88" y="27"/>
                  </a:lnTo>
                  <a:lnTo>
                    <a:pt x="88" y="35"/>
                  </a:lnTo>
                  <a:lnTo>
                    <a:pt x="88" y="44"/>
                  </a:lnTo>
                  <a:lnTo>
                    <a:pt x="95" y="44"/>
                  </a:lnTo>
                  <a:lnTo>
                    <a:pt x="115" y="44"/>
                  </a:lnTo>
                  <a:lnTo>
                    <a:pt x="122" y="44"/>
                  </a:lnTo>
                  <a:lnTo>
                    <a:pt x="135" y="44"/>
                  </a:lnTo>
                  <a:lnTo>
                    <a:pt x="128" y="80"/>
                  </a:lnTo>
                  <a:lnTo>
                    <a:pt x="135" y="71"/>
                  </a:lnTo>
                  <a:lnTo>
                    <a:pt x="142" y="71"/>
                  </a:lnTo>
                  <a:lnTo>
                    <a:pt x="149" y="62"/>
                  </a:lnTo>
                  <a:lnTo>
                    <a:pt x="156" y="62"/>
                  </a:lnTo>
                  <a:lnTo>
                    <a:pt x="162" y="53"/>
                  </a:lnTo>
                  <a:lnTo>
                    <a:pt x="169" y="53"/>
                  </a:lnTo>
                  <a:lnTo>
                    <a:pt x="169" y="62"/>
                  </a:lnTo>
                  <a:lnTo>
                    <a:pt x="176" y="62"/>
                  </a:lnTo>
                  <a:lnTo>
                    <a:pt x="176" y="53"/>
                  </a:lnTo>
                  <a:lnTo>
                    <a:pt x="183" y="53"/>
                  </a:lnTo>
                  <a:lnTo>
                    <a:pt x="190" y="53"/>
                  </a:lnTo>
                  <a:lnTo>
                    <a:pt x="190" y="44"/>
                  </a:lnTo>
                  <a:lnTo>
                    <a:pt x="190" y="53"/>
                  </a:lnTo>
                  <a:lnTo>
                    <a:pt x="196" y="53"/>
                  </a:lnTo>
                  <a:lnTo>
                    <a:pt x="203" y="53"/>
                  </a:lnTo>
                  <a:lnTo>
                    <a:pt x="203" y="62"/>
                  </a:lnTo>
                  <a:lnTo>
                    <a:pt x="203" y="53"/>
                  </a:lnTo>
                  <a:lnTo>
                    <a:pt x="203" y="62"/>
                  </a:lnTo>
                  <a:lnTo>
                    <a:pt x="203" y="53"/>
                  </a:lnTo>
                  <a:lnTo>
                    <a:pt x="203" y="62"/>
                  </a:lnTo>
                  <a:lnTo>
                    <a:pt x="210" y="62"/>
                  </a:lnTo>
                  <a:lnTo>
                    <a:pt x="203" y="62"/>
                  </a:lnTo>
                  <a:lnTo>
                    <a:pt x="203" y="71"/>
                  </a:lnTo>
                  <a:lnTo>
                    <a:pt x="210" y="71"/>
                  </a:lnTo>
                  <a:lnTo>
                    <a:pt x="203" y="71"/>
                  </a:lnTo>
                  <a:lnTo>
                    <a:pt x="203" y="80"/>
                  </a:lnTo>
                  <a:lnTo>
                    <a:pt x="196" y="71"/>
                  </a:lnTo>
                  <a:lnTo>
                    <a:pt x="183" y="62"/>
                  </a:lnTo>
                  <a:lnTo>
                    <a:pt x="183" y="71"/>
                  </a:lnTo>
                  <a:lnTo>
                    <a:pt x="176" y="71"/>
                  </a:lnTo>
                  <a:lnTo>
                    <a:pt x="176" y="80"/>
                  </a:lnTo>
                  <a:lnTo>
                    <a:pt x="169" y="80"/>
                  </a:lnTo>
                  <a:lnTo>
                    <a:pt x="169" y="89"/>
                  </a:lnTo>
                  <a:lnTo>
                    <a:pt x="162" y="89"/>
                  </a:lnTo>
                  <a:lnTo>
                    <a:pt x="162" y="98"/>
                  </a:lnTo>
                  <a:lnTo>
                    <a:pt x="156" y="98"/>
                  </a:lnTo>
                  <a:lnTo>
                    <a:pt x="149" y="98"/>
                  </a:lnTo>
                  <a:lnTo>
                    <a:pt x="149" y="106"/>
                  </a:lnTo>
                  <a:lnTo>
                    <a:pt x="142" y="115"/>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50" name="Freeform 40"/>
            <p:cNvSpPr>
              <a:spLocks noEditPoints="1"/>
            </p:cNvSpPr>
            <p:nvPr/>
          </p:nvSpPr>
          <p:spPr bwMode="auto">
            <a:xfrm>
              <a:off x="6615113" y="3151188"/>
              <a:ext cx="520700" cy="312737"/>
            </a:xfrm>
            <a:custGeom>
              <a:avLst/>
              <a:gdLst>
                <a:gd name="T0" fmla="*/ 163 w 191"/>
                <a:gd name="T1" fmla="*/ 71 h 98"/>
                <a:gd name="T2" fmla="*/ 191 w 191"/>
                <a:gd name="T3" fmla="*/ 71 h 98"/>
                <a:gd name="T4" fmla="*/ 184 w 191"/>
                <a:gd name="T5" fmla="*/ 89 h 98"/>
                <a:gd name="T6" fmla="*/ 170 w 191"/>
                <a:gd name="T7" fmla="*/ 98 h 98"/>
                <a:gd name="T8" fmla="*/ 163 w 191"/>
                <a:gd name="T9" fmla="*/ 98 h 98"/>
                <a:gd name="T10" fmla="*/ 163 w 191"/>
                <a:gd name="T11" fmla="*/ 80 h 98"/>
                <a:gd name="T12" fmla="*/ 150 w 191"/>
                <a:gd name="T13" fmla="*/ 80 h 98"/>
                <a:gd name="T14" fmla="*/ 143 w 191"/>
                <a:gd name="T15" fmla="*/ 62 h 98"/>
                <a:gd name="T16" fmla="*/ 150 w 191"/>
                <a:gd name="T17" fmla="*/ 62 h 98"/>
                <a:gd name="T18" fmla="*/ 143 w 191"/>
                <a:gd name="T19" fmla="*/ 54 h 98"/>
                <a:gd name="T20" fmla="*/ 143 w 191"/>
                <a:gd name="T21" fmla="*/ 54 h 98"/>
                <a:gd name="T22" fmla="*/ 150 w 191"/>
                <a:gd name="T23" fmla="*/ 45 h 98"/>
                <a:gd name="T24" fmla="*/ 150 w 191"/>
                <a:gd name="T25" fmla="*/ 36 h 98"/>
                <a:gd name="T26" fmla="*/ 150 w 191"/>
                <a:gd name="T27" fmla="*/ 27 h 98"/>
                <a:gd name="T28" fmla="*/ 150 w 191"/>
                <a:gd name="T29" fmla="*/ 9 h 98"/>
                <a:gd name="T30" fmla="*/ 136 w 191"/>
                <a:gd name="T31" fmla="*/ 18 h 98"/>
                <a:gd name="T32" fmla="*/ 129 w 191"/>
                <a:gd name="T33" fmla="*/ 27 h 98"/>
                <a:gd name="T34" fmla="*/ 136 w 191"/>
                <a:gd name="T35" fmla="*/ 36 h 98"/>
                <a:gd name="T36" fmla="*/ 129 w 191"/>
                <a:gd name="T37" fmla="*/ 54 h 98"/>
                <a:gd name="T38" fmla="*/ 129 w 191"/>
                <a:gd name="T39" fmla="*/ 71 h 98"/>
                <a:gd name="T40" fmla="*/ 129 w 191"/>
                <a:gd name="T41" fmla="*/ 80 h 98"/>
                <a:gd name="T42" fmla="*/ 136 w 191"/>
                <a:gd name="T43" fmla="*/ 89 h 98"/>
                <a:gd name="T44" fmla="*/ 129 w 191"/>
                <a:gd name="T45" fmla="*/ 89 h 98"/>
                <a:gd name="T46" fmla="*/ 116 w 191"/>
                <a:gd name="T47" fmla="*/ 80 h 98"/>
                <a:gd name="T48" fmla="*/ 109 w 191"/>
                <a:gd name="T49" fmla="*/ 71 h 98"/>
                <a:gd name="T50" fmla="*/ 96 w 191"/>
                <a:gd name="T51" fmla="*/ 71 h 98"/>
                <a:gd name="T52" fmla="*/ 109 w 191"/>
                <a:gd name="T53" fmla="*/ 62 h 98"/>
                <a:gd name="T54" fmla="*/ 116 w 191"/>
                <a:gd name="T55" fmla="*/ 54 h 98"/>
                <a:gd name="T56" fmla="*/ 102 w 191"/>
                <a:gd name="T57" fmla="*/ 45 h 98"/>
                <a:gd name="T58" fmla="*/ 89 w 191"/>
                <a:gd name="T59" fmla="*/ 36 h 98"/>
                <a:gd name="T60" fmla="*/ 82 w 191"/>
                <a:gd name="T61" fmla="*/ 27 h 98"/>
                <a:gd name="T62" fmla="*/ 75 w 191"/>
                <a:gd name="T63" fmla="*/ 18 h 98"/>
                <a:gd name="T64" fmla="*/ 75 w 191"/>
                <a:gd name="T65" fmla="*/ 18 h 98"/>
                <a:gd name="T66" fmla="*/ 75 w 191"/>
                <a:gd name="T67" fmla="*/ 18 h 98"/>
                <a:gd name="T68" fmla="*/ 75 w 191"/>
                <a:gd name="T69" fmla="*/ 18 h 98"/>
                <a:gd name="T70" fmla="*/ 68 w 191"/>
                <a:gd name="T71" fmla="*/ 9 h 98"/>
                <a:gd name="T72" fmla="*/ 62 w 191"/>
                <a:gd name="T73" fmla="*/ 0 h 98"/>
                <a:gd name="T74" fmla="*/ 55 w 191"/>
                <a:gd name="T75" fmla="*/ 9 h 98"/>
                <a:gd name="T76" fmla="*/ 48 w 191"/>
                <a:gd name="T77" fmla="*/ 18 h 98"/>
                <a:gd name="T78" fmla="*/ 41 w 191"/>
                <a:gd name="T79" fmla="*/ 9 h 98"/>
                <a:gd name="T80" fmla="*/ 28 w 191"/>
                <a:gd name="T81" fmla="*/ 18 h 98"/>
                <a:gd name="T82" fmla="*/ 14 w 191"/>
                <a:gd name="T83" fmla="*/ 27 h 98"/>
                <a:gd name="T84" fmla="*/ 0 w 191"/>
                <a:gd name="T85" fmla="*/ 36 h 98"/>
                <a:gd name="T86" fmla="*/ 28 w 191"/>
                <a:gd name="T87" fmla="*/ 0 h 98"/>
                <a:gd name="T88" fmla="*/ 48 w 191"/>
                <a:gd name="T89" fmla="*/ 0 h 98"/>
                <a:gd name="T90" fmla="*/ 62 w 191"/>
                <a:gd name="T91" fmla="*/ 0 h 98"/>
                <a:gd name="T92" fmla="*/ 102 w 191"/>
                <a:gd name="T93" fmla="*/ 0 h 98"/>
                <a:gd name="T94" fmla="*/ 116 w 191"/>
                <a:gd name="T95" fmla="*/ 0 h 98"/>
                <a:gd name="T96" fmla="*/ 143 w 191"/>
                <a:gd name="T97" fmla="*/ 0 h 98"/>
                <a:gd name="T98" fmla="*/ 163 w 191"/>
                <a:gd name="T99" fmla="*/ 0 h 98"/>
                <a:gd name="T100" fmla="*/ 163 w 191"/>
                <a:gd name="T101" fmla="*/ 27 h 98"/>
                <a:gd name="T102" fmla="*/ 163 w 191"/>
                <a:gd name="T103" fmla="*/ 54 h 98"/>
                <a:gd name="T104" fmla="*/ 143 w 191"/>
                <a:gd name="T105" fmla="*/ 45 h 98"/>
                <a:gd name="T106" fmla="*/ 136 w 191"/>
                <a:gd name="T107" fmla="*/ 54 h 98"/>
                <a:gd name="T108" fmla="*/ 143 w 191"/>
                <a:gd name="T109" fmla="*/ 45 h 98"/>
                <a:gd name="T110" fmla="*/ 191 w 191"/>
                <a:gd name="T111" fmla="*/ 89 h 98"/>
                <a:gd name="T112" fmla="*/ 191 w 191"/>
                <a:gd name="T113" fmla="*/ 8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1" h="98">
                  <a:moveTo>
                    <a:pt x="163" y="62"/>
                  </a:moveTo>
                  <a:lnTo>
                    <a:pt x="163" y="71"/>
                  </a:lnTo>
                  <a:lnTo>
                    <a:pt x="184" y="71"/>
                  </a:lnTo>
                  <a:lnTo>
                    <a:pt x="191" y="71"/>
                  </a:lnTo>
                  <a:lnTo>
                    <a:pt x="191" y="80"/>
                  </a:lnTo>
                  <a:lnTo>
                    <a:pt x="184" y="89"/>
                  </a:lnTo>
                  <a:lnTo>
                    <a:pt x="177" y="98"/>
                  </a:lnTo>
                  <a:lnTo>
                    <a:pt x="170" y="98"/>
                  </a:lnTo>
                  <a:lnTo>
                    <a:pt x="157" y="98"/>
                  </a:lnTo>
                  <a:lnTo>
                    <a:pt x="163" y="98"/>
                  </a:lnTo>
                  <a:lnTo>
                    <a:pt x="157" y="89"/>
                  </a:lnTo>
                  <a:lnTo>
                    <a:pt x="163" y="80"/>
                  </a:lnTo>
                  <a:lnTo>
                    <a:pt x="157" y="80"/>
                  </a:lnTo>
                  <a:lnTo>
                    <a:pt x="150" y="80"/>
                  </a:lnTo>
                  <a:lnTo>
                    <a:pt x="143" y="71"/>
                  </a:lnTo>
                  <a:lnTo>
                    <a:pt x="143" y="62"/>
                  </a:lnTo>
                  <a:lnTo>
                    <a:pt x="150" y="71"/>
                  </a:lnTo>
                  <a:lnTo>
                    <a:pt x="150" y="62"/>
                  </a:lnTo>
                  <a:lnTo>
                    <a:pt x="143" y="62"/>
                  </a:lnTo>
                  <a:lnTo>
                    <a:pt x="143" y="54"/>
                  </a:lnTo>
                  <a:lnTo>
                    <a:pt x="136" y="62"/>
                  </a:lnTo>
                  <a:lnTo>
                    <a:pt x="143" y="54"/>
                  </a:lnTo>
                  <a:lnTo>
                    <a:pt x="150" y="54"/>
                  </a:lnTo>
                  <a:lnTo>
                    <a:pt x="150" y="45"/>
                  </a:lnTo>
                  <a:lnTo>
                    <a:pt x="143" y="45"/>
                  </a:lnTo>
                  <a:lnTo>
                    <a:pt x="150" y="36"/>
                  </a:lnTo>
                  <a:lnTo>
                    <a:pt x="143" y="36"/>
                  </a:lnTo>
                  <a:lnTo>
                    <a:pt x="150" y="27"/>
                  </a:lnTo>
                  <a:lnTo>
                    <a:pt x="157" y="18"/>
                  </a:lnTo>
                  <a:lnTo>
                    <a:pt x="150" y="9"/>
                  </a:lnTo>
                  <a:lnTo>
                    <a:pt x="143" y="18"/>
                  </a:lnTo>
                  <a:lnTo>
                    <a:pt x="136" y="18"/>
                  </a:lnTo>
                  <a:lnTo>
                    <a:pt x="136" y="27"/>
                  </a:lnTo>
                  <a:lnTo>
                    <a:pt x="129" y="27"/>
                  </a:lnTo>
                  <a:lnTo>
                    <a:pt x="129" y="36"/>
                  </a:lnTo>
                  <a:lnTo>
                    <a:pt x="136" y="36"/>
                  </a:lnTo>
                  <a:lnTo>
                    <a:pt x="129" y="45"/>
                  </a:lnTo>
                  <a:lnTo>
                    <a:pt x="129" y="54"/>
                  </a:lnTo>
                  <a:lnTo>
                    <a:pt x="129" y="62"/>
                  </a:lnTo>
                  <a:lnTo>
                    <a:pt x="129" y="71"/>
                  </a:lnTo>
                  <a:lnTo>
                    <a:pt x="136" y="80"/>
                  </a:lnTo>
                  <a:lnTo>
                    <a:pt x="129" y="80"/>
                  </a:lnTo>
                  <a:lnTo>
                    <a:pt x="123" y="71"/>
                  </a:lnTo>
                  <a:lnTo>
                    <a:pt x="136" y="89"/>
                  </a:lnTo>
                  <a:lnTo>
                    <a:pt x="136" y="98"/>
                  </a:lnTo>
                  <a:lnTo>
                    <a:pt x="129" y="89"/>
                  </a:lnTo>
                  <a:lnTo>
                    <a:pt x="123" y="89"/>
                  </a:lnTo>
                  <a:lnTo>
                    <a:pt x="116" y="80"/>
                  </a:lnTo>
                  <a:lnTo>
                    <a:pt x="109" y="80"/>
                  </a:lnTo>
                  <a:lnTo>
                    <a:pt x="109" y="71"/>
                  </a:lnTo>
                  <a:lnTo>
                    <a:pt x="102" y="80"/>
                  </a:lnTo>
                  <a:lnTo>
                    <a:pt x="96" y="71"/>
                  </a:lnTo>
                  <a:lnTo>
                    <a:pt x="102" y="62"/>
                  </a:lnTo>
                  <a:lnTo>
                    <a:pt x="109" y="62"/>
                  </a:lnTo>
                  <a:lnTo>
                    <a:pt x="109" y="54"/>
                  </a:lnTo>
                  <a:lnTo>
                    <a:pt x="116" y="54"/>
                  </a:lnTo>
                  <a:lnTo>
                    <a:pt x="109" y="45"/>
                  </a:lnTo>
                  <a:lnTo>
                    <a:pt x="102" y="45"/>
                  </a:lnTo>
                  <a:lnTo>
                    <a:pt x="96" y="36"/>
                  </a:lnTo>
                  <a:lnTo>
                    <a:pt x="89" y="36"/>
                  </a:lnTo>
                  <a:lnTo>
                    <a:pt x="89" y="27"/>
                  </a:lnTo>
                  <a:lnTo>
                    <a:pt x="82" y="27"/>
                  </a:lnTo>
                  <a:lnTo>
                    <a:pt x="75" y="27"/>
                  </a:lnTo>
                  <a:lnTo>
                    <a:pt x="75" y="18"/>
                  </a:lnTo>
                  <a:lnTo>
                    <a:pt x="82" y="18"/>
                  </a:lnTo>
                  <a:lnTo>
                    <a:pt x="75" y="18"/>
                  </a:lnTo>
                  <a:lnTo>
                    <a:pt x="75" y="9"/>
                  </a:lnTo>
                  <a:lnTo>
                    <a:pt x="75" y="18"/>
                  </a:lnTo>
                  <a:lnTo>
                    <a:pt x="75" y="9"/>
                  </a:lnTo>
                  <a:lnTo>
                    <a:pt x="75" y="18"/>
                  </a:lnTo>
                  <a:lnTo>
                    <a:pt x="75" y="9"/>
                  </a:lnTo>
                  <a:lnTo>
                    <a:pt x="68" y="9"/>
                  </a:lnTo>
                  <a:lnTo>
                    <a:pt x="62" y="9"/>
                  </a:lnTo>
                  <a:lnTo>
                    <a:pt x="62" y="0"/>
                  </a:lnTo>
                  <a:lnTo>
                    <a:pt x="62" y="9"/>
                  </a:lnTo>
                  <a:lnTo>
                    <a:pt x="55" y="9"/>
                  </a:lnTo>
                  <a:lnTo>
                    <a:pt x="48" y="9"/>
                  </a:lnTo>
                  <a:lnTo>
                    <a:pt x="48" y="18"/>
                  </a:lnTo>
                  <a:lnTo>
                    <a:pt x="41" y="18"/>
                  </a:lnTo>
                  <a:lnTo>
                    <a:pt x="41" y="9"/>
                  </a:lnTo>
                  <a:lnTo>
                    <a:pt x="34" y="9"/>
                  </a:lnTo>
                  <a:lnTo>
                    <a:pt x="28" y="18"/>
                  </a:lnTo>
                  <a:lnTo>
                    <a:pt x="21" y="18"/>
                  </a:lnTo>
                  <a:lnTo>
                    <a:pt x="14" y="27"/>
                  </a:lnTo>
                  <a:lnTo>
                    <a:pt x="7" y="27"/>
                  </a:lnTo>
                  <a:lnTo>
                    <a:pt x="0" y="36"/>
                  </a:lnTo>
                  <a:lnTo>
                    <a:pt x="7" y="0"/>
                  </a:lnTo>
                  <a:lnTo>
                    <a:pt x="28" y="0"/>
                  </a:lnTo>
                  <a:lnTo>
                    <a:pt x="34" y="0"/>
                  </a:lnTo>
                  <a:lnTo>
                    <a:pt x="48" y="0"/>
                  </a:lnTo>
                  <a:lnTo>
                    <a:pt x="55" y="0"/>
                  </a:lnTo>
                  <a:lnTo>
                    <a:pt x="62" y="0"/>
                  </a:lnTo>
                  <a:lnTo>
                    <a:pt x="89" y="0"/>
                  </a:lnTo>
                  <a:lnTo>
                    <a:pt x="102" y="0"/>
                  </a:lnTo>
                  <a:lnTo>
                    <a:pt x="109" y="0"/>
                  </a:lnTo>
                  <a:lnTo>
                    <a:pt x="116" y="0"/>
                  </a:lnTo>
                  <a:lnTo>
                    <a:pt x="129" y="0"/>
                  </a:lnTo>
                  <a:lnTo>
                    <a:pt x="143" y="0"/>
                  </a:lnTo>
                  <a:lnTo>
                    <a:pt x="150" y="0"/>
                  </a:lnTo>
                  <a:lnTo>
                    <a:pt x="163" y="0"/>
                  </a:lnTo>
                  <a:lnTo>
                    <a:pt x="163" y="18"/>
                  </a:lnTo>
                  <a:lnTo>
                    <a:pt x="163" y="27"/>
                  </a:lnTo>
                  <a:lnTo>
                    <a:pt x="163" y="36"/>
                  </a:lnTo>
                  <a:lnTo>
                    <a:pt x="163" y="54"/>
                  </a:lnTo>
                  <a:lnTo>
                    <a:pt x="163" y="62"/>
                  </a:lnTo>
                  <a:close/>
                  <a:moveTo>
                    <a:pt x="143" y="45"/>
                  </a:moveTo>
                  <a:lnTo>
                    <a:pt x="136" y="45"/>
                  </a:lnTo>
                  <a:lnTo>
                    <a:pt x="136" y="54"/>
                  </a:lnTo>
                  <a:lnTo>
                    <a:pt x="136" y="45"/>
                  </a:lnTo>
                  <a:lnTo>
                    <a:pt x="143" y="45"/>
                  </a:lnTo>
                  <a:close/>
                  <a:moveTo>
                    <a:pt x="184" y="98"/>
                  </a:moveTo>
                  <a:lnTo>
                    <a:pt x="191" y="89"/>
                  </a:lnTo>
                  <a:lnTo>
                    <a:pt x="191" y="80"/>
                  </a:lnTo>
                  <a:lnTo>
                    <a:pt x="191" y="89"/>
                  </a:lnTo>
                  <a:lnTo>
                    <a:pt x="184" y="98"/>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51" name="Freeform 41"/>
            <p:cNvSpPr>
              <a:spLocks/>
            </p:cNvSpPr>
            <p:nvPr/>
          </p:nvSpPr>
          <p:spPr bwMode="auto">
            <a:xfrm>
              <a:off x="3200400" y="2922588"/>
              <a:ext cx="814388" cy="711200"/>
            </a:xfrm>
            <a:custGeom>
              <a:avLst/>
              <a:gdLst>
                <a:gd name="T0" fmla="*/ 299 w 299"/>
                <a:gd name="T1" fmla="*/ 187 h 222"/>
                <a:gd name="T2" fmla="*/ 299 w 299"/>
                <a:gd name="T3" fmla="*/ 204 h 222"/>
                <a:gd name="T4" fmla="*/ 299 w 299"/>
                <a:gd name="T5" fmla="*/ 222 h 222"/>
                <a:gd name="T6" fmla="*/ 258 w 299"/>
                <a:gd name="T7" fmla="*/ 222 h 222"/>
                <a:gd name="T8" fmla="*/ 251 w 299"/>
                <a:gd name="T9" fmla="*/ 222 h 222"/>
                <a:gd name="T10" fmla="*/ 210 w 299"/>
                <a:gd name="T11" fmla="*/ 222 h 222"/>
                <a:gd name="T12" fmla="*/ 163 w 299"/>
                <a:gd name="T13" fmla="*/ 222 h 222"/>
                <a:gd name="T14" fmla="*/ 142 w 299"/>
                <a:gd name="T15" fmla="*/ 222 h 222"/>
                <a:gd name="T16" fmla="*/ 129 w 299"/>
                <a:gd name="T17" fmla="*/ 222 h 222"/>
                <a:gd name="T18" fmla="*/ 108 w 299"/>
                <a:gd name="T19" fmla="*/ 222 h 222"/>
                <a:gd name="T20" fmla="*/ 88 w 299"/>
                <a:gd name="T21" fmla="*/ 222 h 222"/>
                <a:gd name="T22" fmla="*/ 68 w 299"/>
                <a:gd name="T23" fmla="*/ 222 h 222"/>
                <a:gd name="T24" fmla="*/ 61 w 299"/>
                <a:gd name="T25" fmla="*/ 222 h 222"/>
                <a:gd name="T26" fmla="*/ 27 w 299"/>
                <a:gd name="T27" fmla="*/ 222 h 222"/>
                <a:gd name="T28" fmla="*/ 0 w 299"/>
                <a:gd name="T29" fmla="*/ 222 h 222"/>
                <a:gd name="T30" fmla="*/ 0 w 299"/>
                <a:gd name="T31" fmla="*/ 187 h 222"/>
                <a:gd name="T32" fmla="*/ 0 w 299"/>
                <a:gd name="T33" fmla="*/ 178 h 222"/>
                <a:gd name="T34" fmla="*/ 0 w 299"/>
                <a:gd name="T35" fmla="*/ 160 h 222"/>
                <a:gd name="T36" fmla="*/ 0 w 299"/>
                <a:gd name="T37" fmla="*/ 142 h 222"/>
                <a:gd name="T38" fmla="*/ 0 w 299"/>
                <a:gd name="T39" fmla="*/ 98 h 222"/>
                <a:gd name="T40" fmla="*/ 0 w 299"/>
                <a:gd name="T41" fmla="*/ 89 h 222"/>
                <a:gd name="T42" fmla="*/ 0 w 299"/>
                <a:gd name="T43" fmla="*/ 80 h 222"/>
                <a:gd name="T44" fmla="*/ 0 w 299"/>
                <a:gd name="T45" fmla="*/ 45 h 222"/>
                <a:gd name="T46" fmla="*/ 0 w 299"/>
                <a:gd name="T47" fmla="*/ 18 h 222"/>
                <a:gd name="T48" fmla="*/ 0 w 299"/>
                <a:gd name="T49" fmla="*/ 0 h 222"/>
                <a:gd name="T50" fmla="*/ 47 w 299"/>
                <a:gd name="T51" fmla="*/ 0 h 222"/>
                <a:gd name="T52" fmla="*/ 75 w 299"/>
                <a:gd name="T53" fmla="*/ 0 h 222"/>
                <a:gd name="T54" fmla="*/ 88 w 299"/>
                <a:gd name="T55" fmla="*/ 0 h 222"/>
                <a:gd name="T56" fmla="*/ 115 w 299"/>
                <a:gd name="T57" fmla="*/ 0 h 222"/>
                <a:gd name="T58" fmla="*/ 156 w 299"/>
                <a:gd name="T59" fmla="*/ 0 h 222"/>
                <a:gd name="T60" fmla="*/ 170 w 299"/>
                <a:gd name="T61" fmla="*/ 0 h 222"/>
                <a:gd name="T62" fmla="*/ 210 w 299"/>
                <a:gd name="T63" fmla="*/ 0 h 222"/>
                <a:gd name="T64" fmla="*/ 231 w 299"/>
                <a:gd name="T65" fmla="*/ 0 h 222"/>
                <a:gd name="T66" fmla="*/ 237 w 299"/>
                <a:gd name="T67" fmla="*/ 0 h 222"/>
                <a:gd name="T68" fmla="*/ 271 w 299"/>
                <a:gd name="T69" fmla="*/ 0 h 222"/>
                <a:gd name="T70" fmla="*/ 299 w 299"/>
                <a:gd name="T71" fmla="*/ 0 h 222"/>
                <a:gd name="T72" fmla="*/ 299 w 299"/>
                <a:gd name="T73" fmla="*/ 18 h 222"/>
                <a:gd name="T74" fmla="*/ 299 w 299"/>
                <a:gd name="T75" fmla="*/ 36 h 222"/>
                <a:gd name="T76" fmla="*/ 299 w 299"/>
                <a:gd name="T77" fmla="*/ 62 h 222"/>
                <a:gd name="T78" fmla="*/ 299 w 299"/>
                <a:gd name="T79" fmla="*/ 80 h 222"/>
                <a:gd name="T80" fmla="*/ 299 w 299"/>
                <a:gd name="T81" fmla="*/ 107 h 222"/>
                <a:gd name="T82" fmla="*/ 299 w 299"/>
                <a:gd name="T83" fmla="*/ 116 h 222"/>
                <a:gd name="T84" fmla="*/ 299 w 299"/>
                <a:gd name="T85" fmla="*/ 133 h 222"/>
                <a:gd name="T86" fmla="*/ 299 w 299"/>
                <a:gd name="T87" fmla="*/ 151 h 222"/>
                <a:gd name="T88" fmla="*/ 299 w 299"/>
                <a:gd name="T89" fmla="*/ 160 h 222"/>
                <a:gd name="T90" fmla="*/ 299 w 299"/>
                <a:gd name="T91" fmla="*/ 187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9" h="222">
                  <a:moveTo>
                    <a:pt x="299" y="187"/>
                  </a:moveTo>
                  <a:lnTo>
                    <a:pt x="299" y="204"/>
                  </a:lnTo>
                  <a:lnTo>
                    <a:pt x="299" y="222"/>
                  </a:lnTo>
                  <a:lnTo>
                    <a:pt x="258" y="222"/>
                  </a:lnTo>
                  <a:lnTo>
                    <a:pt x="251" y="222"/>
                  </a:lnTo>
                  <a:lnTo>
                    <a:pt x="210" y="222"/>
                  </a:lnTo>
                  <a:lnTo>
                    <a:pt x="163" y="222"/>
                  </a:lnTo>
                  <a:lnTo>
                    <a:pt x="142" y="222"/>
                  </a:lnTo>
                  <a:lnTo>
                    <a:pt x="129" y="222"/>
                  </a:lnTo>
                  <a:lnTo>
                    <a:pt x="108" y="222"/>
                  </a:lnTo>
                  <a:lnTo>
                    <a:pt x="88" y="222"/>
                  </a:lnTo>
                  <a:lnTo>
                    <a:pt x="68" y="222"/>
                  </a:lnTo>
                  <a:lnTo>
                    <a:pt x="61" y="222"/>
                  </a:lnTo>
                  <a:lnTo>
                    <a:pt x="27" y="222"/>
                  </a:lnTo>
                  <a:lnTo>
                    <a:pt x="0" y="222"/>
                  </a:lnTo>
                  <a:lnTo>
                    <a:pt x="0" y="187"/>
                  </a:lnTo>
                  <a:lnTo>
                    <a:pt x="0" y="178"/>
                  </a:lnTo>
                  <a:lnTo>
                    <a:pt x="0" y="160"/>
                  </a:lnTo>
                  <a:lnTo>
                    <a:pt x="0" y="142"/>
                  </a:lnTo>
                  <a:lnTo>
                    <a:pt x="0" y="98"/>
                  </a:lnTo>
                  <a:lnTo>
                    <a:pt x="0" y="89"/>
                  </a:lnTo>
                  <a:lnTo>
                    <a:pt x="0" y="80"/>
                  </a:lnTo>
                  <a:lnTo>
                    <a:pt x="0" y="45"/>
                  </a:lnTo>
                  <a:lnTo>
                    <a:pt x="0" y="18"/>
                  </a:lnTo>
                  <a:lnTo>
                    <a:pt x="0" y="0"/>
                  </a:lnTo>
                  <a:lnTo>
                    <a:pt x="47" y="0"/>
                  </a:lnTo>
                  <a:lnTo>
                    <a:pt x="75" y="0"/>
                  </a:lnTo>
                  <a:lnTo>
                    <a:pt x="88" y="0"/>
                  </a:lnTo>
                  <a:lnTo>
                    <a:pt x="115" y="0"/>
                  </a:lnTo>
                  <a:lnTo>
                    <a:pt x="156" y="0"/>
                  </a:lnTo>
                  <a:lnTo>
                    <a:pt x="170" y="0"/>
                  </a:lnTo>
                  <a:lnTo>
                    <a:pt x="210" y="0"/>
                  </a:lnTo>
                  <a:lnTo>
                    <a:pt x="231" y="0"/>
                  </a:lnTo>
                  <a:lnTo>
                    <a:pt x="237" y="0"/>
                  </a:lnTo>
                  <a:lnTo>
                    <a:pt x="271" y="0"/>
                  </a:lnTo>
                  <a:lnTo>
                    <a:pt x="299" y="0"/>
                  </a:lnTo>
                  <a:lnTo>
                    <a:pt x="299" y="18"/>
                  </a:lnTo>
                  <a:lnTo>
                    <a:pt x="299" y="36"/>
                  </a:lnTo>
                  <a:lnTo>
                    <a:pt x="299" y="62"/>
                  </a:lnTo>
                  <a:lnTo>
                    <a:pt x="299" y="80"/>
                  </a:lnTo>
                  <a:lnTo>
                    <a:pt x="299" y="107"/>
                  </a:lnTo>
                  <a:lnTo>
                    <a:pt x="299" y="116"/>
                  </a:lnTo>
                  <a:lnTo>
                    <a:pt x="299" y="133"/>
                  </a:lnTo>
                  <a:lnTo>
                    <a:pt x="299" y="151"/>
                  </a:lnTo>
                  <a:lnTo>
                    <a:pt x="299" y="160"/>
                  </a:lnTo>
                  <a:lnTo>
                    <a:pt x="299" y="187"/>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52" name="Freeform 42"/>
            <p:cNvSpPr>
              <a:spLocks noEditPoints="1"/>
            </p:cNvSpPr>
            <p:nvPr/>
          </p:nvSpPr>
          <p:spPr bwMode="auto">
            <a:xfrm>
              <a:off x="5453063" y="3265488"/>
              <a:ext cx="887412" cy="484187"/>
            </a:xfrm>
            <a:custGeom>
              <a:avLst/>
              <a:gdLst>
                <a:gd name="T0" fmla="*/ 108 w 326"/>
                <a:gd name="T1" fmla="*/ 142 h 151"/>
                <a:gd name="T2" fmla="*/ 75 w 326"/>
                <a:gd name="T3" fmla="*/ 142 h 151"/>
                <a:gd name="T4" fmla="*/ 68 w 326"/>
                <a:gd name="T5" fmla="*/ 142 h 151"/>
                <a:gd name="T6" fmla="*/ 34 w 326"/>
                <a:gd name="T7" fmla="*/ 151 h 151"/>
                <a:gd name="T8" fmla="*/ 13 w 326"/>
                <a:gd name="T9" fmla="*/ 142 h 151"/>
                <a:gd name="T10" fmla="*/ 13 w 326"/>
                <a:gd name="T11" fmla="*/ 133 h 151"/>
                <a:gd name="T12" fmla="*/ 20 w 326"/>
                <a:gd name="T13" fmla="*/ 115 h 151"/>
                <a:gd name="T14" fmla="*/ 34 w 326"/>
                <a:gd name="T15" fmla="*/ 106 h 151"/>
                <a:gd name="T16" fmla="*/ 47 w 326"/>
                <a:gd name="T17" fmla="*/ 115 h 151"/>
                <a:gd name="T18" fmla="*/ 54 w 326"/>
                <a:gd name="T19" fmla="*/ 97 h 151"/>
                <a:gd name="T20" fmla="*/ 61 w 326"/>
                <a:gd name="T21" fmla="*/ 88 h 151"/>
                <a:gd name="T22" fmla="*/ 68 w 326"/>
                <a:gd name="T23" fmla="*/ 71 h 151"/>
                <a:gd name="T24" fmla="*/ 75 w 326"/>
                <a:gd name="T25" fmla="*/ 71 h 151"/>
                <a:gd name="T26" fmla="*/ 81 w 326"/>
                <a:gd name="T27" fmla="*/ 71 h 151"/>
                <a:gd name="T28" fmla="*/ 81 w 326"/>
                <a:gd name="T29" fmla="*/ 62 h 151"/>
                <a:gd name="T30" fmla="*/ 102 w 326"/>
                <a:gd name="T31" fmla="*/ 71 h 151"/>
                <a:gd name="T32" fmla="*/ 115 w 326"/>
                <a:gd name="T33" fmla="*/ 62 h 151"/>
                <a:gd name="T34" fmla="*/ 129 w 326"/>
                <a:gd name="T35" fmla="*/ 62 h 151"/>
                <a:gd name="T36" fmla="*/ 142 w 326"/>
                <a:gd name="T37" fmla="*/ 53 h 151"/>
                <a:gd name="T38" fmla="*/ 156 w 326"/>
                <a:gd name="T39" fmla="*/ 62 h 151"/>
                <a:gd name="T40" fmla="*/ 170 w 326"/>
                <a:gd name="T41" fmla="*/ 44 h 151"/>
                <a:gd name="T42" fmla="*/ 176 w 326"/>
                <a:gd name="T43" fmla="*/ 26 h 151"/>
                <a:gd name="T44" fmla="*/ 190 w 326"/>
                <a:gd name="T45" fmla="*/ 26 h 151"/>
                <a:gd name="T46" fmla="*/ 204 w 326"/>
                <a:gd name="T47" fmla="*/ 18 h 151"/>
                <a:gd name="T48" fmla="*/ 210 w 326"/>
                <a:gd name="T49" fmla="*/ 0 h 151"/>
                <a:gd name="T50" fmla="*/ 224 w 326"/>
                <a:gd name="T51" fmla="*/ 9 h 151"/>
                <a:gd name="T52" fmla="*/ 244 w 326"/>
                <a:gd name="T53" fmla="*/ 18 h 151"/>
                <a:gd name="T54" fmla="*/ 258 w 326"/>
                <a:gd name="T55" fmla="*/ 26 h 151"/>
                <a:gd name="T56" fmla="*/ 278 w 326"/>
                <a:gd name="T57" fmla="*/ 26 h 151"/>
                <a:gd name="T58" fmla="*/ 285 w 326"/>
                <a:gd name="T59" fmla="*/ 26 h 151"/>
                <a:gd name="T60" fmla="*/ 299 w 326"/>
                <a:gd name="T61" fmla="*/ 44 h 151"/>
                <a:gd name="T62" fmla="*/ 305 w 326"/>
                <a:gd name="T63" fmla="*/ 62 h 151"/>
                <a:gd name="T64" fmla="*/ 312 w 326"/>
                <a:gd name="T65" fmla="*/ 80 h 151"/>
                <a:gd name="T66" fmla="*/ 326 w 326"/>
                <a:gd name="T67" fmla="*/ 88 h 151"/>
                <a:gd name="T68" fmla="*/ 299 w 326"/>
                <a:gd name="T69" fmla="*/ 106 h 151"/>
                <a:gd name="T70" fmla="*/ 278 w 326"/>
                <a:gd name="T71" fmla="*/ 124 h 151"/>
                <a:gd name="T72" fmla="*/ 265 w 326"/>
                <a:gd name="T73" fmla="*/ 133 h 151"/>
                <a:gd name="T74" fmla="*/ 251 w 326"/>
                <a:gd name="T75" fmla="*/ 142 h 151"/>
                <a:gd name="T76" fmla="*/ 231 w 326"/>
                <a:gd name="T77" fmla="*/ 142 h 151"/>
                <a:gd name="T78" fmla="*/ 183 w 326"/>
                <a:gd name="T79" fmla="*/ 142 h 151"/>
                <a:gd name="T80" fmla="*/ 156 w 326"/>
                <a:gd name="T81" fmla="*/ 142 h 151"/>
                <a:gd name="T82" fmla="*/ 129 w 326"/>
                <a:gd name="T83" fmla="*/ 142 h 151"/>
                <a:gd name="T84" fmla="*/ 7 w 326"/>
                <a:gd name="T85"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6" h="151">
                  <a:moveTo>
                    <a:pt x="129" y="142"/>
                  </a:moveTo>
                  <a:lnTo>
                    <a:pt x="122" y="142"/>
                  </a:lnTo>
                  <a:lnTo>
                    <a:pt x="108" y="142"/>
                  </a:lnTo>
                  <a:lnTo>
                    <a:pt x="95" y="142"/>
                  </a:lnTo>
                  <a:lnTo>
                    <a:pt x="81" y="142"/>
                  </a:lnTo>
                  <a:lnTo>
                    <a:pt x="75" y="142"/>
                  </a:lnTo>
                  <a:lnTo>
                    <a:pt x="75" y="133"/>
                  </a:lnTo>
                  <a:lnTo>
                    <a:pt x="68" y="133"/>
                  </a:lnTo>
                  <a:lnTo>
                    <a:pt x="68" y="142"/>
                  </a:lnTo>
                  <a:lnTo>
                    <a:pt x="68" y="151"/>
                  </a:lnTo>
                  <a:lnTo>
                    <a:pt x="47" y="151"/>
                  </a:lnTo>
                  <a:lnTo>
                    <a:pt x="34" y="151"/>
                  </a:lnTo>
                  <a:lnTo>
                    <a:pt x="7" y="151"/>
                  </a:lnTo>
                  <a:lnTo>
                    <a:pt x="7" y="142"/>
                  </a:lnTo>
                  <a:lnTo>
                    <a:pt x="13" y="142"/>
                  </a:lnTo>
                  <a:lnTo>
                    <a:pt x="20" y="142"/>
                  </a:lnTo>
                  <a:lnTo>
                    <a:pt x="20" y="133"/>
                  </a:lnTo>
                  <a:lnTo>
                    <a:pt x="13" y="133"/>
                  </a:lnTo>
                  <a:lnTo>
                    <a:pt x="20" y="133"/>
                  </a:lnTo>
                  <a:lnTo>
                    <a:pt x="20" y="124"/>
                  </a:lnTo>
                  <a:lnTo>
                    <a:pt x="20" y="115"/>
                  </a:lnTo>
                  <a:lnTo>
                    <a:pt x="20" y="106"/>
                  </a:lnTo>
                  <a:lnTo>
                    <a:pt x="27" y="106"/>
                  </a:lnTo>
                  <a:lnTo>
                    <a:pt x="34" y="106"/>
                  </a:lnTo>
                  <a:lnTo>
                    <a:pt x="34" y="115"/>
                  </a:lnTo>
                  <a:lnTo>
                    <a:pt x="41" y="115"/>
                  </a:lnTo>
                  <a:lnTo>
                    <a:pt x="47" y="115"/>
                  </a:lnTo>
                  <a:lnTo>
                    <a:pt x="47" y="106"/>
                  </a:lnTo>
                  <a:lnTo>
                    <a:pt x="47" y="97"/>
                  </a:lnTo>
                  <a:lnTo>
                    <a:pt x="54" y="97"/>
                  </a:lnTo>
                  <a:lnTo>
                    <a:pt x="61" y="88"/>
                  </a:lnTo>
                  <a:lnTo>
                    <a:pt x="68" y="88"/>
                  </a:lnTo>
                  <a:lnTo>
                    <a:pt x="61" y="88"/>
                  </a:lnTo>
                  <a:lnTo>
                    <a:pt x="61" y="80"/>
                  </a:lnTo>
                  <a:lnTo>
                    <a:pt x="68" y="80"/>
                  </a:lnTo>
                  <a:lnTo>
                    <a:pt x="68" y="71"/>
                  </a:lnTo>
                  <a:lnTo>
                    <a:pt x="68" y="80"/>
                  </a:lnTo>
                  <a:lnTo>
                    <a:pt x="68" y="71"/>
                  </a:lnTo>
                  <a:lnTo>
                    <a:pt x="75" y="71"/>
                  </a:lnTo>
                  <a:lnTo>
                    <a:pt x="68" y="71"/>
                  </a:lnTo>
                  <a:lnTo>
                    <a:pt x="75" y="71"/>
                  </a:lnTo>
                  <a:lnTo>
                    <a:pt x="81" y="71"/>
                  </a:lnTo>
                  <a:lnTo>
                    <a:pt x="88" y="71"/>
                  </a:lnTo>
                  <a:lnTo>
                    <a:pt x="81" y="71"/>
                  </a:lnTo>
                  <a:lnTo>
                    <a:pt x="81" y="62"/>
                  </a:lnTo>
                  <a:lnTo>
                    <a:pt x="88" y="71"/>
                  </a:lnTo>
                  <a:lnTo>
                    <a:pt x="95" y="71"/>
                  </a:lnTo>
                  <a:lnTo>
                    <a:pt x="102" y="71"/>
                  </a:lnTo>
                  <a:lnTo>
                    <a:pt x="108" y="71"/>
                  </a:lnTo>
                  <a:lnTo>
                    <a:pt x="115" y="71"/>
                  </a:lnTo>
                  <a:lnTo>
                    <a:pt x="115" y="62"/>
                  </a:lnTo>
                  <a:lnTo>
                    <a:pt x="122" y="71"/>
                  </a:lnTo>
                  <a:lnTo>
                    <a:pt x="129" y="71"/>
                  </a:lnTo>
                  <a:lnTo>
                    <a:pt x="129" y="62"/>
                  </a:lnTo>
                  <a:lnTo>
                    <a:pt x="136" y="62"/>
                  </a:lnTo>
                  <a:lnTo>
                    <a:pt x="136" y="53"/>
                  </a:lnTo>
                  <a:lnTo>
                    <a:pt x="142" y="53"/>
                  </a:lnTo>
                  <a:lnTo>
                    <a:pt x="142" y="62"/>
                  </a:lnTo>
                  <a:lnTo>
                    <a:pt x="149" y="62"/>
                  </a:lnTo>
                  <a:lnTo>
                    <a:pt x="156" y="62"/>
                  </a:lnTo>
                  <a:lnTo>
                    <a:pt x="156" y="53"/>
                  </a:lnTo>
                  <a:lnTo>
                    <a:pt x="163" y="44"/>
                  </a:lnTo>
                  <a:lnTo>
                    <a:pt x="170" y="44"/>
                  </a:lnTo>
                  <a:lnTo>
                    <a:pt x="170" y="35"/>
                  </a:lnTo>
                  <a:lnTo>
                    <a:pt x="176" y="35"/>
                  </a:lnTo>
                  <a:lnTo>
                    <a:pt x="176" y="26"/>
                  </a:lnTo>
                  <a:lnTo>
                    <a:pt x="176" y="18"/>
                  </a:lnTo>
                  <a:lnTo>
                    <a:pt x="183" y="18"/>
                  </a:lnTo>
                  <a:lnTo>
                    <a:pt x="190" y="26"/>
                  </a:lnTo>
                  <a:lnTo>
                    <a:pt x="190" y="18"/>
                  </a:lnTo>
                  <a:lnTo>
                    <a:pt x="197" y="18"/>
                  </a:lnTo>
                  <a:lnTo>
                    <a:pt x="204" y="18"/>
                  </a:lnTo>
                  <a:lnTo>
                    <a:pt x="204" y="9"/>
                  </a:lnTo>
                  <a:lnTo>
                    <a:pt x="204" y="0"/>
                  </a:lnTo>
                  <a:lnTo>
                    <a:pt x="210" y="0"/>
                  </a:lnTo>
                  <a:lnTo>
                    <a:pt x="217" y="0"/>
                  </a:lnTo>
                  <a:lnTo>
                    <a:pt x="217" y="9"/>
                  </a:lnTo>
                  <a:lnTo>
                    <a:pt x="224" y="9"/>
                  </a:lnTo>
                  <a:lnTo>
                    <a:pt x="231" y="18"/>
                  </a:lnTo>
                  <a:lnTo>
                    <a:pt x="237" y="18"/>
                  </a:lnTo>
                  <a:lnTo>
                    <a:pt x="244" y="18"/>
                  </a:lnTo>
                  <a:lnTo>
                    <a:pt x="244" y="26"/>
                  </a:lnTo>
                  <a:lnTo>
                    <a:pt x="251" y="26"/>
                  </a:lnTo>
                  <a:lnTo>
                    <a:pt x="258" y="26"/>
                  </a:lnTo>
                  <a:lnTo>
                    <a:pt x="265" y="26"/>
                  </a:lnTo>
                  <a:lnTo>
                    <a:pt x="271" y="26"/>
                  </a:lnTo>
                  <a:lnTo>
                    <a:pt x="278" y="26"/>
                  </a:lnTo>
                  <a:lnTo>
                    <a:pt x="285" y="26"/>
                  </a:lnTo>
                  <a:lnTo>
                    <a:pt x="285" y="18"/>
                  </a:lnTo>
                  <a:lnTo>
                    <a:pt x="285" y="26"/>
                  </a:lnTo>
                  <a:lnTo>
                    <a:pt x="292" y="35"/>
                  </a:lnTo>
                  <a:lnTo>
                    <a:pt x="299" y="35"/>
                  </a:lnTo>
                  <a:lnTo>
                    <a:pt x="299" y="44"/>
                  </a:lnTo>
                  <a:lnTo>
                    <a:pt x="299" y="53"/>
                  </a:lnTo>
                  <a:lnTo>
                    <a:pt x="299" y="62"/>
                  </a:lnTo>
                  <a:lnTo>
                    <a:pt x="305" y="62"/>
                  </a:lnTo>
                  <a:lnTo>
                    <a:pt x="305" y="71"/>
                  </a:lnTo>
                  <a:lnTo>
                    <a:pt x="312" y="71"/>
                  </a:lnTo>
                  <a:lnTo>
                    <a:pt x="312" y="80"/>
                  </a:lnTo>
                  <a:lnTo>
                    <a:pt x="319" y="80"/>
                  </a:lnTo>
                  <a:lnTo>
                    <a:pt x="319" y="88"/>
                  </a:lnTo>
                  <a:lnTo>
                    <a:pt x="326" y="88"/>
                  </a:lnTo>
                  <a:lnTo>
                    <a:pt x="312" y="97"/>
                  </a:lnTo>
                  <a:lnTo>
                    <a:pt x="305" y="106"/>
                  </a:lnTo>
                  <a:lnTo>
                    <a:pt x="299" y="106"/>
                  </a:lnTo>
                  <a:lnTo>
                    <a:pt x="292" y="115"/>
                  </a:lnTo>
                  <a:lnTo>
                    <a:pt x="285" y="124"/>
                  </a:lnTo>
                  <a:lnTo>
                    <a:pt x="278" y="124"/>
                  </a:lnTo>
                  <a:lnTo>
                    <a:pt x="278" y="133"/>
                  </a:lnTo>
                  <a:lnTo>
                    <a:pt x="271" y="133"/>
                  </a:lnTo>
                  <a:lnTo>
                    <a:pt x="265" y="133"/>
                  </a:lnTo>
                  <a:lnTo>
                    <a:pt x="265" y="142"/>
                  </a:lnTo>
                  <a:lnTo>
                    <a:pt x="258" y="142"/>
                  </a:lnTo>
                  <a:lnTo>
                    <a:pt x="251" y="142"/>
                  </a:lnTo>
                  <a:lnTo>
                    <a:pt x="244" y="142"/>
                  </a:lnTo>
                  <a:lnTo>
                    <a:pt x="237" y="142"/>
                  </a:lnTo>
                  <a:lnTo>
                    <a:pt x="231" y="142"/>
                  </a:lnTo>
                  <a:lnTo>
                    <a:pt x="204" y="142"/>
                  </a:lnTo>
                  <a:lnTo>
                    <a:pt x="197" y="142"/>
                  </a:lnTo>
                  <a:lnTo>
                    <a:pt x="183" y="142"/>
                  </a:lnTo>
                  <a:lnTo>
                    <a:pt x="176" y="142"/>
                  </a:lnTo>
                  <a:lnTo>
                    <a:pt x="163" y="142"/>
                  </a:lnTo>
                  <a:lnTo>
                    <a:pt x="156" y="142"/>
                  </a:lnTo>
                  <a:lnTo>
                    <a:pt x="142" y="142"/>
                  </a:lnTo>
                  <a:lnTo>
                    <a:pt x="136" y="142"/>
                  </a:lnTo>
                  <a:lnTo>
                    <a:pt x="129" y="142"/>
                  </a:lnTo>
                  <a:close/>
                  <a:moveTo>
                    <a:pt x="0" y="151"/>
                  </a:moveTo>
                  <a:lnTo>
                    <a:pt x="0" y="142"/>
                  </a:lnTo>
                  <a:lnTo>
                    <a:pt x="7" y="142"/>
                  </a:lnTo>
                  <a:lnTo>
                    <a:pt x="7" y="151"/>
                  </a:lnTo>
                  <a:lnTo>
                    <a:pt x="0" y="151"/>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53" name="Freeform 43"/>
            <p:cNvSpPr>
              <a:spLocks/>
            </p:cNvSpPr>
            <p:nvPr/>
          </p:nvSpPr>
          <p:spPr bwMode="auto">
            <a:xfrm>
              <a:off x="4014788" y="3121025"/>
              <a:ext cx="847725" cy="512763"/>
            </a:xfrm>
            <a:custGeom>
              <a:avLst/>
              <a:gdLst>
                <a:gd name="T0" fmla="*/ 278 w 312"/>
                <a:gd name="T1" fmla="*/ 160 h 160"/>
                <a:gd name="T2" fmla="*/ 257 w 312"/>
                <a:gd name="T3" fmla="*/ 160 h 160"/>
                <a:gd name="T4" fmla="*/ 223 w 312"/>
                <a:gd name="T5" fmla="*/ 160 h 160"/>
                <a:gd name="T6" fmla="*/ 190 w 312"/>
                <a:gd name="T7" fmla="*/ 160 h 160"/>
                <a:gd name="T8" fmla="*/ 162 w 312"/>
                <a:gd name="T9" fmla="*/ 160 h 160"/>
                <a:gd name="T10" fmla="*/ 149 w 312"/>
                <a:gd name="T11" fmla="*/ 160 h 160"/>
                <a:gd name="T12" fmla="*/ 108 w 312"/>
                <a:gd name="T13" fmla="*/ 160 h 160"/>
                <a:gd name="T14" fmla="*/ 81 w 312"/>
                <a:gd name="T15" fmla="*/ 160 h 160"/>
                <a:gd name="T16" fmla="*/ 47 w 312"/>
                <a:gd name="T17" fmla="*/ 160 h 160"/>
                <a:gd name="T18" fmla="*/ 20 w 312"/>
                <a:gd name="T19" fmla="*/ 160 h 160"/>
                <a:gd name="T20" fmla="*/ 0 w 312"/>
                <a:gd name="T21" fmla="*/ 142 h 160"/>
                <a:gd name="T22" fmla="*/ 0 w 312"/>
                <a:gd name="T23" fmla="*/ 98 h 160"/>
                <a:gd name="T24" fmla="*/ 0 w 312"/>
                <a:gd name="T25" fmla="*/ 71 h 160"/>
                <a:gd name="T26" fmla="*/ 0 w 312"/>
                <a:gd name="T27" fmla="*/ 45 h 160"/>
                <a:gd name="T28" fmla="*/ 0 w 312"/>
                <a:gd name="T29" fmla="*/ 0 h 160"/>
                <a:gd name="T30" fmla="*/ 54 w 312"/>
                <a:gd name="T31" fmla="*/ 0 h 160"/>
                <a:gd name="T32" fmla="*/ 101 w 312"/>
                <a:gd name="T33" fmla="*/ 0 h 160"/>
                <a:gd name="T34" fmla="*/ 142 w 312"/>
                <a:gd name="T35" fmla="*/ 0 h 160"/>
                <a:gd name="T36" fmla="*/ 156 w 312"/>
                <a:gd name="T37" fmla="*/ 0 h 160"/>
                <a:gd name="T38" fmla="*/ 196 w 312"/>
                <a:gd name="T39" fmla="*/ 0 h 160"/>
                <a:gd name="T40" fmla="*/ 223 w 312"/>
                <a:gd name="T41" fmla="*/ 0 h 160"/>
                <a:gd name="T42" fmla="*/ 244 w 312"/>
                <a:gd name="T43" fmla="*/ 0 h 160"/>
                <a:gd name="T44" fmla="*/ 264 w 312"/>
                <a:gd name="T45" fmla="*/ 0 h 160"/>
                <a:gd name="T46" fmla="*/ 291 w 312"/>
                <a:gd name="T47" fmla="*/ 0 h 160"/>
                <a:gd name="T48" fmla="*/ 298 w 312"/>
                <a:gd name="T49" fmla="*/ 9 h 160"/>
                <a:gd name="T50" fmla="*/ 298 w 312"/>
                <a:gd name="T51" fmla="*/ 9 h 160"/>
                <a:gd name="T52" fmla="*/ 298 w 312"/>
                <a:gd name="T53" fmla="*/ 9 h 160"/>
                <a:gd name="T54" fmla="*/ 291 w 312"/>
                <a:gd name="T55" fmla="*/ 18 h 160"/>
                <a:gd name="T56" fmla="*/ 305 w 312"/>
                <a:gd name="T57" fmla="*/ 27 h 160"/>
                <a:gd name="T58" fmla="*/ 305 w 312"/>
                <a:gd name="T59" fmla="*/ 36 h 160"/>
                <a:gd name="T60" fmla="*/ 312 w 312"/>
                <a:gd name="T61" fmla="*/ 45 h 160"/>
                <a:gd name="T62" fmla="*/ 312 w 312"/>
                <a:gd name="T63" fmla="*/ 63 h 160"/>
                <a:gd name="T64" fmla="*/ 312 w 312"/>
                <a:gd name="T65" fmla="*/ 89 h 160"/>
                <a:gd name="T66" fmla="*/ 312 w 312"/>
                <a:gd name="T67" fmla="*/ 125 h 160"/>
                <a:gd name="T68" fmla="*/ 312 w 312"/>
                <a:gd name="T69" fmla="*/ 160 h 160"/>
                <a:gd name="T70" fmla="*/ 291 w 312"/>
                <a:gd name="T71"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160">
                  <a:moveTo>
                    <a:pt x="291" y="160"/>
                  </a:moveTo>
                  <a:lnTo>
                    <a:pt x="278" y="160"/>
                  </a:lnTo>
                  <a:lnTo>
                    <a:pt x="264" y="160"/>
                  </a:lnTo>
                  <a:lnTo>
                    <a:pt x="257" y="160"/>
                  </a:lnTo>
                  <a:lnTo>
                    <a:pt x="230" y="160"/>
                  </a:lnTo>
                  <a:lnTo>
                    <a:pt x="223" y="160"/>
                  </a:lnTo>
                  <a:lnTo>
                    <a:pt x="203" y="160"/>
                  </a:lnTo>
                  <a:lnTo>
                    <a:pt x="190" y="160"/>
                  </a:lnTo>
                  <a:lnTo>
                    <a:pt x="176" y="160"/>
                  </a:lnTo>
                  <a:lnTo>
                    <a:pt x="162" y="160"/>
                  </a:lnTo>
                  <a:lnTo>
                    <a:pt x="156" y="160"/>
                  </a:lnTo>
                  <a:lnTo>
                    <a:pt x="149" y="160"/>
                  </a:lnTo>
                  <a:lnTo>
                    <a:pt x="128" y="160"/>
                  </a:lnTo>
                  <a:lnTo>
                    <a:pt x="108" y="160"/>
                  </a:lnTo>
                  <a:lnTo>
                    <a:pt x="101" y="160"/>
                  </a:lnTo>
                  <a:lnTo>
                    <a:pt x="81" y="160"/>
                  </a:lnTo>
                  <a:lnTo>
                    <a:pt x="54" y="160"/>
                  </a:lnTo>
                  <a:lnTo>
                    <a:pt x="47" y="160"/>
                  </a:lnTo>
                  <a:lnTo>
                    <a:pt x="40" y="160"/>
                  </a:lnTo>
                  <a:lnTo>
                    <a:pt x="20" y="160"/>
                  </a:lnTo>
                  <a:lnTo>
                    <a:pt x="0" y="160"/>
                  </a:lnTo>
                  <a:lnTo>
                    <a:pt x="0" y="142"/>
                  </a:lnTo>
                  <a:lnTo>
                    <a:pt x="0" y="125"/>
                  </a:lnTo>
                  <a:lnTo>
                    <a:pt x="0" y="98"/>
                  </a:lnTo>
                  <a:lnTo>
                    <a:pt x="0" y="89"/>
                  </a:lnTo>
                  <a:lnTo>
                    <a:pt x="0" y="71"/>
                  </a:lnTo>
                  <a:lnTo>
                    <a:pt x="0" y="54"/>
                  </a:lnTo>
                  <a:lnTo>
                    <a:pt x="0" y="45"/>
                  </a:lnTo>
                  <a:lnTo>
                    <a:pt x="0" y="18"/>
                  </a:lnTo>
                  <a:lnTo>
                    <a:pt x="0" y="0"/>
                  </a:lnTo>
                  <a:lnTo>
                    <a:pt x="27" y="0"/>
                  </a:lnTo>
                  <a:lnTo>
                    <a:pt x="54" y="0"/>
                  </a:lnTo>
                  <a:lnTo>
                    <a:pt x="74" y="0"/>
                  </a:lnTo>
                  <a:lnTo>
                    <a:pt x="101" y="0"/>
                  </a:lnTo>
                  <a:lnTo>
                    <a:pt x="122" y="0"/>
                  </a:lnTo>
                  <a:lnTo>
                    <a:pt x="142" y="0"/>
                  </a:lnTo>
                  <a:lnTo>
                    <a:pt x="149" y="0"/>
                  </a:lnTo>
                  <a:lnTo>
                    <a:pt x="156" y="0"/>
                  </a:lnTo>
                  <a:lnTo>
                    <a:pt x="176" y="0"/>
                  </a:lnTo>
                  <a:lnTo>
                    <a:pt x="196" y="0"/>
                  </a:lnTo>
                  <a:lnTo>
                    <a:pt x="217" y="0"/>
                  </a:lnTo>
                  <a:lnTo>
                    <a:pt x="223" y="0"/>
                  </a:lnTo>
                  <a:lnTo>
                    <a:pt x="237" y="0"/>
                  </a:lnTo>
                  <a:lnTo>
                    <a:pt x="244" y="0"/>
                  </a:lnTo>
                  <a:lnTo>
                    <a:pt x="257" y="0"/>
                  </a:lnTo>
                  <a:lnTo>
                    <a:pt x="264" y="0"/>
                  </a:lnTo>
                  <a:lnTo>
                    <a:pt x="285" y="0"/>
                  </a:lnTo>
                  <a:lnTo>
                    <a:pt x="291" y="0"/>
                  </a:lnTo>
                  <a:lnTo>
                    <a:pt x="298" y="0"/>
                  </a:lnTo>
                  <a:lnTo>
                    <a:pt x="298" y="9"/>
                  </a:lnTo>
                  <a:lnTo>
                    <a:pt x="305" y="9"/>
                  </a:lnTo>
                  <a:lnTo>
                    <a:pt x="298" y="9"/>
                  </a:lnTo>
                  <a:lnTo>
                    <a:pt x="305" y="9"/>
                  </a:lnTo>
                  <a:lnTo>
                    <a:pt x="298" y="9"/>
                  </a:lnTo>
                  <a:lnTo>
                    <a:pt x="298" y="18"/>
                  </a:lnTo>
                  <a:lnTo>
                    <a:pt x="291" y="18"/>
                  </a:lnTo>
                  <a:lnTo>
                    <a:pt x="298" y="27"/>
                  </a:lnTo>
                  <a:lnTo>
                    <a:pt x="305" y="27"/>
                  </a:lnTo>
                  <a:lnTo>
                    <a:pt x="298" y="36"/>
                  </a:lnTo>
                  <a:lnTo>
                    <a:pt x="305" y="36"/>
                  </a:lnTo>
                  <a:lnTo>
                    <a:pt x="305" y="45"/>
                  </a:lnTo>
                  <a:lnTo>
                    <a:pt x="312" y="45"/>
                  </a:lnTo>
                  <a:lnTo>
                    <a:pt x="312" y="54"/>
                  </a:lnTo>
                  <a:lnTo>
                    <a:pt x="312" y="63"/>
                  </a:lnTo>
                  <a:lnTo>
                    <a:pt x="312" y="80"/>
                  </a:lnTo>
                  <a:lnTo>
                    <a:pt x="312" y="89"/>
                  </a:lnTo>
                  <a:lnTo>
                    <a:pt x="312" y="107"/>
                  </a:lnTo>
                  <a:lnTo>
                    <a:pt x="312" y="125"/>
                  </a:lnTo>
                  <a:lnTo>
                    <a:pt x="312" y="142"/>
                  </a:lnTo>
                  <a:lnTo>
                    <a:pt x="312" y="160"/>
                  </a:lnTo>
                  <a:lnTo>
                    <a:pt x="298" y="160"/>
                  </a:lnTo>
                  <a:lnTo>
                    <a:pt x="291" y="160"/>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54" name="Freeform 44"/>
            <p:cNvSpPr>
              <a:spLocks noEditPoints="1"/>
            </p:cNvSpPr>
            <p:nvPr/>
          </p:nvSpPr>
          <p:spPr bwMode="auto">
            <a:xfrm>
              <a:off x="6137275" y="3208338"/>
              <a:ext cx="979488" cy="512762"/>
            </a:xfrm>
            <a:custGeom>
              <a:avLst/>
              <a:gdLst>
                <a:gd name="T0" fmla="*/ 176 w 360"/>
                <a:gd name="T1" fmla="*/ 160 h 160"/>
                <a:gd name="T2" fmla="*/ 143 w 360"/>
                <a:gd name="T3" fmla="*/ 160 h 160"/>
                <a:gd name="T4" fmla="*/ 102 w 360"/>
                <a:gd name="T5" fmla="*/ 160 h 160"/>
                <a:gd name="T6" fmla="*/ 75 w 360"/>
                <a:gd name="T7" fmla="*/ 160 h 160"/>
                <a:gd name="T8" fmla="*/ 48 w 360"/>
                <a:gd name="T9" fmla="*/ 160 h 160"/>
                <a:gd name="T10" fmla="*/ 20 w 360"/>
                <a:gd name="T11" fmla="*/ 160 h 160"/>
                <a:gd name="T12" fmla="*/ 7 w 360"/>
                <a:gd name="T13" fmla="*/ 160 h 160"/>
                <a:gd name="T14" fmla="*/ 20 w 360"/>
                <a:gd name="T15" fmla="*/ 151 h 160"/>
                <a:gd name="T16" fmla="*/ 34 w 360"/>
                <a:gd name="T17" fmla="*/ 142 h 160"/>
                <a:gd name="T18" fmla="*/ 54 w 360"/>
                <a:gd name="T19" fmla="*/ 124 h 160"/>
                <a:gd name="T20" fmla="*/ 75 w 360"/>
                <a:gd name="T21" fmla="*/ 115 h 160"/>
                <a:gd name="T22" fmla="*/ 88 w 360"/>
                <a:gd name="T23" fmla="*/ 124 h 160"/>
                <a:gd name="T24" fmla="*/ 102 w 360"/>
                <a:gd name="T25" fmla="*/ 124 h 160"/>
                <a:gd name="T26" fmla="*/ 115 w 360"/>
                <a:gd name="T27" fmla="*/ 115 h 160"/>
                <a:gd name="T28" fmla="*/ 129 w 360"/>
                <a:gd name="T29" fmla="*/ 115 h 160"/>
                <a:gd name="T30" fmla="*/ 136 w 360"/>
                <a:gd name="T31" fmla="*/ 115 h 160"/>
                <a:gd name="T32" fmla="*/ 149 w 360"/>
                <a:gd name="T33" fmla="*/ 106 h 160"/>
                <a:gd name="T34" fmla="*/ 149 w 360"/>
                <a:gd name="T35" fmla="*/ 98 h 160"/>
                <a:gd name="T36" fmla="*/ 149 w 360"/>
                <a:gd name="T37" fmla="*/ 89 h 160"/>
                <a:gd name="T38" fmla="*/ 163 w 360"/>
                <a:gd name="T39" fmla="*/ 80 h 160"/>
                <a:gd name="T40" fmla="*/ 170 w 360"/>
                <a:gd name="T41" fmla="*/ 53 h 160"/>
                <a:gd name="T42" fmla="*/ 183 w 360"/>
                <a:gd name="T43" fmla="*/ 53 h 160"/>
                <a:gd name="T44" fmla="*/ 197 w 360"/>
                <a:gd name="T45" fmla="*/ 44 h 160"/>
                <a:gd name="T46" fmla="*/ 210 w 360"/>
                <a:gd name="T47" fmla="*/ 36 h 160"/>
                <a:gd name="T48" fmla="*/ 217 w 360"/>
                <a:gd name="T49" fmla="*/ 18 h 160"/>
                <a:gd name="T50" fmla="*/ 231 w 360"/>
                <a:gd name="T51" fmla="*/ 9 h 160"/>
                <a:gd name="T52" fmla="*/ 251 w 360"/>
                <a:gd name="T53" fmla="*/ 18 h 160"/>
                <a:gd name="T54" fmla="*/ 265 w 360"/>
                <a:gd name="T55" fmla="*/ 9 h 160"/>
                <a:gd name="T56" fmla="*/ 278 w 360"/>
                <a:gd name="T57" fmla="*/ 27 h 160"/>
                <a:gd name="T58" fmla="*/ 285 w 360"/>
                <a:gd name="T59" fmla="*/ 44 h 160"/>
                <a:gd name="T60" fmla="*/ 272 w 360"/>
                <a:gd name="T61" fmla="*/ 62 h 160"/>
                <a:gd name="T62" fmla="*/ 292 w 360"/>
                <a:gd name="T63" fmla="*/ 71 h 160"/>
                <a:gd name="T64" fmla="*/ 312 w 360"/>
                <a:gd name="T65" fmla="*/ 80 h 160"/>
                <a:gd name="T66" fmla="*/ 312 w 360"/>
                <a:gd name="T67" fmla="*/ 98 h 160"/>
                <a:gd name="T68" fmla="*/ 292 w 360"/>
                <a:gd name="T69" fmla="*/ 89 h 160"/>
                <a:gd name="T70" fmla="*/ 305 w 360"/>
                <a:gd name="T71" fmla="*/ 98 h 160"/>
                <a:gd name="T72" fmla="*/ 312 w 360"/>
                <a:gd name="T73" fmla="*/ 106 h 160"/>
                <a:gd name="T74" fmla="*/ 312 w 360"/>
                <a:gd name="T75" fmla="*/ 124 h 160"/>
                <a:gd name="T76" fmla="*/ 312 w 360"/>
                <a:gd name="T77" fmla="*/ 124 h 160"/>
                <a:gd name="T78" fmla="*/ 319 w 360"/>
                <a:gd name="T79" fmla="*/ 133 h 160"/>
                <a:gd name="T80" fmla="*/ 305 w 360"/>
                <a:gd name="T81" fmla="*/ 133 h 160"/>
                <a:gd name="T82" fmla="*/ 292 w 360"/>
                <a:gd name="T83" fmla="*/ 124 h 160"/>
                <a:gd name="T84" fmla="*/ 299 w 360"/>
                <a:gd name="T85" fmla="*/ 124 h 160"/>
                <a:gd name="T86" fmla="*/ 305 w 360"/>
                <a:gd name="T87" fmla="*/ 142 h 160"/>
                <a:gd name="T88" fmla="*/ 312 w 360"/>
                <a:gd name="T89" fmla="*/ 142 h 160"/>
                <a:gd name="T90" fmla="*/ 333 w 360"/>
                <a:gd name="T91" fmla="*/ 160 h 160"/>
                <a:gd name="T92" fmla="*/ 312 w 360"/>
                <a:gd name="T93" fmla="*/ 160 h 160"/>
                <a:gd name="T94" fmla="*/ 278 w 360"/>
                <a:gd name="T95" fmla="*/ 160 h 160"/>
                <a:gd name="T96" fmla="*/ 244 w 360"/>
                <a:gd name="T97" fmla="*/ 160 h 160"/>
                <a:gd name="T98" fmla="*/ 210 w 360"/>
                <a:gd name="T99" fmla="*/ 160 h 160"/>
                <a:gd name="T100" fmla="*/ 360 w 360"/>
                <a:gd name="T101" fmla="*/ 89 h 160"/>
                <a:gd name="T102" fmla="*/ 353 w 360"/>
                <a:gd name="T103" fmla="*/ 89 h 160"/>
                <a:gd name="T104" fmla="*/ 333 w 360"/>
                <a:gd name="T105" fmla="*/ 106 h 160"/>
                <a:gd name="T106" fmla="*/ 346 w 360"/>
                <a:gd name="T107" fmla="*/ 80 h 160"/>
                <a:gd name="T108" fmla="*/ 339 w 360"/>
                <a:gd name="T109" fmla="*/ 106 h 160"/>
                <a:gd name="T110" fmla="*/ 339 w 360"/>
                <a:gd name="T111" fmla="*/ 115 h 160"/>
                <a:gd name="T112" fmla="*/ 326 w 360"/>
                <a:gd name="T113" fmla="*/ 11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0" h="160">
                  <a:moveTo>
                    <a:pt x="197" y="160"/>
                  </a:moveTo>
                  <a:lnTo>
                    <a:pt x="190" y="160"/>
                  </a:lnTo>
                  <a:lnTo>
                    <a:pt x="176" y="160"/>
                  </a:lnTo>
                  <a:lnTo>
                    <a:pt x="170" y="160"/>
                  </a:lnTo>
                  <a:lnTo>
                    <a:pt x="156" y="160"/>
                  </a:lnTo>
                  <a:lnTo>
                    <a:pt x="143" y="160"/>
                  </a:lnTo>
                  <a:lnTo>
                    <a:pt x="129" y="160"/>
                  </a:lnTo>
                  <a:lnTo>
                    <a:pt x="122" y="160"/>
                  </a:lnTo>
                  <a:lnTo>
                    <a:pt x="102" y="160"/>
                  </a:lnTo>
                  <a:lnTo>
                    <a:pt x="88" y="160"/>
                  </a:lnTo>
                  <a:lnTo>
                    <a:pt x="81" y="160"/>
                  </a:lnTo>
                  <a:lnTo>
                    <a:pt x="75" y="160"/>
                  </a:lnTo>
                  <a:lnTo>
                    <a:pt x="68" y="160"/>
                  </a:lnTo>
                  <a:lnTo>
                    <a:pt x="61" y="160"/>
                  </a:lnTo>
                  <a:lnTo>
                    <a:pt x="48" y="160"/>
                  </a:lnTo>
                  <a:lnTo>
                    <a:pt x="34" y="160"/>
                  </a:lnTo>
                  <a:lnTo>
                    <a:pt x="27" y="160"/>
                  </a:lnTo>
                  <a:lnTo>
                    <a:pt x="20" y="160"/>
                  </a:lnTo>
                  <a:lnTo>
                    <a:pt x="7" y="160"/>
                  </a:lnTo>
                  <a:lnTo>
                    <a:pt x="0" y="160"/>
                  </a:lnTo>
                  <a:lnTo>
                    <a:pt x="7" y="160"/>
                  </a:lnTo>
                  <a:lnTo>
                    <a:pt x="14" y="160"/>
                  </a:lnTo>
                  <a:lnTo>
                    <a:pt x="14" y="151"/>
                  </a:lnTo>
                  <a:lnTo>
                    <a:pt x="20" y="151"/>
                  </a:lnTo>
                  <a:lnTo>
                    <a:pt x="27" y="151"/>
                  </a:lnTo>
                  <a:lnTo>
                    <a:pt x="27" y="142"/>
                  </a:lnTo>
                  <a:lnTo>
                    <a:pt x="34" y="142"/>
                  </a:lnTo>
                  <a:lnTo>
                    <a:pt x="41" y="133"/>
                  </a:lnTo>
                  <a:lnTo>
                    <a:pt x="48" y="124"/>
                  </a:lnTo>
                  <a:lnTo>
                    <a:pt x="54" y="124"/>
                  </a:lnTo>
                  <a:lnTo>
                    <a:pt x="61" y="115"/>
                  </a:lnTo>
                  <a:lnTo>
                    <a:pt x="75" y="106"/>
                  </a:lnTo>
                  <a:lnTo>
                    <a:pt x="75" y="115"/>
                  </a:lnTo>
                  <a:lnTo>
                    <a:pt x="81" y="115"/>
                  </a:lnTo>
                  <a:lnTo>
                    <a:pt x="81" y="124"/>
                  </a:lnTo>
                  <a:lnTo>
                    <a:pt x="88" y="124"/>
                  </a:lnTo>
                  <a:lnTo>
                    <a:pt x="95" y="124"/>
                  </a:lnTo>
                  <a:lnTo>
                    <a:pt x="102" y="115"/>
                  </a:lnTo>
                  <a:lnTo>
                    <a:pt x="102" y="124"/>
                  </a:lnTo>
                  <a:lnTo>
                    <a:pt x="109" y="124"/>
                  </a:lnTo>
                  <a:lnTo>
                    <a:pt x="115" y="124"/>
                  </a:lnTo>
                  <a:lnTo>
                    <a:pt x="115" y="115"/>
                  </a:lnTo>
                  <a:lnTo>
                    <a:pt x="115" y="124"/>
                  </a:lnTo>
                  <a:lnTo>
                    <a:pt x="122" y="115"/>
                  </a:lnTo>
                  <a:lnTo>
                    <a:pt x="129" y="115"/>
                  </a:lnTo>
                  <a:lnTo>
                    <a:pt x="136" y="115"/>
                  </a:lnTo>
                  <a:lnTo>
                    <a:pt x="136" y="106"/>
                  </a:lnTo>
                  <a:lnTo>
                    <a:pt x="136" y="115"/>
                  </a:lnTo>
                  <a:lnTo>
                    <a:pt x="143" y="115"/>
                  </a:lnTo>
                  <a:lnTo>
                    <a:pt x="143" y="106"/>
                  </a:lnTo>
                  <a:lnTo>
                    <a:pt x="149" y="106"/>
                  </a:lnTo>
                  <a:lnTo>
                    <a:pt x="143" y="106"/>
                  </a:lnTo>
                  <a:lnTo>
                    <a:pt x="149" y="106"/>
                  </a:lnTo>
                  <a:lnTo>
                    <a:pt x="149" y="98"/>
                  </a:lnTo>
                  <a:lnTo>
                    <a:pt x="143" y="98"/>
                  </a:lnTo>
                  <a:lnTo>
                    <a:pt x="149" y="98"/>
                  </a:lnTo>
                  <a:lnTo>
                    <a:pt x="149" y="89"/>
                  </a:lnTo>
                  <a:lnTo>
                    <a:pt x="156" y="89"/>
                  </a:lnTo>
                  <a:lnTo>
                    <a:pt x="156" y="80"/>
                  </a:lnTo>
                  <a:lnTo>
                    <a:pt x="163" y="80"/>
                  </a:lnTo>
                  <a:lnTo>
                    <a:pt x="163" y="71"/>
                  </a:lnTo>
                  <a:lnTo>
                    <a:pt x="170" y="62"/>
                  </a:lnTo>
                  <a:lnTo>
                    <a:pt x="170" y="53"/>
                  </a:lnTo>
                  <a:lnTo>
                    <a:pt x="176" y="44"/>
                  </a:lnTo>
                  <a:lnTo>
                    <a:pt x="176" y="53"/>
                  </a:lnTo>
                  <a:lnTo>
                    <a:pt x="183" y="53"/>
                  </a:lnTo>
                  <a:lnTo>
                    <a:pt x="190" y="62"/>
                  </a:lnTo>
                  <a:lnTo>
                    <a:pt x="190" y="53"/>
                  </a:lnTo>
                  <a:lnTo>
                    <a:pt x="197" y="44"/>
                  </a:lnTo>
                  <a:lnTo>
                    <a:pt x="197" y="36"/>
                  </a:lnTo>
                  <a:lnTo>
                    <a:pt x="204" y="36"/>
                  </a:lnTo>
                  <a:lnTo>
                    <a:pt x="210" y="36"/>
                  </a:lnTo>
                  <a:lnTo>
                    <a:pt x="210" y="27"/>
                  </a:lnTo>
                  <a:lnTo>
                    <a:pt x="217" y="27"/>
                  </a:lnTo>
                  <a:lnTo>
                    <a:pt x="217" y="18"/>
                  </a:lnTo>
                  <a:lnTo>
                    <a:pt x="224" y="18"/>
                  </a:lnTo>
                  <a:lnTo>
                    <a:pt x="224" y="9"/>
                  </a:lnTo>
                  <a:lnTo>
                    <a:pt x="231" y="9"/>
                  </a:lnTo>
                  <a:lnTo>
                    <a:pt x="231" y="0"/>
                  </a:lnTo>
                  <a:lnTo>
                    <a:pt x="244" y="9"/>
                  </a:lnTo>
                  <a:lnTo>
                    <a:pt x="251" y="18"/>
                  </a:lnTo>
                  <a:lnTo>
                    <a:pt x="251" y="9"/>
                  </a:lnTo>
                  <a:lnTo>
                    <a:pt x="258" y="9"/>
                  </a:lnTo>
                  <a:lnTo>
                    <a:pt x="265" y="9"/>
                  </a:lnTo>
                  <a:lnTo>
                    <a:pt x="265" y="18"/>
                  </a:lnTo>
                  <a:lnTo>
                    <a:pt x="272" y="18"/>
                  </a:lnTo>
                  <a:lnTo>
                    <a:pt x="278" y="27"/>
                  </a:lnTo>
                  <a:lnTo>
                    <a:pt x="285" y="27"/>
                  </a:lnTo>
                  <a:lnTo>
                    <a:pt x="285" y="36"/>
                  </a:lnTo>
                  <a:lnTo>
                    <a:pt x="285" y="44"/>
                  </a:lnTo>
                  <a:lnTo>
                    <a:pt x="278" y="44"/>
                  </a:lnTo>
                  <a:lnTo>
                    <a:pt x="272" y="53"/>
                  </a:lnTo>
                  <a:lnTo>
                    <a:pt x="272" y="62"/>
                  </a:lnTo>
                  <a:lnTo>
                    <a:pt x="278" y="62"/>
                  </a:lnTo>
                  <a:lnTo>
                    <a:pt x="285" y="62"/>
                  </a:lnTo>
                  <a:lnTo>
                    <a:pt x="292" y="71"/>
                  </a:lnTo>
                  <a:lnTo>
                    <a:pt x="305" y="71"/>
                  </a:lnTo>
                  <a:lnTo>
                    <a:pt x="305" y="80"/>
                  </a:lnTo>
                  <a:lnTo>
                    <a:pt x="312" y="80"/>
                  </a:lnTo>
                  <a:lnTo>
                    <a:pt x="319" y="89"/>
                  </a:lnTo>
                  <a:lnTo>
                    <a:pt x="312" y="89"/>
                  </a:lnTo>
                  <a:lnTo>
                    <a:pt x="312" y="98"/>
                  </a:lnTo>
                  <a:lnTo>
                    <a:pt x="305" y="98"/>
                  </a:lnTo>
                  <a:lnTo>
                    <a:pt x="299" y="89"/>
                  </a:lnTo>
                  <a:lnTo>
                    <a:pt x="292" y="89"/>
                  </a:lnTo>
                  <a:lnTo>
                    <a:pt x="299" y="89"/>
                  </a:lnTo>
                  <a:lnTo>
                    <a:pt x="299" y="98"/>
                  </a:lnTo>
                  <a:lnTo>
                    <a:pt x="305" y="98"/>
                  </a:lnTo>
                  <a:lnTo>
                    <a:pt x="312" y="106"/>
                  </a:lnTo>
                  <a:lnTo>
                    <a:pt x="305" y="106"/>
                  </a:lnTo>
                  <a:lnTo>
                    <a:pt x="312" y="106"/>
                  </a:lnTo>
                  <a:lnTo>
                    <a:pt x="319" y="115"/>
                  </a:lnTo>
                  <a:lnTo>
                    <a:pt x="312" y="115"/>
                  </a:lnTo>
                  <a:lnTo>
                    <a:pt x="312" y="124"/>
                  </a:lnTo>
                  <a:lnTo>
                    <a:pt x="299" y="115"/>
                  </a:lnTo>
                  <a:lnTo>
                    <a:pt x="305" y="124"/>
                  </a:lnTo>
                  <a:lnTo>
                    <a:pt x="312" y="124"/>
                  </a:lnTo>
                  <a:lnTo>
                    <a:pt x="319" y="133"/>
                  </a:lnTo>
                  <a:lnTo>
                    <a:pt x="312" y="133"/>
                  </a:lnTo>
                  <a:lnTo>
                    <a:pt x="319" y="133"/>
                  </a:lnTo>
                  <a:lnTo>
                    <a:pt x="312" y="133"/>
                  </a:lnTo>
                  <a:lnTo>
                    <a:pt x="312" y="142"/>
                  </a:lnTo>
                  <a:lnTo>
                    <a:pt x="305" y="133"/>
                  </a:lnTo>
                  <a:lnTo>
                    <a:pt x="305" y="124"/>
                  </a:lnTo>
                  <a:lnTo>
                    <a:pt x="299" y="124"/>
                  </a:lnTo>
                  <a:lnTo>
                    <a:pt x="292" y="124"/>
                  </a:lnTo>
                  <a:lnTo>
                    <a:pt x="292" y="115"/>
                  </a:lnTo>
                  <a:lnTo>
                    <a:pt x="292" y="124"/>
                  </a:lnTo>
                  <a:lnTo>
                    <a:pt x="299" y="124"/>
                  </a:lnTo>
                  <a:lnTo>
                    <a:pt x="299" y="133"/>
                  </a:lnTo>
                  <a:lnTo>
                    <a:pt x="305" y="133"/>
                  </a:lnTo>
                  <a:lnTo>
                    <a:pt x="305" y="142"/>
                  </a:lnTo>
                  <a:lnTo>
                    <a:pt x="305" y="151"/>
                  </a:lnTo>
                  <a:lnTo>
                    <a:pt x="305" y="142"/>
                  </a:lnTo>
                  <a:lnTo>
                    <a:pt x="312" y="142"/>
                  </a:lnTo>
                  <a:lnTo>
                    <a:pt x="319" y="142"/>
                  </a:lnTo>
                  <a:lnTo>
                    <a:pt x="326" y="142"/>
                  </a:lnTo>
                  <a:lnTo>
                    <a:pt x="333" y="160"/>
                  </a:lnTo>
                  <a:lnTo>
                    <a:pt x="333" y="151"/>
                  </a:lnTo>
                  <a:lnTo>
                    <a:pt x="326" y="160"/>
                  </a:lnTo>
                  <a:lnTo>
                    <a:pt x="312" y="160"/>
                  </a:lnTo>
                  <a:lnTo>
                    <a:pt x="305" y="160"/>
                  </a:lnTo>
                  <a:lnTo>
                    <a:pt x="292" y="160"/>
                  </a:lnTo>
                  <a:lnTo>
                    <a:pt x="278" y="160"/>
                  </a:lnTo>
                  <a:lnTo>
                    <a:pt x="272" y="160"/>
                  </a:lnTo>
                  <a:lnTo>
                    <a:pt x="251" y="160"/>
                  </a:lnTo>
                  <a:lnTo>
                    <a:pt x="244" y="160"/>
                  </a:lnTo>
                  <a:lnTo>
                    <a:pt x="231" y="160"/>
                  </a:lnTo>
                  <a:lnTo>
                    <a:pt x="224" y="160"/>
                  </a:lnTo>
                  <a:lnTo>
                    <a:pt x="210" y="160"/>
                  </a:lnTo>
                  <a:lnTo>
                    <a:pt x="197" y="160"/>
                  </a:lnTo>
                  <a:close/>
                  <a:moveTo>
                    <a:pt x="360" y="80"/>
                  </a:moveTo>
                  <a:lnTo>
                    <a:pt x="360" y="89"/>
                  </a:lnTo>
                  <a:lnTo>
                    <a:pt x="353" y="89"/>
                  </a:lnTo>
                  <a:lnTo>
                    <a:pt x="360" y="89"/>
                  </a:lnTo>
                  <a:lnTo>
                    <a:pt x="353" y="89"/>
                  </a:lnTo>
                  <a:lnTo>
                    <a:pt x="360" y="89"/>
                  </a:lnTo>
                  <a:lnTo>
                    <a:pt x="360" y="80"/>
                  </a:lnTo>
                  <a:close/>
                  <a:moveTo>
                    <a:pt x="333" y="106"/>
                  </a:moveTo>
                  <a:lnTo>
                    <a:pt x="339" y="98"/>
                  </a:lnTo>
                  <a:lnTo>
                    <a:pt x="339" y="89"/>
                  </a:lnTo>
                  <a:lnTo>
                    <a:pt x="346" y="80"/>
                  </a:lnTo>
                  <a:lnTo>
                    <a:pt x="353" y="80"/>
                  </a:lnTo>
                  <a:lnTo>
                    <a:pt x="346" y="98"/>
                  </a:lnTo>
                  <a:lnTo>
                    <a:pt x="339" y="106"/>
                  </a:lnTo>
                  <a:lnTo>
                    <a:pt x="346" y="106"/>
                  </a:lnTo>
                  <a:lnTo>
                    <a:pt x="339" y="106"/>
                  </a:lnTo>
                  <a:lnTo>
                    <a:pt x="339" y="115"/>
                  </a:lnTo>
                  <a:lnTo>
                    <a:pt x="333" y="115"/>
                  </a:lnTo>
                  <a:lnTo>
                    <a:pt x="333" y="133"/>
                  </a:lnTo>
                  <a:lnTo>
                    <a:pt x="326" y="115"/>
                  </a:lnTo>
                  <a:lnTo>
                    <a:pt x="333" y="106"/>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55" name="Freeform 45"/>
            <p:cNvSpPr>
              <a:spLocks/>
            </p:cNvSpPr>
            <p:nvPr/>
          </p:nvSpPr>
          <p:spPr bwMode="auto">
            <a:xfrm>
              <a:off x="4732338" y="3009900"/>
              <a:ext cx="776287" cy="822325"/>
            </a:xfrm>
            <a:custGeom>
              <a:avLst/>
              <a:gdLst>
                <a:gd name="T0" fmla="*/ 278 w 285"/>
                <a:gd name="T1" fmla="*/ 213 h 257"/>
                <a:gd name="T2" fmla="*/ 278 w 285"/>
                <a:gd name="T3" fmla="*/ 222 h 257"/>
                <a:gd name="T4" fmla="*/ 272 w 285"/>
                <a:gd name="T5" fmla="*/ 222 h 257"/>
                <a:gd name="T6" fmla="*/ 265 w 285"/>
                <a:gd name="T7" fmla="*/ 239 h 257"/>
                <a:gd name="T8" fmla="*/ 258 w 285"/>
                <a:gd name="T9" fmla="*/ 239 h 257"/>
                <a:gd name="T10" fmla="*/ 258 w 285"/>
                <a:gd name="T11" fmla="*/ 257 h 257"/>
                <a:gd name="T12" fmla="*/ 231 w 285"/>
                <a:gd name="T13" fmla="*/ 257 h 257"/>
                <a:gd name="T14" fmla="*/ 238 w 285"/>
                <a:gd name="T15" fmla="*/ 239 h 257"/>
                <a:gd name="T16" fmla="*/ 238 w 285"/>
                <a:gd name="T17" fmla="*/ 231 h 257"/>
                <a:gd name="T18" fmla="*/ 197 w 285"/>
                <a:gd name="T19" fmla="*/ 231 h 257"/>
                <a:gd name="T20" fmla="*/ 177 w 285"/>
                <a:gd name="T21" fmla="*/ 231 h 257"/>
                <a:gd name="T22" fmla="*/ 129 w 285"/>
                <a:gd name="T23" fmla="*/ 231 h 257"/>
                <a:gd name="T24" fmla="*/ 102 w 285"/>
                <a:gd name="T25" fmla="*/ 231 h 257"/>
                <a:gd name="T26" fmla="*/ 75 w 285"/>
                <a:gd name="T27" fmla="*/ 231 h 257"/>
                <a:gd name="T28" fmla="*/ 48 w 285"/>
                <a:gd name="T29" fmla="*/ 195 h 257"/>
                <a:gd name="T30" fmla="*/ 48 w 285"/>
                <a:gd name="T31" fmla="*/ 142 h 257"/>
                <a:gd name="T32" fmla="*/ 48 w 285"/>
                <a:gd name="T33" fmla="*/ 98 h 257"/>
                <a:gd name="T34" fmla="*/ 41 w 285"/>
                <a:gd name="T35" fmla="*/ 80 h 257"/>
                <a:gd name="T36" fmla="*/ 41 w 285"/>
                <a:gd name="T37" fmla="*/ 62 h 257"/>
                <a:gd name="T38" fmla="*/ 34 w 285"/>
                <a:gd name="T39" fmla="*/ 53 h 257"/>
                <a:gd name="T40" fmla="*/ 34 w 285"/>
                <a:gd name="T41" fmla="*/ 44 h 257"/>
                <a:gd name="T42" fmla="*/ 34 w 285"/>
                <a:gd name="T43" fmla="*/ 35 h 257"/>
                <a:gd name="T44" fmla="*/ 21 w 285"/>
                <a:gd name="T45" fmla="*/ 27 h 257"/>
                <a:gd name="T46" fmla="*/ 14 w 285"/>
                <a:gd name="T47" fmla="*/ 27 h 257"/>
                <a:gd name="T48" fmla="*/ 7 w 285"/>
                <a:gd name="T49" fmla="*/ 9 h 257"/>
                <a:gd name="T50" fmla="*/ 21 w 285"/>
                <a:gd name="T51" fmla="*/ 0 h 257"/>
                <a:gd name="T52" fmla="*/ 48 w 285"/>
                <a:gd name="T53" fmla="*/ 0 h 257"/>
                <a:gd name="T54" fmla="*/ 75 w 285"/>
                <a:gd name="T55" fmla="*/ 0 h 257"/>
                <a:gd name="T56" fmla="*/ 102 w 285"/>
                <a:gd name="T57" fmla="*/ 0 h 257"/>
                <a:gd name="T58" fmla="*/ 136 w 285"/>
                <a:gd name="T59" fmla="*/ 0 h 257"/>
                <a:gd name="T60" fmla="*/ 163 w 285"/>
                <a:gd name="T61" fmla="*/ 0 h 257"/>
                <a:gd name="T62" fmla="*/ 177 w 285"/>
                <a:gd name="T63" fmla="*/ 9 h 257"/>
                <a:gd name="T64" fmla="*/ 183 w 285"/>
                <a:gd name="T65" fmla="*/ 27 h 257"/>
                <a:gd name="T66" fmla="*/ 190 w 285"/>
                <a:gd name="T67" fmla="*/ 53 h 257"/>
                <a:gd name="T68" fmla="*/ 204 w 285"/>
                <a:gd name="T69" fmla="*/ 62 h 257"/>
                <a:gd name="T70" fmla="*/ 217 w 285"/>
                <a:gd name="T71" fmla="*/ 80 h 257"/>
                <a:gd name="T72" fmla="*/ 224 w 285"/>
                <a:gd name="T73" fmla="*/ 98 h 257"/>
                <a:gd name="T74" fmla="*/ 238 w 285"/>
                <a:gd name="T75" fmla="*/ 89 h 257"/>
                <a:gd name="T76" fmla="*/ 238 w 285"/>
                <a:gd name="T77" fmla="*/ 106 h 257"/>
                <a:gd name="T78" fmla="*/ 231 w 285"/>
                <a:gd name="T79" fmla="*/ 124 h 257"/>
                <a:gd name="T80" fmla="*/ 238 w 285"/>
                <a:gd name="T81" fmla="*/ 142 h 257"/>
                <a:gd name="T82" fmla="*/ 251 w 285"/>
                <a:gd name="T83" fmla="*/ 151 h 257"/>
                <a:gd name="T84" fmla="*/ 265 w 285"/>
                <a:gd name="T85" fmla="*/ 160 h 257"/>
                <a:gd name="T86" fmla="*/ 272 w 285"/>
                <a:gd name="T87" fmla="*/ 177 h 257"/>
                <a:gd name="T88" fmla="*/ 272 w 285"/>
                <a:gd name="T89" fmla="*/ 186 h 257"/>
                <a:gd name="T90" fmla="*/ 285 w 285"/>
                <a:gd name="T91" fmla="*/ 19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5" h="257">
                  <a:moveTo>
                    <a:pt x="285" y="204"/>
                  </a:moveTo>
                  <a:lnTo>
                    <a:pt x="285" y="213"/>
                  </a:lnTo>
                  <a:lnTo>
                    <a:pt x="278" y="213"/>
                  </a:lnTo>
                  <a:lnTo>
                    <a:pt x="285" y="213"/>
                  </a:lnTo>
                  <a:lnTo>
                    <a:pt x="285" y="222"/>
                  </a:lnTo>
                  <a:lnTo>
                    <a:pt x="278" y="222"/>
                  </a:lnTo>
                  <a:lnTo>
                    <a:pt x="272" y="222"/>
                  </a:lnTo>
                  <a:lnTo>
                    <a:pt x="272" y="231"/>
                  </a:lnTo>
                  <a:lnTo>
                    <a:pt x="272" y="222"/>
                  </a:lnTo>
                  <a:lnTo>
                    <a:pt x="265" y="222"/>
                  </a:lnTo>
                  <a:lnTo>
                    <a:pt x="265" y="231"/>
                  </a:lnTo>
                  <a:lnTo>
                    <a:pt x="265" y="239"/>
                  </a:lnTo>
                  <a:lnTo>
                    <a:pt x="265" y="231"/>
                  </a:lnTo>
                  <a:lnTo>
                    <a:pt x="265" y="239"/>
                  </a:lnTo>
                  <a:lnTo>
                    <a:pt x="258" y="239"/>
                  </a:lnTo>
                  <a:lnTo>
                    <a:pt x="265" y="248"/>
                  </a:lnTo>
                  <a:lnTo>
                    <a:pt x="258" y="248"/>
                  </a:lnTo>
                  <a:lnTo>
                    <a:pt x="258" y="257"/>
                  </a:lnTo>
                  <a:lnTo>
                    <a:pt x="251" y="257"/>
                  </a:lnTo>
                  <a:lnTo>
                    <a:pt x="238" y="257"/>
                  </a:lnTo>
                  <a:lnTo>
                    <a:pt x="231" y="257"/>
                  </a:lnTo>
                  <a:lnTo>
                    <a:pt x="231" y="248"/>
                  </a:lnTo>
                  <a:lnTo>
                    <a:pt x="238" y="248"/>
                  </a:lnTo>
                  <a:lnTo>
                    <a:pt x="238" y="239"/>
                  </a:lnTo>
                  <a:lnTo>
                    <a:pt x="245" y="239"/>
                  </a:lnTo>
                  <a:lnTo>
                    <a:pt x="245" y="231"/>
                  </a:lnTo>
                  <a:lnTo>
                    <a:pt x="238" y="231"/>
                  </a:lnTo>
                  <a:lnTo>
                    <a:pt x="224" y="231"/>
                  </a:lnTo>
                  <a:lnTo>
                    <a:pt x="211" y="231"/>
                  </a:lnTo>
                  <a:lnTo>
                    <a:pt x="197" y="231"/>
                  </a:lnTo>
                  <a:lnTo>
                    <a:pt x="190" y="231"/>
                  </a:lnTo>
                  <a:lnTo>
                    <a:pt x="183" y="231"/>
                  </a:lnTo>
                  <a:lnTo>
                    <a:pt x="177" y="231"/>
                  </a:lnTo>
                  <a:lnTo>
                    <a:pt x="156" y="231"/>
                  </a:lnTo>
                  <a:lnTo>
                    <a:pt x="143" y="231"/>
                  </a:lnTo>
                  <a:lnTo>
                    <a:pt x="129" y="231"/>
                  </a:lnTo>
                  <a:lnTo>
                    <a:pt x="122" y="231"/>
                  </a:lnTo>
                  <a:lnTo>
                    <a:pt x="109" y="231"/>
                  </a:lnTo>
                  <a:lnTo>
                    <a:pt x="102" y="231"/>
                  </a:lnTo>
                  <a:lnTo>
                    <a:pt x="95" y="231"/>
                  </a:lnTo>
                  <a:lnTo>
                    <a:pt x="82" y="231"/>
                  </a:lnTo>
                  <a:lnTo>
                    <a:pt x="75" y="231"/>
                  </a:lnTo>
                  <a:lnTo>
                    <a:pt x="48" y="231"/>
                  </a:lnTo>
                  <a:lnTo>
                    <a:pt x="48" y="213"/>
                  </a:lnTo>
                  <a:lnTo>
                    <a:pt x="48" y="195"/>
                  </a:lnTo>
                  <a:lnTo>
                    <a:pt x="48" y="177"/>
                  </a:lnTo>
                  <a:lnTo>
                    <a:pt x="48" y="160"/>
                  </a:lnTo>
                  <a:lnTo>
                    <a:pt x="48" y="142"/>
                  </a:lnTo>
                  <a:lnTo>
                    <a:pt x="48" y="124"/>
                  </a:lnTo>
                  <a:lnTo>
                    <a:pt x="48" y="115"/>
                  </a:lnTo>
                  <a:lnTo>
                    <a:pt x="48" y="98"/>
                  </a:lnTo>
                  <a:lnTo>
                    <a:pt x="48" y="89"/>
                  </a:lnTo>
                  <a:lnTo>
                    <a:pt x="48" y="80"/>
                  </a:lnTo>
                  <a:lnTo>
                    <a:pt x="41" y="80"/>
                  </a:lnTo>
                  <a:lnTo>
                    <a:pt x="41" y="71"/>
                  </a:lnTo>
                  <a:lnTo>
                    <a:pt x="34" y="71"/>
                  </a:lnTo>
                  <a:lnTo>
                    <a:pt x="41" y="62"/>
                  </a:lnTo>
                  <a:lnTo>
                    <a:pt x="34" y="62"/>
                  </a:lnTo>
                  <a:lnTo>
                    <a:pt x="27" y="53"/>
                  </a:lnTo>
                  <a:lnTo>
                    <a:pt x="34" y="53"/>
                  </a:lnTo>
                  <a:lnTo>
                    <a:pt x="34" y="44"/>
                  </a:lnTo>
                  <a:lnTo>
                    <a:pt x="41" y="44"/>
                  </a:lnTo>
                  <a:lnTo>
                    <a:pt x="34" y="44"/>
                  </a:lnTo>
                  <a:lnTo>
                    <a:pt x="41" y="44"/>
                  </a:lnTo>
                  <a:lnTo>
                    <a:pt x="34" y="44"/>
                  </a:lnTo>
                  <a:lnTo>
                    <a:pt x="34" y="35"/>
                  </a:lnTo>
                  <a:lnTo>
                    <a:pt x="27" y="35"/>
                  </a:lnTo>
                  <a:lnTo>
                    <a:pt x="21" y="35"/>
                  </a:lnTo>
                  <a:lnTo>
                    <a:pt x="21" y="27"/>
                  </a:lnTo>
                  <a:lnTo>
                    <a:pt x="14" y="27"/>
                  </a:lnTo>
                  <a:lnTo>
                    <a:pt x="21" y="27"/>
                  </a:lnTo>
                  <a:lnTo>
                    <a:pt x="14" y="27"/>
                  </a:lnTo>
                  <a:lnTo>
                    <a:pt x="14" y="18"/>
                  </a:lnTo>
                  <a:lnTo>
                    <a:pt x="7" y="18"/>
                  </a:lnTo>
                  <a:lnTo>
                    <a:pt x="7" y="9"/>
                  </a:lnTo>
                  <a:lnTo>
                    <a:pt x="7" y="0"/>
                  </a:lnTo>
                  <a:lnTo>
                    <a:pt x="0" y="0"/>
                  </a:lnTo>
                  <a:lnTo>
                    <a:pt x="21" y="0"/>
                  </a:lnTo>
                  <a:lnTo>
                    <a:pt x="27" y="0"/>
                  </a:lnTo>
                  <a:lnTo>
                    <a:pt x="34" y="0"/>
                  </a:lnTo>
                  <a:lnTo>
                    <a:pt x="48" y="0"/>
                  </a:lnTo>
                  <a:lnTo>
                    <a:pt x="55" y="0"/>
                  </a:lnTo>
                  <a:lnTo>
                    <a:pt x="68" y="0"/>
                  </a:lnTo>
                  <a:lnTo>
                    <a:pt x="75" y="0"/>
                  </a:lnTo>
                  <a:lnTo>
                    <a:pt x="88" y="0"/>
                  </a:lnTo>
                  <a:lnTo>
                    <a:pt x="95" y="0"/>
                  </a:lnTo>
                  <a:lnTo>
                    <a:pt x="102" y="0"/>
                  </a:lnTo>
                  <a:lnTo>
                    <a:pt x="116" y="0"/>
                  </a:lnTo>
                  <a:lnTo>
                    <a:pt x="129" y="0"/>
                  </a:lnTo>
                  <a:lnTo>
                    <a:pt x="136" y="0"/>
                  </a:lnTo>
                  <a:lnTo>
                    <a:pt x="150" y="0"/>
                  </a:lnTo>
                  <a:lnTo>
                    <a:pt x="156" y="0"/>
                  </a:lnTo>
                  <a:lnTo>
                    <a:pt x="163" y="0"/>
                  </a:lnTo>
                  <a:lnTo>
                    <a:pt x="170" y="0"/>
                  </a:lnTo>
                  <a:lnTo>
                    <a:pt x="177" y="0"/>
                  </a:lnTo>
                  <a:lnTo>
                    <a:pt x="177" y="9"/>
                  </a:lnTo>
                  <a:lnTo>
                    <a:pt x="183" y="9"/>
                  </a:lnTo>
                  <a:lnTo>
                    <a:pt x="183" y="18"/>
                  </a:lnTo>
                  <a:lnTo>
                    <a:pt x="183" y="27"/>
                  </a:lnTo>
                  <a:lnTo>
                    <a:pt x="183" y="35"/>
                  </a:lnTo>
                  <a:lnTo>
                    <a:pt x="190" y="44"/>
                  </a:lnTo>
                  <a:lnTo>
                    <a:pt x="190" y="53"/>
                  </a:lnTo>
                  <a:lnTo>
                    <a:pt x="197" y="53"/>
                  </a:lnTo>
                  <a:lnTo>
                    <a:pt x="204" y="53"/>
                  </a:lnTo>
                  <a:lnTo>
                    <a:pt x="204" y="62"/>
                  </a:lnTo>
                  <a:lnTo>
                    <a:pt x="211" y="71"/>
                  </a:lnTo>
                  <a:lnTo>
                    <a:pt x="217" y="71"/>
                  </a:lnTo>
                  <a:lnTo>
                    <a:pt x="217" y="80"/>
                  </a:lnTo>
                  <a:lnTo>
                    <a:pt x="217" y="89"/>
                  </a:lnTo>
                  <a:lnTo>
                    <a:pt x="217" y="98"/>
                  </a:lnTo>
                  <a:lnTo>
                    <a:pt x="224" y="98"/>
                  </a:lnTo>
                  <a:lnTo>
                    <a:pt x="224" y="89"/>
                  </a:lnTo>
                  <a:lnTo>
                    <a:pt x="231" y="89"/>
                  </a:lnTo>
                  <a:lnTo>
                    <a:pt x="238" y="89"/>
                  </a:lnTo>
                  <a:lnTo>
                    <a:pt x="245" y="98"/>
                  </a:lnTo>
                  <a:lnTo>
                    <a:pt x="238" y="98"/>
                  </a:lnTo>
                  <a:lnTo>
                    <a:pt x="238" y="106"/>
                  </a:lnTo>
                  <a:lnTo>
                    <a:pt x="238" y="115"/>
                  </a:lnTo>
                  <a:lnTo>
                    <a:pt x="231" y="115"/>
                  </a:lnTo>
                  <a:lnTo>
                    <a:pt x="231" y="124"/>
                  </a:lnTo>
                  <a:lnTo>
                    <a:pt x="231" y="133"/>
                  </a:lnTo>
                  <a:lnTo>
                    <a:pt x="238" y="133"/>
                  </a:lnTo>
                  <a:lnTo>
                    <a:pt x="238" y="142"/>
                  </a:lnTo>
                  <a:lnTo>
                    <a:pt x="245" y="142"/>
                  </a:lnTo>
                  <a:lnTo>
                    <a:pt x="251" y="142"/>
                  </a:lnTo>
                  <a:lnTo>
                    <a:pt x="251" y="151"/>
                  </a:lnTo>
                  <a:lnTo>
                    <a:pt x="258" y="151"/>
                  </a:lnTo>
                  <a:lnTo>
                    <a:pt x="258" y="160"/>
                  </a:lnTo>
                  <a:lnTo>
                    <a:pt x="265" y="160"/>
                  </a:lnTo>
                  <a:lnTo>
                    <a:pt x="265" y="168"/>
                  </a:lnTo>
                  <a:lnTo>
                    <a:pt x="272" y="168"/>
                  </a:lnTo>
                  <a:lnTo>
                    <a:pt x="272" y="177"/>
                  </a:lnTo>
                  <a:lnTo>
                    <a:pt x="265" y="177"/>
                  </a:lnTo>
                  <a:lnTo>
                    <a:pt x="265" y="186"/>
                  </a:lnTo>
                  <a:lnTo>
                    <a:pt x="272" y="186"/>
                  </a:lnTo>
                  <a:lnTo>
                    <a:pt x="272" y="195"/>
                  </a:lnTo>
                  <a:lnTo>
                    <a:pt x="278" y="195"/>
                  </a:lnTo>
                  <a:lnTo>
                    <a:pt x="285" y="195"/>
                  </a:lnTo>
                  <a:lnTo>
                    <a:pt x="285" y="204"/>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56" name="Freeform 46"/>
            <p:cNvSpPr>
              <a:spLocks/>
            </p:cNvSpPr>
            <p:nvPr/>
          </p:nvSpPr>
          <p:spPr bwMode="auto">
            <a:xfrm>
              <a:off x="2517775" y="3633788"/>
              <a:ext cx="682625" cy="1020762"/>
            </a:xfrm>
            <a:custGeom>
              <a:avLst/>
              <a:gdLst>
                <a:gd name="T0" fmla="*/ 7 w 251"/>
                <a:gd name="T1" fmla="*/ 222 h 319"/>
                <a:gd name="T2" fmla="*/ 7 w 251"/>
                <a:gd name="T3" fmla="*/ 204 h 319"/>
                <a:gd name="T4" fmla="*/ 13 w 251"/>
                <a:gd name="T5" fmla="*/ 195 h 319"/>
                <a:gd name="T6" fmla="*/ 13 w 251"/>
                <a:gd name="T7" fmla="*/ 177 h 319"/>
                <a:gd name="T8" fmla="*/ 20 w 251"/>
                <a:gd name="T9" fmla="*/ 169 h 319"/>
                <a:gd name="T10" fmla="*/ 27 w 251"/>
                <a:gd name="T11" fmla="*/ 160 h 319"/>
                <a:gd name="T12" fmla="*/ 34 w 251"/>
                <a:gd name="T13" fmla="*/ 151 h 319"/>
                <a:gd name="T14" fmla="*/ 20 w 251"/>
                <a:gd name="T15" fmla="*/ 142 h 319"/>
                <a:gd name="T16" fmla="*/ 13 w 251"/>
                <a:gd name="T17" fmla="*/ 133 h 319"/>
                <a:gd name="T18" fmla="*/ 7 w 251"/>
                <a:gd name="T19" fmla="*/ 124 h 319"/>
                <a:gd name="T20" fmla="*/ 13 w 251"/>
                <a:gd name="T21" fmla="*/ 115 h 319"/>
                <a:gd name="T22" fmla="*/ 13 w 251"/>
                <a:gd name="T23" fmla="*/ 115 h 319"/>
                <a:gd name="T24" fmla="*/ 13 w 251"/>
                <a:gd name="T25" fmla="*/ 115 h 319"/>
                <a:gd name="T26" fmla="*/ 13 w 251"/>
                <a:gd name="T27" fmla="*/ 106 h 319"/>
                <a:gd name="T28" fmla="*/ 7 w 251"/>
                <a:gd name="T29" fmla="*/ 89 h 319"/>
                <a:gd name="T30" fmla="*/ 7 w 251"/>
                <a:gd name="T31" fmla="*/ 71 h 319"/>
                <a:gd name="T32" fmla="*/ 7 w 251"/>
                <a:gd name="T33" fmla="*/ 53 h 319"/>
                <a:gd name="T34" fmla="*/ 20 w 251"/>
                <a:gd name="T35" fmla="*/ 53 h 319"/>
                <a:gd name="T36" fmla="*/ 20 w 251"/>
                <a:gd name="T37" fmla="*/ 53 h 319"/>
                <a:gd name="T38" fmla="*/ 34 w 251"/>
                <a:gd name="T39" fmla="*/ 53 h 319"/>
                <a:gd name="T40" fmla="*/ 34 w 251"/>
                <a:gd name="T41" fmla="*/ 9 h 319"/>
                <a:gd name="T42" fmla="*/ 81 w 251"/>
                <a:gd name="T43" fmla="*/ 0 h 319"/>
                <a:gd name="T44" fmla="*/ 115 w 251"/>
                <a:gd name="T45" fmla="*/ 0 h 319"/>
                <a:gd name="T46" fmla="*/ 176 w 251"/>
                <a:gd name="T47" fmla="*/ 0 h 319"/>
                <a:gd name="T48" fmla="*/ 210 w 251"/>
                <a:gd name="T49" fmla="*/ 0 h 319"/>
                <a:gd name="T50" fmla="*/ 251 w 251"/>
                <a:gd name="T51" fmla="*/ 62 h 319"/>
                <a:gd name="T52" fmla="*/ 251 w 251"/>
                <a:gd name="T53" fmla="*/ 142 h 319"/>
                <a:gd name="T54" fmla="*/ 251 w 251"/>
                <a:gd name="T55" fmla="*/ 213 h 319"/>
                <a:gd name="T56" fmla="*/ 251 w 251"/>
                <a:gd name="T57" fmla="*/ 257 h 319"/>
                <a:gd name="T58" fmla="*/ 190 w 251"/>
                <a:gd name="T59" fmla="*/ 319 h 319"/>
                <a:gd name="T60" fmla="*/ 149 w 251"/>
                <a:gd name="T61" fmla="*/ 310 h 319"/>
                <a:gd name="T62" fmla="*/ 0 w 251"/>
                <a:gd name="T63" fmla="*/ 257 h 319"/>
                <a:gd name="T64" fmla="*/ 7 w 251"/>
                <a:gd name="T65" fmla="*/ 239 h 319"/>
                <a:gd name="T66" fmla="*/ 20 w 251"/>
                <a:gd name="T67" fmla="*/ 239 h 319"/>
                <a:gd name="T68" fmla="*/ 13 w 251"/>
                <a:gd name="T69" fmla="*/ 22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1" h="319">
                  <a:moveTo>
                    <a:pt x="13" y="222"/>
                  </a:moveTo>
                  <a:lnTo>
                    <a:pt x="7" y="222"/>
                  </a:lnTo>
                  <a:lnTo>
                    <a:pt x="7" y="213"/>
                  </a:lnTo>
                  <a:lnTo>
                    <a:pt x="7" y="204"/>
                  </a:lnTo>
                  <a:lnTo>
                    <a:pt x="13" y="204"/>
                  </a:lnTo>
                  <a:lnTo>
                    <a:pt x="13" y="195"/>
                  </a:lnTo>
                  <a:lnTo>
                    <a:pt x="13" y="186"/>
                  </a:lnTo>
                  <a:lnTo>
                    <a:pt x="13" y="177"/>
                  </a:lnTo>
                  <a:lnTo>
                    <a:pt x="13" y="169"/>
                  </a:lnTo>
                  <a:lnTo>
                    <a:pt x="20" y="169"/>
                  </a:lnTo>
                  <a:lnTo>
                    <a:pt x="20" y="160"/>
                  </a:lnTo>
                  <a:lnTo>
                    <a:pt x="27" y="160"/>
                  </a:lnTo>
                  <a:lnTo>
                    <a:pt x="34" y="160"/>
                  </a:lnTo>
                  <a:lnTo>
                    <a:pt x="34" y="151"/>
                  </a:lnTo>
                  <a:lnTo>
                    <a:pt x="27" y="151"/>
                  </a:lnTo>
                  <a:lnTo>
                    <a:pt x="20" y="142"/>
                  </a:lnTo>
                  <a:lnTo>
                    <a:pt x="20" y="133"/>
                  </a:lnTo>
                  <a:lnTo>
                    <a:pt x="13" y="133"/>
                  </a:lnTo>
                  <a:lnTo>
                    <a:pt x="13" y="124"/>
                  </a:lnTo>
                  <a:lnTo>
                    <a:pt x="7" y="124"/>
                  </a:lnTo>
                  <a:lnTo>
                    <a:pt x="7" y="115"/>
                  </a:lnTo>
                  <a:lnTo>
                    <a:pt x="13" y="115"/>
                  </a:lnTo>
                  <a:lnTo>
                    <a:pt x="7" y="115"/>
                  </a:lnTo>
                  <a:lnTo>
                    <a:pt x="13" y="115"/>
                  </a:lnTo>
                  <a:lnTo>
                    <a:pt x="7" y="115"/>
                  </a:lnTo>
                  <a:lnTo>
                    <a:pt x="13" y="115"/>
                  </a:lnTo>
                  <a:lnTo>
                    <a:pt x="7" y="106"/>
                  </a:lnTo>
                  <a:lnTo>
                    <a:pt x="13" y="106"/>
                  </a:lnTo>
                  <a:lnTo>
                    <a:pt x="13" y="98"/>
                  </a:lnTo>
                  <a:lnTo>
                    <a:pt x="7" y="89"/>
                  </a:lnTo>
                  <a:lnTo>
                    <a:pt x="7" y="80"/>
                  </a:lnTo>
                  <a:lnTo>
                    <a:pt x="7" y="71"/>
                  </a:lnTo>
                  <a:lnTo>
                    <a:pt x="7" y="62"/>
                  </a:lnTo>
                  <a:lnTo>
                    <a:pt x="7" y="53"/>
                  </a:lnTo>
                  <a:lnTo>
                    <a:pt x="13" y="53"/>
                  </a:lnTo>
                  <a:lnTo>
                    <a:pt x="20" y="53"/>
                  </a:lnTo>
                  <a:lnTo>
                    <a:pt x="27" y="53"/>
                  </a:lnTo>
                  <a:lnTo>
                    <a:pt x="20" y="53"/>
                  </a:lnTo>
                  <a:lnTo>
                    <a:pt x="27" y="62"/>
                  </a:lnTo>
                  <a:lnTo>
                    <a:pt x="34" y="53"/>
                  </a:lnTo>
                  <a:lnTo>
                    <a:pt x="34" y="44"/>
                  </a:lnTo>
                  <a:lnTo>
                    <a:pt x="34" y="9"/>
                  </a:lnTo>
                  <a:lnTo>
                    <a:pt x="34" y="0"/>
                  </a:lnTo>
                  <a:lnTo>
                    <a:pt x="81" y="0"/>
                  </a:lnTo>
                  <a:lnTo>
                    <a:pt x="102" y="0"/>
                  </a:lnTo>
                  <a:lnTo>
                    <a:pt x="115" y="0"/>
                  </a:lnTo>
                  <a:lnTo>
                    <a:pt x="149" y="0"/>
                  </a:lnTo>
                  <a:lnTo>
                    <a:pt x="176" y="0"/>
                  </a:lnTo>
                  <a:lnTo>
                    <a:pt x="190" y="0"/>
                  </a:lnTo>
                  <a:lnTo>
                    <a:pt x="210" y="0"/>
                  </a:lnTo>
                  <a:lnTo>
                    <a:pt x="251" y="0"/>
                  </a:lnTo>
                  <a:lnTo>
                    <a:pt x="251" y="62"/>
                  </a:lnTo>
                  <a:lnTo>
                    <a:pt x="251" y="115"/>
                  </a:lnTo>
                  <a:lnTo>
                    <a:pt x="251" y="142"/>
                  </a:lnTo>
                  <a:lnTo>
                    <a:pt x="251" y="186"/>
                  </a:lnTo>
                  <a:lnTo>
                    <a:pt x="251" y="213"/>
                  </a:lnTo>
                  <a:lnTo>
                    <a:pt x="251" y="239"/>
                  </a:lnTo>
                  <a:lnTo>
                    <a:pt x="251" y="257"/>
                  </a:lnTo>
                  <a:lnTo>
                    <a:pt x="251" y="319"/>
                  </a:lnTo>
                  <a:lnTo>
                    <a:pt x="190" y="319"/>
                  </a:lnTo>
                  <a:lnTo>
                    <a:pt x="163" y="319"/>
                  </a:lnTo>
                  <a:lnTo>
                    <a:pt x="149" y="310"/>
                  </a:lnTo>
                  <a:lnTo>
                    <a:pt x="68" y="284"/>
                  </a:lnTo>
                  <a:lnTo>
                    <a:pt x="0" y="257"/>
                  </a:lnTo>
                  <a:lnTo>
                    <a:pt x="0" y="248"/>
                  </a:lnTo>
                  <a:lnTo>
                    <a:pt x="7" y="239"/>
                  </a:lnTo>
                  <a:lnTo>
                    <a:pt x="13" y="239"/>
                  </a:lnTo>
                  <a:lnTo>
                    <a:pt x="20" y="239"/>
                  </a:lnTo>
                  <a:lnTo>
                    <a:pt x="13" y="231"/>
                  </a:lnTo>
                  <a:lnTo>
                    <a:pt x="13" y="222"/>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57" name="Freeform 47"/>
            <p:cNvSpPr>
              <a:spLocks/>
            </p:cNvSpPr>
            <p:nvPr/>
          </p:nvSpPr>
          <p:spPr bwMode="auto">
            <a:xfrm>
              <a:off x="3902075" y="3633788"/>
              <a:ext cx="996950" cy="623887"/>
            </a:xfrm>
            <a:custGeom>
              <a:avLst/>
              <a:gdLst>
                <a:gd name="T0" fmla="*/ 360 w 366"/>
                <a:gd name="T1" fmla="*/ 133 h 195"/>
                <a:gd name="T2" fmla="*/ 360 w 366"/>
                <a:gd name="T3" fmla="*/ 160 h 195"/>
                <a:gd name="T4" fmla="*/ 360 w 366"/>
                <a:gd name="T5" fmla="*/ 195 h 195"/>
                <a:gd name="T6" fmla="*/ 353 w 366"/>
                <a:gd name="T7" fmla="*/ 186 h 195"/>
                <a:gd name="T8" fmla="*/ 353 w 366"/>
                <a:gd name="T9" fmla="*/ 186 h 195"/>
                <a:gd name="T10" fmla="*/ 353 w 366"/>
                <a:gd name="T11" fmla="*/ 186 h 195"/>
                <a:gd name="T12" fmla="*/ 339 w 366"/>
                <a:gd name="T13" fmla="*/ 186 h 195"/>
                <a:gd name="T14" fmla="*/ 339 w 366"/>
                <a:gd name="T15" fmla="*/ 177 h 195"/>
                <a:gd name="T16" fmla="*/ 326 w 366"/>
                <a:gd name="T17" fmla="*/ 169 h 195"/>
                <a:gd name="T18" fmla="*/ 319 w 366"/>
                <a:gd name="T19" fmla="*/ 177 h 195"/>
                <a:gd name="T20" fmla="*/ 319 w 366"/>
                <a:gd name="T21" fmla="*/ 177 h 195"/>
                <a:gd name="T22" fmla="*/ 305 w 366"/>
                <a:gd name="T23" fmla="*/ 177 h 195"/>
                <a:gd name="T24" fmla="*/ 292 w 366"/>
                <a:gd name="T25" fmla="*/ 177 h 195"/>
                <a:gd name="T26" fmla="*/ 292 w 366"/>
                <a:gd name="T27" fmla="*/ 177 h 195"/>
                <a:gd name="T28" fmla="*/ 285 w 366"/>
                <a:gd name="T29" fmla="*/ 186 h 195"/>
                <a:gd name="T30" fmla="*/ 271 w 366"/>
                <a:gd name="T31" fmla="*/ 186 h 195"/>
                <a:gd name="T32" fmla="*/ 264 w 366"/>
                <a:gd name="T33" fmla="*/ 177 h 195"/>
                <a:gd name="T34" fmla="*/ 251 w 366"/>
                <a:gd name="T35" fmla="*/ 177 h 195"/>
                <a:gd name="T36" fmla="*/ 244 w 366"/>
                <a:gd name="T37" fmla="*/ 186 h 195"/>
                <a:gd name="T38" fmla="*/ 237 w 366"/>
                <a:gd name="T39" fmla="*/ 177 h 195"/>
                <a:gd name="T40" fmla="*/ 231 w 366"/>
                <a:gd name="T41" fmla="*/ 169 h 195"/>
                <a:gd name="T42" fmla="*/ 224 w 366"/>
                <a:gd name="T43" fmla="*/ 177 h 195"/>
                <a:gd name="T44" fmla="*/ 210 w 366"/>
                <a:gd name="T45" fmla="*/ 177 h 195"/>
                <a:gd name="T46" fmla="*/ 203 w 366"/>
                <a:gd name="T47" fmla="*/ 169 h 195"/>
                <a:gd name="T48" fmla="*/ 203 w 366"/>
                <a:gd name="T49" fmla="*/ 169 h 195"/>
                <a:gd name="T50" fmla="*/ 197 w 366"/>
                <a:gd name="T51" fmla="*/ 160 h 195"/>
                <a:gd name="T52" fmla="*/ 190 w 366"/>
                <a:gd name="T53" fmla="*/ 169 h 195"/>
                <a:gd name="T54" fmla="*/ 176 w 366"/>
                <a:gd name="T55" fmla="*/ 160 h 195"/>
                <a:gd name="T56" fmla="*/ 163 w 366"/>
                <a:gd name="T57" fmla="*/ 160 h 195"/>
                <a:gd name="T58" fmla="*/ 163 w 366"/>
                <a:gd name="T59" fmla="*/ 151 h 195"/>
                <a:gd name="T60" fmla="*/ 149 w 366"/>
                <a:gd name="T61" fmla="*/ 142 h 195"/>
                <a:gd name="T62" fmla="*/ 142 w 366"/>
                <a:gd name="T63" fmla="*/ 151 h 195"/>
                <a:gd name="T64" fmla="*/ 136 w 366"/>
                <a:gd name="T65" fmla="*/ 142 h 195"/>
                <a:gd name="T66" fmla="*/ 122 w 366"/>
                <a:gd name="T67" fmla="*/ 133 h 195"/>
                <a:gd name="T68" fmla="*/ 122 w 366"/>
                <a:gd name="T69" fmla="*/ 106 h 195"/>
                <a:gd name="T70" fmla="*/ 122 w 366"/>
                <a:gd name="T71" fmla="*/ 80 h 195"/>
                <a:gd name="T72" fmla="*/ 122 w 366"/>
                <a:gd name="T73" fmla="*/ 53 h 195"/>
                <a:gd name="T74" fmla="*/ 102 w 366"/>
                <a:gd name="T75" fmla="*/ 36 h 195"/>
                <a:gd name="T76" fmla="*/ 54 w 366"/>
                <a:gd name="T77" fmla="*/ 36 h 195"/>
                <a:gd name="T78" fmla="*/ 34 w 366"/>
                <a:gd name="T79" fmla="*/ 36 h 195"/>
                <a:gd name="T80" fmla="*/ 0 w 366"/>
                <a:gd name="T81" fmla="*/ 0 h 195"/>
                <a:gd name="T82" fmla="*/ 61 w 366"/>
                <a:gd name="T83" fmla="*/ 0 h 195"/>
                <a:gd name="T84" fmla="*/ 88 w 366"/>
                <a:gd name="T85" fmla="*/ 0 h 195"/>
                <a:gd name="T86" fmla="*/ 122 w 366"/>
                <a:gd name="T87" fmla="*/ 0 h 195"/>
                <a:gd name="T88" fmla="*/ 149 w 366"/>
                <a:gd name="T89" fmla="*/ 0 h 195"/>
                <a:gd name="T90" fmla="*/ 190 w 366"/>
                <a:gd name="T91" fmla="*/ 0 h 195"/>
                <a:gd name="T92" fmla="*/ 203 w 366"/>
                <a:gd name="T93" fmla="*/ 0 h 195"/>
                <a:gd name="T94" fmla="*/ 231 w 366"/>
                <a:gd name="T95" fmla="*/ 0 h 195"/>
                <a:gd name="T96" fmla="*/ 264 w 366"/>
                <a:gd name="T97" fmla="*/ 0 h 195"/>
                <a:gd name="T98" fmla="*/ 298 w 366"/>
                <a:gd name="T99" fmla="*/ 0 h 195"/>
                <a:gd name="T100" fmla="*/ 319 w 366"/>
                <a:gd name="T101" fmla="*/ 0 h 195"/>
                <a:gd name="T102" fmla="*/ 339 w 366"/>
                <a:gd name="T103" fmla="*/ 0 h 195"/>
                <a:gd name="T104" fmla="*/ 353 w 366"/>
                <a:gd name="T105" fmla="*/ 18 h 195"/>
                <a:gd name="T106" fmla="*/ 360 w 366"/>
                <a:gd name="T107" fmla="*/ 53 h 195"/>
                <a:gd name="T108" fmla="*/ 360 w 366"/>
                <a:gd name="T109" fmla="*/ 80 h 195"/>
                <a:gd name="T110" fmla="*/ 360 w 366"/>
                <a:gd name="T111" fmla="*/ 115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6" h="195">
                  <a:moveTo>
                    <a:pt x="360" y="115"/>
                  </a:moveTo>
                  <a:lnTo>
                    <a:pt x="360" y="133"/>
                  </a:lnTo>
                  <a:lnTo>
                    <a:pt x="360" y="142"/>
                  </a:lnTo>
                  <a:lnTo>
                    <a:pt x="360" y="160"/>
                  </a:lnTo>
                  <a:lnTo>
                    <a:pt x="360" y="177"/>
                  </a:lnTo>
                  <a:lnTo>
                    <a:pt x="360" y="195"/>
                  </a:lnTo>
                  <a:lnTo>
                    <a:pt x="360" y="186"/>
                  </a:lnTo>
                  <a:lnTo>
                    <a:pt x="353" y="186"/>
                  </a:lnTo>
                  <a:lnTo>
                    <a:pt x="346" y="186"/>
                  </a:lnTo>
                  <a:lnTo>
                    <a:pt x="353" y="186"/>
                  </a:lnTo>
                  <a:lnTo>
                    <a:pt x="346" y="186"/>
                  </a:lnTo>
                  <a:lnTo>
                    <a:pt x="353" y="186"/>
                  </a:lnTo>
                  <a:lnTo>
                    <a:pt x="346" y="186"/>
                  </a:lnTo>
                  <a:lnTo>
                    <a:pt x="339" y="186"/>
                  </a:lnTo>
                  <a:lnTo>
                    <a:pt x="346" y="186"/>
                  </a:lnTo>
                  <a:lnTo>
                    <a:pt x="339" y="177"/>
                  </a:lnTo>
                  <a:lnTo>
                    <a:pt x="332" y="177"/>
                  </a:lnTo>
                  <a:lnTo>
                    <a:pt x="326" y="169"/>
                  </a:lnTo>
                  <a:lnTo>
                    <a:pt x="326" y="177"/>
                  </a:lnTo>
                  <a:lnTo>
                    <a:pt x="319" y="177"/>
                  </a:lnTo>
                  <a:lnTo>
                    <a:pt x="312" y="177"/>
                  </a:lnTo>
                  <a:lnTo>
                    <a:pt x="319" y="177"/>
                  </a:lnTo>
                  <a:lnTo>
                    <a:pt x="312" y="177"/>
                  </a:lnTo>
                  <a:lnTo>
                    <a:pt x="305" y="177"/>
                  </a:lnTo>
                  <a:lnTo>
                    <a:pt x="298" y="177"/>
                  </a:lnTo>
                  <a:lnTo>
                    <a:pt x="292" y="177"/>
                  </a:lnTo>
                  <a:lnTo>
                    <a:pt x="285" y="177"/>
                  </a:lnTo>
                  <a:lnTo>
                    <a:pt x="292" y="177"/>
                  </a:lnTo>
                  <a:lnTo>
                    <a:pt x="292" y="186"/>
                  </a:lnTo>
                  <a:lnTo>
                    <a:pt x="285" y="186"/>
                  </a:lnTo>
                  <a:lnTo>
                    <a:pt x="278" y="186"/>
                  </a:lnTo>
                  <a:lnTo>
                    <a:pt x="271" y="186"/>
                  </a:lnTo>
                  <a:lnTo>
                    <a:pt x="271" y="177"/>
                  </a:lnTo>
                  <a:lnTo>
                    <a:pt x="264" y="177"/>
                  </a:lnTo>
                  <a:lnTo>
                    <a:pt x="258" y="177"/>
                  </a:lnTo>
                  <a:lnTo>
                    <a:pt x="251" y="177"/>
                  </a:lnTo>
                  <a:lnTo>
                    <a:pt x="251" y="186"/>
                  </a:lnTo>
                  <a:lnTo>
                    <a:pt x="244" y="186"/>
                  </a:lnTo>
                  <a:lnTo>
                    <a:pt x="244" y="177"/>
                  </a:lnTo>
                  <a:lnTo>
                    <a:pt x="237" y="177"/>
                  </a:lnTo>
                  <a:lnTo>
                    <a:pt x="231" y="177"/>
                  </a:lnTo>
                  <a:lnTo>
                    <a:pt x="231" y="169"/>
                  </a:lnTo>
                  <a:lnTo>
                    <a:pt x="224" y="169"/>
                  </a:lnTo>
                  <a:lnTo>
                    <a:pt x="224" y="177"/>
                  </a:lnTo>
                  <a:lnTo>
                    <a:pt x="217" y="177"/>
                  </a:lnTo>
                  <a:lnTo>
                    <a:pt x="210" y="177"/>
                  </a:lnTo>
                  <a:lnTo>
                    <a:pt x="210" y="169"/>
                  </a:lnTo>
                  <a:lnTo>
                    <a:pt x="203" y="169"/>
                  </a:lnTo>
                  <a:lnTo>
                    <a:pt x="203" y="160"/>
                  </a:lnTo>
                  <a:lnTo>
                    <a:pt x="203" y="169"/>
                  </a:lnTo>
                  <a:lnTo>
                    <a:pt x="197" y="169"/>
                  </a:lnTo>
                  <a:lnTo>
                    <a:pt x="197" y="160"/>
                  </a:lnTo>
                  <a:lnTo>
                    <a:pt x="197" y="169"/>
                  </a:lnTo>
                  <a:lnTo>
                    <a:pt x="190" y="169"/>
                  </a:lnTo>
                  <a:lnTo>
                    <a:pt x="183" y="160"/>
                  </a:lnTo>
                  <a:lnTo>
                    <a:pt x="176" y="160"/>
                  </a:lnTo>
                  <a:lnTo>
                    <a:pt x="169" y="160"/>
                  </a:lnTo>
                  <a:lnTo>
                    <a:pt x="163" y="160"/>
                  </a:lnTo>
                  <a:lnTo>
                    <a:pt x="156" y="160"/>
                  </a:lnTo>
                  <a:lnTo>
                    <a:pt x="163" y="151"/>
                  </a:lnTo>
                  <a:lnTo>
                    <a:pt x="156" y="151"/>
                  </a:lnTo>
                  <a:lnTo>
                    <a:pt x="149" y="142"/>
                  </a:lnTo>
                  <a:lnTo>
                    <a:pt x="149" y="151"/>
                  </a:lnTo>
                  <a:lnTo>
                    <a:pt x="142" y="151"/>
                  </a:lnTo>
                  <a:lnTo>
                    <a:pt x="136" y="151"/>
                  </a:lnTo>
                  <a:lnTo>
                    <a:pt x="136" y="142"/>
                  </a:lnTo>
                  <a:lnTo>
                    <a:pt x="129" y="142"/>
                  </a:lnTo>
                  <a:lnTo>
                    <a:pt x="122" y="133"/>
                  </a:lnTo>
                  <a:lnTo>
                    <a:pt x="129" y="115"/>
                  </a:lnTo>
                  <a:lnTo>
                    <a:pt x="122" y="106"/>
                  </a:lnTo>
                  <a:lnTo>
                    <a:pt x="129" y="89"/>
                  </a:lnTo>
                  <a:lnTo>
                    <a:pt x="122" y="80"/>
                  </a:lnTo>
                  <a:lnTo>
                    <a:pt x="122" y="62"/>
                  </a:lnTo>
                  <a:lnTo>
                    <a:pt x="122" y="53"/>
                  </a:lnTo>
                  <a:lnTo>
                    <a:pt x="122" y="36"/>
                  </a:lnTo>
                  <a:lnTo>
                    <a:pt x="102" y="36"/>
                  </a:lnTo>
                  <a:lnTo>
                    <a:pt x="81" y="36"/>
                  </a:lnTo>
                  <a:lnTo>
                    <a:pt x="54" y="36"/>
                  </a:lnTo>
                  <a:lnTo>
                    <a:pt x="41" y="36"/>
                  </a:lnTo>
                  <a:lnTo>
                    <a:pt x="34" y="36"/>
                  </a:lnTo>
                  <a:lnTo>
                    <a:pt x="0" y="36"/>
                  </a:lnTo>
                  <a:lnTo>
                    <a:pt x="0" y="0"/>
                  </a:lnTo>
                  <a:lnTo>
                    <a:pt x="41" y="0"/>
                  </a:lnTo>
                  <a:lnTo>
                    <a:pt x="61" y="0"/>
                  </a:lnTo>
                  <a:lnTo>
                    <a:pt x="81" y="0"/>
                  </a:lnTo>
                  <a:lnTo>
                    <a:pt x="88" y="0"/>
                  </a:lnTo>
                  <a:lnTo>
                    <a:pt x="95" y="0"/>
                  </a:lnTo>
                  <a:lnTo>
                    <a:pt x="122" y="0"/>
                  </a:lnTo>
                  <a:lnTo>
                    <a:pt x="142" y="0"/>
                  </a:lnTo>
                  <a:lnTo>
                    <a:pt x="149" y="0"/>
                  </a:lnTo>
                  <a:lnTo>
                    <a:pt x="169" y="0"/>
                  </a:lnTo>
                  <a:lnTo>
                    <a:pt x="190" y="0"/>
                  </a:lnTo>
                  <a:lnTo>
                    <a:pt x="197" y="0"/>
                  </a:lnTo>
                  <a:lnTo>
                    <a:pt x="203" y="0"/>
                  </a:lnTo>
                  <a:lnTo>
                    <a:pt x="217" y="0"/>
                  </a:lnTo>
                  <a:lnTo>
                    <a:pt x="231" y="0"/>
                  </a:lnTo>
                  <a:lnTo>
                    <a:pt x="244" y="0"/>
                  </a:lnTo>
                  <a:lnTo>
                    <a:pt x="264" y="0"/>
                  </a:lnTo>
                  <a:lnTo>
                    <a:pt x="271" y="0"/>
                  </a:lnTo>
                  <a:lnTo>
                    <a:pt x="298" y="0"/>
                  </a:lnTo>
                  <a:lnTo>
                    <a:pt x="305" y="0"/>
                  </a:lnTo>
                  <a:lnTo>
                    <a:pt x="319" y="0"/>
                  </a:lnTo>
                  <a:lnTo>
                    <a:pt x="332" y="0"/>
                  </a:lnTo>
                  <a:lnTo>
                    <a:pt x="339" y="0"/>
                  </a:lnTo>
                  <a:lnTo>
                    <a:pt x="353" y="0"/>
                  </a:lnTo>
                  <a:lnTo>
                    <a:pt x="353" y="18"/>
                  </a:lnTo>
                  <a:lnTo>
                    <a:pt x="353" y="36"/>
                  </a:lnTo>
                  <a:lnTo>
                    <a:pt x="360" y="53"/>
                  </a:lnTo>
                  <a:lnTo>
                    <a:pt x="360" y="71"/>
                  </a:lnTo>
                  <a:lnTo>
                    <a:pt x="360" y="80"/>
                  </a:lnTo>
                  <a:lnTo>
                    <a:pt x="366" y="89"/>
                  </a:lnTo>
                  <a:lnTo>
                    <a:pt x="360" y="115"/>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58" name="Freeform 48"/>
            <p:cNvSpPr>
              <a:spLocks noEditPoints="1"/>
            </p:cNvSpPr>
            <p:nvPr/>
          </p:nvSpPr>
          <p:spPr bwMode="auto">
            <a:xfrm>
              <a:off x="6062663" y="3721100"/>
              <a:ext cx="1035050" cy="479425"/>
            </a:xfrm>
            <a:custGeom>
              <a:avLst/>
              <a:gdLst>
                <a:gd name="T0" fmla="*/ 0 w 380"/>
                <a:gd name="T1" fmla="*/ 88 h 150"/>
                <a:gd name="T2" fmla="*/ 13 w 380"/>
                <a:gd name="T3" fmla="*/ 71 h 150"/>
                <a:gd name="T4" fmla="*/ 27 w 380"/>
                <a:gd name="T5" fmla="*/ 62 h 150"/>
                <a:gd name="T6" fmla="*/ 41 w 380"/>
                <a:gd name="T7" fmla="*/ 53 h 150"/>
                <a:gd name="T8" fmla="*/ 54 w 380"/>
                <a:gd name="T9" fmla="*/ 44 h 150"/>
                <a:gd name="T10" fmla="*/ 68 w 380"/>
                <a:gd name="T11" fmla="*/ 35 h 150"/>
                <a:gd name="T12" fmla="*/ 81 w 380"/>
                <a:gd name="T13" fmla="*/ 35 h 150"/>
                <a:gd name="T14" fmla="*/ 95 w 380"/>
                <a:gd name="T15" fmla="*/ 26 h 150"/>
                <a:gd name="T16" fmla="*/ 108 w 380"/>
                <a:gd name="T17" fmla="*/ 17 h 150"/>
                <a:gd name="T18" fmla="*/ 115 w 380"/>
                <a:gd name="T19" fmla="*/ 9 h 150"/>
                <a:gd name="T20" fmla="*/ 149 w 380"/>
                <a:gd name="T21" fmla="*/ 0 h 150"/>
                <a:gd name="T22" fmla="*/ 183 w 380"/>
                <a:gd name="T23" fmla="*/ 0 h 150"/>
                <a:gd name="T24" fmla="*/ 217 w 380"/>
                <a:gd name="T25" fmla="*/ 0 h 150"/>
                <a:gd name="T26" fmla="*/ 251 w 380"/>
                <a:gd name="T27" fmla="*/ 0 h 150"/>
                <a:gd name="T28" fmla="*/ 278 w 380"/>
                <a:gd name="T29" fmla="*/ 0 h 150"/>
                <a:gd name="T30" fmla="*/ 319 w 380"/>
                <a:gd name="T31" fmla="*/ 0 h 150"/>
                <a:gd name="T32" fmla="*/ 353 w 380"/>
                <a:gd name="T33" fmla="*/ 0 h 150"/>
                <a:gd name="T34" fmla="*/ 353 w 380"/>
                <a:gd name="T35" fmla="*/ 9 h 150"/>
                <a:gd name="T36" fmla="*/ 360 w 380"/>
                <a:gd name="T37" fmla="*/ 26 h 150"/>
                <a:gd name="T38" fmla="*/ 360 w 380"/>
                <a:gd name="T39" fmla="*/ 17 h 150"/>
                <a:gd name="T40" fmla="*/ 353 w 380"/>
                <a:gd name="T41" fmla="*/ 26 h 150"/>
                <a:gd name="T42" fmla="*/ 346 w 380"/>
                <a:gd name="T43" fmla="*/ 26 h 150"/>
                <a:gd name="T44" fmla="*/ 332 w 380"/>
                <a:gd name="T45" fmla="*/ 35 h 150"/>
                <a:gd name="T46" fmla="*/ 326 w 380"/>
                <a:gd name="T47" fmla="*/ 9 h 150"/>
                <a:gd name="T48" fmla="*/ 326 w 380"/>
                <a:gd name="T49" fmla="*/ 26 h 150"/>
                <a:gd name="T50" fmla="*/ 346 w 380"/>
                <a:gd name="T51" fmla="*/ 35 h 150"/>
                <a:gd name="T52" fmla="*/ 353 w 380"/>
                <a:gd name="T53" fmla="*/ 53 h 150"/>
                <a:gd name="T54" fmla="*/ 360 w 380"/>
                <a:gd name="T55" fmla="*/ 35 h 150"/>
                <a:gd name="T56" fmla="*/ 366 w 380"/>
                <a:gd name="T57" fmla="*/ 53 h 150"/>
                <a:gd name="T58" fmla="*/ 346 w 380"/>
                <a:gd name="T59" fmla="*/ 71 h 150"/>
                <a:gd name="T60" fmla="*/ 332 w 380"/>
                <a:gd name="T61" fmla="*/ 53 h 150"/>
                <a:gd name="T62" fmla="*/ 312 w 380"/>
                <a:gd name="T63" fmla="*/ 62 h 150"/>
                <a:gd name="T64" fmla="*/ 326 w 380"/>
                <a:gd name="T65" fmla="*/ 79 h 150"/>
                <a:gd name="T66" fmla="*/ 326 w 380"/>
                <a:gd name="T67" fmla="*/ 88 h 150"/>
                <a:gd name="T68" fmla="*/ 305 w 380"/>
                <a:gd name="T69" fmla="*/ 79 h 150"/>
                <a:gd name="T70" fmla="*/ 319 w 380"/>
                <a:gd name="T71" fmla="*/ 88 h 150"/>
                <a:gd name="T72" fmla="*/ 332 w 380"/>
                <a:gd name="T73" fmla="*/ 88 h 150"/>
                <a:gd name="T74" fmla="*/ 332 w 380"/>
                <a:gd name="T75" fmla="*/ 106 h 150"/>
                <a:gd name="T76" fmla="*/ 305 w 380"/>
                <a:gd name="T77" fmla="*/ 106 h 150"/>
                <a:gd name="T78" fmla="*/ 278 w 380"/>
                <a:gd name="T79" fmla="*/ 124 h 150"/>
                <a:gd name="T80" fmla="*/ 271 w 380"/>
                <a:gd name="T81" fmla="*/ 142 h 150"/>
                <a:gd name="T82" fmla="*/ 271 w 380"/>
                <a:gd name="T83" fmla="*/ 150 h 150"/>
                <a:gd name="T84" fmla="*/ 210 w 380"/>
                <a:gd name="T85" fmla="*/ 106 h 150"/>
                <a:gd name="T86" fmla="*/ 170 w 380"/>
                <a:gd name="T87" fmla="*/ 97 h 150"/>
                <a:gd name="T88" fmla="*/ 149 w 380"/>
                <a:gd name="T89" fmla="*/ 88 h 150"/>
                <a:gd name="T90" fmla="*/ 142 w 380"/>
                <a:gd name="T91" fmla="*/ 79 h 150"/>
                <a:gd name="T92" fmla="*/ 102 w 380"/>
                <a:gd name="T93" fmla="*/ 79 h 150"/>
                <a:gd name="T94" fmla="*/ 75 w 380"/>
                <a:gd name="T95" fmla="*/ 79 h 150"/>
                <a:gd name="T96" fmla="*/ 54 w 380"/>
                <a:gd name="T97" fmla="*/ 88 h 150"/>
                <a:gd name="T98" fmla="*/ 13 w 380"/>
                <a:gd name="T99" fmla="*/ 88 h 150"/>
                <a:gd name="T100" fmla="*/ 360 w 380"/>
                <a:gd name="T101" fmla="*/ 9 h 150"/>
                <a:gd name="T102" fmla="*/ 360 w 380"/>
                <a:gd name="T103" fmla="*/ 0 h 150"/>
                <a:gd name="T104" fmla="*/ 366 w 380"/>
                <a:gd name="T105" fmla="*/ 26 h 150"/>
                <a:gd name="T106" fmla="*/ 380 w 380"/>
                <a:gd name="T107" fmla="*/ 53 h 150"/>
                <a:gd name="T108" fmla="*/ 373 w 380"/>
                <a:gd name="T109" fmla="*/ 79 h 150"/>
                <a:gd name="T110" fmla="*/ 380 w 380"/>
                <a:gd name="T111" fmla="*/ 53 h 150"/>
                <a:gd name="T112" fmla="*/ 366 w 380"/>
                <a:gd name="T113" fmla="*/ 79 h 150"/>
                <a:gd name="T114" fmla="*/ 332 w 380"/>
                <a:gd name="T115" fmla="*/ 115 h 150"/>
                <a:gd name="T116" fmla="*/ 346 w 380"/>
                <a:gd name="T117" fmla="*/ 9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0" h="150">
                  <a:moveTo>
                    <a:pt x="13" y="88"/>
                  </a:moveTo>
                  <a:lnTo>
                    <a:pt x="7" y="88"/>
                  </a:lnTo>
                  <a:lnTo>
                    <a:pt x="0" y="88"/>
                  </a:lnTo>
                  <a:lnTo>
                    <a:pt x="0" y="79"/>
                  </a:lnTo>
                  <a:lnTo>
                    <a:pt x="7" y="71"/>
                  </a:lnTo>
                  <a:lnTo>
                    <a:pt x="13" y="71"/>
                  </a:lnTo>
                  <a:lnTo>
                    <a:pt x="13" y="62"/>
                  </a:lnTo>
                  <a:lnTo>
                    <a:pt x="20" y="62"/>
                  </a:lnTo>
                  <a:lnTo>
                    <a:pt x="27" y="62"/>
                  </a:lnTo>
                  <a:lnTo>
                    <a:pt x="27" y="53"/>
                  </a:lnTo>
                  <a:lnTo>
                    <a:pt x="34" y="53"/>
                  </a:lnTo>
                  <a:lnTo>
                    <a:pt x="41" y="53"/>
                  </a:lnTo>
                  <a:lnTo>
                    <a:pt x="47" y="53"/>
                  </a:lnTo>
                  <a:lnTo>
                    <a:pt x="47" y="44"/>
                  </a:lnTo>
                  <a:lnTo>
                    <a:pt x="54" y="44"/>
                  </a:lnTo>
                  <a:lnTo>
                    <a:pt x="61" y="44"/>
                  </a:lnTo>
                  <a:lnTo>
                    <a:pt x="61" y="35"/>
                  </a:lnTo>
                  <a:lnTo>
                    <a:pt x="68" y="35"/>
                  </a:lnTo>
                  <a:lnTo>
                    <a:pt x="75" y="26"/>
                  </a:lnTo>
                  <a:lnTo>
                    <a:pt x="75" y="35"/>
                  </a:lnTo>
                  <a:lnTo>
                    <a:pt x="81" y="35"/>
                  </a:lnTo>
                  <a:lnTo>
                    <a:pt x="81" y="26"/>
                  </a:lnTo>
                  <a:lnTo>
                    <a:pt x="88" y="26"/>
                  </a:lnTo>
                  <a:lnTo>
                    <a:pt x="95" y="26"/>
                  </a:lnTo>
                  <a:lnTo>
                    <a:pt x="102" y="26"/>
                  </a:lnTo>
                  <a:lnTo>
                    <a:pt x="102" y="17"/>
                  </a:lnTo>
                  <a:lnTo>
                    <a:pt x="108" y="17"/>
                  </a:lnTo>
                  <a:lnTo>
                    <a:pt x="115" y="17"/>
                  </a:lnTo>
                  <a:lnTo>
                    <a:pt x="108" y="9"/>
                  </a:lnTo>
                  <a:lnTo>
                    <a:pt x="115" y="9"/>
                  </a:lnTo>
                  <a:lnTo>
                    <a:pt x="115" y="0"/>
                  </a:lnTo>
                  <a:lnTo>
                    <a:pt x="129" y="0"/>
                  </a:lnTo>
                  <a:lnTo>
                    <a:pt x="149" y="0"/>
                  </a:lnTo>
                  <a:lnTo>
                    <a:pt x="156" y="0"/>
                  </a:lnTo>
                  <a:lnTo>
                    <a:pt x="170" y="0"/>
                  </a:lnTo>
                  <a:lnTo>
                    <a:pt x="183" y="0"/>
                  </a:lnTo>
                  <a:lnTo>
                    <a:pt x="197" y="0"/>
                  </a:lnTo>
                  <a:lnTo>
                    <a:pt x="203" y="0"/>
                  </a:lnTo>
                  <a:lnTo>
                    <a:pt x="217" y="0"/>
                  </a:lnTo>
                  <a:lnTo>
                    <a:pt x="224" y="0"/>
                  </a:lnTo>
                  <a:lnTo>
                    <a:pt x="237" y="0"/>
                  </a:lnTo>
                  <a:lnTo>
                    <a:pt x="251" y="0"/>
                  </a:lnTo>
                  <a:lnTo>
                    <a:pt x="258" y="0"/>
                  </a:lnTo>
                  <a:lnTo>
                    <a:pt x="271" y="0"/>
                  </a:lnTo>
                  <a:lnTo>
                    <a:pt x="278" y="0"/>
                  </a:lnTo>
                  <a:lnTo>
                    <a:pt x="299" y="0"/>
                  </a:lnTo>
                  <a:lnTo>
                    <a:pt x="305" y="0"/>
                  </a:lnTo>
                  <a:lnTo>
                    <a:pt x="319" y="0"/>
                  </a:lnTo>
                  <a:lnTo>
                    <a:pt x="332" y="0"/>
                  </a:lnTo>
                  <a:lnTo>
                    <a:pt x="339" y="0"/>
                  </a:lnTo>
                  <a:lnTo>
                    <a:pt x="353" y="0"/>
                  </a:lnTo>
                  <a:lnTo>
                    <a:pt x="353" y="9"/>
                  </a:lnTo>
                  <a:lnTo>
                    <a:pt x="360" y="9"/>
                  </a:lnTo>
                  <a:lnTo>
                    <a:pt x="353" y="9"/>
                  </a:lnTo>
                  <a:lnTo>
                    <a:pt x="360" y="9"/>
                  </a:lnTo>
                  <a:lnTo>
                    <a:pt x="366" y="26"/>
                  </a:lnTo>
                  <a:lnTo>
                    <a:pt x="360" y="26"/>
                  </a:lnTo>
                  <a:lnTo>
                    <a:pt x="360" y="17"/>
                  </a:lnTo>
                  <a:lnTo>
                    <a:pt x="353" y="17"/>
                  </a:lnTo>
                  <a:lnTo>
                    <a:pt x="360" y="17"/>
                  </a:lnTo>
                  <a:lnTo>
                    <a:pt x="360" y="26"/>
                  </a:lnTo>
                  <a:lnTo>
                    <a:pt x="346" y="17"/>
                  </a:lnTo>
                  <a:lnTo>
                    <a:pt x="353" y="26"/>
                  </a:lnTo>
                  <a:lnTo>
                    <a:pt x="346" y="26"/>
                  </a:lnTo>
                  <a:lnTo>
                    <a:pt x="346" y="17"/>
                  </a:lnTo>
                  <a:lnTo>
                    <a:pt x="346" y="26"/>
                  </a:lnTo>
                  <a:lnTo>
                    <a:pt x="332" y="26"/>
                  </a:lnTo>
                  <a:lnTo>
                    <a:pt x="339" y="26"/>
                  </a:lnTo>
                  <a:lnTo>
                    <a:pt x="332" y="35"/>
                  </a:lnTo>
                  <a:lnTo>
                    <a:pt x="326" y="26"/>
                  </a:lnTo>
                  <a:lnTo>
                    <a:pt x="326" y="17"/>
                  </a:lnTo>
                  <a:lnTo>
                    <a:pt x="326" y="9"/>
                  </a:lnTo>
                  <a:lnTo>
                    <a:pt x="319" y="9"/>
                  </a:lnTo>
                  <a:lnTo>
                    <a:pt x="326" y="17"/>
                  </a:lnTo>
                  <a:lnTo>
                    <a:pt x="326" y="26"/>
                  </a:lnTo>
                  <a:lnTo>
                    <a:pt x="326" y="35"/>
                  </a:lnTo>
                  <a:lnTo>
                    <a:pt x="339" y="35"/>
                  </a:lnTo>
                  <a:lnTo>
                    <a:pt x="346" y="35"/>
                  </a:lnTo>
                  <a:lnTo>
                    <a:pt x="353" y="35"/>
                  </a:lnTo>
                  <a:lnTo>
                    <a:pt x="353" y="44"/>
                  </a:lnTo>
                  <a:lnTo>
                    <a:pt x="353" y="53"/>
                  </a:lnTo>
                  <a:lnTo>
                    <a:pt x="346" y="53"/>
                  </a:lnTo>
                  <a:lnTo>
                    <a:pt x="353" y="53"/>
                  </a:lnTo>
                  <a:lnTo>
                    <a:pt x="360" y="35"/>
                  </a:lnTo>
                  <a:lnTo>
                    <a:pt x="366" y="35"/>
                  </a:lnTo>
                  <a:lnTo>
                    <a:pt x="366" y="44"/>
                  </a:lnTo>
                  <a:lnTo>
                    <a:pt x="366" y="53"/>
                  </a:lnTo>
                  <a:lnTo>
                    <a:pt x="360" y="53"/>
                  </a:lnTo>
                  <a:lnTo>
                    <a:pt x="353" y="62"/>
                  </a:lnTo>
                  <a:lnTo>
                    <a:pt x="346" y="71"/>
                  </a:lnTo>
                  <a:lnTo>
                    <a:pt x="332" y="62"/>
                  </a:lnTo>
                  <a:lnTo>
                    <a:pt x="339" y="62"/>
                  </a:lnTo>
                  <a:lnTo>
                    <a:pt x="332" y="53"/>
                  </a:lnTo>
                  <a:lnTo>
                    <a:pt x="332" y="62"/>
                  </a:lnTo>
                  <a:lnTo>
                    <a:pt x="326" y="62"/>
                  </a:lnTo>
                  <a:lnTo>
                    <a:pt x="312" y="62"/>
                  </a:lnTo>
                  <a:lnTo>
                    <a:pt x="326" y="71"/>
                  </a:lnTo>
                  <a:lnTo>
                    <a:pt x="332" y="71"/>
                  </a:lnTo>
                  <a:lnTo>
                    <a:pt x="326" y="79"/>
                  </a:lnTo>
                  <a:lnTo>
                    <a:pt x="332" y="79"/>
                  </a:lnTo>
                  <a:lnTo>
                    <a:pt x="332" y="88"/>
                  </a:lnTo>
                  <a:lnTo>
                    <a:pt x="326" y="88"/>
                  </a:lnTo>
                  <a:lnTo>
                    <a:pt x="319" y="88"/>
                  </a:lnTo>
                  <a:lnTo>
                    <a:pt x="312" y="79"/>
                  </a:lnTo>
                  <a:lnTo>
                    <a:pt x="305" y="79"/>
                  </a:lnTo>
                  <a:lnTo>
                    <a:pt x="305" y="88"/>
                  </a:lnTo>
                  <a:lnTo>
                    <a:pt x="312" y="88"/>
                  </a:lnTo>
                  <a:lnTo>
                    <a:pt x="319" y="88"/>
                  </a:lnTo>
                  <a:lnTo>
                    <a:pt x="326" y="97"/>
                  </a:lnTo>
                  <a:lnTo>
                    <a:pt x="326" y="88"/>
                  </a:lnTo>
                  <a:lnTo>
                    <a:pt x="332" y="88"/>
                  </a:lnTo>
                  <a:lnTo>
                    <a:pt x="339" y="88"/>
                  </a:lnTo>
                  <a:lnTo>
                    <a:pt x="332" y="97"/>
                  </a:lnTo>
                  <a:lnTo>
                    <a:pt x="332" y="106"/>
                  </a:lnTo>
                  <a:lnTo>
                    <a:pt x="312" y="106"/>
                  </a:lnTo>
                  <a:lnTo>
                    <a:pt x="305" y="97"/>
                  </a:lnTo>
                  <a:lnTo>
                    <a:pt x="305" y="106"/>
                  </a:lnTo>
                  <a:lnTo>
                    <a:pt x="292" y="115"/>
                  </a:lnTo>
                  <a:lnTo>
                    <a:pt x="285" y="124"/>
                  </a:lnTo>
                  <a:lnTo>
                    <a:pt x="278" y="124"/>
                  </a:lnTo>
                  <a:lnTo>
                    <a:pt x="278" y="133"/>
                  </a:lnTo>
                  <a:lnTo>
                    <a:pt x="278" y="142"/>
                  </a:lnTo>
                  <a:lnTo>
                    <a:pt x="271" y="142"/>
                  </a:lnTo>
                  <a:lnTo>
                    <a:pt x="271" y="133"/>
                  </a:lnTo>
                  <a:lnTo>
                    <a:pt x="271" y="142"/>
                  </a:lnTo>
                  <a:lnTo>
                    <a:pt x="271" y="150"/>
                  </a:lnTo>
                  <a:lnTo>
                    <a:pt x="244" y="150"/>
                  </a:lnTo>
                  <a:lnTo>
                    <a:pt x="224" y="124"/>
                  </a:lnTo>
                  <a:lnTo>
                    <a:pt x="210" y="106"/>
                  </a:lnTo>
                  <a:lnTo>
                    <a:pt x="197" y="97"/>
                  </a:lnTo>
                  <a:lnTo>
                    <a:pt x="190" y="97"/>
                  </a:lnTo>
                  <a:lnTo>
                    <a:pt x="170" y="97"/>
                  </a:lnTo>
                  <a:lnTo>
                    <a:pt x="163" y="97"/>
                  </a:lnTo>
                  <a:lnTo>
                    <a:pt x="149" y="97"/>
                  </a:lnTo>
                  <a:lnTo>
                    <a:pt x="149" y="88"/>
                  </a:lnTo>
                  <a:lnTo>
                    <a:pt x="142" y="79"/>
                  </a:lnTo>
                  <a:lnTo>
                    <a:pt x="142" y="88"/>
                  </a:lnTo>
                  <a:lnTo>
                    <a:pt x="142" y="79"/>
                  </a:lnTo>
                  <a:lnTo>
                    <a:pt x="129" y="79"/>
                  </a:lnTo>
                  <a:lnTo>
                    <a:pt x="108" y="79"/>
                  </a:lnTo>
                  <a:lnTo>
                    <a:pt x="102" y="79"/>
                  </a:lnTo>
                  <a:lnTo>
                    <a:pt x="88" y="79"/>
                  </a:lnTo>
                  <a:lnTo>
                    <a:pt x="81" y="79"/>
                  </a:lnTo>
                  <a:lnTo>
                    <a:pt x="75" y="79"/>
                  </a:lnTo>
                  <a:lnTo>
                    <a:pt x="68" y="79"/>
                  </a:lnTo>
                  <a:lnTo>
                    <a:pt x="61" y="88"/>
                  </a:lnTo>
                  <a:lnTo>
                    <a:pt x="54" y="88"/>
                  </a:lnTo>
                  <a:lnTo>
                    <a:pt x="34" y="88"/>
                  </a:lnTo>
                  <a:lnTo>
                    <a:pt x="20" y="88"/>
                  </a:lnTo>
                  <a:lnTo>
                    <a:pt x="13" y="88"/>
                  </a:lnTo>
                  <a:close/>
                  <a:moveTo>
                    <a:pt x="353" y="0"/>
                  </a:moveTo>
                  <a:lnTo>
                    <a:pt x="360" y="0"/>
                  </a:lnTo>
                  <a:lnTo>
                    <a:pt x="360" y="9"/>
                  </a:lnTo>
                  <a:lnTo>
                    <a:pt x="360" y="0"/>
                  </a:lnTo>
                  <a:lnTo>
                    <a:pt x="353" y="0"/>
                  </a:lnTo>
                  <a:close/>
                  <a:moveTo>
                    <a:pt x="360" y="0"/>
                  </a:moveTo>
                  <a:lnTo>
                    <a:pt x="366" y="17"/>
                  </a:lnTo>
                  <a:lnTo>
                    <a:pt x="373" y="44"/>
                  </a:lnTo>
                  <a:lnTo>
                    <a:pt x="366" y="26"/>
                  </a:lnTo>
                  <a:lnTo>
                    <a:pt x="366" y="17"/>
                  </a:lnTo>
                  <a:lnTo>
                    <a:pt x="360" y="0"/>
                  </a:lnTo>
                  <a:close/>
                  <a:moveTo>
                    <a:pt x="380" y="53"/>
                  </a:moveTo>
                  <a:lnTo>
                    <a:pt x="373" y="44"/>
                  </a:lnTo>
                  <a:lnTo>
                    <a:pt x="380" y="53"/>
                  </a:lnTo>
                  <a:lnTo>
                    <a:pt x="373" y="79"/>
                  </a:lnTo>
                  <a:lnTo>
                    <a:pt x="366" y="79"/>
                  </a:lnTo>
                  <a:lnTo>
                    <a:pt x="373" y="71"/>
                  </a:lnTo>
                  <a:lnTo>
                    <a:pt x="380" y="53"/>
                  </a:lnTo>
                  <a:close/>
                  <a:moveTo>
                    <a:pt x="353" y="88"/>
                  </a:moveTo>
                  <a:lnTo>
                    <a:pt x="360" y="79"/>
                  </a:lnTo>
                  <a:lnTo>
                    <a:pt x="366" y="79"/>
                  </a:lnTo>
                  <a:lnTo>
                    <a:pt x="360" y="79"/>
                  </a:lnTo>
                  <a:lnTo>
                    <a:pt x="353" y="88"/>
                  </a:lnTo>
                  <a:close/>
                  <a:moveTo>
                    <a:pt x="332" y="115"/>
                  </a:moveTo>
                  <a:lnTo>
                    <a:pt x="332" y="106"/>
                  </a:lnTo>
                  <a:lnTo>
                    <a:pt x="339" y="97"/>
                  </a:lnTo>
                  <a:lnTo>
                    <a:pt x="346" y="97"/>
                  </a:lnTo>
                  <a:lnTo>
                    <a:pt x="332" y="106"/>
                  </a:lnTo>
                  <a:lnTo>
                    <a:pt x="332" y="115"/>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59" name="Freeform 49"/>
            <p:cNvSpPr>
              <a:spLocks/>
            </p:cNvSpPr>
            <p:nvPr/>
          </p:nvSpPr>
          <p:spPr bwMode="auto">
            <a:xfrm>
              <a:off x="5360988" y="3690938"/>
              <a:ext cx="1016000" cy="311150"/>
            </a:xfrm>
            <a:custGeom>
              <a:avLst/>
              <a:gdLst>
                <a:gd name="T0" fmla="*/ 271 w 373"/>
                <a:gd name="T1" fmla="*/ 80 h 97"/>
                <a:gd name="T2" fmla="*/ 258 w 373"/>
                <a:gd name="T3" fmla="*/ 88 h 97"/>
                <a:gd name="T4" fmla="*/ 244 w 373"/>
                <a:gd name="T5" fmla="*/ 97 h 97"/>
                <a:gd name="T6" fmla="*/ 231 w 373"/>
                <a:gd name="T7" fmla="*/ 97 h 97"/>
                <a:gd name="T8" fmla="*/ 210 w 373"/>
                <a:gd name="T9" fmla="*/ 97 h 97"/>
                <a:gd name="T10" fmla="*/ 190 w 373"/>
                <a:gd name="T11" fmla="*/ 97 h 97"/>
                <a:gd name="T12" fmla="*/ 156 w 373"/>
                <a:gd name="T13" fmla="*/ 97 h 97"/>
                <a:gd name="T14" fmla="*/ 136 w 373"/>
                <a:gd name="T15" fmla="*/ 97 h 97"/>
                <a:gd name="T16" fmla="*/ 102 w 373"/>
                <a:gd name="T17" fmla="*/ 97 h 97"/>
                <a:gd name="T18" fmla="*/ 88 w 373"/>
                <a:gd name="T19" fmla="*/ 97 h 97"/>
                <a:gd name="T20" fmla="*/ 61 w 373"/>
                <a:gd name="T21" fmla="*/ 97 h 97"/>
                <a:gd name="T22" fmla="*/ 34 w 373"/>
                <a:gd name="T23" fmla="*/ 97 h 97"/>
                <a:gd name="T24" fmla="*/ 0 w 373"/>
                <a:gd name="T25" fmla="*/ 97 h 97"/>
                <a:gd name="T26" fmla="*/ 7 w 373"/>
                <a:gd name="T27" fmla="*/ 88 h 97"/>
                <a:gd name="T28" fmla="*/ 14 w 373"/>
                <a:gd name="T29" fmla="*/ 80 h 97"/>
                <a:gd name="T30" fmla="*/ 14 w 373"/>
                <a:gd name="T31" fmla="*/ 80 h 97"/>
                <a:gd name="T32" fmla="*/ 14 w 373"/>
                <a:gd name="T33" fmla="*/ 80 h 97"/>
                <a:gd name="T34" fmla="*/ 7 w 373"/>
                <a:gd name="T35" fmla="*/ 71 h 97"/>
                <a:gd name="T36" fmla="*/ 14 w 373"/>
                <a:gd name="T37" fmla="*/ 62 h 97"/>
                <a:gd name="T38" fmla="*/ 20 w 373"/>
                <a:gd name="T39" fmla="*/ 62 h 97"/>
                <a:gd name="T40" fmla="*/ 27 w 373"/>
                <a:gd name="T41" fmla="*/ 53 h 97"/>
                <a:gd name="T42" fmla="*/ 34 w 373"/>
                <a:gd name="T43" fmla="*/ 44 h 97"/>
                <a:gd name="T44" fmla="*/ 27 w 373"/>
                <a:gd name="T45" fmla="*/ 35 h 97"/>
                <a:gd name="T46" fmla="*/ 27 w 373"/>
                <a:gd name="T47" fmla="*/ 26 h 97"/>
                <a:gd name="T48" fmla="*/ 34 w 373"/>
                <a:gd name="T49" fmla="*/ 18 h 97"/>
                <a:gd name="T50" fmla="*/ 34 w 373"/>
                <a:gd name="T51" fmla="*/ 18 h 97"/>
                <a:gd name="T52" fmla="*/ 68 w 373"/>
                <a:gd name="T53" fmla="*/ 18 h 97"/>
                <a:gd name="T54" fmla="*/ 102 w 373"/>
                <a:gd name="T55" fmla="*/ 18 h 97"/>
                <a:gd name="T56" fmla="*/ 102 w 373"/>
                <a:gd name="T57" fmla="*/ 0 h 97"/>
                <a:gd name="T58" fmla="*/ 109 w 373"/>
                <a:gd name="T59" fmla="*/ 9 h 97"/>
                <a:gd name="T60" fmla="*/ 129 w 373"/>
                <a:gd name="T61" fmla="*/ 9 h 97"/>
                <a:gd name="T62" fmla="*/ 156 w 373"/>
                <a:gd name="T63" fmla="*/ 9 h 97"/>
                <a:gd name="T64" fmla="*/ 170 w 373"/>
                <a:gd name="T65" fmla="*/ 9 h 97"/>
                <a:gd name="T66" fmla="*/ 190 w 373"/>
                <a:gd name="T67" fmla="*/ 9 h 97"/>
                <a:gd name="T68" fmla="*/ 210 w 373"/>
                <a:gd name="T69" fmla="*/ 9 h 97"/>
                <a:gd name="T70" fmla="*/ 231 w 373"/>
                <a:gd name="T71" fmla="*/ 9 h 97"/>
                <a:gd name="T72" fmla="*/ 265 w 373"/>
                <a:gd name="T73" fmla="*/ 9 h 97"/>
                <a:gd name="T74" fmla="*/ 278 w 373"/>
                <a:gd name="T75" fmla="*/ 9 h 97"/>
                <a:gd name="T76" fmla="*/ 292 w 373"/>
                <a:gd name="T77" fmla="*/ 9 h 97"/>
                <a:gd name="T78" fmla="*/ 312 w 373"/>
                <a:gd name="T79" fmla="*/ 9 h 97"/>
                <a:gd name="T80" fmla="*/ 333 w 373"/>
                <a:gd name="T81" fmla="*/ 9 h 97"/>
                <a:gd name="T82" fmla="*/ 353 w 373"/>
                <a:gd name="T83" fmla="*/ 9 h 97"/>
                <a:gd name="T84" fmla="*/ 366 w 373"/>
                <a:gd name="T85" fmla="*/ 9 h 97"/>
                <a:gd name="T86" fmla="*/ 373 w 373"/>
                <a:gd name="T87" fmla="*/ 18 h 97"/>
                <a:gd name="T88" fmla="*/ 373 w 373"/>
                <a:gd name="T89" fmla="*/ 26 h 97"/>
                <a:gd name="T90" fmla="*/ 360 w 373"/>
                <a:gd name="T91" fmla="*/ 26 h 97"/>
                <a:gd name="T92" fmla="*/ 353 w 373"/>
                <a:gd name="T93" fmla="*/ 35 h 97"/>
                <a:gd name="T94" fmla="*/ 339 w 373"/>
                <a:gd name="T95" fmla="*/ 35 h 97"/>
                <a:gd name="T96" fmla="*/ 333 w 373"/>
                <a:gd name="T97" fmla="*/ 44 h 97"/>
                <a:gd name="T98" fmla="*/ 326 w 373"/>
                <a:gd name="T99" fmla="*/ 44 h 97"/>
                <a:gd name="T100" fmla="*/ 319 w 373"/>
                <a:gd name="T101" fmla="*/ 53 h 97"/>
                <a:gd name="T102" fmla="*/ 305 w 373"/>
                <a:gd name="T103" fmla="*/ 53 h 97"/>
                <a:gd name="T104" fmla="*/ 299 w 373"/>
                <a:gd name="T105" fmla="*/ 62 h 97"/>
                <a:gd name="T106" fmla="*/ 285 w 373"/>
                <a:gd name="T107" fmla="*/ 62 h 97"/>
                <a:gd name="T108" fmla="*/ 278 w 373"/>
                <a:gd name="T109"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3" h="97">
                  <a:moveTo>
                    <a:pt x="271" y="71"/>
                  </a:moveTo>
                  <a:lnTo>
                    <a:pt x="271" y="80"/>
                  </a:lnTo>
                  <a:lnTo>
                    <a:pt x="265" y="80"/>
                  </a:lnTo>
                  <a:lnTo>
                    <a:pt x="258" y="88"/>
                  </a:lnTo>
                  <a:lnTo>
                    <a:pt x="258" y="97"/>
                  </a:lnTo>
                  <a:lnTo>
                    <a:pt x="244" y="97"/>
                  </a:lnTo>
                  <a:lnTo>
                    <a:pt x="238" y="97"/>
                  </a:lnTo>
                  <a:lnTo>
                    <a:pt x="231" y="97"/>
                  </a:lnTo>
                  <a:lnTo>
                    <a:pt x="217" y="97"/>
                  </a:lnTo>
                  <a:lnTo>
                    <a:pt x="210" y="97"/>
                  </a:lnTo>
                  <a:lnTo>
                    <a:pt x="204" y="97"/>
                  </a:lnTo>
                  <a:lnTo>
                    <a:pt x="190" y="97"/>
                  </a:lnTo>
                  <a:lnTo>
                    <a:pt x="176" y="97"/>
                  </a:lnTo>
                  <a:lnTo>
                    <a:pt x="156" y="97"/>
                  </a:lnTo>
                  <a:lnTo>
                    <a:pt x="149" y="97"/>
                  </a:lnTo>
                  <a:lnTo>
                    <a:pt x="136" y="97"/>
                  </a:lnTo>
                  <a:lnTo>
                    <a:pt x="115" y="97"/>
                  </a:lnTo>
                  <a:lnTo>
                    <a:pt x="102" y="97"/>
                  </a:lnTo>
                  <a:lnTo>
                    <a:pt x="95" y="97"/>
                  </a:lnTo>
                  <a:lnTo>
                    <a:pt x="88" y="97"/>
                  </a:lnTo>
                  <a:lnTo>
                    <a:pt x="68" y="97"/>
                  </a:lnTo>
                  <a:lnTo>
                    <a:pt x="61" y="97"/>
                  </a:lnTo>
                  <a:lnTo>
                    <a:pt x="47" y="97"/>
                  </a:lnTo>
                  <a:lnTo>
                    <a:pt x="34" y="97"/>
                  </a:lnTo>
                  <a:lnTo>
                    <a:pt x="27" y="97"/>
                  </a:lnTo>
                  <a:lnTo>
                    <a:pt x="0" y="97"/>
                  </a:lnTo>
                  <a:lnTo>
                    <a:pt x="7" y="97"/>
                  </a:lnTo>
                  <a:lnTo>
                    <a:pt x="7" y="88"/>
                  </a:lnTo>
                  <a:lnTo>
                    <a:pt x="14" y="88"/>
                  </a:lnTo>
                  <a:lnTo>
                    <a:pt x="14" y="80"/>
                  </a:lnTo>
                  <a:lnTo>
                    <a:pt x="7" y="80"/>
                  </a:lnTo>
                  <a:lnTo>
                    <a:pt x="14" y="80"/>
                  </a:lnTo>
                  <a:lnTo>
                    <a:pt x="14" y="71"/>
                  </a:lnTo>
                  <a:lnTo>
                    <a:pt x="14" y="80"/>
                  </a:lnTo>
                  <a:lnTo>
                    <a:pt x="7" y="80"/>
                  </a:lnTo>
                  <a:lnTo>
                    <a:pt x="7" y="71"/>
                  </a:lnTo>
                  <a:lnTo>
                    <a:pt x="14" y="71"/>
                  </a:lnTo>
                  <a:lnTo>
                    <a:pt x="14" y="62"/>
                  </a:lnTo>
                  <a:lnTo>
                    <a:pt x="20" y="71"/>
                  </a:lnTo>
                  <a:lnTo>
                    <a:pt x="20" y="62"/>
                  </a:lnTo>
                  <a:lnTo>
                    <a:pt x="20" y="53"/>
                  </a:lnTo>
                  <a:lnTo>
                    <a:pt x="27" y="53"/>
                  </a:lnTo>
                  <a:lnTo>
                    <a:pt x="27" y="44"/>
                  </a:lnTo>
                  <a:lnTo>
                    <a:pt x="34" y="44"/>
                  </a:lnTo>
                  <a:lnTo>
                    <a:pt x="27" y="44"/>
                  </a:lnTo>
                  <a:lnTo>
                    <a:pt x="27" y="35"/>
                  </a:lnTo>
                  <a:lnTo>
                    <a:pt x="34" y="35"/>
                  </a:lnTo>
                  <a:lnTo>
                    <a:pt x="27" y="26"/>
                  </a:lnTo>
                  <a:lnTo>
                    <a:pt x="34" y="26"/>
                  </a:lnTo>
                  <a:lnTo>
                    <a:pt x="34" y="18"/>
                  </a:lnTo>
                  <a:lnTo>
                    <a:pt x="34" y="26"/>
                  </a:lnTo>
                  <a:lnTo>
                    <a:pt x="34" y="18"/>
                  </a:lnTo>
                  <a:lnTo>
                    <a:pt x="41" y="18"/>
                  </a:lnTo>
                  <a:lnTo>
                    <a:pt x="68" y="18"/>
                  </a:lnTo>
                  <a:lnTo>
                    <a:pt x="81" y="18"/>
                  </a:lnTo>
                  <a:lnTo>
                    <a:pt x="102" y="18"/>
                  </a:lnTo>
                  <a:lnTo>
                    <a:pt x="102" y="9"/>
                  </a:lnTo>
                  <a:lnTo>
                    <a:pt x="102" y="0"/>
                  </a:lnTo>
                  <a:lnTo>
                    <a:pt x="109" y="0"/>
                  </a:lnTo>
                  <a:lnTo>
                    <a:pt x="109" y="9"/>
                  </a:lnTo>
                  <a:lnTo>
                    <a:pt x="115" y="9"/>
                  </a:lnTo>
                  <a:lnTo>
                    <a:pt x="129" y="9"/>
                  </a:lnTo>
                  <a:lnTo>
                    <a:pt x="142" y="9"/>
                  </a:lnTo>
                  <a:lnTo>
                    <a:pt x="156" y="9"/>
                  </a:lnTo>
                  <a:lnTo>
                    <a:pt x="163" y="9"/>
                  </a:lnTo>
                  <a:lnTo>
                    <a:pt x="170" y="9"/>
                  </a:lnTo>
                  <a:lnTo>
                    <a:pt x="176" y="9"/>
                  </a:lnTo>
                  <a:lnTo>
                    <a:pt x="190" y="9"/>
                  </a:lnTo>
                  <a:lnTo>
                    <a:pt x="197" y="9"/>
                  </a:lnTo>
                  <a:lnTo>
                    <a:pt x="210" y="9"/>
                  </a:lnTo>
                  <a:lnTo>
                    <a:pt x="217" y="9"/>
                  </a:lnTo>
                  <a:lnTo>
                    <a:pt x="231" y="9"/>
                  </a:lnTo>
                  <a:lnTo>
                    <a:pt x="238" y="9"/>
                  </a:lnTo>
                  <a:lnTo>
                    <a:pt x="265" y="9"/>
                  </a:lnTo>
                  <a:lnTo>
                    <a:pt x="271" y="9"/>
                  </a:lnTo>
                  <a:lnTo>
                    <a:pt x="278" y="9"/>
                  </a:lnTo>
                  <a:lnTo>
                    <a:pt x="285" y="9"/>
                  </a:lnTo>
                  <a:lnTo>
                    <a:pt x="292" y="9"/>
                  </a:lnTo>
                  <a:lnTo>
                    <a:pt x="305" y="9"/>
                  </a:lnTo>
                  <a:lnTo>
                    <a:pt x="312" y="9"/>
                  </a:lnTo>
                  <a:lnTo>
                    <a:pt x="319" y="9"/>
                  </a:lnTo>
                  <a:lnTo>
                    <a:pt x="333" y="9"/>
                  </a:lnTo>
                  <a:lnTo>
                    <a:pt x="346" y="9"/>
                  </a:lnTo>
                  <a:lnTo>
                    <a:pt x="353" y="9"/>
                  </a:lnTo>
                  <a:lnTo>
                    <a:pt x="360" y="9"/>
                  </a:lnTo>
                  <a:lnTo>
                    <a:pt x="366" y="9"/>
                  </a:lnTo>
                  <a:lnTo>
                    <a:pt x="373" y="9"/>
                  </a:lnTo>
                  <a:lnTo>
                    <a:pt x="373" y="18"/>
                  </a:lnTo>
                  <a:lnTo>
                    <a:pt x="366" y="18"/>
                  </a:lnTo>
                  <a:lnTo>
                    <a:pt x="373" y="26"/>
                  </a:lnTo>
                  <a:lnTo>
                    <a:pt x="366" y="26"/>
                  </a:lnTo>
                  <a:lnTo>
                    <a:pt x="360" y="26"/>
                  </a:lnTo>
                  <a:lnTo>
                    <a:pt x="360" y="35"/>
                  </a:lnTo>
                  <a:lnTo>
                    <a:pt x="353" y="35"/>
                  </a:lnTo>
                  <a:lnTo>
                    <a:pt x="346" y="35"/>
                  </a:lnTo>
                  <a:lnTo>
                    <a:pt x="339" y="35"/>
                  </a:lnTo>
                  <a:lnTo>
                    <a:pt x="339" y="44"/>
                  </a:lnTo>
                  <a:lnTo>
                    <a:pt x="333" y="44"/>
                  </a:lnTo>
                  <a:lnTo>
                    <a:pt x="333" y="35"/>
                  </a:lnTo>
                  <a:lnTo>
                    <a:pt x="326" y="44"/>
                  </a:lnTo>
                  <a:lnTo>
                    <a:pt x="319" y="44"/>
                  </a:lnTo>
                  <a:lnTo>
                    <a:pt x="319" y="53"/>
                  </a:lnTo>
                  <a:lnTo>
                    <a:pt x="312" y="53"/>
                  </a:lnTo>
                  <a:lnTo>
                    <a:pt x="305" y="53"/>
                  </a:lnTo>
                  <a:lnTo>
                    <a:pt x="305" y="62"/>
                  </a:lnTo>
                  <a:lnTo>
                    <a:pt x="299" y="62"/>
                  </a:lnTo>
                  <a:lnTo>
                    <a:pt x="292" y="62"/>
                  </a:lnTo>
                  <a:lnTo>
                    <a:pt x="285" y="62"/>
                  </a:lnTo>
                  <a:lnTo>
                    <a:pt x="285" y="71"/>
                  </a:lnTo>
                  <a:lnTo>
                    <a:pt x="278" y="71"/>
                  </a:lnTo>
                  <a:lnTo>
                    <a:pt x="271" y="71"/>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60" name="Freeform 50"/>
            <p:cNvSpPr>
              <a:spLocks noEditPoints="1"/>
            </p:cNvSpPr>
            <p:nvPr/>
          </p:nvSpPr>
          <p:spPr bwMode="auto">
            <a:xfrm>
              <a:off x="3478213" y="3749675"/>
              <a:ext cx="1512887" cy="1900238"/>
            </a:xfrm>
            <a:custGeom>
              <a:avLst/>
              <a:gdLst>
                <a:gd name="T0" fmla="*/ 6 w 556"/>
                <a:gd name="T1" fmla="*/ 248 h 594"/>
                <a:gd name="T2" fmla="*/ 149 w 556"/>
                <a:gd name="T3" fmla="*/ 248 h 594"/>
                <a:gd name="T4" fmla="*/ 149 w 556"/>
                <a:gd name="T5" fmla="*/ 141 h 594"/>
                <a:gd name="T6" fmla="*/ 149 w 556"/>
                <a:gd name="T7" fmla="*/ 35 h 594"/>
                <a:gd name="T8" fmla="*/ 210 w 556"/>
                <a:gd name="T9" fmla="*/ 0 h 594"/>
                <a:gd name="T10" fmla="*/ 278 w 556"/>
                <a:gd name="T11" fmla="*/ 44 h 594"/>
                <a:gd name="T12" fmla="*/ 292 w 556"/>
                <a:gd name="T13" fmla="*/ 106 h 594"/>
                <a:gd name="T14" fmla="*/ 319 w 556"/>
                <a:gd name="T15" fmla="*/ 115 h 594"/>
                <a:gd name="T16" fmla="*/ 346 w 556"/>
                <a:gd name="T17" fmla="*/ 133 h 594"/>
                <a:gd name="T18" fmla="*/ 359 w 556"/>
                <a:gd name="T19" fmla="*/ 133 h 594"/>
                <a:gd name="T20" fmla="*/ 387 w 556"/>
                <a:gd name="T21" fmla="*/ 133 h 594"/>
                <a:gd name="T22" fmla="*/ 407 w 556"/>
                <a:gd name="T23" fmla="*/ 141 h 594"/>
                <a:gd name="T24" fmla="*/ 441 w 556"/>
                <a:gd name="T25" fmla="*/ 150 h 594"/>
                <a:gd name="T26" fmla="*/ 461 w 556"/>
                <a:gd name="T27" fmla="*/ 141 h 594"/>
                <a:gd name="T28" fmla="*/ 482 w 556"/>
                <a:gd name="T29" fmla="*/ 133 h 594"/>
                <a:gd name="T30" fmla="*/ 509 w 556"/>
                <a:gd name="T31" fmla="*/ 150 h 594"/>
                <a:gd name="T32" fmla="*/ 516 w 556"/>
                <a:gd name="T33" fmla="*/ 159 h 594"/>
                <a:gd name="T34" fmla="*/ 536 w 556"/>
                <a:gd name="T35" fmla="*/ 177 h 594"/>
                <a:gd name="T36" fmla="*/ 536 w 556"/>
                <a:gd name="T37" fmla="*/ 248 h 594"/>
                <a:gd name="T38" fmla="*/ 543 w 556"/>
                <a:gd name="T39" fmla="*/ 274 h 594"/>
                <a:gd name="T40" fmla="*/ 556 w 556"/>
                <a:gd name="T41" fmla="*/ 292 h 594"/>
                <a:gd name="T42" fmla="*/ 549 w 556"/>
                <a:gd name="T43" fmla="*/ 336 h 594"/>
                <a:gd name="T44" fmla="*/ 536 w 556"/>
                <a:gd name="T45" fmla="*/ 372 h 594"/>
                <a:gd name="T46" fmla="*/ 502 w 556"/>
                <a:gd name="T47" fmla="*/ 381 h 594"/>
                <a:gd name="T48" fmla="*/ 488 w 556"/>
                <a:gd name="T49" fmla="*/ 372 h 594"/>
                <a:gd name="T50" fmla="*/ 495 w 556"/>
                <a:gd name="T51" fmla="*/ 399 h 594"/>
                <a:gd name="T52" fmla="*/ 461 w 556"/>
                <a:gd name="T53" fmla="*/ 425 h 594"/>
                <a:gd name="T54" fmla="*/ 448 w 556"/>
                <a:gd name="T55" fmla="*/ 434 h 594"/>
                <a:gd name="T56" fmla="*/ 434 w 556"/>
                <a:gd name="T57" fmla="*/ 434 h 594"/>
                <a:gd name="T58" fmla="*/ 434 w 556"/>
                <a:gd name="T59" fmla="*/ 434 h 594"/>
                <a:gd name="T60" fmla="*/ 434 w 556"/>
                <a:gd name="T61" fmla="*/ 443 h 594"/>
                <a:gd name="T62" fmla="*/ 420 w 556"/>
                <a:gd name="T63" fmla="*/ 443 h 594"/>
                <a:gd name="T64" fmla="*/ 414 w 556"/>
                <a:gd name="T65" fmla="*/ 452 h 594"/>
                <a:gd name="T66" fmla="*/ 407 w 556"/>
                <a:gd name="T67" fmla="*/ 461 h 594"/>
                <a:gd name="T68" fmla="*/ 393 w 556"/>
                <a:gd name="T69" fmla="*/ 478 h 594"/>
                <a:gd name="T70" fmla="*/ 380 w 556"/>
                <a:gd name="T71" fmla="*/ 505 h 594"/>
                <a:gd name="T72" fmla="*/ 387 w 556"/>
                <a:gd name="T73" fmla="*/ 540 h 594"/>
                <a:gd name="T74" fmla="*/ 400 w 556"/>
                <a:gd name="T75" fmla="*/ 585 h 594"/>
                <a:gd name="T76" fmla="*/ 373 w 556"/>
                <a:gd name="T77" fmla="*/ 576 h 594"/>
                <a:gd name="T78" fmla="*/ 332 w 556"/>
                <a:gd name="T79" fmla="*/ 558 h 594"/>
                <a:gd name="T80" fmla="*/ 305 w 556"/>
                <a:gd name="T81" fmla="*/ 523 h 594"/>
                <a:gd name="T82" fmla="*/ 292 w 556"/>
                <a:gd name="T83" fmla="*/ 487 h 594"/>
                <a:gd name="T84" fmla="*/ 271 w 556"/>
                <a:gd name="T85" fmla="*/ 452 h 594"/>
                <a:gd name="T86" fmla="*/ 251 w 556"/>
                <a:gd name="T87" fmla="*/ 416 h 594"/>
                <a:gd name="T88" fmla="*/ 224 w 556"/>
                <a:gd name="T89" fmla="*/ 372 h 594"/>
                <a:gd name="T90" fmla="*/ 183 w 556"/>
                <a:gd name="T91" fmla="*/ 363 h 594"/>
                <a:gd name="T92" fmla="*/ 156 w 556"/>
                <a:gd name="T93" fmla="*/ 407 h 594"/>
                <a:gd name="T94" fmla="*/ 129 w 556"/>
                <a:gd name="T95" fmla="*/ 407 h 594"/>
                <a:gd name="T96" fmla="*/ 88 w 556"/>
                <a:gd name="T97" fmla="*/ 372 h 594"/>
                <a:gd name="T98" fmla="*/ 68 w 556"/>
                <a:gd name="T99" fmla="*/ 319 h 594"/>
                <a:gd name="T100" fmla="*/ 34 w 556"/>
                <a:gd name="T101" fmla="*/ 292 h 594"/>
                <a:gd name="T102" fmla="*/ 495 w 556"/>
                <a:gd name="T103" fmla="*/ 399 h 594"/>
                <a:gd name="T104" fmla="*/ 414 w 556"/>
                <a:gd name="T105" fmla="*/ 469 h 594"/>
                <a:gd name="T106" fmla="*/ 393 w 556"/>
                <a:gd name="T107" fmla="*/ 505 h 594"/>
                <a:gd name="T108" fmla="*/ 393 w 556"/>
                <a:gd name="T109" fmla="*/ 549 h 594"/>
                <a:gd name="T110" fmla="*/ 393 w 556"/>
                <a:gd name="T111" fmla="*/ 532 h 594"/>
                <a:gd name="T112" fmla="*/ 400 w 556"/>
                <a:gd name="T113" fmla="*/ 56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56" h="594">
                  <a:moveTo>
                    <a:pt x="27" y="283"/>
                  </a:moveTo>
                  <a:lnTo>
                    <a:pt x="13" y="274"/>
                  </a:lnTo>
                  <a:lnTo>
                    <a:pt x="6" y="266"/>
                  </a:lnTo>
                  <a:lnTo>
                    <a:pt x="0" y="257"/>
                  </a:lnTo>
                  <a:lnTo>
                    <a:pt x="0" y="248"/>
                  </a:lnTo>
                  <a:lnTo>
                    <a:pt x="6" y="248"/>
                  </a:lnTo>
                  <a:lnTo>
                    <a:pt x="27" y="248"/>
                  </a:lnTo>
                  <a:lnTo>
                    <a:pt x="74" y="248"/>
                  </a:lnTo>
                  <a:lnTo>
                    <a:pt x="108" y="248"/>
                  </a:lnTo>
                  <a:lnTo>
                    <a:pt x="122" y="248"/>
                  </a:lnTo>
                  <a:lnTo>
                    <a:pt x="142" y="248"/>
                  </a:lnTo>
                  <a:lnTo>
                    <a:pt x="149" y="248"/>
                  </a:lnTo>
                  <a:lnTo>
                    <a:pt x="149" y="239"/>
                  </a:lnTo>
                  <a:lnTo>
                    <a:pt x="149" y="221"/>
                  </a:lnTo>
                  <a:lnTo>
                    <a:pt x="149" y="195"/>
                  </a:lnTo>
                  <a:lnTo>
                    <a:pt x="149" y="168"/>
                  </a:lnTo>
                  <a:lnTo>
                    <a:pt x="149" y="159"/>
                  </a:lnTo>
                  <a:lnTo>
                    <a:pt x="149" y="141"/>
                  </a:lnTo>
                  <a:lnTo>
                    <a:pt x="149" y="115"/>
                  </a:lnTo>
                  <a:lnTo>
                    <a:pt x="149" y="97"/>
                  </a:lnTo>
                  <a:lnTo>
                    <a:pt x="149" y="79"/>
                  </a:lnTo>
                  <a:lnTo>
                    <a:pt x="149" y="70"/>
                  </a:lnTo>
                  <a:lnTo>
                    <a:pt x="149" y="44"/>
                  </a:lnTo>
                  <a:lnTo>
                    <a:pt x="149" y="35"/>
                  </a:lnTo>
                  <a:lnTo>
                    <a:pt x="149" y="17"/>
                  </a:lnTo>
                  <a:lnTo>
                    <a:pt x="149" y="0"/>
                  </a:lnTo>
                  <a:lnTo>
                    <a:pt x="156" y="0"/>
                  </a:lnTo>
                  <a:lnTo>
                    <a:pt x="190" y="0"/>
                  </a:lnTo>
                  <a:lnTo>
                    <a:pt x="197" y="0"/>
                  </a:lnTo>
                  <a:lnTo>
                    <a:pt x="210" y="0"/>
                  </a:lnTo>
                  <a:lnTo>
                    <a:pt x="237" y="0"/>
                  </a:lnTo>
                  <a:lnTo>
                    <a:pt x="258" y="0"/>
                  </a:lnTo>
                  <a:lnTo>
                    <a:pt x="278" y="0"/>
                  </a:lnTo>
                  <a:lnTo>
                    <a:pt x="278" y="17"/>
                  </a:lnTo>
                  <a:lnTo>
                    <a:pt x="278" y="26"/>
                  </a:lnTo>
                  <a:lnTo>
                    <a:pt x="278" y="44"/>
                  </a:lnTo>
                  <a:lnTo>
                    <a:pt x="285" y="53"/>
                  </a:lnTo>
                  <a:lnTo>
                    <a:pt x="278" y="70"/>
                  </a:lnTo>
                  <a:lnTo>
                    <a:pt x="285" y="79"/>
                  </a:lnTo>
                  <a:lnTo>
                    <a:pt x="278" y="97"/>
                  </a:lnTo>
                  <a:lnTo>
                    <a:pt x="285" y="106"/>
                  </a:lnTo>
                  <a:lnTo>
                    <a:pt x="292" y="106"/>
                  </a:lnTo>
                  <a:lnTo>
                    <a:pt x="292" y="115"/>
                  </a:lnTo>
                  <a:lnTo>
                    <a:pt x="298" y="115"/>
                  </a:lnTo>
                  <a:lnTo>
                    <a:pt x="305" y="115"/>
                  </a:lnTo>
                  <a:lnTo>
                    <a:pt x="305" y="106"/>
                  </a:lnTo>
                  <a:lnTo>
                    <a:pt x="312" y="115"/>
                  </a:lnTo>
                  <a:lnTo>
                    <a:pt x="319" y="115"/>
                  </a:lnTo>
                  <a:lnTo>
                    <a:pt x="312" y="124"/>
                  </a:lnTo>
                  <a:lnTo>
                    <a:pt x="319" y="124"/>
                  </a:lnTo>
                  <a:lnTo>
                    <a:pt x="325" y="124"/>
                  </a:lnTo>
                  <a:lnTo>
                    <a:pt x="332" y="124"/>
                  </a:lnTo>
                  <a:lnTo>
                    <a:pt x="339" y="124"/>
                  </a:lnTo>
                  <a:lnTo>
                    <a:pt x="346" y="133"/>
                  </a:lnTo>
                  <a:lnTo>
                    <a:pt x="353" y="133"/>
                  </a:lnTo>
                  <a:lnTo>
                    <a:pt x="353" y="124"/>
                  </a:lnTo>
                  <a:lnTo>
                    <a:pt x="353" y="133"/>
                  </a:lnTo>
                  <a:lnTo>
                    <a:pt x="359" y="133"/>
                  </a:lnTo>
                  <a:lnTo>
                    <a:pt x="359" y="124"/>
                  </a:lnTo>
                  <a:lnTo>
                    <a:pt x="359" y="133"/>
                  </a:lnTo>
                  <a:lnTo>
                    <a:pt x="366" y="133"/>
                  </a:lnTo>
                  <a:lnTo>
                    <a:pt x="366" y="141"/>
                  </a:lnTo>
                  <a:lnTo>
                    <a:pt x="373" y="141"/>
                  </a:lnTo>
                  <a:lnTo>
                    <a:pt x="380" y="141"/>
                  </a:lnTo>
                  <a:lnTo>
                    <a:pt x="380" y="133"/>
                  </a:lnTo>
                  <a:lnTo>
                    <a:pt x="387" y="133"/>
                  </a:lnTo>
                  <a:lnTo>
                    <a:pt x="387" y="141"/>
                  </a:lnTo>
                  <a:lnTo>
                    <a:pt x="393" y="141"/>
                  </a:lnTo>
                  <a:lnTo>
                    <a:pt x="400" y="141"/>
                  </a:lnTo>
                  <a:lnTo>
                    <a:pt x="400" y="150"/>
                  </a:lnTo>
                  <a:lnTo>
                    <a:pt x="407" y="150"/>
                  </a:lnTo>
                  <a:lnTo>
                    <a:pt x="407" y="141"/>
                  </a:lnTo>
                  <a:lnTo>
                    <a:pt x="414" y="141"/>
                  </a:lnTo>
                  <a:lnTo>
                    <a:pt x="420" y="141"/>
                  </a:lnTo>
                  <a:lnTo>
                    <a:pt x="427" y="141"/>
                  </a:lnTo>
                  <a:lnTo>
                    <a:pt x="427" y="150"/>
                  </a:lnTo>
                  <a:lnTo>
                    <a:pt x="434" y="150"/>
                  </a:lnTo>
                  <a:lnTo>
                    <a:pt x="441" y="150"/>
                  </a:lnTo>
                  <a:lnTo>
                    <a:pt x="448" y="150"/>
                  </a:lnTo>
                  <a:lnTo>
                    <a:pt x="448" y="141"/>
                  </a:lnTo>
                  <a:lnTo>
                    <a:pt x="441" y="141"/>
                  </a:lnTo>
                  <a:lnTo>
                    <a:pt x="448" y="141"/>
                  </a:lnTo>
                  <a:lnTo>
                    <a:pt x="454" y="141"/>
                  </a:lnTo>
                  <a:lnTo>
                    <a:pt x="461" y="141"/>
                  </a:lnTo>
                  <a:lnTo>
                    <a:pt x="468" y="141"/>
                  </a:lnTo>
                  <a:lnTo>
                    <a:pt x="475" y="141"/>
                  </a:lnTo>
                  <a:lnTo>
                    <a:pt x="468" y="141"/>
                  </a:lnTo>
                  <a:lnTo>
                    <a:pt x="475" y="141"/>
                  </a:lnTo>
                  <a:lnTo>
                    <a:pt x="482" y="141"/>
                  </a:lnTo>
                  <a:lnTo>
                    <a:pt x="482" y="133"/>
                  </a:lnTo>
                  <a:lnTo>
                    <a:pt x="488" y="141"/>
                  </a:lnTo>
                  <a:lnTo>
                    <a:pt x="495" y="141"/>
                  </a:lnTo>
                  <a:lnTo>
                    <a:pt x="502" y="150"/>
                  </a:lnTo>
                  <a:lnTo>
                    <a:pt x="495" y="150"/>
                  </a:lnTo>
                  <a:lnTo>
                    <a:pt x="502" y="150"/>
                  </a:lnTo>
                  <a:lnTo>
                    <a:pt x="509" y="150"/>
                  </a:lnTo>
                  <a:lnTo>
                    <a:pt x="502" y="150"/>
                  </a:lnTo>
                  <a:lnTo>
                    <a:pt x="509" y="150"/>
                  </a:lnTo>
                  <a:lnTo>
                    <a:pt x="502" y="150"/>
                  </a:lnTo>
                  <a:lnTo>
                    <a:pt x="509" y="150"/>
                  </a:lnTo>
                  <a:lnTo>
                    <a:pt x="516" y="150"/>
                  </a:lnTo>
                  <a:lnTo>
                    <a:pt x="516" y="159"/>
                  </a:lnTo>
                  <a:lnTo>
                    <a:pt x="522" y="159"/>
                  </a:lnTo>
                  <a:lnTo>
                    <a:pt x="529" y="159"/>
                  </a:lnTo>
                  <a:lnTo>
                    <a:pt x="522" y="159"/>
                  </a:lnTo>
                  <a:lnTo>
                    <a:pt x="529" y="159"/>
                  </a:lnTo>
                  <a:lnTo>
                    <a:pt x="536" y="159"/>
                  </a:lnTo>
                  <a:lnTo>
                    <a:pt x="536" y="177"/>
                  </a:lnTo>
                  <a:lnTo>
                    <a:pt x="536" y="186"/>
                  </a:lnTo>
                  <a:lnTo>
                    <a:pt x="536" y="195"/>
                  </a:lnTo>
                  <a:lnTo>
                    <a:pt x="536" y="203"/>
                  </a:lnTo>
                  <a:lnTo>
                    <a:pt x="536" y="221"/>
                  </a:lnTo>
                  <a:lnTo>
                    <a:pt x="536" y="239"/>
                  </a:lnTo>
                  <a:lnTo>
                    <a:pt x="536" y="248"/>
                  </a:lnTo>
                  <a:lnTo>
                    <a:pt x="543" y="248"/>
                  </a:lnTo>
                  <a:lnTo>
                    <a:pt x="543" y="257"/>
                  </a:lnTo>
                  <a:lnTo>
                    <a:pt x="543" y="266"/>
                  </a:lnTo>
                  <a:lnTo>
                    <a:pt x="549" y="266"/>
                  </a:lnTo>
                  <a:lnTo>
                    <a:pt x="543" y="266"/>
                  </a:lnTo>
                  <a:lnTo>
                    <a:pt x="543" y="274"/>
                  </a:lnTo>
                  <a:lnTo>
                    <a:pt x="549" y="274"/>
                  </a:lnTo>
                  <a:lnTo>
                    <a:pt x="549" y="283"/>
                  </a:lnTo>
                  <a:lnTo>
                    <a:pt x="556" y="283"/>
                  </a:lnTo>
                  <a:lnTo>
                    <a:pt x="549" y="283"/>
                  </a:lnTo>
                  <a:lnTo>
                    <a:pt x="556" y="283"/>
                  </a:lnTo>
                  <a:lnTo>
                    <a:pt x="556" y="292"/>
                  </a:lnTo>
                  <a:lnTo>
                    <a:pt x="556" y="301"/>
                  </a:lnTo>
                  <a:lnTo>
                    <a:pt x="556" y="310"/>
                  </a:lnTo>
                  <a:lnTo>
                    <a:pt x="556" y="319"/>
                  </a:lnTo>
                  <a:lnTo>
                    <a:pt x="549" y="319"/>
                  </a:lnTo>
                  <a:lnTo>
                    <a:pt x="549" y="328"/>
                  </a:lnTo>
                  <a:lnTo>
                    <a:pt x="549" y="336"/>
                  </a:lnTo>
                  <a:lnTo>
                    <a:pt x="549" y="345"/>
                  </a:lnTo>
                  <a:lnTo>
                    <a:pt x="549" y="354"/>
                  </a:lnTo>
                  <a:lnTo>
                    <a:pt x="543" y="354"/>
                  </a:lnTo>
                  <a:lnTo>
                    <a:pt x="543" y="363"/>
                  </a:lnTo>
                  <a:lnTo>
                    <a:pt x="543" y="372"/>
                  </a:lnTo>
                  <a:lnTo>
                    <a:pt x="536" y="372"/>
                  </a:lnTo>
                  <a:lnTo>
                    <a:pt x="522" y="381"/>
                  </a:lnTo>
                  <a:lnTo>
                    <a:pt x="509" y="390"/>
                  </a:lnTo>
                  <a:lnTo>
                    <a:pt x="502" y="390"/>
                  </a:lnTo>
                  <a:lnTo>
                    <a:pt x="509" y="390"/>
                  </a:lnTo>
                  <a:lnTo>
                    <a:pt x="516" y="381"/>
                  </a:lnTo>
                  <a:lnTo>
                    <a:pt x="502" y="381"/>
                  </a:lnTo>
                  <a:lnTo>
                    <a:pt x="509" y="381"/>
                  </a:lnTo>
                  <a:lnTo>
                    <a:pt x="509" y="372"/>
                  </a:lnTo>
                  <a:lnTo>
                    <a:pt x="502" y="372"/>
                  </a:lnTo>
                  <a:lnTo>
                    <a:pt x="502" y="381"/>
                  </a:lnTo>
                  <a:lnTo>
                    <a:pt x="495" y="372"/>
                  </a:lnTo>
                  <a:lnTo>
                    <a:pt x="488" y="372"/>
                  </a:lnTo>
                  <a:lnTo>
                    <a:pt x="495" y="372"/>
                  </a:lnTo>
                  <a:lnTo>
                    <a:pt x="495" y="381"/>
                  </a:lnTo>
                  <a:lnTo>
                    <a:pt x="495" y="390"/>
                  </a:lnTo>
                  <a:lnTo>
                    <a:pt x="502" y="390"/>
                  </a:lnTo>
                  <a:lnTo>
                    <a:pt x="502" y="399"/>
                  </a:lnTo>
                  <a:lnTo>
                    <a:pt x="495" y="399"/>
                  </a:lnTo>
                  <a:lnTo>
                    <a:pt x="488" y="399"/>
                  </a:lnTo>
                  <a:lnTo>
                    <a:pt x="488" y="407"/>
                  </a:lnTo>
                  <a:lnTo>
                    <a:pt x="482" y="416"/>
                  </a:lnTo>
                  <a:lnTo>
                    <a:pt x="475" y="425"/>
                  </a:lnTo>
                  <a:lnTo>
                    <a:pt x="468" y="425"/>
                  </a:lnTo>
                  <a:lnTo>
                    <a:pt x="461" y="425"/>
                  </a:lnTo>
                  <a:lnTo>
                    <a:pt x="454" y="434"/>
                  </a:lnTo>
                  <a:lnTo>
                    <a:pt x="468" y="425"/>
                  </a:lnTo>
                  <a:lnTo>
                    <a:pt x="441" y="443"/>
                  </a:lnTo>
                  <a:lnTo>
                    <a:pt x="454" y="434"/>
                  </a:lnTo>
                  <a:lnTo>
                    <a:pt x="441" y="434"/>
                  </a:lnTo>
                  <a:lnTo>
                    <a:pt x="448" y="434"/>
                  </a:lnTo>
                  <a:lnTo>
                    <a:pt x="441" y="434"/>
                  </a:lnTo>
                  <a:lnTo>
                    <a:pt x="448" y="425"/>
                  </a:lnTo>
                  <a:lnTo>
                    <a:pt x="441" y="434"/>
                  </a:lnTo>
                  <a:lnTo>
                    <a:pt x="434" y="434"/>
                  </a:lnTo>
                  <a:lnTo>
                    <a:pt x="434" y="425"/>
                  </a:lnTo>
                  <a:lnTo>
                    <a:pt x="434" y="434"/>
                  </a:lnTo>
                  <a:lnTo>
                    <a:pt x="434" y="425"/>
                  </a:lnTo>
                  <a:lnTo>
                    <a:pt x="434" y="434"/>
                  </a:lnTo>
                  <a:lnTo>
                    <a:pt x="434" y="425"/>
                  </a:lnTo>
                  <a:lnTo>
                    <a:pt x="434" y="434"/>
                  </a:lnTo>
                  <a:lnTo>
                    <a:pt x="434" y="443"/>
                  </a:lnTo>
                  <a:lnTo>
                    <a:pt x="434" y="434"/>
                  </a:lnTo>
                  <a:lnTo>
                    <a:pt x="427" y="434"/>
                  </a:lnTo>
                  <a:lnTo>
                    <a:pt x="427" y="425"/>
                  </a:lnTo>
                  <a:lnTo>
                    <a:pt x="427" y="434"/>
                  </a:lnTo>
                  <a:lnTo>
                    <a:pt x="420" y="434"/>
                  </a:lnTo>
                  <a:lnTo>
                    <a:pt x="427" y="434"/>
                  </a:lnTo>
                  <a:lnTo>
                    <a:pt x="434" y="443"/>
                  </a:lnTo>
                  <a:lnTo>
                    <a:pt x="427" y="443"/>
                  </a:lnTo>
                  <a:lnTo>
                    <a:pt x="434" y="443"/>
                  </a:lnTo>
                  <a:lnTo>
                    <a:pt x="420" y="452"/>
                  </a:lnTo>
                  <a:lnTo>
                    <a:pt x="420" y="443"/>
                  </a:lnTo>
                  <a:lnTo>
                    <a:pt x="414" y="443"/>
                  </a:lnTo>
                  <a:lnTo>
                    <a:pt x="420" y="443"/>
                  </a:lnTo>
                  <a:lnTo>
                    <a:pt x="420" y="452"/>
                  </a:lnTo>
                  <a:lnTo>
                    <a:pt x="414" y="443"/>
                  </a:lnTo>
                  <a:lnTo>
                    <a:pt x="420" y="452"/>
                  </a:lnTo>
                  <a:lnTo>
                    <a:pt x="420" y="461"/>
                  </a:lnTo>
                  <a:lnTo>
                    <a:pt x="414" y="461"/>
                  </a:lnTo>
                  <a:lnTo>
                    <a:pt x="414" y="452"/>
                  </a:lnTo>
                  <a:lnTo>
                    <a:pt x="414" y="461"/>
                  </a:lnTo>
                  <a:lnTo>
                    <a:pt x="407" y="461"/>
                  </a:lnTo>
                  <a:lnTo>
                    <a:pt x="400" y="461"/>
                  </a:lnTo>
                  <a:lnTo>
                    <a:pt x="400" y="469"/>
                  </a:lnTo>
                  <a:lnTo>
                    <a:pt x="407" y="469"/>
                  </a:lnTo>
                  <a:lnTo>
                    <a:pt x="407" y="461"/>
                  </a:lnTo>
                  <a:lnTo>
                    <a:pt x="407" y="469"/>
                  </a:lnTo>
                  <a:lnTo>
                    <a:pt x="407" y="478"/>
                  </a:lnTo>
                  <a:lnTo>
                    <a:pt x="400" y="478"/>
                  </a:lnTo>
                  <a:lnTo>
                    <a:pt x="393" y="478"/>
                  </a:lnTo>
                  <a:lnTo>
                    <a:pt x="387" y="478"/>
                  </a:lnTo>
                  <a:lnTo>
                    <a:pt x="393" y="478"/>
                  </a:lnTo>
                  <a:lnTo>
                    <a:pt x="393" y="487"/>
                  </a:lnTo>
                  <a:lnTo>
                    <a:pt x="400" y="487"/>
                  </a:lnTo>
                  <a:lnTo>
                    <a:pt x="393" y="496"/>
                  </a:lnTo>
                  <a:lnTo>
                    <a:pt x="393" y="505"/>
                  </a:lnTo>
                  <a:lnTo>
                    <a:pt x="387" y="505"/>
                  </a:lnTo>
                  <a:lnTo>
                    <a:pt x="380" y="505"/>
                  </a:lnTo>
                  <a:lnTo>
                    <a:pt x="373" y="505"/>
                  </a:lnTo>
                  <a:lnTo>
                    <a:pt x="387" y="514"/>
                  </a:lnTo>
                  <a:lnTo>
                    <a:pt x="393" y="514"/>
                  </a:lnTo>
                  <a:lnTo>
                    <a:pt x="387" y="523"/>
                  </a:lnTo>
                  <a:lnTo>
                    <a:pt x="387" y="532"/>
                  </a:lnTo>
                  <a:lnTo>
                    <a:pt x="387" y="540"/>
                  </a:lnTo>
                  <a:lnTo>
                    <a:pt x="393" y="549"/>
                  </a:lnTo>
                  <a:lnTo>
                    <a:pt x="387" y="558"/>
                  </a:lnTo>
                  <a:lnTo>
                    <a:pt x="393" y="558"/>
                  </a:lnTo>
                  <a:lnTo>
                    <a:pt x="393" y="567"/>
                  </a:lnTo>
                  <a:lnTo>
                    <a:pt x="400" y="576"/>
                  </a:lnTo>
                  <a:lnTo>
                    <a:pt x="400" y="585"/>
                  </a:lnTo>
                  <a:lnTo>
                    <a:pt x="393" y="585"/>
                  </a:lnTo>
                  <a:lnTo>
                    <a:pt x="393" y="594"/>
                  </a:lnTo>
                  <a:lnTo>
                    <a:pt x="387" y="585"/>
                  </a:lnTo>
                  <a:lnTo>
                    <a:pt x="380" y="585"/>
                  </a:lnTo>
                  <a:lnTo>
                    <a:pt x="380" y="576"/>
                  </a:lnTo>
                  <a:lnTo>
                    <a:pt x="373" y="576"/>
                  </a:lnTo>
                  <a:lnTo>
                    <a:pt x="366" y="576"/>
                  </a:lnTo>
                  <a:lnTo>
                    <a:pt x="359" y="576"/>
                  </a:lnTo>
                  <a:lnTo>
                    <a:pt x="353" y="576"/>
                  </a:lnTo>
                  <a:lnTo>
                    <a:pt x="346" y="567"/>
                  </a:lnTo>
                  <a:lnTo>
                    <a:pt x="339" y="567"/>
                  </a:lnTo>
                  <a:lnTo>
                    <a:pt x="332" y="558"/>
                  </a:lnTo>
                  <a:lnTo>
                    <a:pt x="325" y="558"/>
                  </a:lnTo>
                  <a:lnTo>
                    <a:pt x="319" y="558"/>
                  </a:lnTo>
                  <a:lnTo>
                    <a:pt x="319" y="549"/>
                  </a:lnTo>
                  <a:lnTo>
                    <a:pt x="312" y="532"/>
                  </a:lnTo>
                  <a:lnTo>
                    <a:pt x="305" y="532"/>
                  </a:lnTo>
                  <a:lnTo>
                    <a:pt x="305" y="523"/>
                  </a:lnTo>
                  <a:lnTo>
                    <a:pt x="305" y="514"/>
                  </a:lnTo>
                  <a:lnTo>
                    <a:pt x="298" y="505"/>
                  </a:lnTo>
                  <a:lnTo>
                    <a:pt x="305" y="496"/>
                  </a:lnTo>
                  <a:lnTo>
                    <a:pt x="298" y="496"/>
                  </a:lnTo>
                  <a:lnTo>
                    <a:pt x="298" y="487"/>
                  </a:lnTo>
                  <a:lnTo>
                    <a:pt x="292" y="487"/>
                  </a:lnTo>
                  <a:lnTo>
                    <a:pt x="292" y="478"/>
                  </a:lnTo>
                  <a:lnTo>
                    <a:pt x="285" y="478"/>
                  </a:lnTo>
                  <a:lnTo>
                    <a:pt x="285" y="469"/>
                  </a:lnTo>
                  <a:lnTo>
                    <a:pt x="278" y="461"/>
                  </a:lnTo>
                  <a:lnTo>
                    <a:pt x="271" y="461"/>
                  </a:lnTo>
                  <a:lnTo>
                    <a:pt x="271" y="452"/>
                  </a:lnTo>
                  <a:lnTo>
                    <a:pt x="264" y="452"/>
                  </a:lnTo>
                  <a:lnTo>
                    <a:pt x="264" y="443"/>
                  </a:lnTo>
                  <a:lnTo>
                    <a:pt x="264" y="434"/>
                  </a:lnTo>
                  <a:lnTo>
                    <a:pt x="258" y="434"/>
                  </a:lnTo>
                  <a:lnTo>
                    <a:pt x="258" y="416"/>
                  </a:lnTo>
                  <a:lnTo>
                    <a:pt x="251" y="416"/>
                  </a:lnTo>
                  <a:lnTo>
                    <a:pt x="251" y="407"/>
                  </a:lnTo>
                  <a:lnTo>
                    <a:pt x="244" y="399"/>
                  </a:lnTo>
                  <a:lnTo>
                    <a:pt x="237" y="390"/>
                  </a:lnTo>
                  <a:lnTo>
                    <a:pt x="230" y="381"/>
                  </a:lnTo>
                  <a:lnTo>
                    <a:pt x="224" y="381"/>
                  </a:lnTo>
                  <a:lnTo>
                    <a:pt x="224" y="372"/>
                  </a:lnTo>
                  <a:lnTo>
                    <a:pt x="217" y="372"/>
                  </a:lnTo>
                  <a:lnTo>
                    <a:pt x="210" y="372"/>
                  </a:lnTo>
                  <a:lnTo>
                    <a:pt x="203" y="372"/>
                  </a:lnTo>
                  <a:lnTo>
                    <a:pt x="197" y="372"/>
                  </a:lnTo>
                  <a:lnTo>
                    <a:pt x="190" y="372"/>
                  </a:lnTo>
                  <a:lnTo>
                    <a:pt x="183" y="363"/>
                  </a:lnTo>
                  <a:lnTo>
                    <a:pt x="176" y="372"/>
                  </a:lnTo>
                  <a:lnTo>
                    <a:pt x="169" y="372"/>
                  </a:lnTo>
                  <a:lnTo>
                    <a:pt x="163" y="381"/>
                  </a:lnTo>
                  <a:lnTo>
                    <a:pt x="163" y="390"/>
                  </a:lnTo>
                  <a:lnTo>
                    <a:pt x="156" y="399"/>
                  </a:lnTo>
                  <a:lnTo>
                    <a:pt x="156" y="407"/>
                  </a:lnTo>
                  <a:lnTo>
                    <a:pt x="149" y="416"/>
                  </a:lnTo>
                  <a:lnTo>
                    <a:pt x="142" y="416"/>
                  </a:lnTo>
                  <a:lnTo>
                    <a:pt x="142" y="407"/>
                  </a:lnTo>
                  <a:lnTo>
                    <a:pt x="135" y="416"/>
                  </a:lnTo>
                  <a:lnTo>
                    <a:pt x="135" y="407"/>
                  </a:lnTo>
                  <a:lnTo>
                    <a:pt x="129" y="407"/>
                  </a:lnTo>
                  <a:lnTo>
                    <a:pt x="122" y="407"/>
                  </a:lnTo>
                  <a:lnTo>
                    <a:pt x="122" y="399"/>
                  </a:lnTo>
                  <a:lnTo>
                    <a:pt x="108" y="399"/>
                  </a:lnTo>
                  <a:lnTo>
                    <a:pt x="101" y="390"/>
                  </a:lnTo>
                  <a:lnTo>
                    <a:pt x="95" y="381"/>
                  </a:lnTo>
                  <a:lnTo>
                    <a:pt x="88" y="372"/>
                  </a:lnTo>
                  <a:lnTo>
                    <a:pt x="81" y="363"/>
                  </a:lnTo>
                  <a:lnTo>
                    <a:pt x="81" y="354"/>
                  </a:lnTo>
                  <a:lnTo>
                    <a:pt x="81" y="345"/>
                  </a:lnTo>
                  <a:lnTo>
                    <a:pt x="74" y="336"/>
                  </a:lnTo>
                  <a:lnTo>
                    <a:pt x="74" y="328"/>
                  </a:lnTo>
                  <a:lnTo>
                    <a:pt x="68" y="319"/>
                  </a:lnTo>
                  <a:lnTo>
                    <a:pt x="61" y="310"/>
                  </a:lnTo>
                  <a:lnTo>
                    <a:pt x="54" y="310"/>
                  </a:lnTo>
                  <a:lnTo>
                    <a:pt x="47" y="310"/>
                  </a:lnTo>
                  <a:lnTo>
                    <a:pt x="47" y="301"/>
                  </a:lnTo>
                  <a:lnTo>
                    <a:pt x="40" y="301"/>
                  </a:lnTo>
                  <a:lnTo>
                    <a:pt x="34" y="292"/>
                  </a:lnTo>
                  <a:lnTo>
                    <a:pt x="27" y="283"/>
                  </a:lnTo>
                  <a:close/>
                  <a:moveTo>
                    <a:pt x="495" y="399"/>
                  </a:moveTo>
                  <a:lnTo>
                    <a:pt x="502" y="399"/>
                  </a:lnTo>
                  <a:lnTo>
                    <a:pt x="509" y="399"/>
                  </a:lnTo>
                  <a:lnTo>
                    <a:pt x="488" y="407"/>
                  </a:lnTo>
                  <a:lnTo>
                    <a:pt x="495" y="399"/>
                  </a:lnTo>
                  <a:close/>
                  <a:moveTo>
                    <a:pt x="434" y="452"/>
                  </a:moveTo>
                  <a:lnTo>
                    <a:pt x="414" y="469"/>
                  </a:lnTo>
                  <a:lnTo>
                    <a:pt x="420" y="461"/>
                  </a:lnTo>
                  <a:lnTo>
                    <a:pt x="427" y="452"/>
                  </a:lnTo>
                  <a:lnTo>
                    <a:pt x="434" y="452"/>
                  </a:lnTo>
                  <a:close/>
                  <a:moveTo>
                    <a:pt x="414" y="469"/>
                  </a:moveTo>
                  <a:lnTo>
                    <a:pt x="414" y="461"/>
                  </a:lnTo>
                  <a:lnTo>
                    <a:pt x="414" y="469"/>
                  </a:lnTo>
                  <a:lnTo>
                    <a:pt x="407" y="478"/>
                  </a:lnTo>
                  <a:lnTo>
                    <a:pt x="414" y="469"/>
                  </a:lnTo>
                  <a:close/>
                  <a:moveTo>
                    <a:pt x="393" y="514"/>
                  </a:moveTo>
                  <a:lnTo>
                    <a:pt x="393" y="505"/>
                  </a:lnTo>
                  <a:lnTo>
                    <a:pt x="400" y="496"/>
                  </a:lnTo>
                  <a:lnTo>
                    <a:pt x="400" y="487"/>
                  </a:lnTo>
                  <a:lnTo>
                    <a:pt x="407" y="478"/>
                  </a:lnTo>
                  <a:lnTo>
                    <a:pt x="400" y="496"/>
                  </a:lnTo>
                  <a:lnTo>
                    <a:pt x="393" y="514"/>
                  </a:lnTo>
                  <a:close/>
                  <a:moveTo>
                    <a:pt x="393" y="549"/>
                  </a:moveTo>
                  <a:lnTo>
                    <a:pt x="393" y="540"/>
                  </a:lnTo>
                  <a:lnTo>
                    <a:pt x="393" y="532"/>
                  </a:lnTo>
                  <a:lnTo>
                    <a:pt x="393" y="523"/>
                  </a:lnTo>
                  <a:lnTo>
                    <a:pt x="393" y="514"/>
                  </a:lnTo>
                  <a:lnTo>
                    <a:pt x="393" y="523"/>
                  </a:lnTo>
                  <a:lnTo>
                    <a:pt x="393" y="532"/>
                  </a:lnTo>
                  <a:lnTo>
                    <a:pt x="393" y="540"/>
                  </a:lnTo>
                  <a:lnTo>
                    <a:pt x="393" y="549"/>
                  </a:lnTo>
                  <a:lnTo>
                    <a:pt x="400" y="558"/>
                  </a:lnTo>
                  <a:lnTo>
                    <a:pt x="400" y="567"/>
                  </a:lnTo>
                  <a:lnTo>
                    <a:pt x="400" y="576"/>
                  </a:lnTo>
                  <a:lnTo>
                    <a:pt x="400" y="567"/>
                  </a:lnTo>
                  <a:lnTo>
                    <a:pt x="400" y="558"/>
                  </a:lnTo>
                  <a:lnTo>
                    <a:pt x="400" y="549"/>
                  </a:lnTo>
                  <a:lnTo>
                    <a:pt x="393" y="549"/>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61" name="Freeform 51"/>
            <p:cNvSpPr>
              <a:spLocks/>
            </p:cNvSpPr>
            <p:nvPr/>
          </p:nvSpPr>
          <p:spPr bwMode="auto">
            <a:xfrm>
              <a:off x="3200400" y="3633788"/>
              <a:ext cx="701675" cy="1020762"/>
            </a:xfrm>
            <a:custGeom>
              <a:avLst/>
              <a:gdLst>
                <a:gd name="T0" fmla="*/ 0 w 258"/>
                <a:gd name="T1" fmla="*/ 257 h 319"/>
                <a:gd name="T2" fmla="*/ 0 w 258"/>
                <a:gd name="T3" fmla="*/ 239 h 319"/>
                <a:gd name="T4" fmla="*/ 0 w 258"/>
                <a:gd name="T5" fmla="*/ 213 h 319"/>
                <a:gd name="T6" fmla="*/ 0 w 258"/>
                <a:gd name="T7" fmla="*/ 186 h 319"/>
                <a:gd name="T8" fmla="*/ 0 w 258"/>
                <a:gd name="T9" fmla="*/ 142 h 319"/>
                <a:gd name="T10" fmla="*/ 0 w 258"/>
                <a:gd name="T11" fmla="*/ 115 h 319"/>
                <a:gd name="T12" fmla="*/ 0 w 258"/>
                <a:gd name="T13" fmla="*/ 62 h 319"/>
                <a:gd name="T14" fmla="*/ 0 w 258"/>
                <a:gd name="T15" fmla="*/ 0 h 319"/>
                <a:gd name="T16" fmla="*/ 27 w 258"/>
                <a:gd name="T17" fmla="*/ 0 h 319"/>
                <a:gd name="T18" fmla="*/ 61 w 258"/>
                <a:gd name="T19" fmla="*/ 0 h 319"/>
                <a:gd name="T20" fmla="*/ 68 w 258"/>
                <a:gd name="T21" fmla="*/ 0 h 319"/>
                <a:gd name="T22" fmla="*/ 88 w 258"/>
                <a:gd name="T23" fmla="*/ 0 h 319"/>
                <a:gd name="T24" fmla="*/ 108 w 258"/>
                <a:gd name="T25" fmla="*/ 0 h 319"/>
                <a:gd name="T26" fmla="*/ 129 w 258"/>
                <a:gd name="T27" fmla="*/ 0 h 319"/>
                <a:gd name="T28" fmla="*/ 142 w 258"/>
                <a:gd name="T29" fmla="*/ 0 h 319"/>
                <a:gd name="T30" fmla="*/ 163 w 258"/>
                <a:gd name="T31" fmla="*/ 0 h 319"/>
                <a:gd name="T32" fmla="*/ 210 w 258"/>
                <a:gd name="T33" fmla="*/ 0 h 319"/>
                <a:gd name="T34" fmla="*/ 251 w 258"/>
                <a:gd name="T35" fmla="*/ 0 h 319"/>
                <a:gd name="T36" fmla="*/ 258 w 258"/>
                <a:gd name="T37" fmla="*/ 0 h 319"/>
                <a:gd name="T38" fmla="*/ 258 w 258"/>
                <a:gd name="T39" fmla="*/ 36 h 319"/>
                <a:gd name="T40" fmla="*/ 251 w 258"/>
                <a:gd name="T41" fmla="*/ 36 h 319"/>
                <a:gd name="T42" fmla="*/ 251 w 258"/>
                <a:gd name="T43" fmla="*/ 53 h 319"/>
                <a:gd name="T44" fmla="*/ 251 w 258"/>
                <a:gd name="T45" fmla="*/ 71 h 319"/>
                <a:gd name="T46" fmla="*/ 251 w 258"/>
                <a:gd name="T47" fmla="*/ 80 h 319"/>
                <a:gd name="T48" fmla="*/ 251 w 258"/>
                <a:gd name="T49" fmla="*/ 106 h 319"/>
                <a:gd name="T50" fmla="*/ 251 w 258"/>
                <a:gd name="T51" fmla="*/ 115 h 319"/>
                <a:gd name="T52" fmla="*/ 251 w 258"/>
                <a:gd name="T53" fmla="*/ 133 h 319"/>
                <a:gd name="T54" fmla="*/ 251 w 258"/>
                <a:gd name="T55" fmla="*/ 151 h 319"/>
                <a:gd name="T56" fmla="*/ 251 w 258"/>
                <a:gd name="T57" fmla="*/ 177 h 319"/>
                <a:gd name="T58" fmla="*/ 251 w 258"/>
                <a:gd name="T59" fmla="*/ 195 h 319"/>
                <a:gd name="T60" fmla="*/ 251 w 258"/>
                <a:gd name="T61" fmla="*/ 204 h 319"/>
                <a:gd name="T62" fmla="*/ 251 w 258"/>
                <a:gd name="T63" fmla="*/ 231 h 319"/>
                <a:gd name="T64" fmla="*/ 251 w 258"/>
                <a:gd name="T65" fmla="*/ 257 h 319"/>
                <a:gd name="T66" fmla="*/ 251 w 258"/>
                <a:gd name="T67" fmla="*/ 275 h 319"/>
                <a:gd name="T68" fmla="*/ 251 w 258"/>
                <a:gd name="T69" fmla="*/ 284 h 319"/>
                <a:gd name="T70" fmla="*/ 244 w 258"/>
                <a:gd name="T71" fmla="*/ 284 h 319"/>
                <a:gd name="T72" fmla="*/ 224 w 258"/>
                <a:gd name="T73" fmla="*/ 284 h 319"/>
                <a:gd name="T74" fmla="*/ 210 w 258"/>
                <a:gd name="T75" fmla="*/ 284 h 319"/>
                <a:gd name="T76" fmla="*/ 176 w 258"/>
                <a:gd name="T77" fmla="*/ 284 h 319"/>
                <a:gd name="T78" fmla="*/ 129 w 258"/>
                <a:gd name="T79" fmla="*/ 284 h 319"/>
                <a:gd name="T80" fmla="*/ 108 w 258"/>
                <a:gd name="T81" fmla="*/ 284 h 319"/>
                <a:gd name="T82" fmla="*/ 102 w 258"/>
                <a:gd name="T83" fmla="*/ 284 h 319"/>
                <a:gd name="T84" fmla="*/ 102 w 258"/>
                <a:gd name="T85" fmla="*/ 293 h 319"/>
                <a:gd name="T86" fmla="*/ 75 w 258"/>
                <a:gd name="T87" fmla="*/ 293 h 319"/>
                <a:gd name="T88" fmla="*/ 34 w 258"/>
                <a:gd name="T89" fmla="*/ 293 h 319"/>
                <a:gd name="T90" fmla="*/ 34 w 258"/>
                <a:gd name="T91" fmla="*/ 319 h 319"/>
                <a:gd name="T92" fmla="*/ 0 w 258"/>
                <a:gd name="T93" fmla="*/ 319 h 319"/>
                <a:gd name="T94" fmla="*/ 0 w 258"/>
                <a:gd name="T95" fmla="*/ 257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8" h="319">
                  <a:moveTo>
                    <a:pt x="0" y="257"/>
                  </a:moveTo>
                  <a:lnTo>
                    <a:pt x="0" y="239"/>
                  </a:lnTo>
                  <a:lnTo>
                    <a:pt x="0" y="213"/>
                  </a:lnTo>
                  <a:lnTo>
                    <a:pt x="0" y="186"/>
                  </a:lnTo>
                  <a:lnTo>
                    <a:pt x="0" y="142"/>
                  </a:lnTo>
                  <a:lnTo>
                    <a:pt x="0" y="115"/>
                  </a:lnTo>
                  <a:lnTo>
                    <a:pt x="0" y="62"/>
                  </a:lnTo>
                  <a:lnTo>
                    <a:pt x="0" y="0"/>
                  </a:lnTo>
                  <a:lnTo>
                    <a:pt x="27" y="0"/>
                  </a:lnTo>
                  <a:lnTo>
                    <a:pt x="61" y="0"/>
                  </a:lnTo>
                  <a:lnTo>
                    <a:pt x="68" y="0"/>
                  </a:lnTo>
                  <a:lnTo>
                    <a:pt x="88" y="0"/>
                  </a:lnTo>
                  <a:lnTo>
                    <a:pt x="108" y="0"/>
                  </a:lnTo>
                  <a:lnTo>
                    <a:pt x="129" y="0"/>
                  </a:lnTo>
                  <a:lnTo>
                    <a:pt x="142" y="0"/>
                  </a:lnTo>
                  <a:lnTo>
                    <a:pt x="163" y="0"/>
                  </a:lnTo>
                  <a:lnTo>
                    <a:pt x="210" y="0"/>
                  </a:lnTo>
                  <a:lnTo>
                    <a:pt x="251" y="0"/>
                  </a:lnTo>
                  <a:lnTo>
                    <a:pt x="258" y="0"/>
                  </a:lnTo>
                  <a:lnTo>
                    <a:pt x="258" y="36"/>
                  </a:lnTo>
                  <a:lnTo>
                    <a:pt x="251" y="36"/>
                  </a:lnTo>
                  <a:lnTo>
                    <a:pt x="251" y="53"/>
                  </a:lnTo>
                  <a:lnTo>
                    <a:pt x="251" y="71"/>
                  </a:lnTo>
                  <a:lnTo>
                    <a:pt x="251" y="80"/>
                  </a:lnTo>
                  <a:lnTo>
                    <a:pt x="251" y="106"/>
                  </a:lnTo>
                  <a:lnTo>
                    <a:pt x="251" y="115"/>
                  </a:lnTo>
                  <a:lnTo>
                    <a:pt x="251" y="133"/>
                  </a:lnTo>
                  <a:lnTo>
                    <a:pt x="251" y="151"/>
                  </a:lnTo>
                  <a:lnTo>
                    <a:pt x="251" y="177"/>
                  </a:lnTo>
                  <a:lnTo>
                    <a:pt x="251" y="195"/>
                  </a:lnTo>
                  <a:lnTo>
                    <a:pt x="251" y="204"/>
                  </a:lnTo>
                  <a:lnTo>
                    <a:pt x="251" y="231"/>
                  </a:lnTo>
                  <a:lnTo>
                    <a:pt x="251" y="257"/>
                  </a:lnTo>
                  <a:lnTo>
                    <a:pt x="251" y="275"/>
                  </a:lnTo>
                  <a:lnTo>
                    <a:pt x="251" y="284"/>
                  </a:lnTo>
                  <a:lnTo>
                    <a:pt x="244" y="284"/>
                  </a:lnTo>
                  <a:lnTo>
                    <a:pt x="224" y="284"/>
                  </a:lnTo>
                  <a:lnTo>
                    <a:pt x="210" y="284"/>
                  </a:lnTo>
                  <a:lnTo>
                    <a:pt x="176" y="284"/>
                  </a:lnTo>
                  <a:lnTo>
                    <a:pt x="129" y="284"/>
                  </a:lnTo>
                  <a:lnTo>
                    <a:pt x="108" y="284"/>
                  </a:lnTo>
                  <a:lnTo>
                    <a:pt x="102" y="284"/>
                  </a:lnTo>
                  <a:lnTo>
                    <a:pt x="102" y="293"/>
                  </a:lnTo>
                  <a:lnTo>
                    <a:pt x="75" y="293"/>
                  </a:lnTo>
                  <a:lnTo>
                    <a:pt x="34" y="293"/>
                  </a:lnTo>
                  <a:lnTo>
                    <a:pt x="34" y="319"/>
                  </a:lnTo>
                  <a:lnTo>
                    <a:pt x="0" y="319"/>
                  </a:lnTo>
                  <a:lnTo>
                    <a:pt x="0" y="257"/>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62" name="Freeform 52"/>
            <p:cNvSpPr>
              <a:spLocks/>
            </p:cNvSpPr>
            <p:nvPr/>
          </p:nvSpPr>
          <p:spPr bwMode="auto">
            <a:xfrm>
              <a:off x="5581650" y="4002088"/>
              <a:ext cx="427038" cy="850900"/>
            </a:xfrm>
            <a:custGeom>
              <a:avLst/>
              <a:gdLst>
                <a:gd name="T0" fmla="*/ 143 w 157"/>
                <a:gd name="T1" fmla="*/ 178 h 266"/>
                <a:gd name="T2" fmla="*/ 150 w 157"/>
                <a:gd name="T3" fmla="*/ 195 h 266"/>
                <a:gd name="T4" fmla="*/ 143 w 157"/>
                <a:gd name="T5" fmla="*/ 204 h 266"/>
                <a:gd name="T6" fmla="*/ 150 w 157"/>
                <a:gd name="T7" fmla="*/ 213 h 266"/>
                <a:gd name="T8" fmla="*/ 129 w 157"/>
                <a:gd name="T9" fmla="*/ 222 h 266"/>
                <a:gd name="T10" fmla="*/ 95 w 157"/>
                <a:gd name="T11" fmla="*/ 222 h 266"/>
                <a:gd name="T12" fmla="*/ 75 w 157"/>
                <a:gd name="T13" fmla="*/ 222 h 266"/>
                <a:gd name="T14" fmla="*/ 34 w 157"/>
                <a:gd name="T15" fmla="*/ 222 h 266"/>
                <a:gd name="T16" fmla="*/ 34 w 157"/>
                <a:gd name="T17" fmla="*/ 231 h 266"/>
                <a:gd name="T18" fmla="*/ 41 w 157"/>
                <a:gd name="T19" fmla="*/ 240 h 266"/>
                <a:gd name="T20" fmla="*/ 48 w 157"/>
                <a:gd name="T21" fmla="*/ 249 h 266"/>
                <a:gd name="T22" fmla="*/ 48 w 157"/>
                <a:gd name="T23" fmla="*/ 249 h 266"/>
                <a:gd name="T24" fmla="*/ 41 w 157"/>
                <a:gd name="T25" fmla="*/ 257 h 266"/>
                <a:gd name="T26" fmla="*/ 28 w 157"/>
                <a:gd name="T27" fmla="*/ 266 h 266"/>
                <a:gd name="T28" fmla="*/ 28 w 157"/>
                <a:gd name="T29" fmla="*/ 266 h 266"/>
                <a:gd name="T30" fmla="*/ 28 w 157"/>
                <a:gd name="T31" fmla="*/ 249 h 266"/>
                <a:gd name="T32" fmla="*/ 14 w 157"/>
                <a:gd name="T33" fmla="*/ 257 h 266"/>
                <a:gd name="T34" fmla="*/ 0 w 157"/>
                <a:gd name="T35" fmla="*/ 257 h 266"/>
                <a:gd name="T36" fmla="*/ 0 w 157"/>
                <a:gd name="T37" fmla="*/ 222 h 266"/>
                <a:gd name="T38" fmla="*/ 0 w 157"/>
                <a:gd name="T39" fmla="*/ 195 h 266"/>
                <a:gd name="T40" fmla="*/ 0 w 157"/>
                <a:gd name="T41" fmla="*/ 178 h 266"/>
                <a:gd name="T42" fmla="*/ 0 w 157"/>
                <a:gd name="T43" fmla="*/ 133 h 266"/>
                <a:gd name="T44" fmla="*/ 7 w 157"/>
                <a:gd name="T45" fmla="*/ 98 h 266"/>
                <a:gd name="T46" fmla="*/ 7 w 157"/>
                <a:gd name="T47" fmla="*/ 71 h 266"/>
                <a:gd name="T48" fmla="*/ 14 w 157"/>
                <a:gd name="T49" fmla="*/ 36 h 266"/>
                <a:gd name="T50" fmla="*/ 14 w 157"/>
                <a:gd name="T51" fmla="*/ 9 h 266"/>
                <a:gd name="T52" fmla="*/ 21 w 157"/>
                <a:gd name="T53" fmla="*/ 0 h 266"/>
                <a:gd name="T54" fmla="*/ 55 w 157"/>
                <a:gd name="T55" fmla="*/ 0 h 266"/>
                <a:gd name="T56" fmla="*/ 75 w 157"/>
                <a:gd name="T57" fmla="*/ 0 h 266"/>
                <a:gd name="T58" fmla="*/ 109 w 157"/>
                <a:gd name="T59" fmla="*/ 0 h 266"/>
                <a:gd name="T60" fmla="*/ 123 w 157"/>
                <a:gd name="T61" fmla="*/ 9 h 266"/>
                <a:gd name="T62" fmla="*/ 129 w 157"/>
                <a:gd name="T63" fmla="*/ 27 h 266"/>
                <a:gd name="T64" fmla="*/ 129 w 157"/>
                <a:gd name="T65" fmla="*/ 54 h 266"/>
                <a:gd name="T66" fmla="*/ 136 w 157"/>
                <a:gd name="T67" fmla="*/ 71 h 266"/>
                <a:gd name="T68" fmla="*/ 136 w 157"/>
                <a:gd name="T69" fmla="*/ 89 h 266"/>
                <a:gd name="T70" fmla="*/ 143 w 157"/>
                <a:gd name="T71" fmla="*/ 116 h 266"/>
                <a:gd name="T72" fmla="*/ 143 w 157"/>
                <a:gd name="T73" fmla="*/ 133 h 266"/>
                <a:gd name="T74" fmla="*/ 150 w 157"/>
                <a:gd name="T75" fmla="*/ 151 h 266"/>
                <a:gd name="T76" fmla="*/ 150 w 157"/>
                <a:gd name="T77" fmla="*/ 151 h 266"/>
                <a:gd name="T78" fmla="*/ 143 w 157"/>
                <a:gd name="T79" fmla="*/ 160 h 266"/>
                <a:gd name="T80" fmla="*/ 143 w 157"/>
                <a:gd name="T81" fmla="*/ 16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7" h="266">
                  <a:moveTo>
                    <a:pt x="143" y="169"/>
                  </a:moveTo>
                  <a:lnTo>
                    <a:pt x="143" y="178"/>
                  </a:lnTo>
                  <a:lnTo>
                    <a:pt x="143" y="187"/>
                  </a:lnTo>
                  <a:lnTo>
                    <a:pt x="150" y="195"/>
                  </a:lnTo>
                  <a:lnTo>
                    <a:pt x="143" y="195"/>
                  </a:lnTo>
                  <a:lnTo>
                    <a:pt x="143" y="204"/>
                  </a:lnTo>
                  <a:lnTo>
                    <a:pt x="143" y="213"/>
                  </a:lnTo>
                  <a:lnTo>
                    <a:pt x="150" y="213"/>
                  </a:lnTo>
                  <a:lnTo>
                    <a:pt x="150" y="222"/>
                  </a:lnTo>
                  <a:lnTo>
                    <a:pt x="129" y="222"/>
                  </a:lnTo>
                  <a:lnTo>
                    <a:pt x="102" y="222"/>
                  </a:lnTo>
                  <a:lnTo>
                    <a:pt x="95" y="222"/>
                  </a:lnTo>
                  <a:lnTo>
                    <a:pt x="89" y="222"/>
                  </a:lnTo>
                  <a:lnTo>
                    <a:pt x="75" y="222"/>
                  </a:lnTo>
                  <a:lnTo>
                    <a:pt x="55" y="222"/>
                  </a:lnTo>
                  <a:lnTo>
                    <a:pt x="34" y="222"/>
                  </a:lnTo>
                  <a:lnTo>
                    <a:pt x="41" y="222"/>
                  </a:lnTo>
                  <a:lnTo>
                    <a:pt x="34" y="231"/>
                  </a:lnTo>
                  <a:lnTo>
                    <a:pt x="41" y="231"/>
                  </a:lnTo>
                  <a:lnTo>
                    <a:pt x="41" y="240"/>
                  </a:lnTo>
                  <a:lnTo>
                    <a:pt x="48" y="240"/>
                  </a:lnTo>
                  <a:lnTo>
                    <a:pt x="48" y="249"/>
                  </a:lnTo>
                  <a:lnTo>
                    <a:pt x="41" y="249"/>
                  </a:lnTo>
                  <a:lnTo>
                    <a:pt x="48" y="249"/>
                  </a:lnTo>
                  <a:lnTo>
                    <a:pt x="48" y="257"/>
                  </a:lnTo>
                  <a:lnTo>
                    <a:pt x="41" y="257"/>
                  </a:lnTo>
                  <a:lnTo>
                    <a:pt x="41" y="266"/>
                  </a:lnTo>
                  <a:lnTo>
                    <a:pt x="28" y="266"/>
                  </a:lnTo>
                  <a:lnTo>
                    <a:pt x="21" y="266"/>
                  </a:lnTo>
                  <a:lnTo>
                    <a:pt x="28" y="266"/>
                  </a:lnTo>
                  <a:lnTo>
                    <a:pt x="28" y="257"/>
                  </a:lnTo>
                  <a:lnTo>
                    <a:pt x="28" y="249"/>
                  </a:lnTo>
                  <a:lnTo>
                    <a:pt x="21" y="240"/>
                  </a:lnTo>
                  <a:lnTo>
                    <a:pt x="14" y="257"/>
                  </a:lnTo>
                  <a:lnTo>
                    <a:pt x="7" y="257"/>
                  </a:lnTo>
                  <a:lnTo>
                    <a:pt x="0" y="257"/>
                  </a:lnTo>
                  <a:lnTo>
                    <a:pt x="0" y="240"/>
                  </a:lnTo>
                  <a:lnTo>
                    <a:pt x="0" y="222"/>
                  </a:lnTo>
                  <a:lnTo>
                    <a:pt x="0" y="213"/>
                  </a:lnTo>
                  <a:lnTo>
                    <a:pt x="0" y="195"/>
                  </a:lnTo>
                  <a:lnTo>
                    <a:pt x="0" y="187"/>
                  </a:lnTo>
                  <a:lnTo>
                    <a:pt x="0" y="178"/>
                  </a:lnTo>
                  <a:lnTo>
                    <a:pt x="0" y="151"/>
                  </a:lnTo>
                  <a:lnTo>
                    <a:pt x="0" y="133"/>
                  </a:lnTo>
                  <a:lnTo>
                    <a:pt x="7" y="116"/>
                  </a:lnTo>
                  <a:lnTo>
                    <a:pt x="7" y="98"/>
                  </a:lnTo>
                  <a:lnTo>
                    <a:pt x="7" y="80"/>
                  </a:lnTo>
                  <a:lnTo>
                    <a:pt x="7" y="71"/>
                  </a:lnTo>
                  <a:lnTo>
                    <a:pt x="14" y="54"/>
                  </a:lnTo>
                  <a:lnTo>
                    <a:pt x="14" y="36"/>
                  </a:lnTo>
                  <a:lnTo>
                    <a:pt x="14" y="27"/>
                  </a:lnTo>
                  <a:lnTo>
                    <a:pt x="14" y="9"/>
                  </a:lnTo>
                  <a:lnTo>
                    <a:pt x="14" y="0"/>
                  </a:lnTo>
                  <a:lnTo>
                    <a:pt x="21" y="0"/>
                  </a:lnTo>
                  <a:lnTo>
                    <a:pt x="34" y="0"/>
                  </a:lnTo>
                  <a:lnTo>
                    <a:pt x="55" y="0"/>
                  </a:lnTo>
                  <a:lnTo>
                    <a:pt x="68" y="0"/>
                  </a:lnTo>
                  <a:lnTo>
                    <a:pt x="75" y="0"/>
                  </a:lnTo>
                  <a:lnTo>
                    <a:pt x="95" y="0"/>
                  </a:lnTo>
                  <a:lnTo>
                    <a:pt x="109" y="0"/>
                  </a:lnTo>
                  <a:lnTo>
                    <a:pt x="123" y="0"/>
                  </a:lnTo>
                  <a:lnTo>
                    <a:pt x="123" y="9"/>
                  </a:lnTo>
                  <a:lnTo>
                    <a:pt x="123" y="18"/>
                  </a:lnTo>
                  <a:lnTo>
                    <a:pt x="129" y="27"/>
                  </a:lnTo>
                  <a:lnTo>
                    <a:pt x="129" y="36"/>
                  </a:lnTo>
                  <a:lnTo>
                    <a:pt x="129" y="54"/>
                  </a:lnTo>
                  <a:lnTo>
                    <a:pt x="129" y="62"/>
                  </a:lnTo>
                  <a:lnTo>
                    <a:pt x="136" y="71"/>
                  </a:lnTo>
                  <a:lnTo>
                    <a:pt x="136" y="80"/>
                  </a:lnTo>
                  <a:lnTo>
                    <a:pt x="136" y="89"/>
                  </a:lnTo>
                  <a:lnTo>
                    <a:pt x="136" y="107"/>
                  </a:lnTo>
                  <a:lnTo>
                    <a:pt x="143" y="116"/>
                  </a:lnTo>
                  <a:lnTo>
                    <a:pt x="143" y="124"/>
                  </a:lnTo>
                  <a:lnTo>
                    <a:pt x="143" y="133"/>
                  </a:lnTo>
                  <a:lnTo>
                    <a:pt x="150" y="142"/>
                  </a:lnTo>
                  <a:lnTo>
                    <a:pt x="150" y="151"/>
                  </a:lnTo>
                  <a:lnTo>
                    <a:pt x="157" y="151"/>
                  </a:lnTo>
                  <a:lnTo>
                    <a:pt x="150" y="151"/>
                  </a:lnTo>
                  <a:lnTo>
                    <a:pt x="150" y="160"/>
                  </a:lnTo>
                  <a:lnTo>
                    <a:pt x="143" y="160"/>
                  </a:lnTo>
                  <a:lnTo>
                    <a:pt x="150" y="160"/>
                  </a:lnTo>
                  <a:lnTo>
                    <a:pt x="143" y="160"/>
                  </a:lnTo>
                  <a:lnTo>
                    <a:pt x="143" y="169"/>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63" name="Freeform 53"/>
            <p:cNvSpPr>
              <a:spLocks/>
            </p:cNvSpPr>
            <p:nvPr/>
          </p:nvSpPr>
          <p:spPr bwMode="auto">
            <a:xfrm>
              <a:off x="5214938" y="4002088"/>
              <a:ext cx="404812" cy="850900"/>
            </a:xfrm>
            <a:custGeom>
              <a:avLst/>
              <a:gdLst>
                <a:gd name="T0" fmla="*/ 135 w 149"/>
                <a:gd name="T1" fmla="*/ 213 h 266"/>
                <a:gd name="T2" fmla="*/ 135 w 149"/>
                <a:gd name="T3" fmla="*/ 240 h 266"/>
                <a:gd name="T4" fmla="*/ 129 w 149"/>
                <a:gd name="T5" fmla="*/ 257 h 266"/>
                <a:gd name="T6" fmla="*/ 101 w 149"/>
                <a:gd name="T7" fmla="*/ 257 h 266"/>
                <a:gd name="T8" fmla="*/ 101 w 149"/>
                <a:gd name="T9" fmla="*/ 257 h 266"/>
                <a:gd name="T10" fmla="*/ 88 w 149"/>
                <a:gd name="T11" fmla="*/ 266 h 266"/>
                <a:gd name="T12" fmla="*/ 81 w 149"/>
                <a:gd name="T13" fmla="*/ 257 h 266"/>
                <a:gd name="T14" fmla="*/ 81 w 149"/>
                <a:gd name="T15" fmla="*/ 240 h 266"/>
                <a:gd name="T16" fmla="*/ 81 w 149"/>
                <a:gd name="T17" fmla="*/ 240 h 266"/>
                <a:gd name="T18" fmla="*/ 81 w 149"/>
                <a:gd name="T19" fmla="*/ 231 h 266"/>
                <a:gd name="T20" fmla="*/ 74 w 149"/>
                <a:gd name="T21" fmla="*/ 222 h 266"/>
                <a:gd name="T22" fmla="*/ 54 w 149"/>
                <a:gd name="T23" fmla="*/ 222 h 266"/>
                <a:gd name="T24" fmla="*/ 34 w 149"/>
                <a:gd name="T25" fmla="*/ 222 h 266"/>
                <a:gd name="T26" fmla="*/ 20 w 149"/>
                <a:gd name="T27" fmla="*/ 222 h 266"/>
                <a:gd name="T28" fmla="*/ 6 w 149"/>
                <a:gd name="T29" fmla="*/ 222 h 266"/>
                <a:gd name="T30" fmla="*/ 0 w 149"/>
                <a:gd name="T31" fmla="*/ 204 h 266"/>
                <a:gd name="T32" fmla="*/ 6 w 149"/>
                <a:gd name="T33" fmla="*/ 195 h 266"/>
                <a:gd name="T34" fmla="*/ 6 w 149"/>
                <a:gd name="T35" fmla="*/ 195 h 266"/>
                <a:gd name="T36" fmla="*/ 6 w 149"/>
                <a:gd name="T37" fmla="*/ 187 h 266"/>
                <a:gd name="T38" fmla="*/ 13 w 149"/>
                <a:gd name="T39" fmla="*/ 178 h 266"/>
                <a:gd name="T40" fmla="*/ 13 w 149"/>
                <a:gd name="T41" fmla="*/ 178 h 266"/>
                <a:gd name="T42" fmla="*/ 20 w 149"/>
                <a:gd name="T43" fmla="*/ 169 h 266"/>
                <a:gd name="T44" fmla="*/ 20 w 149"/>
                <a:gd name="T45" fmla="*/ 160 h 266"/>
                <a:gd name="T46" fmla="*/ 20 w 149"/>
                <a:gd name="T47" fmla="*/ 160 h 266"/>
                <a:gd name="T48" fmla="*/ 20 w 149"/>
                <a:gd name="T49" fmla="*/ 160 h 266"/>
                <a:gd name="T50" fmla="*/ 34 w 149"/>
                <a:gd name="T51" fmla="*/ 151 h 266"/>
                <a:gd name="T52" fmla="*/ 34 w 149"/>
                <a:gd name="T53" fmla="*/ 151 h 266"/>
                <a:gd name="T54" fmla="*/ 27 w 149"/>
                <a:gd name="T55" fmla="*/ 142 h 266"/>
                <a:gd name="T56" fmla="*/ 27 w 149"/>
                <a:gd name="T57" fmla="*/ 133 h 266"/>
                <a:gd name="T58" fmla="*/ 27 w 149"/>
                <a:gd name="T59" fmla="*/ 133 h 266"/>
                <a:gd name="T60" fmla="*/ 27 w 149"/>
                <a:gd name="T61" fmla="*/ 124 h 266"/>
                <a:gd name="T62" fmla="*/ 27 w 149"/>
                <a:gd name="T63" fmla="*/ 116 h 266"/>
                <a:gd name="T64" fmla="*/ 20 w 149"/>
                <a:gd name="T65" fmla="*/ 107 h 266"/>
                <a:gd name="T66" fmla="*/ 27 w 149"/>
                <a:gd name="T67" fmla="*/ 98 h 266"/>
                <a:gd name="T68" fmla="*/ 20 w 149"/>
                <a:gd name="T69" fmla="*/ 89 h 266"/>
                <a:gd name="T70" fmla="*/ 20 w 149"/>
                <a:gd name="T71" fmla="*/ 89 h 266"/>
                <a:gd name="T72" fmla="*/ 20 w 149"/>
                <a:gd name="T73" fmla="*/ 89 h 266"/>
                <a:gd name="T74" fmla="*/ 20 w 149"/>
                <a:gd name="T75" fmla="*/ 71 h 266"/>
                <a:gd name="T76" fmla="*/ 20 w 149"/>
                <a:gd name="T77" fmla="*/ 71 h 266"/>
                <a:gd name="T78" fmla="*/ 27 w 149"/>
                <a:gd name="T79" fmla="*/ 62 h 266"/>
                <a:gd name="T80" fmla="*/ 27 w 149"/>
                <a:gd name="T81" fmla="*/ 62 h 266"/>
                <a:gd name="T82" fmla="*/ 34 w 149"/>
                <a:gd name="T83" fmla="*/ 54 h 266"/>
                <a:gd name="T84" fmla="*/ 34 w 149"/>
                <a:gd name="T85" fmla="*/ 45 h 266"/>
                <a:gd name="T86" fmla="*/ 40 w 149"/>
                <a:gd name="T87" fmla="*/ 45 h 266"/>
                <a:gd name="T88" fmla="*/ 47 w 149"/>
                <a:gd name="T89" fmla="*/ 36 h 266"/>
                <a:gd name="T90" fmla="*/ 47 w 149"/>
                <a:gd name="T91" fmla="*/ 18 h 266"/>
                <a:gd name="T92" fmla="*/ 47 w 149"/>
                <a:gd name="T93" fmla="*/ 18 h 266"/>
                <a:gd name="T94" fmla="*/ 54 w 149"/>
                <a:gd name="T95" fmla="*/ 9 h 266"/>
                <a:gd name="T96" fmla="*/ 54 w 149"/>
                <a:gd name="T97" fmla="*/ 9 h 266"/>
                <a:gd name="T98" fmla="*/ 54 w 149"/>
                <a:gd name="T99" fmla="*/ 9 h 266"/>
                <a:gd name="T100" fmla="*/ 61 w 149"/>
                <a:gd name="T101" fmla="*/ 0 h 266"/>
                <a:gd name="T102" fmla="*/ 81 w 149"/>
                <a:gd name="T103" fmla="*/ 0 h 266"/>
                <a:gd name="T104" fmla="*/ 101 w 149"/>
                <a:gd name="T105" fmla="*/ 0 h 266"/>
                <a:gd name="T106" fmla="*/ 122 w 149"/>
                <a:gd name="T107" fmla="*/ 0 h 266"/>
                <a:gd name="T108" fmla="*/ 149 w 149"/>
                <a:gd name="T109" fmla="*/ 0 h 266"/>
                <a:gd name="T110" fmla="*/ 149 w 149"/>
                <a:gd name="T111" fmla="*/ 27 h 266"/>
                <a:gd name="T112" fmla="*/ 149 w 149"/>
                <a:gd name="T113" fmla="*/ 54 h 266"/>
                <a:gd name="T114" fmla="*/ 142 w 149"/>
                <a:gd name="T115" fmla="*/ 80 h 266"/>
                <a:gd name="T116" fmla="*/ 142 w 149"/>
                <a:gd name="T117" fmla="*/ 116 h 266"/>
                <a:gd name="T118" fmla="*/ 135 w 149"/>
                <a:gd name="T119" fmla="*/ 151 h 266"/>
                <a:gd name="T120" fmla="*/ 135 w 149"/>
                <a:gd name="T121" fmla="*/ 18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9" h="266">
                  <a:moveTo>
                    <a:pt x="135" y="195"/>
                  </a:moveTo>
                  <a:lnTo>
                    <a:pt x="135" y="213"/>
                  </a:lnTo>
                  <a:lnTo>
                    <a:pt x="135" y="222"/>
                  </a:lnTo>
                  <a:lnTo>
                    <a:pt x="135" y="240"/>
                  </a:lnTo>
                  <a:lnTo>
                    <a:pt x="135" y="257"/>
                  </a:lnTo>
                  <a:lnTo>
                    <a:pt x="129" y="257"/>
                  </a:lnTo>
                  <a:lnTo>
                    <a:pt x="115" y="257"/>
                  </a:lnTo>
                  <a:lnTo>
                    <a:pt x="101" y="257"/>
                  </a:lnTo>
                  <a:lnTo>
                    <a:pt x="95" y="257"/>
                  </a:lnTo>
                  <a:lnTo>
                    <a:pt x="101" y="257"/>
                  </a:lnTo>
                  <a:lnTo>
                    <a:pt x="95" y="266"/>
                  </a:lnTo>
                  <a:lnTo>
                    <a:pt x="88" y="266"/>
                  </a:lnTo>
                  <a:lnTo>
                    <a:pt x="88" y="257"/>
                  </a:lnTo>
                  <a:lnTo>
                    <a:pt x="81" y="257"/>
                  </a:lnTo>
                  <a:lnTo>
                    <a:pt x="81" y="249"/>
                  </a:lnTo>
                  <a:lnTo>
                    <a:pt x="81" y="240"/>
                  </a:lnTo>
                  <a:lnTo>
                    <a:pt x="74" y="240"/>
                  </a:lnTo>
                  <a:lnTo>
                    <a:pt x="81" y="240"/>
                  </a:lnTo>
                  <a:lnTo>
                    <a:pt x="74" y="231"/>
                  </a:lnTo>
                  <a:lnTo>
                    <a:pt x="81" y="231"/>
                  </a:lnTo>
                  <a:lnTo>
                    <a:pt x="81" y="222"/>
                  </a:lnTo>
                  <a:lnTo>
                    <a:pt x="74" y="222"/>
                  </a:lnTo>
                  <a:lnTo>
                    <a:pt x="61" y="222"/>
                  </a:lnTo>
                  <a:lnTo>
                    <a:pt x="54" y="222"/>
                  </a:lnTo>
                  <a:lnTo>
                    <a:pt x="47" y="222"/>
                  </a:lnTo>
                  <a:lnTo>
                    <a:pt x="34" y="222"/>
                  </a:lnTo>
                  <a:lnTo>
                    <a:pt x="27" y="222"/>
                  </a:lnTo>
                  <a:lnTo>
                    <a:pt x="20" y="222"/>
                  </a:lnTo>
                  <a:lnTo>
                    <a:pt x="0" y="222"/>
                  </a:lnTo>
                  <a:lnTo>
                    <a:pt x="6" y="222"/>
                  </a:lnTo>
                  <a:lnTo>
                    <a:pt x="0" y="213"/>
                  </a:lnTo>
                  <a:lnTo>
                    <a:pt x="0" y="204"/>
                  </a:lnTo>
                  <a:lnTo>
                    <a:pt x="6" y="204"/>
                  </a:lnTo>
                  <a:lnTo>
                    <a:pt x="6" y="195"/>
                  </a:lnTo>
                  <a:lnTo>
                    <a:pt x="6" y="204"/>
                  </a:lnTo>
                  <a:lnTo>
                    <a:pt x="6" y="195"/>
                  </a:lnTo>
                  <a:lnTo>
                    <a:pt x="13" y="187"/>
                  </a:lnTo>
                  <a:lnTo>
                    <a:pt x="6" y="187"/>
                  </a:lnTo>
                  <a:lnTo>
                    <a:pt x="13" y="187"/>
                  </a:lnTo>
                  <a:lnTo>
                    <a:pt x="13" y="178"/>
                  </a:lnTo>
                  <a:lnTo>
                    <a:pt x="20" y="178"/>
                  </a:lnTo>
                  <a:lnTo>
                    <a:pt x="13" y="178"/>
                  </a:lnTo>
                  <a:lnTo>
                    <a:pt x="20" y="178"/>
                  </a:lnTo>
                  <a:lnTo>
                    <a:pt x="20" y="169"/>
                  </a:lnTo>
                  <a:lnTo>
                    <a:pt x="27" y="169"/>
                  </a:lnTo>
                  <a:lnTo>
                    <a:pt x="20" y="160"/>
                  </a:lnTo>
                  <a:lnTo>
                    <a:pt x="27" y="160"/>
                  </a:lnTo>
                  <a:lnTo>
                    <a:pt x="20" y="160"/>
                  </a:lnTo>
                  <a:lnTo>
                    <a:pt x="20" y="151"/>
                  </a:lnTo>
                  <a:lnTo>
                    <a:pt x="20" y="160"/>
                  </a:lnTo>
                  <a:lnTo>
                    <a:pt x="27" y="151"/>
                  </a:lnTo>
                  <a:lnTo>
                    <a:pt x="34" y="151"/>
                  </a:lnTo>
                  <a:lnTo>
                    <a:pt x="34" y="142"/>
                  </a:lnTo>
                  <a:lnTo>
                    <a:pt x="34" y="151"/>
                  </a:lnTo>
                  <a:lnTo>
                    <a:pt x="27" y="151"/>
                  </a:lnTo>
                  <a:lnTo>
                    <a:pt x="27" y="142"/>
                  </a:lnTo>
                  <a:lnTo>
                    <a:pt x="20" y="142"/>
                  </a:lnTo>
                  <a:lnTo>
                    <a:pt x="27" y="133"/>
                  </a:lnTo>
                  <a:lnTo>
                    <a:pt x="27" y="142"/>
                  </a:lnTo>
                  <a:lnTo>
                    <a:pt x="27" y="133"/>
                  </a:lnTo>
                  <a:lnTo>
                    <a:pt x="20" y="133"/>
                  </a:lnTo>
                  <a:lnTo>
                    <a:pt x="27" y="124"/>
                  </a:lnTo>
                  <a:lnTo>
                    <a:pt x="20" y="124"/>
                  </a:lnTo>
                  <a:lnTo>
                    <a:pt x="27" y="116"/>
                  </a:lnTo>
                  <a:lnTo>
                    <a:pt x="20" y="116"/>
                  </a:lnTo>
                  <a:lnTo>
                    <a:pt x="20" y="107"/>
                  </a:lnTo>
                  <a:lnTo>
                    <a:pt x="27" y="107"/>
                  </a:lnTo>
                  <a:lnTo>
                    <a:pt x="27" y="98"/>
                  </a:lnTo>
                  <a:lnTo>
                    <a:pt x="20" y="98"/>
                  </a:lnTo>
                  <a:lnTo>
                    <a:pt x="20" y="89"/>
                  </a:lnTo>
                  <a:lnTo>
                    <a:pt x="27" y="89"/>
                  </a:lnTo>
                  <a:lnTo>
                    <a:pt x="20" y="89"/>
                  </a:lnTo>
                  <a:lnTo>
                    <a:pt x="20" y="80"/>
                  </a:lnTo>
                  <a:lnTo>
                    <a:pt x="20" y="89"/>
                  </a:lnTo>
                  <a:lnTo>
                    <a:pt x="20" y="80"/>
                  </a:lnTo>
                  <a:lnTo>
                    <a:pt x="20" y="71"/>
                  </a:lnTo>
                  <a:lnTo>
                    <a:pt x="27" y="71"/>
                  </a:lnTo>
                  <a:lnTo>
                    <a:pt x="20" y="71"/>
                  </a:lnTo>
                  <a:lnTo>
                    <a:pt x="27" y="71"/>
                  </a:lnTo>
                  <a:lnTo>
                    <a:pt x="27" y="62"/>
                  </a:lnTo>
                  <a:lnTo>
                    <a:pt x="27" y="54"/>
                  </a:lnTo>
                  <a:lnTo>
                    <a:pt x="27" y="62"/>
                  </a:lnTo>
                  <a:lnTo>
                    <a:pt x="27" y="54"/>
                  </a:lnTo>
                  <a:lnTo>
                    <a:pt x="34" y="54"/>
                  </a:lnTo>
                  <a:lnTo>
                    <a:pt x="27" y="45"/>
                  </a:lnTo>
                  <a:lnTo>
                    <a:pt x="34" y="45"/>
                  </a:lnTo>
                  <a:lnTo>
                    <a:pt x="34" y="36"/>
                  </a:lnTo>
                  <a:lnTo>
                    <a:pt x="40" y="45"/>
                  </a:lnTo>
                  <a:lnTo>
                    <a:pt x="40" y="36"/>
                  </a:lnTo>
                  <a:lnTo>
                    <a:pt x="47" y="36"/>
                  </a:lnTo>
                  <a:lnTo>
                    <a:pt x="47" y="27"/>
                  </a:lnTo>
                  <a:lnTo>
                    <a:pt x="47" y="18"/>
                  </a:lnTo>
                  <a:lnTo>
                    <a:pt x="47" y="9"/>
                  </a:lnTo>
                  <a:lnTo>
                    <a:pt x="47" y="18"/>
                  </a:lnTo>
                  <a:lnTo>
                    <a:pt x="54" y="18"/>
                  </a:lnTo>
                  <a:lnTo>
                    <a:pt x="54" y="9"/>
                  </a:lnTo>
                  <a:lnTo>
                    <a:pt x="47" y="9"/>
                  </a:lnTo>
                  <a:lnTo>
                    <a:pt x="54" y="9"/>
                  </a:lnTo>
                  <a:lnTo>
                    <a:pt x="47" y="9"/>
                  </a:lnTo>
                  <a:lnTo>
                    <a:pt x="54" y="9"/>
                  </a:lnTo>
                  <a:lnTo>
                    <a:pt x="61" y="9"/>
                  </a:lnTo>
                  <a:lnTo>
                    <a:pt x="61" y="0"/>
                  </a:lnTo>
                  <a:lnTo>
                    <a:pt x="54" y="0"/>
                  </a:lnTo>
                  <a:lnTo>
                    <a:pt x="81" y="0"/>
                  </a:lnTo>
                  <a:lnTo>
                    <a:pt x="88" y="0"/>
                  </a:lnTo>
                  <a:lnTo>
                    <a:pt x="101" y="0"/>
                  </a:lnTo>
                  <a:lnTo>
                    <a:pt x="115" y="0"/>
                  </a:lnTo>
                  <a:lnTo>
                    <a:pt x="122" y="0"/>
                  </a:lnTo>
                  <a:lnTo>
                    <a:pt x="142" y="0"/>
                  </a:lnTo>
                  <a:lnTo>
                    <a:pt x="149" y="0"/>
                  </a:lnTo>
                  <a:lnTo>
                    <a:pt x="149" y="9"/>
                  </a:lnTo>
                  <a:lnTo>
                    <a:pt x="149" y="27"/>
                  </a:lnTo>
                  <a:lnTo>
                    <a:pt x="149" y="36"/>
                  </a:lnTo>
                  <a:lnTo>
                    <a:pt x="149" y="54"/>
                  </a:lnTo>
                  <a:lnTo>
                    <a:pt x="142" y="71"/>
                  </a:lnTo>
                  <a:lnTo>
                    <a:pt x="142" y="80"/>
                  </a:lnTo>
                  <a:lnTo>
                    <a:pt x="142" y="98"/>
                  </a:lnTo>
                  <a:lnTo>
                    <a:pt x="142" y="116"/>
                  </a:lnTo>
                  <a:lnTo>
                    <a:pt x="135" y="133"/>
                  </a:lnTo>
                  <a:lnTo>
                    <a:pt x="135" y="151"/>
                  </a:lnTo>
                  <a:lnTo>
                    <a:pt x="135" y="178"/>
                  </a:lnTo>
                  <a:lnTo>
                    <a:pt x="135" y="187"/>
                  </a:lnTo>
                  <a:lnTo>
                    <a:pt x="135" y="195"/>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64" name="Freeform 54"/>
            <p:cNvSpPr>
              <a:spLocks noEditPoints="1"/>
            </p:cNvSpPr>
            <p:nvPr/>
          </p:nvSpPr>
          <p:spPr bwMode="auto">
            <a:xfrm>
              <a:off x="5916613" y="4002088"/>
              <a:ext cx="552450" cy="822325"/>
            </a:xfrm>
            <a:custGeom>
              <a:avLst/>
              <a:gdLst>
                <a:gd name="T0" fmla="*/ 20 w 203"/>
                <a:gd name="T1" fmla="*/ 160 h 257"/>
                <a:gd name="T2" fmla="*/ 27 w 203"/>
                <a:gd name="T3" fmla="*/ 160 h 257"/>
                <a:gd name="T4" fmla="*/ 27 w 203"/>
                <a:gd name="T5" fmla="*/ 151 h 257"/>
                <a:gd name="T6" fmla="*/ 20 w 203"/>
                <a:gd name="T7" fmla="*/ 124 h 257"/>
                <a:gd name="T8" fmla="*/ 13 w 203"/>
                <a:gd name="T9" fmla="*/ 89 h 257"/>
                <a:gd name="T10" fmla="*/ 6 w 203"/>
                <a:gd name="T11" fmla="*/ 62 h 257"/>
                <a:gd name="T12" fmla="*/ 6 w 203"/>
                <a:gd name="T13" fmla="*/ 27 h 257"/>
                <a:gd name="T14" fmla="*/ 0 w 203"/>
                <a:gd name="T15" fmla="*/ 0 h 257"/>
                <a:gd name="T16" fmla="*/ 27 w 203"/>
                <a:gd name="T17" fmla="*/ 0 h 257"/>
                <a:gd name="T18" fmla="*/ 54 w 203"/>
                <a:gd name="T19" fmla="*/ 0 h 257"/>
                <a:gd name="T20" fmla="*/ 74 w 203"/>
                <a:gd name="T21" fmla="*/ 0 h 257"/>
                <a:gd name="T22" fmla="*/ 101 w 203"/>
                <a:gd name="T23" fmla="*/ 0 h 257"/>
                <a:gd name="T24" fmla="*/ 95 w 203"/>
                <a:gd name="T25" fmla="*/ 18 h 257"/>
                <a:gd name="T26" fmla="*/ 108 w 203"/>
                <a:gd name="T27" fmla="*/ 27 h 257"/>
                <a:gd name="T28" fmla="*/ 122 w 203"/>
                <a:gd name="T29" fmla="*/ 36 h 257"/>
                <a:gd name="T30" fmla="*/ 129 w 203"/>
                <a:gd name="T31" fmla="*/ 62 h 257"/>
                <a:gd name="T32" fmla="*/ 142 w 203"/>
                <a:gd name="T33" fmla="*/ 80 h 257"/>
                <a:gd name="T34" fmla="*/ 156 w 203"/>
                <a:gd name="T35" fmla="*/ 89 h 257"/>
                <a:gd name="T36" fmla="*/ 162 w 203"/>
                <a:gd name="T37" fmla="*/ 107 h 257"/>
                <a:gd name="T38" fmla="*/ 176 w 203"/>
                <a:gd name="T39" fmla="*/ 116 h 257"/>
                <a:gd name="T40" fmla="*/ 183 w 203"/>
                <a:gd name="T41" fmla="*/ 133 h 257"/>
                <a:gd name="T42" fmla="*/ 190 w 203"/>
                <a:gd name="T43" fmla="*/ 160 h 257"/>
                <a:gd name="T44" fmla="*/ 196 w 203"/>
                <a:gd name="T45" fmla="*/ 178 h 257"/>
                <a:gd name="T46" fmla="*/ 183 w 203"/>
                <a:gd name="T47" fmla="*/ 169 h 257"/>
                <a:gd name="T48" fmla="*/ 190 w 203"/>
                <a:gd name="T49" fmla="*/ 178 h 257"/>
                <a:gd name="T50" fmla="*/ 196 w 203"/>
                <a:gd name="T51" fmla="*/ 178 h 257"/>
                <a:gd name="T52" fmla="*/ 190 w 203"/>
                <a:gd name="T53" fmla="*/ 187 h 257"/>
                <a:gd name="T54" fmla="*/ 183 w 203"/>
                <a:gd name="T55" fmla="*/ 187 h 257"/>
                <a:gd name="T56" fmla="*/ 183 w 203"/>
                <a:gd name="T57" fmla="*/ 204 h 257"/>
                <a:gd name="T58" fmla="*/ 183 w 203"/>
                <a:gd name="T59" fmla="*/ 213 h 257"/>
                <a:gd name="T60" fmla="*/ 176 w 203"/>
                <a:gd name="T61" fmla="*/ 231 h 257"/>
                <a:gd name="T62" fmla="*/ 162 w 203"/>
                <a:gd name="T63" fmla="*/ 240 h 257"/>
                <a:gd name="T64" fmla="*/ 156 w 203"/>
                <a:gd name="T65" fmla="*/ 240 h 257"/>
                <a:gd name="T66" fmla="*/ 149 w 203"/>
                <a:gd name="T67" fmla="*/ 240 h 257"/>
                <a:gd name="T68" fmla="*/ 142 w 203"/>
                <a:gd name="T69" fmla="*/ 257 h 257"/>
                <a:gd name="T70" fmla="*/ 129 w 203"/>
                <a:gd name="T71" fmla="*/ 249 h 257"/>
                <a:gd name="T72" fmla="*/ 101 w 203"/>
                <a:gd name="T73" fmla="*/ 240 h 257"/>
                <a:gd name="T74" fmla="*/ 81 w 203"/>
                <a:gd name="T75" fmla="*/ 240 h 257"/>
                <a:gd name="T76" fmla="*/ 34 w 203"/>
                <a:gd name="T77" fmla="*/ 240 h 257"/>
                <a:gd name="T78" fmla="*/ 27 w 203"/>
                <a:gd name="T79" fmla="*/ 222 h 257"/>
                <a:gd name="T80" fmla="*/ 20 w 203"/>
                <a:gd name="T81" fmla="*/ 204 h 257"/>
                <a:gd name="T82" fmla="*/ 20 w 203"/>
                <a:gd name="T83" fmla="*/ 187 h 257"/>
                <a:gd name="T84" fmla="*/ 176 w 203"/>
                <a:gd name="T85" fmla="*/ 222 h 257"/>
                <a:gd name="T86" fmla="*/ 176 w 203"/>
                <a:gd name="T87" fmla="*/ 231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257">
                  <a:moveTo>
                    <a:pt x="20" y="178"/>
                  </a:moveTo>
                  <a:lnTo>
                    <a:pt x="20" y="169"/>
                  </a:lnTo>
                  <a:lnTo>
                    <a:pt x="20" y="160"/>
                  </a:lnTo>
                  <a:lnTo>
                    <a:pt x="27" y="160"/>
                  </a:lnTo>
                  <a:lnTo>
                    <a:pt x="20" y="160"/>
                  </a:lnTo>
                  <a:lnTo>
                    <a:pt x="27" y="160"/>
                  </a:lnTo>
                  <a:lnTo>
                    <a:pt x="27" y="151"/>
                  </a:lnTo>
                  <a:lnTo>
                    <a:pt x="34" y="151"/>
                  </a:lnTo>
                  <a:lnTo>
                    <a:pt x="27" y="151"/>
                  </a:lnTo>
                  <a:lnTo>
                    <a:pt x="27" y="142"/>
                  </a:lnTo>
                  <a:lnTo>
                    <a:pt x="20" y="133"/>
                  </a:lnTo>
                  <a:lnTo>
                    <a:pt x="20" y="124"/>
                  </a:lnTo>
                  <a:lnTo>
                    <a:pt x="20" y="116"/>
                  </a:lnTo>
                  <a:lnTo>
                    <a:pt x="13" y="107"/>
                  </a:lnTo>
                  <a:lnTo>
                    <a:pt x="13" y="89"/>
                  </a:lnTo>
                  <a:lnTo>
                    <a:pt x="13" y="80"/>
                  </a:lnTo>
                  <a:lnTo>
                    <a:pt x="13" y="71"/>
                  </a:lnTo>
                  <a:lnTo>
                    <a:pt x="6" y="62"/>
                  </a:lnTo>
                  <a:lnTo>
                    <a:pt x="6" y="54"/>
                  </a:lnTo>
                  <a:lnTo>
                    <a:pt x="6" y="36"/>
                  </a:lnTo>
                  <a:lnTo>
                    <a:pt x="6" y="27"/>
                  </a:lnTo>
                  <a:lnTo>
                    <a:pt x="0" y="18"/>
                  </a:lnTo>
                  <a:lnTo>
                    <a:pt x="0" y="9"/>
                  </a:lnTo>
                  <a:lnTo>
                    <a:pt x="0" y="0"/>
                  </a:lnTo>
                  <a:lnTo>
                    <a:pt x="6" y="0"/>
                  </a:lnTo>
                  <a:lnTo>
                    <a:pt x="13" y="0"/>
                  </a:lnTo>
                  <a:lnTo>
                    <a:pt x="27" y="0"/>
                  </a:lnTo>
                  <a:lnTo>
                    <a:pt x="34" y="0"/>
                  </a:lnTo>
                  <a:lnTo>
                    <a:pt x="40" y="0"/>
                  </a:lnTo>
                  <a:lnTo>
                    <a:pt x="54" y="0"/>
                  </a:lnTo>
                  <a:lnTo>
                    <a:pt x="61" y="0"/>
                  </a:lnTo>
                  <a:lnTo>
                    <a:pt x="67" y="0"/>
                  </a:lnTo>
                  <a:lnTo>
                    <a:pt x="74" y="0"/>
                  </a:lnTo>
                  <a:lnTo>
                    <a:pt x="88" y="0"/>
                  </a:lnTo>
                  <a:lnTo>
                    <a:pt x="108" y="0"/>
                  </a:lnTo>
                  <a:lnTo>
                    <a:pt x="101" y="0"/>
                  </a:lnTo>
                  <a:lnTo>
                    <a:pt x="101" y="9"/>
                  </a:lnTo>
                  <a:lnTo>
                    <a:pt x="95" y="9"/>
                  </a:lnTo>
                  <a:lnTo>
                    <a:pt x="95" y="18"/>
                  </a:lnTo>
                  <a:lnTo>
                    <a:pt x="101" y="18"/>
                  </a:lnTo>
                  <a:lnTo>
                    <a:pt x="101" y="27"/>
                  </a:lnTo>
                  <a:lnTo>
                    <a:pt x="108" y="27"/>
                  </a:lnTo>
                  <a:lnTo>
                    <a:pt x="115" y="27"/>
                  </a:lnTo>
                  <a:lnTo>
                    <a:pt x="115" y="36"/>
                  </a:lnTo>
                  <a:lnTo>
                    <a:pt x="122" y="36"/>
                  </a:lnTo>
                  <a:lnTo>
                    <a:pt x="122" y="45"/>
                  </a:lnTo>
                  <a:lnTo>
                    <a:pt x="129" y="54"/>
                  </a:lnTo>
                  <a:lnTo>
                    <a:pt x="129" y="62"/>
                  </a:lnTo>
                  <a:lnTo>
                    <a:pt x="135" y="62"/>
                  </a:lnTo>
                  <a:lnTo>
                    <a:pt x="142" y="71"/>
                  </a:lnTo>
                  <a:lnTo>
                    <a:pt x="142" y="80"/>
                  </a:lnTo>
                  <a:lnTo>
                    <a:pt x="149" y="80"/>
                  </a:lnTo>
                  <a:lnTo>
                    <a:pt x="156" y="80"/>
                  </a:lnTo>
                  <a:lnTo>
                    <a:pt x="156" y="89"/>
                  </a:lnTo>
                  <a:lnTo>
                    <a:pt x="156" y="98"/>
                  </a:lnTo>
                  <a:lnTo>
                    <a:pt x="162" y="98"/>
                  </a:lnTo>
                  <a:lnTo>
                    <a:pt x="162" y="107"/>
                  </a:lnTo>
                  <a:lnTo>
                    <a:pt x="169" y="107"/>
                  </a:lnTo>
                  <a:lnTo>
                    <a:pt x="176" y="107"/>
                  </a:lnTo>
                  <a:lnTo>
                    <a:pt x="176" y="116"/>
                  </a:lnTo>
                  <a:lnTo>
                    <a:pt x="176" y="124"/>
                  </a:lnTo>
                  <a:lnTo>
                    <a:pt x="176" y="133"/>
                  </a:lnTo>
                  <a:lnTo>
                    <a:pt x="183" y="133"/>
                  </a:lnTo>
                  <a:lnTo>
                    <a:pt x="190" y="142"/>
                  </a:lnTo>
                  <a:lnTo>
                    <a:pt x="190" y="151"/>
                  </a:lnTo>
                  <a:lnTo>
                    <a:pt x="190" y="160"/>
                  </a:lnTo>
                  <a:lnTo>
                    <a:pt x="203" y="169"/>
                  </a:lnTo>
                  <a:lnTo>
                    <a:pt x="196" y="169"/>
                  </a:lnTo>
                  <a:lnTo>
                    <a:pt x="196" y="178"/>
                  </a:lnTo>
                  <a:lnTo>
                    <a:pt x="190" y="178"/>
                  </a:lnTo>
                  <a:lnTo>
                    <a:pt x="190" y="169"/>
                  </a:lnTo>
                  <a:lnTo>
                    <a:pt x="183" y="169"/>
                  </a:lnTo>
                  <a:lnTo>
                    <a:pt x="183" y="178"/>
                  </a:lnTo>
                  <a:lnTo>
                    <a:pt x="190" y="169"/>
                  </a:lnTo>
                  <a:lnTo>
                    <a:pt x="190" y="178"/>
                  </a:lnTo>
                  <a:lnTo>
                    <a:pt x="190" y="169"/>
                  </a:lnTo>
                  <a:lnTo>
                    <a:pt x="190" y="178"/>
                  </a:lnTo>
                  <a:lnTo>
                    <a:pt x="196" y="178"/>
                  </a:lnTo>
                  <a:lnTo>
                    <a:pt x="190" y="187"/>
                  </a:lnTo>
                  <a:lnTo>
                    <a:pt x="190" y="178"/>
                  </a:lnTo>
                  <a:lnTo>
                    <a:pt x="190" y="187"/>
                  </a:lnTo>
                  <a:lnTo>
                    <a:pt x="183" y="178"/>
                  </a:lnTo>
                  <a:lnTo>
                    <a:pt x="190" y="187"/>
                  </a:lnTo>
                  <a:lnTo>
                    <a:pt x="183" y="187"/>
                  </a:lnTo>
                  <a:lnTo>
                    <a:pt x="183" y="195"/>
                  </a:lnTo>
                  <a:lnTo>
                    <a:pt x="190" y="195"/>
                  </a:lnTo>
                  <a:lnTo>
                    <a:pt x="183" y="204"/>
                  </a:lnTo>
                  <a:lnTo>
                    <a:pt x="176" y="204"/>
                  </a:lnTo>
                  <a:lnTo>
                    <a:pt x="183" y="204"/>
                  </a:lnTo>
                  <a:lnTo>
                    <a:pt x="183" y="213"/>
                  </a:lnTo>
                  <a:lnTo>
                    <a:pt x="176" y="213"/>
                  </a:lnTo>
                  <a:lnTo>
                    <a:pt x="176" y="222"/>
                  </a:lnTo>
                  <a:lnTo>
                    <a:pt x="176" y="231"/>
                  </a:lnTo>
                  <a:lnTo>
                    <a:pt x="176" y="240"/>
                  </a:lnTo>
                  <a:lnTo>
                    <a:pt x="169" y="240"/>
                  </a:lnTo>
                  <a:lnTo>
                    <a:pt x="162" y="240"/>
                  </a:lnTo>
                  <a:lnTo>
                    <a:pt x="162" y="231"/>
                  </a:lnTo>
                  <a:lnTo>
                    <a:pt x="156" y="231"/>
                  </a:lnTo>
                  <a:lnTo>
                    <a:pt x="156" y="240"/>
                  </a:lnTo>
                  <a:lnTo>
                    <a:pt x="156" y="231"/>
                  </a:lnTo>
                  <a:lnTo>
                    <a:pt x="156" y="240"/>
                  </a:lnTo>
                  <a:lnTo>
                    <a:pt x="149" y="240"/>
                  </a:lnTo>
                  <a:lnTo>
                    <a:pt x="156" y="249"/>
                  </a:lnTo>
                  <a:lnTo>
                    <a:pt x="149" y="257"/>
                  </a:lnTo>
                  <a:lnTo>
                    <a:pt x="142" y="257"/>
                  </a:lnTo>
                  <a:lnTo>
                    <a:pt x="142" y="249"/>
                  </a:lnTo>
                  <a:lnTo>
                    <a:pt x="135" y="249"/>
                  </a:lnTo>
                  <a:lnTo>
                    <a:pt x="129" y="249"/>
                  </a:lnTo>
                  <a:lnTo>
                    <a:pt x="122" y="249"/>
                  </a:lnTo>
                  <a:lnTo>
                    <a:pt x="108" y="249"/>
                  </a:lnTo>
                  <a:lnTo>
                    <a:pt x="101" y="240"/>
                  </a:lnTo>
                  <a:lnTo>
                    <a:pt x="95" y="240"/>
                  </a:lnTo>
                  <a:lnTo>
                    <a:pt x="88" y="240"/>
                  </a:lnTo>
                  <a:lnTo>
                    <a:pt x="81" y="240"/>
                  </a:lnTo>
                  <a:lnTo>
                    <a:pt x="67" y="240"/>
                  </a:lnTo>
                  <a:lnTo>
                    <a:pt x="54" y="240"/>
                  </a:lnTo>
                  <a:lnTo>
                    <a:pt x="34" y="240"/>
                  </a:lnTo>
                  <a:lnTo>
                    <a:pt x="27" y="240"/>
                  </a:lnTo>
                  <a:lnTo>
                    <a:pt x="27" y="231"/>
                  </a:lnTo>
                  <a:lnTo>
                    <a:pt x="27" y="222"/>
                  </a:lnTo>
                  <a:lnTo>
                    <a:pt x="27" y="213"/>
                  </a:lnTo>
                  <a:lnTo>
                    <a:pt x="20" y="213"/>
                  </a:lnTo>
                  <a:lnTo>
                    <a:pt x="20" y="204"/>
                  </a:lnTo>
                  <a:lnTo>
                    <a:pt x="20" y="195"/>
                  </a:lnTo>
                  <a:lnTo>
                    <a:pt x="27" y="195"/>
                  </a:lnTo>
                  <a:lnTo>
                    <a:pt x="20" y="187"/>
                  </a:lnTo>
                  <a:lnTo>
                    <a:pt x="20" y="178"/>
                  </a:lnTo>
                  <a:close/>
                  <a:moveTo>
                    <a:pt x="176" y="231"/>
                  </a:moveTo>
                  <a:lnTo>
                    <a:pt x="176" y="222"/>
                  </a:lnTo>
                  <a:lnTo>
                    <a:pt x="176" y="231"/>
                  </a:lnTo>
                  <a:lnTo>
                    <a:pt x="176" y="240"/>
                  </a:lnTo>
                  <a:lnTo>
                    <a:pt x="176" y="231"/>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65" name="Freeform 55"/>
            <p:cNvSpPr>
              <a:spLocks noEditPoints="1"/>
            </p:cNvSpPr>
            <p:nvPr/>
          </p:nvSpPr>
          <p:spPr bwMode="auto">
            <a:xfrm>
              <a:off x="6175375" y="3973513"/>
              <a:ext cx="552450" cy="541337"/>
            </a:xfrm>
            <a:custGeom>
              <a:avLst/>
              <a:gdLst>
                <a:gd name="T0" fmla="*/ 61 w 203"/>
                <a:gd name="T1" fmla="*/ 107 h 169"/>
                <a:gd name="T2" fmla="*/ 61 w 203"/>
                <a:gd name="T3" fmla="*/ 89 h 169"/>
                <a:gd name="T4" fmla="*/ 47 w 203"/>
                <a:gd name="T5" fmla="*/ 89 h 169"/>
                <a:gd name="T6" fmla="*/ 40 w 203"/>
                <a:gd name="T7" fmla="*/ 71 h 169"/>
                <a:gd name="T8" fmla="*/ 34 w 203"/>
                <a:gd name="T9" fmla="*/ 63 h 169"/>
                <a:gd name="T10" fmla="*/ 27 w 203"/>
                <a:gd name="T11" fmla="*/ 45 h 169"/>
                <a:gd name="T12" fmla="*/ 20 w 203"/>
                <a:gd name="T13" fmla="*/ 36 h 169"/>
                <a:gd name="T14" fmla="*/ 6 w 203"/>
                <a:gd name="T15" fmla="*/ 36 h 169"/>
                <a:gd name="T16" fmla="*/ 0 w 203"/>
                <a:gd name="T17" fmla="*/ 27 h 169"/>
                <a:gd name="T18" fmla="*/ 6 w 203"/>
                <a:gd name="T19" fmla="*/ 18 h 169"/>
                <a:gd name="T20" fmla="*/ 13 w 203"/>
                <a:gd name="T21" fmla="*/ 9 h 169"/>
                <a:gd name="T22" fmla="*/ 27 w 203"/>
                <a:gd name="T23" fmla="*/ 0 h 169"/>
                <a:gd name="T24" fmla="*/ 40 w 203"/>
                <a:gd name="T25" fmla="*/ 0 h 169"/>
                <a:gd name="T26" fmla="*/ 61 w 203"/>
                <a:gd name="T27" fmla="*/ 0 h 169"/>
                <a:gd name="T28" fmla="*/ 88 w 203"/>
                <a:gd name="T29" fmla="*/ 0 h 169"/>
                <a:gd name="T30" fmla="*/ 101 w 203"/>
                <a:gd name="T31" fmla="*/ 9 h 169"/>
                <a:gd name="T32" fmla="*/ 108 w 203"/>
                <a:gd name="T33" fmla="*/ 9 h 169"/>
                <a:gd name="T34" fmla="*/ 122 w 203"/>
                <a:gd name="T35" fmla="*/ 18 h 169"/>
                <a:gd name="T36" fmla="*/ 149 w 203"/>
                <a:gd name="T37" fmla="*/ 18 h 169"/>
                <a:gd name="T38" fmla="*/ 169 w 203"/>
                <a:gd name="T39" fmla="*/ 27 h 169"/>
                <a:gd name="T40" fmla="*/ 203 w 203"/>
                <a:gd name="T41" fmla="*/ 71 h 169"/>
                <a:gd name="T42" fmla="*/ 190 w 203"/>
                <a:gd name="T43" fmla="*/ 89 h 169"/>
                <a:gd name="T44" fmla="*/ 183 w 203"/>
                <a:gd name="T45" fmla="*/ 107 h 169"/>
                <a:gd name="T46" fmla="*/ 176 w 203"/>
                <a:gd name="T47" fmla="*/ 107 h 169"/>
                <a:gd name="T48" fmla="*/ 169 w 203"/>
                <a:gd name="T49" fmla="*/ 116 h 169"/>
                <a:gd name="T50" fmla="*/ 169 w 203"/>
                <a:gd name="T51" fmla="*/ 116 h 169"/>
                <a:gd name="T52" fmla="*/ 162 w 203"/>
                <a:gd name="T53" fmla="*/ 125 h 169"/>
                <a:gd name="T54" fmla="*/ 149 w 203"/>
                <a:gd name="T55" fmla="*/ 133 h 169"/>
                <a:gd name="T56" fmla="*/ 149 w 203"/>
                <a:gd name="T57" fmla="*/ 125 h 169"/>
                <a:gd name="T58" fmla="*/ 149 w 203"/>
                <a:gd name="T59" fmla="*/ 142 h 169"/>
                <a:gd name="T60" fmla="*/ 135 w 203"/>
                <a:gd name="T61" fmla="*/ 142 h 169"/>
                <a:gd name="T62" fmla="*/ 129 w 203"/>
                <a:gd name="T63" fmla="*/ 142 h 169"/>
                <a:gd name="T64" fmla="*/ 122 w 203"/>
                <a:gd name="T65" fmla="*/ 151 h 169"/>
                <a:gd name="T66" fmla="*/ 122 w 203"/>
                <a:gd name="T67" fmla="*/ 151 h 169"/>
                <a:gd name="T68" fmla="*/ 122 w 203"/>
                <a:gd name="T69" fmla="*/ 151 h 169"/>
                <a:gd name="T70" fmla="*/ 115 w 203"/>
                <a:gd name="T71" fmla="*/ 160 h 169"/>
                <a:gd name="T72" fmla="*/ 108 w 203"/>
                <a:gd name="T73" fmla="*/ 160 h 169"/>
                <a:gd name="T74" fmla="*/ 95 w 203"/>
                <a:gd name="T75" fmla="*/ 169 h 169"/>
                <a:gd name="T76" fmla="*/ 95 w 203"/>
                <a:gd name="T77" fmla="*/ 151 h 169"/>
                <a:gd name="T78" fmla="*/ 81 w 203"/>
                <a:gd name="T79" fmla="*/ 142 h 169"/>
                <a:gd name="T80" fmla="*/ 81 w 203"/>
                <a:gd name="T81" fmla="*/ 125 h 169"/>
                <a:gd name="T82" fmla="*/ 74 w 203"/>
                <a:gd name="T83" fmla="*/ 116 h 169"/>
                <a:gd name="T84" fmla="*/ 67 w 203"/>
                <a:gd name="T85" fmla="*/ 107 h 169"/>
                <a:gd name="T86" fmla="*/ 115 w 203"/>
                <a:gd name="T87" fmla="*/ 160 h 169"/>
                <a:gd name="T88" fmla="*/ 108 w 203"/>
                <a:gd name="T89" fmla="*/ 1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3" h="169">
                  <a:moveTo>
                    <a:pt x="67" y="107"/>
                  </a:moveTo>
                  <a:lnTo>
                    <a:pt x="61" y="107"/>
                  </a:lnTo>
                  <a:lnTo>
                    <a:pt x="61" y="98"/>
                  </a:lnTo>
                  <a:lnTo>
                    <a:pt x="61" y="89"/>
                  </a:lnTo>
                  <a:lnTo>
                    <a:pt x="54" y="89"/>
                  </a:lnTo>
                  <a:lnTo>
                    <a:pt x="47" y="89"/>
                  </a:lnTo>
                  <a:lnTo>
                    <a:pt x="47" y="80"/>
                  </a:lnTo>
                  <a:lnTo>
                    <a:pt x="40" y="71"/>
                  </a:lnTo>
                  <a:lnTo>
                    <a:pt x="34" y="71"/>
                  </a:lnTo>
                  <a:lnTo>
                    <a:pt x="34" y="63"/>
                  </a:lnTo>
                  <a:lnTo>
                    <a:pt x="27" y="54"/>
                  </a:lnTo>
                  <a:lnTo>
                    <a:pt x="27" y="45"/>
                  </a:lnTo>
                  <a:lnTo>
                    <a:pt x="20" y="45"/>
                  </a:lnTo>
                  <a:lnTo>
                    <a:pt x="20" y="36"/>
                  </a:lnTo>
                  <a:lnTo>
                    <a:pt x="13" y="36"/>
                  </a:lnTo>
                  <a:lnTo>
                    <a:pt x="6" y="36"/>
                  </a:lnTo>
                  <a:lnTo>
                    <a:pt x="6" y="27"/>
                  </a:lnTo>
                  <a:lnTo>
                    <a:pt x="0" y="27"/>
                  </a:lnTo>
                  <a:lnTo>
                    <a:pt x="0" y="18"/>
                  </a:lnTo>
                  <a:lnTo>
                    <a:pt x="6" y="18"/>
                  </a:lnTo>
                  <a:lnTo>
                    <a:pt x="6" y="9"/>
                  </a:lnTo>
                  <a:lnTo>
                    <a:pt x="13" y="9"/>
                  </a:lnTo>
                  <a:lnTo>
                    <a:pt x="20" y="9"/>
                  </a:lnTo>
                  <a:lnTo>
                    <a:pt x="27" y="0"/>
                  </a:lnTo>
                  <a:lnTo>
                    <a:pt x="34" y="0"/>
                  </a:lnTo>
                  <a:lnTo>
                    <a:pt x="40" y="0"/>
                  </a:lnTo>
                  <a:lnTo>
                    <a:pt x="47" y="0"/>
                  </a:lnTo>
                  <a:lnTo>
                    <a:pt x="61" y="0"/>
                  </a:lnTo>
                  <a:lnTo>
                    <a:pt x="67" y="0"/>
                  </a:lnTo>
                  <a:lnTo>
                    <a:pt x="88" y="0"/>
                  </a:lnTo>
                  <a:lnTo>
                    <a:pt x="101" y="0"/>
                  </a:lnTo>
                  <a:lnTo>
                    <a:pt x="101" y="9"/>
                  </a:lnTo>
                  <a:lnTo>
                    <a:pt x="101" y="0"/>
                  </a:lnTo>
                  <a:lnTo>
                    <a:pt x="108" y="9"/>
                  </a:lnTo>
                  <a:lnTo>
                    <a:pt x="108" y="18"/>
                  </a:lnTo>
                  <a:lnTo>
                    <a:pt x="122" y="18"/>
                  </a:lnTo>
                  <a:lnTo>
                    <a:pt x="129" y="18"/>
                  </a:lnTo>
                  <a:lnTo>
                    <a:pt x="149" y="18"/>
                  </a:lnTo>
                  <a:lnTo>
                    <a:pt x="156" y="18"/>
                  </a:lnTo>
                  <a:lnTo>
                    <a:pt x="169" y="27"/>
                  </a:lnTo>
                  <a:lnTo>
                    <a:pt x="183" y="45"/>
                  </a:lnTo>
                  <a:lnTo>
                    <a:pt x="203" y="71"/>
                  </a:lnTo>
                  <a:lnTo>
                    <a:pt x="190" y="80"/>
                  </a:lnTo>
                  <a:lnTo>
                    <a:pt x="190" y="89"/>
                  </a:lnTo>
                  <a:lnTo>
                    <a:pt x="183" y="98"/>
                  </a:lnTo>
                  <a:lnTo>
                    <a:pt x="183" y="107"/>
                  </a:lnTo>
                  <a:lnTo>
                    <a:pt x="183" y="98"/>
                  </a:lnTo>
                  <a:lnTo>
                    <a:pt x="176" y="107"/>
                  </a:lnTo>
                  <a:lnTo>
                    <a:pt x="176" y="116"/>
                  </a:lnTo>
                  <a:lnTo>
                    <a:pt x="169" y="116"/>
                  </a:lnTo>
                  <a:lnTo>
                    <a:pt x="176" y="116"/>
                  </a:lnTo>
                  <a:lnTo>
                    <a:pt x="169" y="116"/>
                  </a:lnTo>
                  <a:lnTo>
                    <a:pt x="162" y="116"/>
                  </a:lnTo>
                  <a:lnTo>
                    <a:pt x="162" y="125"/>
                  </a:lnTo>
                  <a:lnTo>
                    <a:pt x="156" y="133"/>
                  </a:lnTo>
                  <a:lnTo>
                    <a:pt x="149" y="133"/>
                  </a:lnTo>
                  <a:lnTo>
                    <a:pt x="156" y="125"/>
                  </a:lnTo>
                  <a:lnTo>
                    <a:pt x="149" y="125"/>
                  </a:lnTo>
                  <a:lnTo>
                    <a:pt x="149" y="133"/>
                  </a:lnTo>
                  <a:lnTo>
                    <a:pt x="149" y="142"/>
                  </a:lnTo>
                  <a:lnTo>
                    <a:pt x="142" y="142"/>
                  </a:lnTo>
                  <a:lnTo>
                    <a:pt x="135" y="142"/>
                  </a:lnTo>
                  <a:lnTo>
                    <a:pt x="129" y="151"/>
                  </a:lnTo>
                  <a:lnTo>
                    <a:pt x="129" y="142"/>
                  </a:lnTo>
                  <a:lnTo>
                    <a:pt x="129" y="151"/>
                  </a:lnTo>
                  <a:lnTo>
                    <a:pt x="122" y="151"/>
                  </a:lnTo>
                  <a:lnTo>
                    <a:pt x="122" y="142"/>
                  </a:lnTo>
                  <a:lnTo>
                    <a:pt x="122" y="151"/>
                  </a:lnTo>
                  <a:lnTo>
                    <a:pt x="115" y="151"/>
                  </a:lnTo>
                  <a:lnTo>
                    <a:pt x="122" y="151"/>
                  </a:lnTo>
                  <a:lnTo>
                    <a:pt x="122" y="160"/>
                  </a:lnTo>
                  <a:lnTo>
                    <a:pt x="115" y="160"/>
                  </a:lnTo>
                  <a:lnTo>
                    <a:pt x="108" y="151"/>
                  </a:lnTo>
                  <a:lnTo>
                    <a:pt x="108" y="160"/>
                  </a:lnTo>
                  <a:lnTo>
                    <a:pt x="108" y="169"/>
                  </a:lnTo>
                  <a:lnTo>
                    <a:pt x="95" y="169"/>
                  </a:lnTo>
                  <a:lnTo>
                    <a:pt x="95" y="160"/>
                  </a:lnTo>
                  <a:lnTo>
                    <a:pt x="95" y="151"/>
                  </a:lnTo>
                  <a:lnTo>
                    <a:pt x="88" y="142"/>
                  </a:lnTo>
                  <a:lnTo>
                    <a:pt x="81" y="142"/>
                  </a:lnTo>
                  <a:lnTo>
                    <a:pt x="81" y="133"/>
                  </a:lnTo>
                  <a:lnTo>
                    <a:pt x="81" y="125"/>
                  </a:lnTo>
                  <a:lnTo>
                    <a:pt x="81" y="116"/>
                  </a:lnTo>
                  <a:lnTo>
                    <a:pt x="74" y="116"/>
                  </a:lnTo>
                  <a:lnTo>
                    <a:pt x="67" y="116"/>
                  </a:lnTo>
                  <a:lnTo>
                    <a:pt x="67" y="107"/>
                  </a:lnTo>
                  <a:close/>
                  <a:moveTo>
                    <a:pt x="108" y="160"/>
                  </a:moveTo>
                  <a:lnTo>
                    <a:pt x="115" y="160"/>
                  </a:lnTo>
                  <a:lnTo>
                    <a:pt x="108" y="169"/>
                  </a:lnTo>
                  <a:lnTo>
                    <a:pt x="108" y="160"/>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66" name="Freeform 56"/>
            <p:cNvSpPr>
              <a:spLocks/>
            </p:cNvSpPr>
            <p:nvPr/>
          </p:nvSpPr>
          <p:spPr bwMode="auto">
            <a:xfrm>
              <a:off x="4862513" y="3749675"/>
              <a:ext cx="590550" cy="623888"/>
            </a:xfrm>
            <a:custGeom>
              <a:avLst/>
              <a:gdLst>
                <a:gd name="T0" fmla="*/ 7 w 217"/>
                <a:gd name="T1" fmla="*/ 106 h 195"/>
                <a:gd name="T2" fmla="*/ 7 w 217"/>
                <a:gd name="T3" fmla="*/ 79 h 195"/>
                <a:gd name="T4" fmla="*/ 7 w 217"/>
                <a:gd name="T5" fmla="*/ 44 h 195"/>
                <a:gd name="T6" fmla="*/ 7 w 217"/>
                <a:gd name="T7" fmla="*/ 17 h 195"/>
                <a:gd name="T8" fmla="*/ 27 w 217"/>
                <a:gd name="T9" fmla="*/ 0 h 195"/>
                <a:gd name="T10" fmla="*/ 47 w 217"/>
                <a:gd name="T11" fmla="*/ 0 h 195"/>
                <a:gd name="T12" fmla="*/ 61 w 217"/>
                <a:gd name="T13" fmla="*/ 0 h 195"/>
                <a:gd name="T14" fmla="*/ 81 w 217"/>
                <a:gd name="T15" fmla="*/ 0 h 195"/>
                <a:gd name="T16" fmla="*/ 108 w 217"/>
                <a:gd name="T17" fmla="*/ 0 h 195"/>
                <a:gd name="T18" fmla="*/ 135 w 217"/>
                <a:gd name="T19" fmla="*/ 0 h 195"/>
                <a:gd name="T20" fmla="*/ 149 w 217"/>
                <a:gd name="T21" fmla="*/ 0 h 195"/>
                <a:gd name="T22" fmla="*/ 176 w 217"/>
                <a:gd name="T23" fmla="*/ 0 h 195"/>
                <a:gd name="T24" fmla="*/ 197 w 217"/>
                <a:gd name="T25" fmla="*/ 0 h 195"/>
                <a:gd name="T26" fmla="*/ 190 w 217"/>
                <a:gd name="T27" fmla="*/ 8 h 195"/>
                <a:gd name="T28" fmla="*/ 183 w 217"/>
                <a:gd name="T29" fmla="*/ 17 h 195"/>
                <a:gd name="T30" fmla="*/ 190 w 217"/>
                <a:gd name="T31" fmla="*/ 26 h 195"/>
                <a:gd name="T32" fmla="*/ 210 w 217"/>
                <a:gd name="T33" fmla="*/ 26 h 195"/>
                <a:gd name="T34" fmla="*/ 210 w 217"/>
                <a:gd name="T35" fmla="*/ 26 h 195"/>
                <a:gd name="T36" fmla="*/ 203 w 217"/>
                <a:gd name="T37" fmla="*/ 35 h 195"/>
                <a:gd name="T38" fmla="*/ 203 w 217"/>
                <a:gd name="T39" fmla="*/ 53 h 195"/>
                <a:gd name="T40" fmla="*/ 197 w 217"/>
                <a:gd name="T41" fmla="*/ 53 h 195"/>
                <a:gd name="T42" fmla="*/ 190 w 217"/>
                <a:gd name="T43" fmla="*/ 62 h 195"/>
                <a:gd name="T44" fmla="*/ 197 w 217"/>
                <a:gd name="T45" fmla="*/ 53 h 195"/>
                <a:gd name="T46" fmla="*/ 190 w 217"/>
                <a:gd name="T47" fmla="*/ 62 h 195"/>
                <a:gd name="T48" fmla="*/ 197 w 217"/>
                <a:gd name="T49" fmla="*/ 70 h 195"/>
                <a:gd name="T50" fmla="*/ 190 w 217"/>
                <a:gd name="T51" fmla="*/ 79 h 195"/>
                <a:gd name="T52" fmla="*/ 190 w 217"/>
                <a:gd name="T53" fmla="*/ 79 h 195"/>
                <a:gd name="T54" fmla="*/ 183 w 217"/>
                <a:gd name="T55" fmla="*/ 88 h 195"/>
                <a:gd name="T56" fmla="*/ 183 w 217"/>
                <a:gd name="T57" fmla="*/ 88 h 195"/>
                <a:gd name="T58" fmla="*/ 183 w 217"/>
                <a:gd name="T59" fmla="*/ 88 h 195"/>
                <a:gd name="T60" fmla="*/ 176 w 217"/>
                <a:gd name="T61" fmla="*/ 97 h 195"/>
                <a:gd name="T62" fmla="*/ 176 w 217"/>
                <a:gd name="T63" fmla="*/ 97 h 195"/>
                <a:gd name="T64" fmla="*/ 176 w 217"/>
                <a:gd name="T65" fmla="*/ 115 h 195"/>
                <a:gd name="T66" fmla="*/ 169 w 217"/>
                <a:gd name="T67" fmla="*/ 124 h 195"/>
                <a:gd name="T68" fmla="*/ 163 w 217"/>
                <a:gd name="T69" fmla="*/ 124 h 195"/>
                <a:gd name="T70" fmla="*/ 163 w 217"/>
                <a:gd name="T71" fmla="*/ 133 h 195"/>
                <a:gd name="T72" fmla="*/ 156 w 217"/>
                <a:gd name="T73" fmla="*/ 141 h 195"/>
                <a:gd name="T74" fmla="*/ 156 w 217"/>
                <a:gd name="T75" fmla="*/ 141 h 195"/>
                <a:gd name="T76" fmla="*/ 149 w 217"/>
                <a:gd name="T77" fmla="*/ 150 h 195"/>
                <a:gd name="T78" fmla="*/ 149 w 217"/>
                <a:gd name="T79" fmla="*/ 150 h 195"/>
                <a:gd name="T80" fmla="*/ 149 w 217"/>
                <a:gd name="T81" fmla="*/ 168 h 195"/>
                <a:gd name="T82" fmla="*/ 149 w 217"/>
                <a:gd name="T83" fmla="*/ 168 h 195"/>
                <a:gd name="T84" fmla="*/ 149 w 217"/>
                <a:gd name="T85" fmla="*/ 168 h 195"/>
                <a:gd name="T86" fmla="*/ 156 w 217"/>
                <a:gd name="T87" fmla="*/ 177 h 195"/>
                <a:gd name="T88" fmla="*/ 149 w 217"/>
                <a:gd name="T89" fmla="*/ 186 h 195"/>
                <a:gd name="T90" fmla="*/ 135 w 217"/>
                <a:gd name="T91" fmla="*/ 186 h 195"/>
                <a:gd name="T92" fmla="*/ 81 w 217"/>
                <a:gd name="T93" fmla="*/ 186 h 195"/>
                <a:gd name="T94" fmla="*/ 61 w 217"/>
                <a:gd name="T95" fmla="*/ 186 h 195"/>
                <a:gd name="T96" fmla="*/ 47 w 217"/>
                <a:gd name="T97" fmla="*/ 186 h 195"/>
                <a:gd name="T98" fmla="*/ 27 w 217"/>
                <a:gd name="T99" fmla="*/ 186 h 195"/>
                <a:gd name="T100" fmla="*/ 27 w 217"/>
                <a:gd name="T101" fmla="*/ 159 h 195"/>
                <a:gd name="T102" fmla="*/ 13 w 217"/>
                <a:gd name="T103" fmla="*/ 159 h 195"/>
                <a:gd name="T104" fmla="*/ 13 w 217"/>
                <a:gd name="T105" fmla="*/ 159 h 195"/>
                <a:gd name="T106" fmla="*/ 7 w 217"/>
                <a:gd name="T107" fmla="*/ 14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7" h="195">
                  <a:moveTo>
                    <a:pt x="7" y="124"/>
                  </a:moveTo>
                  <a:lnTo>
                    <a:pt x="7" y="106"/>
                  </a:lnTo>
                  <a:lnTo>
                    <a:pt x="7" y="97"/>
                  </a:lnTo>
                  <a:lnTo>
                    <a:pt x="7" y="79"/>
                  </a:lnTo>
                  <a:lnTo>
                    <a:pt x="13" y="53"/>
                  </a:lnTo>
                  <a:lnTo>
                    <a:pt x="7" y="44"/>
                  </a:lnTo>
                  <a:lnTo>
                    <a:pt x="7" y="35"/>
                  </a:lnTo>
                  <a:lnTo>
                    <a:pt x="7" y="17"/>
                  </a:lnTo>
                  <a:lnTo>
                    <a:pt x="0" y="0"/>
                  </a:lnTo>
                  <a:lnTo>
                    <a:pt x="27" y="0"/>
                  </a:lnTo>
                  <a:lnTo>
                    <a:pt x="34" y="0"/>
                  </a:lnTo>
                  <a:lnTo>
                    <a:pt x="47" y="0"/>
                  </a:lnTo>
                  <a:lnTo>
                    <a:pt x="54" y="0"/>
                  </a:lnTo>
                  <a:lnTo>
                    <a:pt x="61" y="0"/>
                  </a:lnTo>
                  <a:lnTo>
                    <a:pt x="74" y="0"/>
                  </a:lnTo>
                  <a:lnTo>
                    <a:pt x="81" y="0"/>
                  </a:lnTo>
                  <a:lnTo>
                    <a:pt x="95" y="0"/>
                  </a:lnTo>
                  <a:lnTo>
                    <a:pt x="108" y="0"/>
                  </a:lnTo>
                  <a:lnTo>
                    <a:pt x="129" y="0"/>
                  </a:lnTo>
                  <a:lnTo>
                    <a:pt x="135" y="0"/>
                  </a:lnTo>
                  <a:lnTo>
                    <a:pt x="142" y="0"/>
                  </a:lnTo>
                  <a:lnTo>
                    <a:pt x="149" y="0"/>
                  </a:lnTo>
                  <a:lnTo>
                    <a:pt x="163" y="0"/>
                  </a:lnTo>
                  <a:lnTo>
                    <a:pt x="176" y="0"/>
                  </a:lnTo>
                  <a:lnTo>
                    <a:pt x="190" y="0"/>
                  </a:lnTo>
                  <a:lnTo>
                    <a:pt x="197" y="0"/>
                  </a:lnTo>
                  <a:lnTo>
                    <a:pt x="197" y="8"/>
                  </a:lnTo>
                  <a:lnTo>
                    <a:pt x="190" y="8"/>
                  </a:lnTo>
                  <a:lnTo>
                    <a:pt x="190" y="17"/>
                  </a:lnTo>
                  <a:lnTo>
                    <a:pt x="183" y="17"/>
                  </a:lnTo>
                  <a:lnTo>
                    <a:pt x="183" y="26"/>
                  </a:lnTo>
                  <a:lnTo>
                    <a:pt x="190" y="26"/>
                  </a:lnTo>
                  <a:lnTo>
                    <a:pt x="203" y="26"/>
                  </a:lnTo>
                  <a:lnTo>
                    <a:pt x="210" y="26"/>
                  </a:lnTo>
                  <a:lnTo>
                    <a:pt x="217" y="26"/>
                  </a:lnTo>
                  <a:lnTo>
                    <a:pt x="210" y="26"/>
                  </a:lnTo>
                  <a:lnTo>
                    <a:pt x="210" y="35"/>
                  </a:lnTo>
                  <a:lnTo>
                    <a:pt x="203" y="35"/>
                  </a:lnTo>
                  <a:lnTo>
                    <a:pt x="203" y="44"/>
                  </a:lnTo>
                  <a:lnTo>
                    <a:pt x="203" y="53"/>
                  </a:lnTo>
                  <a:lnTo>
                    <a:pt x="197" y="44"/>
                  </a:lnTo>
                  <a:lnTo>
                    <a:pt x="197" y="53"/>
                  </a:lnTo>
                  <a:lnTo>
                    <a:pt x="190" y="53"/>
                  </a:lnTo>
                  <a:lnTo>
                    <a:pt x="190" y="62"/>
                  </a:lnTo>
                  <a:lnTo>
                    <a:pt x="197" y="62"/>
                  </a:lnTo>
                  <a:lnTo>
                    <a:pt x="197" y="53"/>
                  </a:lnTo>
                  <a:lnTo>
                    <a:pt x="197" y="62"/>
                  </a:lnTo>
                  <a:lnTo>
                    <a:pt x="190" y="62"/>
                  </a:lnTo>
                  <a:lnTo>
                    <a:pt x="197" y="62"/>
                  </a:lnTo>
                  <a:lnTo>
                    <a:pt x="197" y="70"/>
                  </a:lnTo>
                  <a:lnTo>
                    <a:pt x="190" y="70"/>
                  </a:lnTo>
                  <a:lnTo>
                    <a:pt x="190" y="79"/>
                  </a:lnTo>
                  <a:lnTo>
                    <a:pt x="183" y="79"/>
                  </a:lnTo>
                  <a:lnTo>
                    <a:pt x="190" y="79"/>
                  </a:lnTo>
                  <a:lnTo>
                    <a:pt x="190" y="88"/>
                  </a:lnTo>
                  <a:lnTo>
                    <a:pt x="183" y="88"/>
                  </a:lnTo>
                  <a:lnTo>
                    <a:pt x="176" y="88"/>
                  </a:lnTo>
                  <a:lnTo>
                    <a:pt x="183" y="88"/>
                  </a:lnTo>
                  <a:lnTo>
                    <a:pt x="176" y="88"/>
                  </a:lnTo>
                  <a:lnTo>
                    <a:pt x="183" y="88"/>
                  </a:lnTo>
                  <a:lnTo>
                    <a:pt x="183" y="97"/>
                  </a:lnTo>
                  <a:lnTo>
                    <a:pt x="176" y="97"/>
                  </a:lnTo>
                  <a:lnTo>
                    <a:pt x="176" y="88"/>
                  </a:lnTo>
                  <a:lnTo>
                    <a:pt x="176" y="97"/>
                  </a:lnTo>
                  <a:lnTo>
                    <a:pt x="176" y="106"/>
                  </a:lnTo>
                  <a:lnTo>
                    <a:pt x="176" y="115"/>
                  </a:lnTo>
                  <a:lnTo>
                    <a:pt x="169" y="115"/>
                  </a:lnTo>
                  <a:lnTo>
                    <a:pt x="169" y="124"/>
                  </a:lnTo>
                  <a:lnTo>
                    <a:pt x="163" y="115"/>
                  </a:lnTo>
                  <a:lnTo>
                    <a:pt x="163" y="124"/>
                  </a:lnTo>
                  <a:lnTo>
                    <a:pt x="156" y="124"/>
                  </a:lnTo>
                  <a:lnTo>
                    <a:pt x="163" y="133"/>
                  </a:lnTo>
                  <a:lnTo>
                    <a:pt x="156" y="133"/>
                  </a:lnTo>
                  <a:lnTo>
                    <a:pt x="156" y="141"/>
                  </a:lnTo>
                  <a:lnTo>
                    <a:pt x="156" y="133"/>
                  </a:lnTo>
                  <a:lnTo>
                    <a:pt x="156" y="141"/>
                  </a:lnTo>
                  <a:lnTo>
                    <a:pt x="156" y="150"/>
                  </a:lnTo>
                  <a:lnTo>
                    <a:pt x="149" y="150"/>
                  </a:lnTo>
                  <a:lnTo>
                    <a:pt x="156" y="150"/>
                  </a:lnTo>
                  <a:lnTo>
                    <a:pt x="149" y="150"/>
                  </a:lnTo>
                  <a:lnTo>
                    <a:pt x="149" y="159"/>
                  </a:lnTo>
                  <a:lnTo>
                    <a:pt x="149" y="168"/>
                  </a:lnTo>
                  <a:lnTo>
                    <a:pt x="149" y="159"/>
                  </a:lnTo>
                  <a:lnTo>
                    <a:pt x="149" y="168"/>
                  </a:lnTo>
                  <a:lnTo>
                    <a:pt x="156" y="168"/>
                  </a:lnTo>
                  <a:lnTo>
                    <a:pt x="149" y="168"/>
                  </a:lnTo>
                  <a:lnTo>
                    <a:pt x="149" y="177"/>
                  </a:lnTo>
                  <a:lnTo>
                    <a:pt x="156" y="177"/>
                  </a:lnTo>
                  <a:lnTo>
                    <a:pt x="156" y="186"/>
                  </a:lnTo>
                  <a:lnTo>
                    <a:pt x="149" y="186"/>
                  </a:lnTo>
                  <a:lnTo>
                    <a:pt x="142" y="186"/>
                  </a:lnTo>
                  <a:lnTo>
                    <a:pt x="135" y="186"/>
                  </a:lnTo>
                  <a:lnTo>
                    <a:pt x="108" y="195"/>
                  </a:lnTo>
                  <a:lnTo>
                    <a:pt x="81" y="186"/>
                  </a:lnTo>
                  <a:lnTo>
                    <a:pt x="74" y="186"/>
                  </a:lnTo>
                  <a:lnTo>
                    <a:pt x="61" y="186"/>
                  </a:lnTo>
                  <a:lnTo>
                    <a:pt x="54" y="186"/>
                  </a:lnTo>
                  <a:lnTo>
                    <a:pt x="47" y="186"/>
                  </a:lnTo>
                  <a:lnTo>
                    <a:pt x="34" y="186"/>
                  </a:lnTo>
                  <a:lnTo>
                    <a:pt x="27" y="186"/>
                  </a:lnTo>
                  <a:lnTo>
                    <a:pt x="27" y="177"/>
                  </a:lnTo>
                  <a:lnTo>
                    <a:pt x="27" y="159"/>
                  </a:lnTo>
                  <a:lnTo>
                    <a:pt x="20" y="159"/>
                  </a:lnTo>
                  <a:lnTo>
                    <a:pt x="13" y="159"/>
                  </a:lnTo>
                  <a:lnTo>
                    <a:pt x="20" y="159"/>
                  </a:lnTo>
                  <a:lnTo>
                    <a:pt x="13" y="159"/>
                  </a:lnTo>
                  <a:lnTo>
                    <a:pt x="7" y="159"/>
                  </a:lnTo>
                  <a:lnTo>
                    <a:pt x="7" y="141"/>
                  </a:lnTo>
                  <a:lnTo>
                    <a:pt x="7" y="124"/>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67" name="Freeform 57"/>
            <p:cNvSpPr>
              <a:spLocks noEditPoints="1"/>
            </p:cNvSpPr>
            <p:nvPr/>
          </p:nvSpPr>
          <p:spPr bwMode="auto">
            <a:xfrm>
              <a:off x="4937125" y="4344988"/>
              <a:ext cx="590550" cy="735012"/>
            </a:xfrm>
            <a:custGeom>
              <a:avLst/>
              <a:gdLst>
                <a:gd name="T0" fmla="*/ 13 w 217"/>
                <a:gd name="T1" fmla="*/ 133 h 230"/>
                <a:gd name="T2" fmla="*/ 20 w 217"/>
                <a:gd name="T3" fmla="*/ 106 h 230"/>
                <a:gd name="T4" fmla="*/ 13 w 217"/>
                <a:gd name="T5" fmla="*/ 97 h 230"/>
                <a:gd name="T6" fmla="*/ 13 w 217"/>
                <a:gd name="T7" fmla="*/ 80 h 230"/>
                <a:gd name="T8" fmla="*/ 0 w 217"/>
                <a:gd name="T9" fmla="*/ 62 h 230"/>
                <a:gd name="T10" fmla="*/ 0 w 217"/>
                <a:gd name="T11" fmla="*/ 9 h 230"/>
                <a:gd name="T12" fmla="*/ 27 w 217"/>
                <a:gd name="T13" fmla="*/ 0 h 230"/>
                <a:gd name="T14" fmla="*/ 81 w 217"/>
                <a:gd name="T15" fmla="*/ 9 h 230"/>
                <a:gd name="T16" fmla="*/ 122 w 217"/>
                <a:gd name="T17" fmla="*/ 9 h 230"/>
                <a:gd name="T18" fmla="*/ 122 w 217"/>
                <a:gd name="T19" fmla="*/ 26 h 230"/>
                <a:gd name="T20" fmla="*/ 122 w 217"/>
                <a:gd name="T21" fmla="*/ 35 h 230"/>
                <a:gd name="T22" fmla="*/ 136 w 217"/>
                <a:gd name="T23" fmla="*/ 35 h 230"/>
                <a:gd name="T24" fmla="*/ 122 w 217"/>
                <a:gd name="T25" fmla="*/ 44 h 230"/>
                <a:gd name="T26" fmla="*/ 129 w 217"/>
                <a:gd name="T27" fmla="*/ 62 h 230"/>
                <a:gd name="T28" fmla="*/ 122 w 217"/>
                <a:gd name="T29" fmla="*/ 71 h 230"/>
                <a:gd name="T30" fmla="*/ 115 w 217"/>
                <a:gd name="T31" fmla="*/ 80 h 230"/>
                <a:gd name="T32" fmla="*/ 108 w 217"/>
                <a:gd name="T33" fmla="*/ 97 h 230"/>
                <a:gd name="T34" fmla="*/ 102 w 217"/>
                <a:gd name="T35" fmla="*/ 115 h 230"/>
                <a:gd name="T36" fmla="*/ 149 w 217"/>
                <a:gd name="T37" fmla="*/ 115 h 230"/>
                <a:gd name="T38" fmla="*/ 183 w 217"/>
                <a:gd name="T39" fmla="*/ 115 h 230"/>
                <a:gd name="T40" fmla="*/ 176 w 217"/>
                <a:gd name="T41" fmla="*/ 133 h 230"/>
                <a:gd name="T42" fmla="*/ 190 w 217"/>
                <a:gd name="T43" fmla="*/ 150 h 230"/>
                <a:gd name="T44" fmla="*/ 170 w 217"/>
                <a:gd name="T45" fmla="*/ 150 h 230"/>
                <a:gd name="T46" fmla="*/ 163 w 217"/>
                <a:gd name="T47" fmla="*/ 168 h 230"/>
                <a:gd name="T48" fmla="*/ 183 w 217"/>
                <a:gd name="T49" fmla="*/ 159 h 230"/>
                <a:gd name="T50" fmla="*/ 183 w 217"/>
                <a:gd name="T51" fmla="*/ 168 h 230"/>
                <a:gd name="T52" fmla="*/ 190 w 217"/>
                <a:gd name="T53" fmla="*/ 168 h 230"/>
                <a:gd name="T54" fmla="*/ 197 w 217"/>
                <a:gd name="T55" fmla="*/ 177 h 230"/>
                <a:gd name="T56" fmla="*/ 190 w 217"/>
                <a:gd name="T57" fmla="*/ 195 h 230"/>
                <a:gd name="T58" fmla="*/ 190 w 217"/>
                <a:gd name="T59" fmla="*/ 204 h 230"/>
                <a:gd name="T60" fmla="*/ 210 w 217"/>
                <a:gd name="T61" fmla="*/ 221 h 230"/>
                <a:gd name="T62" fmla="*/ 203 w 217"/>
                <a:gd name="T63" fmla="*/ 221 h 230"/>
                <a:gd name="T64" fmla="*/ 197 w 217"/>
                <a:gd name="T65" fmla="*/ 213 h 230"/>
                <a:gd name="T66" fmla="*/ 176 w 217"/>
                <a:gd name="T67" fmla="*/ 204 h 230"/>
                <a:gd name="T68" fmla="*/ 163 w 217"/>
                <a:gd name="T69" fmla="*/ 204 h 230"/>
                <a:gd name="T70" fmla="*/ 163 w 217"/>
                <a:gd name="T71" fmla="*/ 221 h 230"/>
                <a:gd name="T72" fmla="*/ 142 w 217"/>
                <a:gd name="T73" fmla="*/ 213 h 230"/>
                <a:gd name="T74" fmla="*/ 136 w 217"/>
                <a:gd name="T75" fmla="*/ 221 h 230"/>
                <a:gd name="T76" fmla="*/ 122 w 217"/>
                <a:gd name="T77" fmla="*/ 213 h 230"/>
                <a:gd name="T78" fmla="*/ 102 w 217"/>
                <a:gd name="T79" fmla="*/ 195 h 230"/>
                <a:gd name="T80" fmla="*/ 88 w 217"/>
                <a:gd name="T81" fmla="*/ 177 h 230"/>
                <a:gd name="T82" fmla="*/ 75 w 217"/>
                <a:gd name="T83" fmla="*/ 195 h 230"/>
                <a:gd name="T84" fmla="*/ 7 w 217"/>
                <a:gd name="T85" fmla="*/ 186 h 230"/>
                <a:gd name="T86" fmla="*/ 88 w 217"/>
                <a:gd name="T87" fmla="*/ 195 h 230"/>
                <a:gd name="T88" fmla="*/ 95 w 217"/>
                <a:gd name="T89" fmla="*/ 204 h 230"/>
                <a:gd name="T90" fmla="*/ 122 w 217"/>
                <a:gd name="T91" fmla="*/ 213 h 230"/>
                <a:gd name="T92" fmla="*/ 129 w 217"/>
                <a:gd name="T93" fmla="*/ 221 h 230"/>
                <a:gd name="T94" fmla="*/ 129 w 217"/>
                <a:gd name="T95" fmla="*/ 21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7" h="230">
                  <a:moveTo>
                    <a:pt x="13" y="159"/>
                  </a:moveTo>
                  <a:lnTo>
                    <a:pt x="13" y="150"/>
                  </a:lnTo>
                  <a:lnTo>
                    <a:pt x="13" y="142"/>
                  </a:lnTo>
                  <a:lnTo>
                    <a:pt x="13" y="133"/>
                  </a:lnTo>
                  <a:lnTo>
                    <a:pt x="20" y="133"/>
                  </a:lnTo>
                  <a:lnTo>
                    <a:pt x="20" y="124"/>
                  </a:lnTo>
                  <a:lnTo>
                    <a:pt x="20" y="115"/>
                  </a:lnTo>
                  <a:lnTo>
                    <a:pt x="20" y="106"/>
                  </a:lnTo>
                  <a:lnTo>
                    <a:pt x="20" y="97"/>
                  </a:lnTo>
                  <a:lnTo>
                    <a:pt x="13" y="97"/>
                  </a:lnTo>
                  <a:lnTo>
                    <a:pt x="20" y="97"/>
                  </a:lnTo>
                  <a:lnTo>
                    <a:pt x="13" y="97"/>
                  </a:lnTo>
                  <a:lnTo>
                    <a:pt x="13" y="88"/>
                  </a:lnTo>
                  <a:lnTo>
                    <a:pt x="7" y="88"/>
                  </a:lnTo>
                  <a:lnTo>
                    <a:pt x="7" y="80"/>
                  </a:lnTo>
                  <a:lnTo>
                    <a:pt x="13" y="80"/>
                  </a:lnTo>
                  <a:lnTo>
                    <a:pt x="7" y="80"/>
                  </a:lnTo>
                  <a:lnTo>
                    <a:pt x="7" y="71"/>
                  </a:lnTo>
                  <a:lnTo>
                    <a:pt x="7" y="62"/>
                  </a:lnTo>
                  <a:lnTo>
                    <a:pt x="0" y="62"/>
                  </a:lnTo>
                  <a:lnTo>
                    <a:pt x="0" y="53"/>
                  </a:lnTo>
                  <a:lnTo>
                    <a:pt x="0" y="35"/>
                  </a:lnTo>
                  <a:lnTo>
                    <a:pt x="0" y="17"/>
                  </a:lnTo>
                  <a:lnTo>
                    <a:pt x="0" y="9"/>
                  </a:lnTo>
                  <a:lnTo>
                    <a:pt x="0" y="0"/>
                  </a:lnTo>
                  <a:lnTo>
                    <a:pt x="7" y="0"/>
                  </a:lnTo>
                  <a:lnTo>
                    <a:pt x="20" y="0"/>
                  </a:lnTo>
                  <a:lnTo>
                    <a:pt x="27" y="0"/>
                  </a:lnTo>
                  <a:lnTo>
                    <a:pt x="34" y="0"/>
                  </a:lnTo>
                  <a:lnTo>
                    <a:pt x="47" y="0"/>
                  </a:lnTo>
                  <a:lnTo>
                    <a:pt x="54" y="0"/>
                  </a:lnTo>
                  <a:lnTo>
                    <a:pt x="81" y="9"/>
                  </a:lnTo>
                  <a:lnTo>
                    <a:pt x="108" y="0"/>
                  </a:lnTo>
                  <a:lnTo>
                    <a:pt x="115" y="0"/>
                  </a:lnTo>
                  <a:lnTo>
                    <a:pt x="122" y="0"/>
                  </a:lnTo>
                  <a:lnTo>
                    <a:pt x="122" y="9"/>
                  </a:lnTo>
                  <a:lnTo>
                    <a:pt x="129" y="9"/>
                  </a:lnTo>
                  <a:lnTo>
                    <a:pt x="122" y="17"/>
                  </a:lnTo>
                  <a:lnTo>
                    <a:pt x="129" y="17"/>
                  </a:lnTo>
                  <a:lnTo>
                    <a:pt x="122" y="26"/>
                  </a:lnTo>
                  <a:lnTo>
                    <a:pt x="129" y="26"/>
                  </a:lnTo>
                  <a:lnTo>
                    <a:pt x="129" y="35"/>
                  </a:lnTo>
                  <a:lnTo>
                    <a:pt x="129" y="26"/>
                  </a:lnTo>
                  <a:lnTo>
                    <a:pt x="122" y="35"/>
                  </a:lnTo>
                  <a:lnTo>
                    <a:pt x="129" y="35"/>
                  </a:lnTo>
                  <a:lnTo>
                    <a:pt x="129" y="44"/>
                  </a:lnTo>
                  <a:lnTo>
                    <a:pt x="136" y="44"/>
                  </a:lnTo>
                  <a:lnTo>
                    <a:pt x="136" y="35"/>
                  </a:lnTo>
                  <a:lnTo>
                    <a:pt x="136" y="44"/>
                  </a:lnTo>
                  <a:lnTo>
                    <a:pt x="129" y="44"/>
                  </a:lnTo>
                  <a:lnTo>
                    <a:pt x="122" y="53"/>
                  </a:lnTo>
                  <a:lnTo>
                    <a:pt x="122" y="44"/>
                  </a:lnTo>
                  <a:lnTo>
                    <a:pt x="122" y="53"/>
                  </a:lnTo>
                  <a:lnTo>
                    <a:pt x="129" y="53"/>
                  </a:lnTo>
                  <a:lnTo>
                    <a:pt x="122" y="53"/>
                  </a:lnTo>
                  <a:lnTo>
                    <a:pt x="129" y="62"/>
                  </a:lnTo>
                  <a:lnTo>
                    <a:pt x="122" y="62"/>
                  </a:lnTo>
                  <a:lnTo>
                    <a:pt x="122" y="71"/>
                  </a:lnTo>
                  <a:lnTo>
                    <a:pt x="115" y="71"/>
                  </a:lnTo>
                  <a:lnTo>
                    <a:pt x="122" y="71"/>
                  </a:lnTo>
                  <a:lnTo>
                    <a:pt x="115" y="71"/>
                  </a:lnTo>
                  <a:lnTo>
                    <a:pt x="115" y="80"/>
                  </a:lnTo>
                  <a:lnTo>
                    <a:pt x="108" y="80"/>
                  </a:lnTo>
                  <a:lnTo>
                    <a:pt x="115" y="80"/>
                  </a:lnTo>
                  <a:lnTo>
                    <a:pt x="108" y="88"/>
                  </a:lnTo>
                  <a:lnTo>
                    <a:pt x="108" y="97"/>
                  </a:lnTo>
                  <a:lnTo>
                    <a:pt x="108" y="88"/>
                  </a:lnTo>
                  <a:lnTo>
                    <a:pt x="108" y="97"/>
                  </a:lnTo>
                  <a:lnTo>
                    <a:pt x="102" y="97"/>
                  </a:lnTo>
                  <a:lnTo>
                    <a:pt x="102" y="106"/>
                  </a:lnTo>
                  <a:lnTo>
                    <a:pt x="108" y="115"/>
                  </a:lnTo>
                  <a:lnTo>
                    <a:pt x="102" y="115"/>
                  </a:lnTo>
                  <a:lnTo>
                    <a:pt x="122" y="115"/>
                  </a:lnTo>
                  <a:lnTo>
                    <a:pt x="129" y="115"/>
                  </a:lnTo>
                  <a:lnTo>
                    <a:pt x="136" y="115"/>
                  </a:lnTo>
                  <a:lnTo>
                    <a:pt x="149" y="115"/>
                  </a:lnTo>
                  <a:lnTo>
                    <a:pt x="156" y="115"/>
                  </a:lnTo>
                  <a:lnTo>
                    <a:pt x="163" y="115"/>
                  </a:lnTo>
                  <a:lnTo>
                    <a:pt x="176" y="115"/>
                  </a:lnTo>
                  <a:lnTo>
                    <a:pt x="183" y="115"/>
                  </a:lnTo>
                  <a:lnTo>
                    <a:pt x="183" y="124"/>
                  </a:lnTo>
                  <a:lnTo>
                    <a:pt x="176" y="124"/>
                  </a:lnTo>
                  <a:lnTo>
                    <a:pt x="183" y="133"/>
                  </a:lnTo>
                  <a:lnTo>
                    <a:pt x="176" y="133"/>
                  </a:lnTo>
                  <a:lnTo>
                    <a:pt x="183" y="133"/>
                  </a:lnTo>
                  <a:lnTo>
                    <a:pt x="183" y="142"/>
                  </a:lnTo>
                  <a:lnTo>
                    <a:pt x="183" y="150"/>
                  </a:lnTo>
                  <a:lnTo>
                    <a:pt x="190" y="150"/>
                  </a:lnTo>
                  <a:lnTo>
                    <a:pt x="190" y="159"/>
                  </a:lnTo>
                  <a:lnTo>
                    <a:pt x="183" y="159"/>
                  </a:lnTo>
                  <a:lnTo>
                    <a:pt x="176" y="159"/>
                  </a:lnTo>
                  <a:lnTo>
                    <a:pt x="170" y="150"/>
                  </a:lnTo>
                  <a:lnTo>
                    <a:pt x="163" y="150"/>
                  </a:lnTo>
                  <a:lnTo>
                    <a:pt x="156" y="159"/>
                  </a:lnTo>
                  <a:lnTo>
                    <a:pt x="156" y="168"/>
                  </a:lnTo>
                  <a:lnTo>
                    <a:pt x="163" y="168"/>
                  </a:lnTo>
                  <a:lnTo>
                    <a:pt x="170" y="168"/>
                  </a:lnTo>
                  <a:lnTo>
                    <a:pt x="176" y="159"/>
                  </a:lnTo>
                  <a:lnTo>
                    <a:pt x="183" y="168"/>
                  </a:lnTo>
                  <a:lnTo>
                    <a:pt x="183" y="159"/>
                  </a:lnTo>
                  <a:lnTo>
                    <a:pt x="183" y="168"/>
                  </a:lnTo>
                  <a:lnTo>
                    <a:pt x="183" y="159"/>
                  </a:lnTo>
                  <a:lnTo>
                    <a:pt x="190" y="168"/>
                  </a:lnTo>
                  <a:lnTo>
                    <a:pt x="183" y="168"/>
                  </a:lnTo>
                  <a:lnTo>
                    <a:pt x="176" y="168"/>
                  </a:lnTo>
                  <a:lnTo>
                    <a:pt x="183" y="177"/>
                  </a:lnTo>
                  <a:lnTo>
                    <a:pt x="190" y="177"/>
                  </a:lnTo>
                  <a:lnTo>
                    <a:pt x="190" y="168"/>
                  </a:lnTo>
                  <a:lnTo>
                    <a:pt x="197" y="168"/>
                  </a:lnTo>
                  <a:lnTo>
                    <a:pt x="197" y="177"/>
                  </a:lnTo>
                  <a:lnTo>
                    <a:pt x="197" y="186"/>
                  </a:lnTo>
                  <a:lnTo>
                    <a:pt x="197" y="177"/>
                  </a:lnTo>
                  <a:lnTo>
                    <a:pt x="190" y="186"/>
                  </a:lnTo>
                  <a:lnTo>
                    <a:pt x="190" y="195"/>
                  </a:lnTo>
                  <a:lnTo>
                    <a:pt x="197" y="195"/>
                  </a:lnTo>
                  <a:lnTo>
                    <a:pt x="190" y="195"/>
                  </a:lnTo>
                  <a:lnTo>
                    <a:pt x="183" y="186"/>
                  </a:lnTo>
                  <a:lnTo>
                    <a:pt x="190" y="195"/>
                  </a:lnTo>
                  <a:lnTo>
                    <a:pt x="183" y="195"/>
                  </a:lnTo>
                  <a:lnTo>
                    <a:pt x="190" y="204"/>
                  </a:lnTo>
                  <a:lnTo>
                    <a:pt x="197" y="204"/>
                  </a:lnTo>
                  <a:lnTo>
                    <a:pt x="203" y="213"/>
                  </a:lnTo>
                  <a:lnTo>
                    <a:pt x="210" y="213"/>
                  </a:lnTo>
                  <a:lnTo>
                    <a:pt x="210" y="221"/>
                  </a:lnTo>
                  <a:lnTo>
                    <a:pt x="217" y="221"/>
                  </a:lnTo>
                  <a:lnTo>
                    <a:pt x="210" y="221"/>
                  </a:lnTo>
                  <a:lnTo>
                    <a:pt x="210" y="230"/>
                  </a:lnTo>
                  <a:lnTo>
                    <a:pt x="203" y="221"/>
                  </a:lnTo>
                  <a:lnTo>
                    <a:pt x="197" y="230"/>
                  </a:lnTo>
                  <a:lnTo>
                    <a:pt x="203" y="221"/>
                  </a:lnTo>
                  <a:lnTo>
                    <a:pt x="197" y="221"/>
                  </a:lnTo>
                  <a:lnTo>
                    <a:pt x="197" y="213"/>
                  </a:lnTo>
                  <a:lnTo>
                    <a:pt x="190" y="213"/>
                  </a:lnTo>
                  <a:lnTo>
                    <a:pt x="183" y="213"/>
                  </a:lnTo>
                  <a:lnTo>
                    <a:pt x="183" y="204"/>
                  </a:lnTo>
                  <a:lnTo>
                    <a:pt x="176" y="204"/>
                  </a:lnTo>
                  <a:lnTo>
                    <a:pt x="170" y="204"/>
                  </a:lnTo>
                  <a:lnTo>
                    <a:pt x="170" y="195"/>
                  </a:lnTo>
                  <a:lnTo>
                    <a:pt x="163" y="195"/>
                  </a:lnTo>
                  <a:lnTo>
                    <a:pt x="163" y="204"/>
                  </a:lnTo>
                  <a:lnTo>
                    <a:pt x="170" y="204"/>
                  </a:lnTo>
                  <a:lnTo>
                    <a:pt x="170" y="213"/>
                  </a:lnTo>
                  <a:lnTo>
                    <a:pt x="170" y="221"/>
                  </a:lnTo>
                  <a:lnTo>
                    <a:pt x="163" y="221"/>
                  </a:lnTo>
                  <a:lnTo>
                    <a:pt x="163" y="213"/>
                  </a:lnTo>
                  <a:lnTo>
                    <a:pt x="156" y="213"/>
                  </a:lnTo>
                  <a:lnTo>
                    <a:pt x="149" y="213"/>
                  </a:lnTo>
                  <a:lnTo>
                    <a:pt x="142" y="213"/>
                  </a:lnTo>
                  <a:lnTo>
                    <a:pt x="142" y="221"/>
                  </a:lnTo>
                  <a:lnTo>
                    <a:pt x="136" y="221"/>
                  </a:lnTo>
                  <a:lnTo>
                    <a:pt x="142" y="221"/>
                  </a:lnTo>
                  <a:lnTo>
                    <a:pt x="136" y="221"/>
                  </a:lnTo>
                  <a:lnTo>
                    <a:pt x="136" y="213"/>
                  </a:lnTo>
                  <a:lnTo>
                    <a:pt x="129" y="213"/>
                  </a:lnTo>
                  <a:lnTo>
                    <a:pt x="129" y="204"/>
                  </a:lnTo>
                  <a:lnTo>
                    <a:pt x="122" y="213"/>
                  </a:lnTo>
                  <a:lnTo>
                    <a:pt x="122" y="204"/>
                  </a:lnTo>
                  <a:lnTo>
                    <a:pt x="115" y="204"/>
                  </a:lnTo>
                  <a:lnTo>
                    <a:pt x="108" y="195"/>
                  </a:lnTo>
                  <a:lnTo>
                    <a:pt x="102" y="195"/>
                  </a:lnTo>
                  <a:lnTo>
                    <a:pt x="102" y="186"/>
                  </a:lnTo>
                  <a:lnTo>
                    <a:pt x="95" y="186"/>
                  </a:lnTo>
                  <a:lnTo>
                    <a:pt x="95" y="177"/>
                  </a:lnTo>
                  <a:lnTo>
                    <a:pt x="88" y="177"/>
                  </a:lnTo>
                  <a:lnTo>
                    <a:pt x="88" y="186"/>
                  </a:lnTo>
                  <a:lnTo>
                    <a:pt x="81" y="186"/>
                  </a:lnTo>
                  <a:lnTo>
                    <a:pt x="81" y="195"/>
                  </a:lnTo>
                  <a:lnTo>
                    <a:pt x="75" y="195"/>
                  </a:lnTo>
                  <a:lnTo>
                    <a:pt x="61" y="195"/>
                  </a:lnTo>
                  <a:lnTo>
                    <a:pt x="34" y="186"/>
                  </a:lnTo>
                  <a:lnTo>
                    <a:pt x="13" y="186"/>
                  </a:lnTo>
                  <a:lnTo>
                    <a:pt x="7" y="186"/>
                  </a:lnTo>
                  <a:lnTo>
                    <a:pt x="13" y="177"/>
                  </a:lnTo>
                  <a:lnTo>
                    <a:pt x="13" y="168"/>
                  </a:lnTo>
                  <a:lnTo>
                    <a:pt x="13" y="159"/>
                  </a:lnTo>
                  <a:close/>
                  <a:moveTo>
                    <a:pt x="88" y="195"/>
                  </a:moveTo>
                  <a:lnTo>
                    <a:pt x="95" y="195"/>
                  </a:lnTo>
                  <a:lnTo>
                    <a:pt x="102" y="195"/>
                  </a:lnTo>
                  <a:lnTo>
                    <a:pt x="95" y="195"/>
                  </a:lnTo>
                  <a:lnTo>
                    <a:pt x="95" y="204"/>
                  </a:lnTo>
                  <a:lnTo>
                    <a:pt x="88" y="195"/>
                  </a:lnTo>
                  <a:close/>
                  <a:moveTo>
                    <a:pt x="115" y="213"/>
                  </a:moveTo>
                  <a:lnTo>
                    <a:pt x="122" y="204"/>
                  </a:lnTo>
                  <a:lnTo>
                    <a:pt x="122" y="213"/>
                  </a:lnTo>
                  <a:lnTo>
                    <a:pt x="115" y="213"/>
                  </a:lnTo>
                  <a:close/>
                  <a:moveTo>
                    <a:pt x="136" y="213"/>
                  </a:moveTo>
                  <a:lnTo>
                    <a:pt x="129" y="213"/>
                  </a:lnTo>
                  <a:lnTo>
                    <a:pt x="129" y="221"/>
                  </a:lnTo>
                  <a:lnTo>
                    <a:pt x="129" y="213"/>
                  </a:lnTo>
                  <a:lnTo>
                    <a:pt x="129" y="221"/>
                  </a:lnTo>
                  <a:lnTo>
                    <a:pt x="122" y="213"/>
                  </a:lnTo>
                  <a:lnTo>
                    <a:pt x="129" y="213"/>
                  </a:lnTo>
                  <a:lnTo>
                    <a:pt x="136" y="213"/>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68" name="Freeform 58"/>
            <p:cNvSpPr>
              <a:spLocks noEditPoints="1"/>
            </p:cNvSpPr>
            <p:nvPr/>
          </p:nvSpPr>
          <p:spPr bwMode="auto">
            <a:xfrm>
              <a:off x="5673725" y="4713288"/>
              <a:ext cx="887413" cy="1077912"/>
            </a:xfrm>
            <a:custGeom>
              <a:avLst/>
              <a:gdLst>
                <a:gd name="T0" fmla="*/ 313 w 326"/>
                <a:gd name="T1" fmla="*/ 186 h 337"/>
                <a:gd name="T2" fmla="*/ 319 w 326"/>
                <a:gd name="T3" fmla="*/ 213 h 337"/>
                <a:gd name="T4" fmla="*/ 326 w 326"/>
                <a:gd name="T5" fmla="*/ 266 h 337"/>
                <a:gd name="T6" fmla="*/ 313 w 326"/>
                <a:gd name="T7" fmla="*/ 310 h 337"/>
                <a:gd name="T8" fmla="*/ 299 w 326"/>
                <a:gd name="T9" fmla="*/ 328 h 337"/>
                <a:gd name="T10" fmla="*/ 279 w 326"/>
                <a:gd name="T11" fmla="*/ 319 h 337"/>
                <a:gd name="T12" fmla="*/ 279 w 326"/>
                <a:gd name="T13" fmla="*/ 310 h 337"/>
                <a:gd name="T14" fmla="*/ 265 w 326"/>
                <a:gd name="T15" fmla="*/ 284 h 337"/>
                <a:gd name="T16" fmla="*/ 251 w 326"/>
                <a:gd name="T17" fmla="*/ 266 h 337"/>
                <a:gd name="T18" fmla="*/ 251 w 326"/>
                <a:gd name="T19" fmla="*/ 239 h 337"/>
                <a:gd name="T20" fmla="*/ 238 w 326"/>
                <a:gd name="T21" fmla="*/ 231 h 337"/>
                <a:gd name="T22" fmla="*/ 231 w 326"/>
                <a:gd name="T23" fmla="*/ 222 h 337"/>
                <a:gd name="T24" fmla="*/ 224 w 326"/>
                <a:gd name="T25" fmla="*/ 231 h 337"/>
                <a:gd name="T26" fmla="*/ 224 w 326"/>
                <a:gd name="T27" fmla="*/ 231 h 337"/>
                <a:gd name="T28" fmla="*/ 211 w 326"/>
                <a:gd name="T29" fmla="*/ 195 h 337"/>
                <a:gd name="T30" fmla="*/ 218 w 326"/>
                <a:gd name="T31" fmla="*/ 195 h 337"/>
                <a:gd name="T32" fmla="*/ 224 w 326"/>
                <a:gd name="T33" fmla="*/ 177 h 337"/>
                <a:gd name="T34" fmla="*/ 218 w 326"/>
                <a:gd name="T35" fmla="*/ 168 h 337"/>
                <a:gd name="T36" fmla="*/ 218 w 326"/>
                <a:gd name="T37" fmla="*/ 177 h 337"/>
                <a:gd name="T38" fmla="*/ 211 w 326"/>
                <a:gd name="T39" fmla="*/ 186 h 337"/>
                <a:gd name="T40" fmla="*/ 218 w 326"/>
                <a:gd name="T41" fmla="*/ 133 h 337"/>
                <a:gd name="T42" fmla="*/ 211 w 326"/>
                <a:gd name="T43" fmla="*/ 115 h 337"/>
                <a:gd name="T44" fmla="*/ 190 w 326"/>
                <a:gd name="T45" fmla="*/ 98 h 337"/>
                <a:gd name="T46" fmla="*/ 170 w 326"/>
                <a:gd name="T47" fmla="*/ 62 h 337"/>
                <a:gd name="T48" fmla="*/ 143 w 326"/>
                <a:gd name="T49" fmla="*/ 62 h 337"/>
                <a:gd name="T50" fmla="*/ 136 w 326"/>
                <a:gd name="T51" fmla="*/ 62 h 337"/>
                <a:gd name="T52" fmla="*/ 95 w 326"/>
                <a:gd name="T53" fmla="*/ 71 h 337"/>
                <a:gd name="T54" fmla="*/ 95 w 326"/>
                <a:gd name="T55" fmla="*/ 62 h 337"/>
                <a:gd name="T56" fmla="*/ 89 w 326"/>
                <a:gd name="T57" fmla="*/ 44 h 337"/>
                <a:gd name="T58" fmla="*/ 82 w 326"/>
                <a:gd name="T59" fmla="*/ 44 h 337"/>
                <a:gd name="T60" fmla="*/ 48 w 326"/>
                <a:gd name="T61" fmla="*/ 35 h 337"/>
                <a:gd name="T62" fmla="*/ 61 w 326"/>
                <a:gd name="T63" fmla="*/ 27 h 337"/>
                <a:gd name="T64" fmla="*/ 41 w 326"/>
                <a:gd name="T65" fmla="*/ 35 h 337"/>
                <a:gd name="T66" fmla="*/ 27 w 326"/>
                <a:gd name="T67" fmla="*/ 35 h 337"/>
                <a:gd name="T68" fmla="*/ 14 w 326"/>
                <a:gd name="T69" fmla="*/ 27 h 337"/>
                <a:gd name="T70" fmla="*/ 7 w 326"/>
                <a:gd name="T71" fmla="*/ 18 h 337"/>
                <a:gd name="T72" fmla="*/ 0 w 326"/>
                <a:gd name="T73" fmla="*/ 0 h 337"/>
                <a:gd name="T74" fmla="*/ 61 w 326"/>
                <a:gd name="T75" fmla="*/ 0 h 337"/>
                <a:gd name="T76" fmla="*/ 116 w 326"/>
                <a:gd name="T77" fmla="*/ 9 h 337"/>
                <a:gd name="T78" fmla="*/ 156 w 326"/>
                <a:gd name="T79" fmla="*/ 18 h 337"/>
                <a:gd name="T80" fmla="*/ 190 w 326"/>
                <a:gd name="T81" fmla="*/ 18 h 337"/>
                <a:gd name="T82" fmla="*/ 224 w 326"/>
                <a:gd name="T83" fmla="*/ 27 h 337"/>
                <a:gd name="T84" fmla="*/ 245 w 326"/>
                <a:gd name="T85" fmla="*/ 27 h 337"/>
                <a:gd name="T86" fmla="*/ 245 w 326"/>
                <a:gd name="T87" fmla="*/ 18 h 337"/>
                <a:gd name="T88" fmla="*/ 258 w 326"/>
                <a:gd name="T89" fmla="*/ 18 h 337"/>
                <a:gd name="T90" fmla="*/ 265 w 326"/>
                <a:gd name="T91" fmla="*/ 44 h 337"/>
                <a:gd name="T92" fmla="*/ 279 w 326"/>
                <a:gd name="T93" fmla="*/ 89 h 337"/>
                <a:gd name="T94" fmla="*/ 41 w 326"/>
                <a:gd name="T95" fmla="*/ 35 h 337"/>
                <a:gd name="T96" fmla="*/ 21 w 326"/>
                <a:gd name="T97" fmla="*/ 35 h 337"/>
                <a:gd name="T98" fmla="*/ 34 w 326"/>
                <a:gd name="T99" fmla="*/ 35 h 337"/>
                <a:gd name="T100" fmla="*/ 292 w 326"/>
                <a:gd name="T101" fmla="*/ 106 h 337"/>
                <a:gd name="T102" fmla="*/ 306 w 326"/>
                <a:gd name="T103" fmla="*/ 133 h 337"/>
                <a:gd name="T104" fmla="*/ 306 w 326"/>
                <a:gd name="T105" fmla="*/ 133 h 337"/>
                <a:gd name="T106" fmla="*/ 299 w 326"/>
                <a:gd name="T107" fmla="*/ 124 h 337"/>
                <a:gd name="T108" fmla="*/ 299 w 326"/>
                <a:gd name="T109" fmla="*/ 142 h 337"/>
                <a:gd name="T110" fmla="*/ 299 w 326"/>
                <a:gd name="T111" fmla="*/ 133 h 337"/>
                <a:gd name="T112" fmla="*/ 313 w 326"/>
                <a:gd name="T113" fmla="*/ 32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6" h="337">
                  <a:moveTo>
                    <a:pt x="292" y="124"/>
                  </a:moveTo>
                  <a:lnTo>
                    <a:pt x="299" y="151"/>
                  </a:lnTo>
                  <a:lnTo>
                    <a:pt x="306" y="177"/>
                  </a:lnTo>
                  <a:lnTo>
                    <a:pt x="313" y="186"/>
                  </a:lnTo>
                  <a:lnTo>
                    <a:pt x="313" y="195"/>
                  </a:lnTo>
                  <a:lnTo>
                    <a:pt x="319" y="213"/>
                  </a:lnTo>
                  <a:lnTo>
                    <a:pt x="313" y="213"/>
                  </a:lnTo>
                  <a:lnTo>
                    <a:pt x="319" y="213"/>
                  </a:lnTo>
                  <a:lnTo>
                    <a:pt x="319" y="222"/>
                  </a:lnTo>
                  <a:lnTo>
                    <a:pt x="326" y="222"/>
                  </a:lnTo>
                  <a:lnTo>
                    <a:pt x="326" y="239"/>
                  </a:lnTo>
                  <a:lnTo>
                    <a:pt x="326" y="266"/>
                  </a:lnTo>
                  <a:lnTo>
                    <a:pt x="319" y="284"/>
                  </a:lnTo>
                  <a:lnTo>
                    <a:pt x="319" y="293"/>
                  </a:lnTo>
                  <a:lnTo>
                    <a:pt x="313" y="301"/>
                  </a:lnTo>
                  <a:lnTo>
                    <a:pt x="313" y="310"/>
                  </a:lnTo>
                  <a:lnTo>
                    <a:pt x="313" y="319"/>
                  </a:lnTo>
                  <a:lnTo>
                    <a:pt x="313" y="328"/>
                  </a:lnTo>
                  <a:lnTo>
                    <a:pt x="306" y="328"/>
                  </a:lnTo>
                  <a:lnTo>
                    <a:pt x="299" y="328"/>
                  </a:lnTo>
                  <a:lnTo>
                    <a:pt x="292" y="328"/>
                  </a:lnTo>
                  <a:lnTo>
                    <a:pt x="285" y="328"/>
                  </a:lnTo>
                  <a:lnTo>
                    <a:pt x="279" y="328"/>
                  </a:lnTo>
                  <a:lnTo>
                    <a:pt x="279" y="319"/>
                  </a:lnTo>
                  <a:lnTo>
                    <a:pt x="285" y="328"/>
                  </a:lnTo>
                  <a:lnTo>
                    <a:pt x="292" y="319"/>
                  </a:lnTo>
                  <a:lnTo>
                    <a:pt x="285" y="319"/>
                  </a:lnTo>
                  <a:lnTo>
                    <a:pt x="279" y="310"/>
                  </a:lnTo>
                  <a:lnTo>
                    <a:pt x="272" y="301"/>
                  </a:lnTo>
                  <a:lnTo>
                    <a:pt x="279" y="293"/>
                  </a:lnTo>
                  <a:lnTo>
                    <a:pt x="272" y="293"/>
                  </a:lnTo>
                  <a:lnTo>
                    <a:pt x="265" y="284"/>
                  </a:lnTo>
                  <a:lnTo>
                    <a:pt x="251" y="284"/>
                  </a:lnTo>
                  <a:lnTo>
                    <a:pt x="258" y="284"/>
                  </a:lnTo>
                  <a:lnTo>
                    <a:pt x="251" y="275"/>
                  </a:lnTo>
                  <a:lnTo>
                    <a:pt x="251" y="266"/>
                  </a:lnTo>
                  <a:lnTo>
                    <a:pt x="251" y="257"/>
                  </a:lnTo>
                  <a:lnTo>
                    <a:pt x="245" y="257"/>
                  </a:lnTo>
                  <a:lnTo>
                    <a:pt x="245" y="248"/>
                  </a:lnTo>
                  <a:lnTo>
                    <a:pt x="251" y="239"/>
                  </a:lnTo>
                  <a:lnTo>
                    <a:pt x="245" y="239"/>
                  </a:lnTo>
                  <a:lnTo>
                    <a:pt x="245" y="248"/>
                  </a:lnTo>
                  <a:lnTo>
                    <a:pt x="238" y="239"/>
                  </a:lnTo>
                  <a:lnTo>
                    <a:pt x="238" y="231"/>
                  </a:lnTo>
                  <a:lnTo>
                    <a:pt x="245" y="231"/>
                  </a:lnTo>
                  <a:lnTo>
                    <a:pt x="245" y="222"/>
                  </a:lnTo>
                  <a:lnTo>
                    <a:pt x="238" y="231"/>
                  </a:lnTo>
                  <a:lnTo>
                    <a:pt x="231" y="222"/>
                  </a:lnTo>
                  <a:lnTo>
                    <a:pt x="238" y="231"/>
                  </a:lnTo>
                  <a:lnTo>
                    <a:pt x="238" y="239"/>
                  </a:lnTo>
                  <a:lnTo>
                    <a:pt x="231" y="231"/>
                  </a:lnTo>
                  <a:lnTo>
                    <a:pt x="224" y="231"/>
                  </a:lnTo>
                  <a:lnTo>
                    <a:pt x="224" y="222"/>
                  </a:lnTo>
                  <a:lnTo>
                    <a:pt x="224" y="231"/>
                  </a:lnTo>
                  <a:lnTo>
                    <a:pt x="231" y="231"/>
                  </a:lnTo>
                  <a:lnTo>
                    <a:pt x="224" y="231"/>
                  </a:lnTo>
                  <a:lnTo>
                    <a:pt x="224" y="213"/>
                  </a:lnTo>
                  <a:lnTo>
                    <a:pt x="218" y="213"/>
                  </a:lnTo>
                  <a:lnTo>
                    <a:pt x="218" y="204"/>
                  </a:lnTo>
                  <a:lnTo>
                    <a:pt x="211" y="195"/>
                  </a:lnTo>
                  <a:lnTo>
                    <a:pt x="218" y="195"/>
                  </a:lnTo>
                  <a:lnTo>
                    <a:pt x="211" y="195"/>
                  </a:lnTo>
                  <a:lnTo>
                    <a:pt x="224" y="195"/>
                  </a:lnTo>
                  <a:lnTo>
                    <a:pt x="218" y="195"/>
                  </a:lnTo>
                  <a:lnTo>
                    <a:pt x="224" y="195"/>
                  </a:lnTo>
                  <a:lnTo>
                    <a:pt x="218" y="195"/>
                  </a:lnTo>
                  <a:lnTo>
                    <a:pt x="218" y="186"/>
                  </a:lnTo>
                  <a:lnTo>
                    <a:pt x="224" y="177"/>
                  </a:lnTo>
                  <a:lnTo>
                    <a:pt x="224" y="168"/>
                  </a:lnTo>
                  <a:lnTo>
                    <a:pt x="224" y="177"/>
                  </a:lnTo>
                  <a:lnTo>
                    <a:pt x="218" y="177"/>
                  </a:lnTo>
                  <a:lnTo>
                    <a:pt x="218" y="168"/>
                  </a:lnTo>
                  <a:lnTo>
                    <a:pt x="211" y="168"/>
                  </a:lnTo>
                  <a:lnTo>
                    <a:pt x="218" y="168"/>
                  </a:lnTo>
                  <a:lnTo>
                    <a:pt x="211" y="168"/>
                  </a:lnTo>
                  <a:lnTo>
                    <a:pt x="218" y="177"/>
                  </a:lnTo>
                  <a:lnTo>
                    <a:pt x="218" y="186"/>
                  </a:lnTo>
                  <a:lnTo>
                    <a:pt x="211" y="186"/>
                  </a:lnTo>
                  <a:lnTo>
                    <a:pt x="211" y="177"/>
                  </a:lnTo>
                  <a:lnTo>
                    <a:pt x="211" y="186"/>
                  </a:lnTo>
                  <a:lnTo>
                    <a:pt x="204" y="177"/>
                  </a:lnTo>
                  <a:lnTo>
                    <a:pt x="211" y="160"/>
                  </a:lnTo>
                  <a:lnTo>
                    <a:pt x="211" y="142"/>
                  </a:lnTo>
                  <a:lnTo>
                    <a:pt x="218" y="133"/>
                  </a:lnTo>
                  <a:lnTo>
                    <a:pt x="211" y="124"/>
                  </a:lnTo>
                  <a:lnTo>
                    <a:pt x="218" y="124"/>
                  </a:lnTo>
                  <a:lnTo>
                    <a:pt x="218" y="115"/>
                  </a:lnTo>
                  <a:lnTo>
                    <a:pt x="211" y="115"/>
                  </a:lnTo>
                  <a:lnTo>
                    <a:pt x="211" y="106"/>
                  </a:lnTo>
                  <a:lnTo>
                    <a:pt x="197" y="106"/>
                  </a:lnTo>
                  <a:lnTo>
                    <a:pt x="197" y="98"/>
                  </a:lnTo>
                  <a:lnTo>
                    <a:pt x="190" y="98"/>
                  </a:lnTo>
                  <a:lnTo>
                    <a:pt x="190" y="89"/>
                  </a:lnTo>
                  <a:lnTo>
                    <a:pt x="184" y="80"/>
                  </a:lnTo>
                  <a:lnTo>
                    <a:pt x="177" y="71"/>
                  </a:lnTo>
                  <a:lnTo>
                    <a:pt x="170" y="62"/>
                  </a:lnTo>
                  <a:lnTo>
                    <a:pt x="156" y="53"/>
                  </a:lnTo>
                  <a:lnTo>
                    <a:pt x="150" y="53"/>
                  </a:lnTo>
                  <a:lnTo>
                    <a:pt x="143" y="53"/>
                  </a:lnTo>
                  <a:lnTo>
                    <a:pt x="143" y="62"/>
                  </a:lnTo>
                  <a:lnTo>
                    <a:pt x="136" y="53"/>
                  </a:lnTo>
                  <a:lnTo>
                    <a:pt x="136" y="62"/>
                  </a:lnTo>
                  <a:lnTo>
                    <a:pt x="143" y="62"/>
                  </a:lnTo>
                  <a:lnTo>
                    <a:pt x="136" y="62"/>
                  </a:lnTo>
                  <a:lnTo>
                    <a:pt x="123" y="71"/>
                  </a:lnTo>
                  <a:lnTo>
                    <a:pt x="116" y="71"/>
                  </a:lnTo>
                  <a:lnTo>
                    <a:pt x="102" y="71"/>
                  </a:lnTo>
                  <a:lnTo>
                    <a:pt x="95" y="71"/>
                  </a:lnTo>
                  <a:lnTo>
                    <a:pt x="95" y="62"/>
                  </a:lnTo>
                  <a:lnTo>
                    <a:pt x="95" y="71"/>
                  </a:lnTo>
                  <a:lnTo>
                    <a:pt x="102" y="71"/>
                  </a:lnTo>
                  <a:lnTo>
                    <a:pt x="95" y="62"/>
                  </a:lnTo>
                  <a:lnTo>
                    <a:pt x="89" y="53"/>
                  </a:lnTo>
                  <a:lnTo>
                    <a:pt x="95" y="53"/>
                  </a:lnTo>
                  <a:lnTo>
                    <a:pt x="82" y="44"/>
                  </a:lnTo>
                  <a:lnTo>
                    <a:pt x="89" y="44"/>
                  </a:lnTo>
                  <a:lnTo>
                    <a:pt x="89" y="35"/>
                  </a:lnTo>
                  <a:lnTo>
                    <a:pt x="82" y="44"/>
                  </a:lnTo>
                  <a:lnTo>
                    <a:pt x="75" y="44"/>
                  </a:lnTo>
                  <a:lnTo>
                    <a:pt x="82" y="44"/>
                  </a:lnTo>
                  <a:lnTo>
                    <a:pt x="82" y="53"/>
                  </a:lnTo>
                  <a:lnTo>
                    <a:pt x="75" y="44"/>
                  </a:lnTo>
                  <a:lnTo>
                    <a:pt x="55" y="35"/>
                  </a:lnTo>
                  <a:lnTo>
                    <a:pt x="48" y="35"/>
                  </a:lnTo>
                  <a:lnTo>
                    <a:pt x="55" y="35"/>
                  </a:lnTo>
                  <a:lnTo>
                    <a:pt x="61" y="35"/>
                  </a:lnTo>
                  <a:lnTo>
                    <a:pt x="68" y="35"/>
                  </a:lnTo>
                  <a:lnTo>
                    <a:pt x="61" y="27"/>
                  </a:lnTo>
                  <a:lnTo>
                    <a:pt x="55" y="35"/>
                  </a:lnTo>
                  <a:lnTo>
                    <a:pt x="55" y="27"/>
                  </a:lnTo>
                  <a:lnTo>
                    <a:pt x="48" y="35"/>
                  </a:lnTo>
                  <a:lnTo>
                    <a:pt x="41" y="35"/>
                  </a:lnTo>
                  <a:lnTo>
                    <a:pt x="21" y="35"/>
                  </a:lnTo>
                  <a:lnTo>
                    <a:pt x="34" y="35"/>
                  </a:lnTo>
                  <a:lnTo>
                    <a:pt x="27" y="27"/>
                  </a:lnTo>
                  <a:lnTo>
                    <a:pt x="27" y="35"/>
                  </a:lnTo>
                  <a:lnTo>
                    <a:pt x="21" y="27"/>
                  </a:lnTo>
                  <a:lnTo>
                    <a:pt x="21" y="35"/>
                  </a:lnTo>
                  <a:lnTo>
                    <a:pt x="14" y="35"/>
                  </a:lnTo>
                  <a:lnTo>
                    <a:pt x="14" y="27"/>
                  </a:lnTo>
                  <a:lnTo>
                    <a:pt x="7" y="27"/>
                  </a:lnTo>
                  <a:lnTo>
                    <a:pt x="14" y="27"/>
                  </a:lnTo>
                  <a:lnTo>
                    <a:pt x="14" y="18"/>
                  </a:lnTo>
                  <a:lnTo>
                    <a:pt x="7" y="18"/>
                  </a:lnTo>
                  <a:lnTo>
                    <a:pt x="7" y="9"/>
                  </a:lnTo>
                  <a:lnTo>
                    <a:pt x="0" y="9"/>
                  </a:lnTo>
                  <a:lnTo>
                    <a:pt x="7" y="0"/>
                  </a:lnTo>
                  <a:lnTo>
                    <a:pt x="0" y="0"/>
                  </a:lnTo>
                  <a:lnTo>
                    <a:pt x="21" y="0"/>
                  </a:lnTo>
                  <a:lnTo>
                    <a:pt x="41" y="0"/>
                  </a:lnTo>
                  <a:lnTo>
                    <a:pt x="55" y="0"/>
                  </a:lnTo>
                  <a:lnTo>
                    <a:pt x="61" y="0"/>
                  </a:lnTo>
                  <a:lnTo>
                    <a:pt x="68" y="0"/>
                  </a:lnTo>
                  <a:lnTo>
                    <a:pt x="95" y="0"/>
                  </a:lnTo>
                  <a:lnTo>
                    <a:pt x="116" y="0"/>
                  </a:lnTo>
                  <a:lnTo>
                    <a:pt x="116" y="9"/>
                  </a:lnTo>
                  <a:lnTo>
                    <a:pt x="116" y="18"/>
                  </a:lnTo>
                  <a:lnTo>
                    <a:pt x="123" y="18"/>
                  </a:lnTo>
                  <a:lnTo>
                    <a:pt x="143" y="18"/>
                  </a:lnTo>
                  <a:lnTo>
                    <a:pt x="156" y="18"/>
                  </a:lnTo>
                  <a:lnTo>
                    <a:pt x="170" y="18"/>
                  </a:lnTo>
                  <a:lnTo>
                    <a:pt x="177" y="18"/>
                  </a:lnTo>
                  <a:lnTo>
                    <a:pt x="184" y="18"/>
                  </a:lnTo>
                  <a:lnTo>
                    <a:pt x="190" y="18"/>
                  </a:lnTo>
                  <a:lnTo>
                    <a:pt x="197" y="27"/>
                  </a:lnTo>
                  <a:lnTo>
                    <a:pt x="211" y="27"/>
                  </a:lnTo>
                  <a:lnTo>
                    <a:pt x="218" y="27"/>
                  </a:lnTo>
                  <a:lnTo>
                    <a:pt x="224" y="27"/>
                  </a:lnTo>
                  <a:lnTo>
                    <a:pt x="231" y="27"/>
                  </a:lnTo>
                  <a:lnTo>
                    <a:pt x="231" y="35"/>
                  </a:lnTo>
                  <a:lnTo>
                    <a:pt x="238" y="35"/>
                  </a:lnTo>
                  <a:lnTo>
                    <a:pt x="245" y="27"/>
                  </a:lnTo>
                  <a:lnTo>
                    <a:pt x="238" y="18"/>
                  </a:lnTo>
                  <a:lnTo>
                    <a:pt x="245" y="18"/>
                  </a:lnTo>
                  <a:lnTo>
                    <a:pt x="245" y="9"/>
                  </a:lnTo>
                  <a:lnTo>
                    <a:pt x="245" y="18"/>
                  </a:lnTo>
                  <a:lnTo>
                    <a:pt x="245" y="9"/>
                  </a:lnTo>
                  <a:lnTo>
                    <a:pt x="251" y="9"/>
                  </a:lnTo>
                  <a:lnTo>
                    <a:pt x="251" y="18"/>
                  </a:lnTo>
                  <a:lnTo>
                    <a:pt x="258" y="18"/>
                  </a:lnTo>
                  <a:lnTo>
                    <a:pt x="265" y="18"/>
                  </a:lnTo>
                  <a:lnTo>
                    <a:pt x="265" y="27"/>
                  </a:lnTo>
                  <a:lnTo>
                    <a:pt x="265" y="35"/>
                  </a:lnTo>
                  <a:lnTo>
                    <a:pt x="265" y="44"/>
                  </a:lnTo>
                  <a:lnTo>
                    <a:pt x="272" y="62"/>
                  </a:lnTo>
                  <a:lnTo>
                    <a:pt x="272" y="71"/>
                  </a:lnTo>
                  <a:lnTo>
                    <a:pt x="279" y="80"/>
                  </a:lnTo>
                  <a:lnTo>
                    <a:pt x="279" y="89"/>
                  </a:lnTo>
                  <a:lnTo>
                    <a:pt x="279" y="98"/>
                  </a:lnTo>
                  <a:lnTo>
                    <a:pt x="292" y="124"/>
                  </a:lnTo>
                  <a:close/>
                  <a:moveTo>
                    <a:pt x="34" y="35"/>
                  </a:moveTo>
                  <a:lnTo>
                    <a:pt x="41" y="35"/>
                  </a:lnTo>
                  <a:lnTo>
                    <a:pt x="48" y="35"/>
                  </a:lnTo>
                  <a:lnTo>
                    <a:pt x="41" y="35"/>
                  </a:lnTo>
                  <a:lnTo>
                    <a:pt x="34" y="35"/>
                  </a:lnTo>
                  <a:lnTo>
                    <a:pt x="21" y="35"/>
                  </a:lnTo>
                  <a:lnTo>
                    <a:pt x="14" y="35"/>
                  </a:lnTo>
                  <a:lnTo>
                    <a:pt x="21" y="35"/>
                  </a:lnTo>
                  <a:lnTo>
                    <a:pt x="27" y="35"/>
                  </a:lnTo>
                  <a:lnTo>
                    <a:pt x="34" y="35"/>
                  </a:lnTo>
                  <a:close/>
                  <a:moveTo>
                    <a:pt x="299" y="124"/>
                  </a:moveTo>
                  <a:lnTo>
                    <a:pt x="292" y="124"/>
                  </a:lnTo>
                  <a:lnTo>
                    <a:pt x="292" y="115"/>
                  </a:lnTo>
                  <a:lnTo>
                    <a:pt x="292" y="106"/>
                  </a:lnTo>
                  <a:lnTo>
                    <a:pt x="292" y="115"/>
                  </a:lnTo>
                  <a:lnTo>
                    <a:pt x="299" y="124"/>
                  </a:lnTo>
                  <a:close/>
                  <a:moveTo>
                    <a:pt x="299" y="124"/>
                  </a:moveTo>
                  <a:lnTo>
                    <a:pt x="306" y="133"/>
                  </a:lnTo>
                  <a:lnTo>
                    <a:pt x="306" y="142"/>
                  </a:lnTo>
                  <a:lnTo>
                    <a:pt x="299" y="142"/>
                  </a:lnTo>
                  <a:lnTo>
                    <a:pt x="306" y="142"/>
                  </a:lnTo>
                  <a:lnTo>
                    <a:pt x="306" y="133"/>
                  </a:lnTo>
                  <a:lnTo>
                    <a:pt x="299" y="133"/>
                  </a:lnTo>
                  <a:lnTo>
                    <a:pt x="292" y="133"/>
                  </a:lnTo>
                  <a:lnTo>
                    <a:pt x="299" y="133"/>
                  </a:lnTo>
                  <a:lnTo>
                    <a:pt x="299" y="124"/>
                  </a:lnTo>
                  <a:lnTo>
                    <a:pt x="299" y="133"/>
                  </a:lnTo>
                  <a:lnTo>
                    <a:pt x="299" y="124"/>
                  </a:lnTo>
                  <a:close/>
                  <a:moveTo>
                    <a:pt x="299" y="133"/>
                  </a:moveTo>
                  <a:lnTo>
                    <a:pt x="299" y="142"/>
                  </a:lnTo>
                  <a:lnTo>
                    <a:pt x="299" y="151"/>
                  </a:lnTo>
                  <a:lnTo>
                    <a:pt x="299" y="160"/>
                  </a:lnTo>
                  <a:lnTo>
                    <a:pt x="299" y="151"/>
                  </a:lnTo>
                  <a:lnTo>
                    <a:pt x="299" y="133"/>
                  </a:lnTo>
                  <a:close/>
                  <a:moveTo>
                    <a:pt x="319" y="319"/>
                  </a:moveTo>
                  <a:lnTo>
                    <a:pt x="313" y="328"/>
                  </a:lnTo>
                  <a:lnTo>
                    <a:pt x="306" y="337"/>
                  </a:lnTo>
                  <a:lnTo>
                    <a:pt x="313" y="328"/>
                  </a:lnTo>
                  <a:lnTo>
                    <a:pt x="313" y="319"/>
                  </a:lnTo>
                  <a:lnTo>
                    <a:pt x="319" y="319"/>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sp>
          <p:nvSpPr>
            <p:cNvPr id="69" name="Freeform 59"/>
            <p:cNvSpPr>
              <a:spLocks noEditPoints="1"/>
            </p:cNvSpPr>
            <p:nvPr/>
          </p:nvSpPr>
          <p:spPr bwMode="auto">
            <a:xfrm>
              <a:off x="5360988" y="1646238"/>
              <a:ext cx="922337" cy="1165225"/>
            </a:xfrm>
            <a:custGeom>
              <a:avLst/>
              <a:gdLst>
                <a:gd name="T0" fmla="*/ 54 w 339"/>
                <a:gd name="T1" fmla="*/ 18 h 364"/>
                <a:gd name="T2" fmla="*/ 81 w 339"/>
                <a:gd name="T3" fmla="*/ 54 h 364"/>
                <a:gd name="T4" fmla="*/ 115 w 339"/>
                <a:gd name="T5" fmla="*/ 45 h 364"/>
                <a:gd name="T6" fmla="*/ 81 w 339"/>
                <a:gd name="T7" fmla="*/ 63 h 364"/>
                <a:gd name="T8" fmla="*/ 190 w 339"/>
                <a:gd name="T9" fmla="*/ 125 h 364"/>
                <a:gd name="T10" fmla="*/ 163 w 339"/>
                <a:gd name="T11" fmla="*/ 133 h 364"/>
                <a:gd name="T12" fmla="*/ 156 w 339"/>
                <a:gd name="T13" fmla="*/ 133 h 364"/>
                <a:gd name="T14" fmla="*/ 129 w 339"/>
                <a:gd name="T15" fmla="*/ 151 h 364"/>
                <a:gd name="T16" fmla="*/ 109 w 339"/>
                <a:gd name="T17" fmla="*/ 160 h 364"/>
                <a:gd name="T18" fmla="*/ 102 w 339"/>
                <a:gd name="T19" fmla="*/ 133 h 364"/>
                <a:gd name="T20" fmla="*/ 88 w 339"/>
                <a:gd name="T21" fmla="*/ 125 h 364"/>
                <a:gd name="T22" fmla="*/ 61 w 339"/>
                <a:gd name="T23" fmla="*/ 116 h 364"/>
                <a:gd name="T24" fmla="*/ 7 w 339"/>
                <a:gd name="T25" fmla="*/ 98 h 364"/>
                <a:gd name="T26" fmla="*/ 27 w 339"/>
                <a:gd name="T27" fmla="*/ 80 h 364"/>
                <a:gd name="T28" fmla="*/ 61 w 339"/>
                <a:gd name="T29" fmla="*/ 71 h 364"/>
                <a:gd name="T30" fmla="*/ 81 w 339"/>
                <a:gd name="T31" fmla="*/ 63 h 364"/>
                <a:gd name="T32" fmla="*/ 102 w 339"/>
                <a:gd name="T33" fmla="*/ 71 h 364"/>
                <a:gd name="T34" fmla="*/ 142 w 339"/>
                <a:gd name="T35" fmla="*/ 98 h 364"/>
                <a:gd name="T36" fmla="*/ 163 w 339"/>
                <a:gd name="T37" fmla="*/ 98 h 364"/>
                <a:gd name="T38" fmla="*/ 210 w 339"/>
                <a:gd name="T39" fmla="*/ 89 h 364"/>
                <a:gd name="T40" fmla="*/ 231 w 339"/>
                <a:gd name="T41" fmla="*/ 98 h 364"/>
                <a:gd name="T42" fmla="*/ 258 w 339"/>
                <a:gd name="T43" fmla="*/ 98 h 364"/>
                <a:gd name="T44" fmla="*/ 271 w 339"/>
                <a:gd name="T45" fmla="*/ 116 h 364"/>
                <a:gd name="T46" fmla="*/ 258 w 339"/>
                <a:gd name="T47" fmla="*/ 125 h 364"/>
                <a:gd name="T48" fmla="*/ 238 w 339"/>
                <a:gd name="T49" fmla="*/ 125 h 364"/>
                <a:gd name="T50" fmla="*/ 190 w 339"/>
                <a:gd name="T51" fmla="*/ 125 h 364"/>
                <a:gd name="T52" fmla="*/ 292 w 339"/>
                <a:gd name="T53" fmla="*/ 116 h 364"/>
                <a:gd name="T54" fmla="*/ 149 w 339"/>
                <a:gd name="T55" fmla="*/ 355 h 364"/>
                <a:gd name="T56" fmla="*/ 176 w 339"/>
                <a:gd name="T57" fmla="*/ 320 h 364"/>
                <a:gd name="T58" fmla="*/ 163 w 339"/>
                <a:gd name="T59" fmla="*/ 249 h 364"/>
                <a:gd name="T60" fmla="*/ 170 w 339"/>
                <a:gd name="T61" fmla="*/ 222 h 364"/>
                <a:gd name="T62" fmla="*/ 183 w 339"/>
                <a:gd name="T63" fmla="*/ 196 h 364"/>
                <a:gd name="T64" fmla="*/ 204 w 339"/>
                <a:gd name="T65" fmla="*/ 178 h 364"/>
                <a:gd name="T66" fmla="*/ 210 w 339"/>
                <a:gd name="T67" fmla="*/ 178 h 364"/>
                <a:gd name="T68" fmla="*/ 224 w 339"/>
                <a:gd name="T69" fmla="*/ 160 h 364"/>
                <a:gd name="T70" fmla="*/ 231 w 339"/>
                <a:gd name="T71" fmla="*/ 142 h 364"/>
                <a:gd name="T72" fmla="*/ 258 w 339"/>
                <a:gd name="T73" fmla="*/ 142 h 364"/>
                <a:gd name="T74" fmla="*/ 278 w 339"/>
                <a:gd name="T75" fmla="*/ 160 h 364"/>
                <a:gd name="T76" fmla="*/ 299 w 339"/>
                <a:gd name="T77" fmla="*/ 169 h 364"/>
                <a:gd name="T78" fmla="*/ 305 w 339"/>
                <a:gd name="T79" fmla="*/ 196 h 364"/>
                <a:gd name="T80" fmla="*/ 292 w 339"/>
                <a:gd name="T81" fmla="*/ 231 h 364"/>
                <a:gd name="T82" fmla="*/ 285 w 339"/>
                <a:gd name="T83" fmla="*/ 258 h 364"/>
                <a:gd name="T84" fmla="*/ 326 w 339"/>
                <a:gd name="T85" fmla="*/ 231 h 364"/>
                <a:gd name="T86" fmla="*/ 339 w 339"/>
                <a:gd name="T87" fmla="*/ 293 h 364"/>
                <a:gd name="T88" fmla="*/ 319 w 339"/>
                <a:gd name="T89" fmla="*/ 320 h 364"/>
                <a:gd name="T90" fmla="*/ 305 w 339"/>
                <a:gd name="T91" fmla="*/ 346 h 364"/>
                <a:gd name="T92" fmla="*/ 258 w 339"/>
                <a:gd name="T93" fmla="*/ 364 h 364"/>
                <a:gd name="T94" fmla="*/ 217 w 339"/>
                <a:gd name="T95" fmla="*/ 355 h 364"/>
                <a:gd name="T96" fmla="*/ 176 w 339"/>
                <a:gd name="T97" fmla="*/ 355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364">
                  <a:moveTo>
                    <a:pt x="81" y="0"/>
                  </a:moveTo>
                  <a:lnTo>
                    <a:pt x="75" y="9"/>
                  </a:lnTo>
                  <a:lnTo>
                    <a:pt x="61" y="9"/>
                  </a:lnTo>
                  <a:lnTo>
                    <a:pt x="54" y="18"/>
                  </a:lnTo>
                  <a:lnTo>
                    <a:pt x="47" y="18"/>
                  </a:lnTo>
                  <a:lnTo>
                    <a:pt x="54" y="18"/>
                  </a:lnTo>
                  <a:lnTo>
                    <a:pt x="81" y="0"/>
                  </a:lnTo>
                  <a:close/>
                  <a:moveTo>
                    <a:pt x="81" y="54"/>
                  </a:moveTo>
                  <a:lnTo>
                    <a:pt x="81" y="45"/>
                  </a:lnTo>
                  <a:lnTo>
                    <a:pt x="95" y="45"/>
                  </a:lnTo>
                  <a:lnTo>
                    <a:pt x="109" y="45"/>
                  </a:lnTo>
                  <a:lnTo>
                    <a:pt x="115" y="45"/>
                  </a:lnTo>
                  <a:lnTo>
                    <a:pt x="102" y="45"/>
                  </a:lnTo>
                  <a:lnTo>
                    <a:pt x="95" y="54"/>
                  </a:lnTo>
                  <a:lnTo>
                    <a:pt x="81" y="71"/>
                  </a:lnTo>
                  <a:lnTo>
                    <a:pt x="81" y="63"/>
                  </a:lnTo>
                  <a:lnTo>
                    <a:pt x="75" y="63"/>
                  </a:lnTo>
                  <a:lnTo>
                    <a:pt x="75" y="54"/>
                  </a:lnTo>
                  <a:lnTo>
                    <a:pt x="81" y="54"/>
                  </a:lnTo>
                  <a:close/>
                  <a:moveTo>
                    <a:pt x="190" y="125"/>
                  </a:moveTo>
                  <a:lnTo>
                    <a:pt x="183" y="125"/>
                  </a:lnTo>
                  <a:lnTo>
                    <a:pt x="176" y="125"/>
                  </a:lnTo>
                  <a:lnTo>
                    <a:pt x="170" y="133"/>
                  </a:lnTo>
                  <a:lnTo>
                    <a:pt x="163" y="133"/>
                  </a:lnTo>
                  <a:lnTo>
                    <a:pt x="163" y="142"/>
                  </a:lnTo>
                  <a:lnTo>
                    <a:pt x="156" y="142"/>
                  </a:lnTo>
                  <a:lnTo>
                    <a:pt x="163" y="133"/>
                  </a:lnTo>
                  <a:lnTo>
                    <a:pt x="156" y="133"/>
                  </a:lnTo>
                  <a:lnTo>
                    <a:pt x="149" y="142"/>
                  </a:lnTo>
                  <a:lnTo>
                    <a:pt x="136" y="142"/>
                  </a:lnTo>
                  <a:lnTo>
                    <a:pt x="136" y="151"/>
                  </a:lnTo>
                  <a:lnTo>
                    <a:pt x="129" y="151"/>
                  </a:lnTo>
                  <a:lnTo>
                    <a:pt x="122" y="169"/>
                  </a:lnTo>
                  <a:lnTo>
                    <a:pt x="115" y="169"/>
                  </a:lnTo>
                  <a:lnTo>
                    <a:pt x="115" y="160"/>
                  </a:lnTo>
                  <a:lnTo>
                    <a:pt x="109" y="160"/>
                  </a:lnTo>
                  <a:lnTo>
                    <a:pt x="109" y="151"/>
                  </a:lnTo>
                  <a:lnTo>
                    <a:pt x="109" y="142"/>
                  </a:lnTo>
                  <a:lnTo>
                    <a:pt x="109" y="133"/>
                  </a:lnTo>
                  <a:lnTo>
                    <a:pt x="102" y="133"/>
                  </a:lnTo>
                  <a:lnTo>
                    <a:pt x="95" y="133"/>
                  </a:lnTo>
                  <a:lnTo>
                    <a:pt x="102" y="133"/>
                  </a:lnTo>
                  <a:lnTo>
                    <a:pt x="95" y="125"/>
                  </a:lnTo>
                  <a:lnTo>
                    <a:pt x="88" y="125"/>
                  </a:lnTo>
                  <a:lnTo>
                    <a:pt x="81" y="125"/>
                  </a:lnTo>
                  <a:lnTo>
                    <a:pt x="75" y="125"/>
                  </a:lnTo>
                  <a:lnTo>
                    <a:pt x="68" y="125"/>
                  </a:lnTo>
                  <a:lnTo>
                    <a:pt x="61" y="116"/>
                  </a:lnTo>
                  <a:lnTo>
                    <a:pt x="54" y="116"/>
                  </a:lnTo>
                  <a:lnTo>
                    <a:pt x="20" y="107"/>
                  </a:lnTo>
                  <a:lnTo>
                    <a:pt x="14" y="107"/>
                  </a:lnTo>
                  <a:lnTo>
                    <a:pt x="7" y="98"/>
                  </a:lnTo>
                  <a:lnTo>
                    <a:pt x="0" y="89"/>
                  </a:lnTo>
                  <a:lnTo>
                    <a:pt x="14" y="89"/>
                  </a:lnTo>
                  <a:lnTo>
                    <a:pt x="20" y="80"/>
                  </a:lnTo>
                  <a:lnTo>
                    <a:pt x="27" y="80"/>
                  </a:lnTo>
                  <a:lnTo>
                    <a:pt x="41" y="71"/>
                  </a:lnTo>
                  <a:lnTo>
                    <a:pt x="47" y="71"/>
                  </a:lnTo>
                  <a:lnTo>
                    <a:pt x="54" y="71"/>
                  </a:lnTo>
                  <a:lnTo>
                    <a:pt x="61" y="71"/>
                  </a:lnTo>
                  <a:lnTo>
                    <a:pt x="61" y="63"/>
                  </a:lnTo>
                  <a:lnTo>
                    <a:pt x="75" y="54"/>
                  </a:lnTo>
                  <a:lnTo>
                    <a:pt x="75" y="63"/>
                  </a:lnTo>
                  <a:lnTo>
                    <a:pt x="81" y="63"/>
                  </a:lnTo>
                  <a:lnTo>
                    <a:pt x="81" y="71"/>
                  </a:lnTo>
                  <a:lnTo>
                    <a:pt x="81" y="80"/>
                  </a:lnTo>
                  <a:lnTo>
                    <a:pt x="95" y="71"/>
                  </a:lnTo>
                  <a:lnTo>
                    <a:pt x="102" y="71"/>
                  </a:lnTo>
                  <a:lnTo>
                    <a:pt x="109" y="71"/>
                  </a:lnTo>
                  <a:lnTo>
                    <a:pt x="115" y="80"/>
                  </a:lnTo>
                  <a:lnTo>
                    <a:pt x="129" y="98"/>
                  </a:lnTo>
                  <a:lnTo>
                    <a:pt x="142" y="98"/>
                  </a:lnTo>
                  <a:lnTo>
                    <a:pt x="142" y="89"/>
                  </a:lnTo>
                  <a:lnTo>
                    <a:pt x="149" y="98"/>
                  </a:lnTo>
                  <a:lnTo>
                    <a:pt x="156" y="98"/>
                  </a:lnTo>
                  <a:lnTo>
                    <a:pt x="163" y="98"/>
                  </a:lnTo>
                  <a:lnTo>
                    <a:pt x="170" y="89"/>
                  </a:lnTo>
                  <a:lnTo>
                    <a:pt x="183" y="89"/>
                  </a:lnTo>
                  <a:lnTo>
                    <a:pt x="190" y="80"/>
                  </a:lnTo>
                  <a:lnTo>
                    <a:pt x="210" y="89"/>
                  </a:lnTo>
                  <a:lnTo>
                    <a:pt x="217" y="80"/>
                  </a:lnTo>
                  <a:lnTo>
                    <a:pt x="231" y="80"/>
                  </a:lnTo>
                  <a:lnTo>
                    <a:pt x="231" y="89"/>
                  </a:lnTo>
                  <a:lnTo>
                    <a:pt x="231" y="98"/>
                  </a:lnTo>
                  <a:lnTo>
                    <a:pt x="238" y="98"/>
                  </a:lnTo>
                  <a:lnTo>
                    <a:pt x="244" y="98"/>
                  </a:lnTo>
                  <a:lnTo>
                    <a:pt x="251" y="98"/>
                  </a:lnTo>
                  <a:lnTo>
                    <a:pt x="258" y="98"/>
                  </a:lnTo>
                  <a:lnTo>
                    <a:pt x="265" y="107"/>
                  </a:lnTo>
                  <a:lnTo>
                    <a:pt x="258" y="107"/>
                  </a:lnTo>
                  <a:lnTo>
                    <a:pt x="265" y="116"/>
                  </a:lnTo>
                  <a:lnTo>
                    <a:pt x="271" y="116"/>
                  </a:lnTo>
                  <a:lnTo>
                    <a:pt x="271" y="125"/>
                  </a:lnTo>
                  <a:lnTo>
                    <a:pt x="278" y="125"/>
                  </a:lnTo>
                  <a:lnTo>
                    <a:pt x="265" y="125"/>
                  </a:lnTo>
                  <a:lnTo>
                    <a:pt x="258" y="125"/>
                  </a:lnTo>
                  <a:lnTo>
                    <a:pt x="251" y="125"/>
                  </a:lnTo>
                  <a:lnTo>
                    <a:pt x="244" y="125"/>
                  </a:lnTo>
                  <a:lnTo>
                    <a:pt x="244" y="133"/>
                  </a:lnTo>
                  <a:lnTo>
                    <a:pt x="238" y="125"/>
                  </a:lnTo>
                  <a:lnTo>
                    <a:pt x="224" y="125"/>
                  </a:lnTo>
                  <a:lnTo>
                    <a:pt x="210" y="116"/>
                  </a:lnTo>
                  <a:lnTo>
                    <a:pt x="204" y="125"/>
                  </a:lnTo>
                  <a:lnTo>
                    <a:pt x="190" y="125"/>
                  </a:lnTo>
                  <a:close/>
                  <a:moveTo>
                    <a:pt x="278" y="125"/>
                  </a:moveTo>
                  <a:lnTo>
                    <a:pt x="285" y="125"/>
                  </a:lnTo>
                  <a:lnTo>
                    <a:pt x="285" y="116"/>
                  </a:lnTo>
                  <a:lnTo>
                    <a:pt x="292" y="116"/>
                  </a:lnTo>
                  <a:lnTo>
                    <a:pt x="292" y="125"/>
                  </a:lnTo>
                  <a:lnTo>
                    <a:pt x="285" y="125"/>
                  </a:lnTo>
                  <a:lnTo>
                    <a:pt x="278" y="125"/>
                  </a:lnTo>
                  <a:close/>
                  <a:moveTo>
                    <a:pt x="149" y="355"/>
                  </a:moveTo>
                  <a:lnTo>
                    <a:pt x="163" y="355"/>
                  </a:lnTo>
                  <a:lnTo>
                    <a:pt x="163" y="337"/>
                  </a:lnTo>
                  <a:lnTo>
                    <a:pt x="170" y="329"/>
                  </a:lnTo>
                  <a:lnTo>
                    <a:pt x="176" y="320"/>
                  </a:lnTo>
                  <a:lnTo>
                    <a:pt x="176" y="302"/>
                  </a:lnTo>
                  <a:lnTo>
                    <a:pt x="176" y="284"/>
                  </a:lnTo>
                  <a:lnTo>
                    <a:pt x="170" y="266"/>
                  </a:lnTo>
                  <a:lnTo>
                    <a:pt x="163" y="249"/>
                  </a:lnTo>
                  <a:lnTo>
                    <a:pt x="170" y="249"/>
                  </a:lnTo>
                  <a:lnTo>
                    <a:pt x="170" y="240"/>
                  </a:lnTo>
                  <a:lnTo>
                    <a:pt x="163" y="231"/>
                  </a:lnTo>
                  <a:lnTo>
                    <a:pt x="170" y="222"/>
                  </a:lnTo>
                  <a:lnTo>
                    <a:pt x="176" y="213"/>
                  </a:lnTo>
                  <a:lnTo>
                    <a:pt x="176" y="204"/>
                  </a:lnTo>
                  <a:lnTo>
                    <a:pt x="176" y="196"/>
                  </a:lnTo>
                  <a:lnTo>
                    <a:pt x="183" y="196"/>
                  </a:lnTo>
                  <a:lnTo>
                    <a:pt x="183" y="187"/>
                  </a:lnTo>
                  <a:lnTo>
                    <a:pt x="197" y="178"/>
                  </a:lnTo>
                  <a:lnTo>
                    <a:pt x="204" y="169"/>
                  </a:lnTo>
                  <a:lnTo>
                    <a:pt x="204" y="178"/>
                  </a:lnTo>
                  <a:lnTo>
                    <a:pt x="204" y="187"/>
                  </a:lnTo>
                  <a:lnTo>
                    <a:pt x="210" y="196"/>
                  </a:lnTo>
                  <a:lnTo>
                    <a:pt x="210" y="187"/>
                  </a:lnTo>
                  <a:lnTo>
                    <a:pt x="210" y="178"/>
                  </a:lnTo>
                  <a:lnTo>
                    <a:pt x="210" y="169"/>
                  </a:lnTo>
                  <a:lnTo>
                    <a:pt x="210" y="160"/>
                  </a:lnTo>
                  <a:lnTo>
                    <a:pt x="217" y="160"/>
                  </a:lnTo>
                  <a:lnTo>
                    <a:pt x="224" y="160"/>
                  </a:lnTo>
                  <a:lnTo>
                    <a:pt x="231" y="160"/>
                  </a:lnTo>
                  <a:lnTo>
                    <a:pt x="224" y="151"/>
                  </a:lnTo>
                  <a:lnTo>
                    <a:pt x="224" y="142"/>
                  </a:lnTo>
                  <a:lnTo>
                    <a:pt x="231" y="142"/>
                  </a:lnTo>
                  <a:lnTo>
                    <a:pt x="231" y="133"/>
                  </a:lnTo>
                  <a:lnTo>
                    <a:pt x="244" y="133"/>
                  </a:lnTo>
                  <a:lnTo>
                    <a:pt x="251" y="142"/>
                  </a:lnTo>
                  <a:lnTo>
                    <a:pt x="258" y="142"/>
                  </a:lnTo>
                  <a:lnTo>
                    <a:pt x="265" y="142"/>
                  </a:lnTo>
                  <a:lnTo>
                    <a:pt x="265" y="151"/>
                  </a:lnTo>
                  <a:lnTo>
                    <a:pt x="278" y="151"/>
                  </a:lnTo>
                  <a:lnTo>
                    <a:pt x="278" y="160"/>
                  </a:lnTo>
                  <a:lnTo>
                    <a:pt x="285" y="151"/>
                  </a:lnTo>
                  <a:lnTo>
                    <a:pt x="292" y="160"/>
                  </a:lnTo>
                  <a:lnTo>
                    <a:pt x="299" y="160"/>
                  </a:lnTo>
                  <a:lnTo>
                    <a:pt x="299" y="169"/>
                  </a:lnTo>
                  <a:lnTo>
                    <a:pt x="299" y="178"/>
                  </a:lnTo>
                  <a:lnTo>
                    <a:pt x="292" y="178"/>
                  </a:lnTo>
                  <a:lnTo>
                    <a:pt x="299" y="187"/>
                  </a:lnTo>
                  <a:lnTo>
                    <a:pt x="305" y="196"/>
                  </a:lnTo>
                  <a:lnTo>
                    <a:pt x="299" y="204"/>
                  </a:lnTo>
                  <a:lnTo>
                    <a:pt x="299" y="213"/>
                  </a:lnTo>
                  <a:lnTo>
                    <a:pt x="292" y="222"/>
                  </a:lnTo>
                  <a:lnTo>
                    <a:pt x="292" y="231"/>
                  </a:lnTo>
                  <a:lnTo>
                    <a:pt x="285" y="231"/>
                  </a:lnTo>
                  <a:lnTo>
                    <a:pt x="278" y="240"/>
                  </a:lnTo>
                  <a:lnTo>
                    <a:pt x="278" y="249"/>
                  </a:lnTo>
                  <a:lnTo>
                    <a:pt x="285" y="258"/>
                  </a:lnTo>
                  <a:lnTo>
                    <a:pt x="292" y="249"/>
                  </a:lnTo>
                  <a:lnTo>
                    <a:pt x="299" y="240"/>
                  </a:lnTo>
                  <a:lnTo>
                    <a:pt x="319" y="231"/>
                  </a:lnTo>
                  <a:lnTo>
                    <a:pt x="326" y="231"/>
                  </a:lnTo>
                  <a:lnTo>
                    <a:pt x="326" y="240"/>
                  </a:lnTo>
                  <a:lnTo>
                    <a:pt x="333" y="249"/>
                  </a:lnTo>
                  <a:lnTo>
                    <a:pt x="339" y="284"/>
                  </a:lnTo>
                  <a:lnTo>
                    <a:pt x="339" y="293"/>
                  </a:lnTo>
                  <a:lnTo>
                    <a:pt x="339" y="302"/>
                  </a:lnTo>
                  <a:lnTo>
                    <a:pt x="333" y="311"/>
                  </a:lnTo>
                  <a:lnTo>
                    <a:pt x="326" y="311"/>
                  </a:lnTo>
                  <a:lnTo>
                    <a:pt x="319" y="320"/>
                  </a:lnTo>
                  <a:lnTo>
                    <a:pt x="319" y="329"/>
                  </a:lnTo>
                  <a:lnTo>
                    <a:pt x="312" y="329"/>
                  </a:lnTo>
                  <a:lnTo>
                    <a:pt x="305" y="337"/>
                  </a:lnTo>
                  <a:lnTo>
                    <a:pt x="305" y="346"/>
                  </a:lnTo>
                  <a:lnTo>
                    <a:pt x="292" y="364"/>
                  </a:lnTo>
                  <a:lnTo>
                    <a:pt x="285" y="364"/>
                  </a:lnTo>
                  <a:lnTo>
                    <a:pt x="278" y="364"/>
                  </a:lnTo>
                  <a:lnTo>
                    <a:pt x="258" y="364"/>
                  </a:lnTo>
                  <a:lnTo>
                    <a:pt x="238" y="364"/>
                  </a:lnTo>
                  <a:lnTo>
                    <a:pt x="238" y="355"/>
                  </a:lnTo>
                  <a:lnTo>
                    <a:pt x="224" y="355"/>
                  </a:lnTo>
                  <a:lnTo>
                    <a:pt x="217" y="355"/>
                  </a:lnTo>
                  <a:lnTo>
                    <a:pt x="204" y="355"/>
                  </a:lnTo>
                  <a:lnTo>
                    <a:pt x="197" y="355"/>
                  </a:lnTo>
                  <a:lnTo>
                    <a:pt x="183" y="355"/>
                  </a:lnTo>
                  <a:lnTo>
                    <a:pt x="176" y="355"/>
                  </a:lnTo>
                  <a:lnTo>
                    <a:pt x="163" y="355"/>
                  </a:lnTo>
                  <a:lnTo>
                    <a:pt x="149" y="355"/>
                  </a:lnTo>
                  <a:close/>
                </a:path>
              </a:pathLst>
            </a:custGeom>
            <a:grpFill/>
            <a:ln w="11113">
              <a:solidFill>
                <a:srgbClr val="000000"/>
              </a:solidFill>
              <a:prstDash val="solid"/>
              <a:round/>
              <a:headEnd/>
              <a:tailEnd/>
            </a:ln>
          </p:spPr>
          <p:txBody>
            <a:bodyPr/>
            <a:lstStyle/>
            <a:p>
              <a:pPr eaLnBrk="0" fontAlgn="base" hangingPunct="0">
                <a:spcBef>
                  <a:spcPct val="0"/>
                </a:spcBef>
                <a:spcAft>
                  <a:spcPct val="0"/>
                </a:spcAft>
              </a:pPr>
              <a:endParaRPr lang="en-US" sz="1600" dirty="0" smtClean="0">
                <a:solidFill>
                  <a:srgbClr val="000000"/>
                </a:solidFill>
                <a:latin typeface="Times New Roman" pitchFamily="18" charset="0"/>
              </a:endParaRPr>
            </a:p>
          </p:txBody>
        </p:sp>
      </p:grpSp>
      <p:sp>
        <p:nvSpPr>
          <p:cNvPr id="4" name="TextBox 3"/>
          <p:cNvSpPr txBox="1"/>
          <p:nvPr/>
        </p:nvSpPr>
        <p:spPr>
          <a:xfrm>
            <a:off x="1371600" y="-76200"/>
            <a:ext cx="6334363" cy="461665"/>
          </a:xfrm>
          <a:prstGeom prst="rect">
            <a:avLst/>
          </a:prstGeom>
          <a:noFill/>
        </p:spPr>
        <p:txBody>
          <a:bodyPr wrap="none" rtlCol="0">
            <a:spAutoFit/>
          </a:bodyPr>
          <a:lstStyle/>
          <a:p>
            <a:r>
              <a:rPr lang="en-US" sz="2400" b="1" dirty="0" smtClean="0">
                <a:solidFill>
                  <a:prstClr val="white"/>
                </a:solidFill>
                <a:effectLst>
                  <a:outerShdw blurRad="38100" dist="38100" dir="2700000" algn="tl">
                    <a:srgbClr val="000000">
                      <a:alpha val="43137"/>
                    </a:srgbClr>
                  </a:outerShdw>
                </a:effectLst>
                <a:latin typeface="Calibri" panose="020F0502020204030204" pitchFamily="34" charset="0"/>
              </a:rPr>
              <a:t>Illustrated value of enhanced rabies surveillance</a:t>
            </a:r>
            <a:endParaRPr lang="en-US" sz="2400" b="1" dirty="0">
              <a:solidFill>
                <a:prstClr val="white"/>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25108603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43000" y="233243"/>
            <a:ext cx="6858000" cy="523220"/>
          </a:xfrm>
          <a:prstGeom prst="rect">
            <a:avLst/>
          </a:prstGeom>
        </p:spPr>
        <p:txBody>
          <a:bodyPr wrap="square">
            <a:spAutoFit/>
          </a:bodyPr>
          <a:lstStyle/>
          <a:p>
            <a:pPr algn="ctr">
              <a:defRPr/>
            </a:pPr>
            <a:r>
              <a:rPr lang="en-US" sz="2800" b="1" kern="0" dirty="0" smtClean="0">
                <a:latin typeface="Calibri" panose="020F0502020204030204" pitchFamily="34" charset="0"/>
                <a:cs typeface="Times New Roman" pitchFamily="18" charset="0"/>
              </a:rPr>
              <a:t>Phase 2 Goal: Raccoon </a:t>
            </a:r>
            <a:r>
              <a:rPr lang="en-US" sz="2800" b="1" kern="0" dirty="0">
                <a:latin typeface="Calibri" panose="020F0502020204030204" pitchFamily="34" charset="0"/>
                <a:cs typeface="Times New Roman" pitchFamily="18" charset="0"/>
              </a:rPr>
              <a:t>Rabies Elimination</a:t>
            </a:r>
          </a:p>
        </p:txBody>
      </p:sp>
      <p:pic>
        <p:nvPicPr>
          <p:cNvPr id="4" name="Picture 9" descr="C:\Documents and Settings\rbchipman\My Documents\PowerPoint\RABIES\2011\DELPHI\DELPHI\MAPS ELIMINATION\Elimination #4.png"/>
          <p:cNvPicPr>
            <a:picLocks noChangeAspect="1" noChangeArrowheads="1"/>
          </p:cNvPicPr>
          <p:nvPr/>
        </p:nvPicPr>
        <p:blipFill>
          <a:blip r:embed="rId2"/>
          <a:srcRect/>
          <a:stretch>
            <a:fillRect/>
          </a:stretch>
        </p:blipFill>
        <p:spPr bwMode="auto">
          <a:xfrm>
            <a:off x="6751313" y="3210440"/>
            <a:ext cx="2288130" cy="2962127"/>
          </a:xfrm>
          <a:prstGeom prst="rect">
            <a:avLst/>
          </a:prstGeom>
          <a:ln>
            <a:noFill/>
          </a:ln>
          <a:effectLst>
            <a:outerShdw blurRad="292100" dist="139700" dir="2700000" algn="tl" rotWithShape="0">
              <a:srgbClr val="333333">
                <a:alpha val="65000"/>
              </a:srgbClr>
            </a:outerShdw>
          </a:effectLst>
        </p:spPr>
      </p:pic>
      <p:pic>
        <p:nvPicPr>
          <p:cNvPr id="5" name="Picture 10" descr="C:\Documents and Settings\rbchipman\My Documents\PowerPoint\RABIES\2011\DELPHI\DELPHI\MAPS ELIMINATION\Modified Hybrid of #1 and #2.png"/>
          <p:cNvPicPr>
            <a:picLocks noChangeAspect="1" noChangeArrowheads="1"/>
          </p:cNvPicPr>
          <p:nvPr/>
        </p:nvPicPr>
        <p:blipFill>
          <a:blip r:embed="rId3"/>
          <a:srcRect/>
          <a:stretch>
            <a:fillRect/>
          </a:stretch>
        </p:blipFill>
        <p:spPr bwMode="auto">
          <a:xfrm>
            <a:off x="76200" y="801687"/>
            <a:ext cx="4267200" cy="5522913"/>
          </a:xfrm>
          <a:prstGeom prst="rect">
            <a:avLst/>
          </a:prstGeom>
          <a:ln>
            <a:noFill/>
          </a:ln>
          <a:effectLst>
            <a:outerShdw blurRad="292100" dist="139700" dir="2700000" algn="tl" rotWithShape="0">
              <a:srgbClr val="333333">
                <a:alpha val="65000"/>
              </a:srgbClr>
            </a:outerShdw>
          </a:effectLst>
        </p:spPr>
      </p:pic>
      <p:pic>
        <p:nvPicPr>
          <p:cNvPr id="6" name="Picture 5" descr="C:\Documents and Settings\rbchipman\My Documents\PowerPoint\RABIES\2011\DELPHI\DELPHI\MAPS ELIMINATION\Population Center.png"/>
          <p:cNvPicPr>
            <a:picLocks noChangeAspect="1" noChangeArrowheads="1"/>
          </p:cNvPicPr>
          <p:nvPr/>
        </p:nvPicPr>
        <p:blipFill>
          <a:blip r:embed="rId4"/>
          <a:srcRect/>
          <a:stretch>
            <a:fillRect/>
          </a:stretch>
        </p:blipFill>
        <p:spPr bwMode="auto">
          <a:xfrm>
            <a:off x="4416760" y="3210440"/>
            <a:ext cx="2288840" cy="2962127"/>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5486400" y="3048000"/>
            <a:ext cx="2912016" cy="369332"/>
          </a:xfrm>
          <a:prstGeom prst="rect">
            <a:avLst/>
          </a:prstGeom>
          <a:solidFill>
            <a:srgbClr val="D1CEB9"/>
          </a:solidFill>
          <a:effectLst>
            <a:outerShdw blurRad="50800" dist="38100" dir="2700000" algn="tl" rotWithShape="0">
              <a:prstClr val="black">
                <a:alpha val="40000"/>
              </a:prstClr>
            </a:outerShdw>
          </a:effectLst>
        </p:spPr>
        <p:txBody>
          <a:bodyPr wrap="none" rtlCol="0">
            <a:spAutoFit/>
          </a:bodyPr>
          <a:lstStyle/>
          <a:p>
            <a:r>
              <a:rPr lang="en-US" b="1" dirty="0" smtClean="0">
                <a:solidFill>
                  <a:srgbClr val="000000"/>
                </a:solidFill>
              </a:rPr>
              <a:t>“What if” ORV Scenarios</a:t>
            </a:r>
            <a:endParaRPr lang="en-US" b="1" dirty="0">
              <a:solidFill>
                <a:srgbClr val="000000"/>
              </a:solidFill>
            </a:endParaRPr>
          </a:p>
        </p:txBody>
      </p:sp>
    </p:spTree>
    <p:extLst>
      <p:ext uri="{BB962C8B-B14F-4D97-AF65-F5344CB8AC3E}">
        <p14:creationId xmlns:p14="http://schemas.microsoft.com/office/powerpoint/2010/main" val="12988033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933301" y="1086394"/>
            <a:ext cx="2157550" cy="1449977"/>
          </a:xfrm>
          <a:prstGeom prst="rect">
            <a:avLst/>
          </a:prstGeom>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High quality</a:t>
            </a:r>
          </a:p>
          <a:p>
            <a:pPr algn="ctr"/>
            <a:r>
              <a:rPr lang="en-US" dirty="0" smtClean="0">
                <a:solidFill>
                  <a:prstClr val="white"/>
                </a:solidFill>
              </a:rPr>
              <a:t>spatial-temporal distributed sample</a:t>
            </a:r>
          </a:p>
          <a:p>
            <a:pPr algn="ctr"/>
            <a:r>
              <a:rPr lang="en-US" dirty="0" smtClean="0">
                <a:solidFill>
                  <a:prstClr val="white"/>
                </a:solidFill>
              </a:rPr>
              <a:t>No  rabies cases </a:t>
            </a:r>
            <a:endParaRPr lang="en-US" dirty="0">
              <a:solidFill>
                <a:prstClr val="white"/>
              </a:solidFill>
            </a:endParaRPr>
          </a:p>
        </p:txBody>
      </p:sp>
      <p:sp>
        <p:nvSpPr>
          <p:cNvPr id="16" name="Rectangle 15"/>
          <p:cNvSpPr/>
          <p:nvPr/>
        </p:nvSpPr>
        <p:spPr>
          <a:xfrm>
            <a:off x="1957250" y="3007723"/>
            <a:ext cx="2157550" cy="14499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Moderate quality</a:t>
            </a:r>
            <a:endParaRPr lang="en-US" dirty="0">
              <a:solidFill>
                <a:prstClr val="white"/>
              </a:solidFill>
            </a:endParaRPr>
          </a:p>
          <a:p>
            <a:pPr algn="ctr"/>
            <a:r>
              <a:rPr lang="en-US" dirty="0">
                <a:solidFill>
                  <a:prstClr val="white"/>
                </a:solidFill>
              </a:rPr>
              <a:t>spatial-temporal </a:t>
            </a:r>
            <a:r>
              <a:rPr lang="en-US" dirty="0" smtClean="0">
                <a:solidFill>
                  <a:prstClr val="white"/>
                </a:solidFill>
              </a:rPr>
              <a:t>distributed sample</a:t>
            </a:r>
            <a:endParaRPr lang="en-US" dirty="0">
              <a:solidFill>
                <a:prstClr val="white"/>
              </a:solidFill>
            </a:endParaRPr>
          </a:p>
          <a:p>
            <a:pPr algn="ctr"/>
            <a:r>
              <a:rPr lang="en-US" dirty="0">
                <a:solidFill>
                  <a:prstClr val="white"/>
                </a:solidFill>
              </a:rPr>
              <a:t>No  rabies cases </a:t>
            </a:r>
          </a:p>
        </p:txBody>
      </p:sp>
      <p:sp>
        <p:nvSpPr>
          <p:cNvPr id="17" name="Rectangle 16"/>
          <p:cNvSpPr/>
          <p:nvPr/>
        </p:nvSpPr>
        <p:spPr>
          <a:xfrm>
            <a:off x="1957250" y="4950823"/>
            <a:ext cx="2157550" cy="14499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Low quality</a:t>
            </a:r>
          </a:p>
          <a:p>
            <a:pPr algn="ctr"/>
            <a:r>
              <a:rPr lang="en-US" dirty="0" smtClean="0">
                <a:solidFill>
                  <a:prstClr val="white"/>
                </a:solidFill>
              </a:rPr>
              <a:t>spatial-temporal distributed sample</a:t>
            </a:r>
            <a:endParaRPr lang="en-US" dirty="0">
              <a:solidFill>
                <a:prstClr val="white"/>
              </a:solidFill>
            </a:endParaRPr>
          </a:p>
          <a:p>
            <a:pPr algn="ctr"/>
            <a:r>
              <a:rPr lang="en-US" dirty="0">
                <a:solidFill>
                  <a:prstClr val="white"/>
                </a:solidFill>
              </a:rPr>
              <a:t>No  rabies cases </a:t>
            </a:r>
          </a:p>
        </p:txBody>
      </p:sp>
      <p:sp>
        <p:nvSpPr>
          <p:cNvPr id="18" name="Rectangle 17"/>
          <p:cNvSpPr/>
          <p:nvPr/>
        </p:nvSpPr>
        <p:spPr>
          <a:xfrm>
            <a:off x="5008517" y="4950823"/>
            <a:ext cx="2157550" cy="14499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Low RVNA </a:t>
            </a:r>
            <a:r>
              <a:rPr lang="en-US" dirty="0">
                <a:solidFill>
                  <a:prstClr val="white"/>
                </a:solidFill>
              </a:rPr>
              <a:t>seroprevalence</a:t>
            </a:r>
          </a:p>
          <a:p>
            <a:pPr algn="ctr"/>
            <a:r>
              <a:rPr lang="en-US" dirty="0">
                <a:solidFill>
                  <a:prstClr val="white"/>
                </a:solidFill>
              </a:rPr>
              <a:t>≥ </a:t>
            </a:r>
            <a:r>
              <a:rPr lang="en-US" dirty="0" smtClean="0">
                <a:solidFill>
                  <a:prstClr val="white"/>
                </a:solidFill>
              </a:rPr>
              <a:t>20 &lt;40%</a:t>
            </a:r>
          </a:p>
          <a:p>
            <a:pPr algn="ctr"/>
            <a:r>
              <a:rPr lang="en-US" dirty="0" smtClean="0">
                <a:solidFill>
                  <a:prstClr val="white"/>
                </a:solidFill>
              </a:rPr>
              <a:t>adequate  </a:t>
            </a:r>
            <a:r>
              <a:rPr lang="en-US" dirty="0">
                <a:solidFill>
                  <a:prstClr val="white"/>
                </a:solidFill>
              </a:rPr>
              <a:t>sample size</a:t>
            </a:r>
          </a:p>
        </p:txBody>
      </p:sp>
      <p:sp>
        <p:nvSpPr>
          <p:cNvPr id="19" name="Rectangle 18"/>
          <p:cNvSpPr/>
          <p:nvPr/>
        </p:nvSpPr>
        <p:spPr>
          <a:xfrm>
            <a:off x="4994366" y="3007723"/>
            <a:ext cx="2157550" cy="14499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Moderate RVNA </a:t>
            </a:r>
            <a:r>
              <a:rPr lang="en-US" dirty="0">
                <a:solidFill>
                  <a:prstClr val="white"/>
                </a:solidFill>
              </a:rPr>
              <a:t>seroprevalence</a:t>
            </a:r>
          </a:p>
          <a:p>
            <a:pPr algn="ctr"/>
            <a:r>
              <a:rPr lang="en-US" dirty="0" smtClean="0">
                <a:solidFill>
                  <a:prstClr val="white"/>
                </a:solidFill>
              </a:rPr>
              <a:t>≥ 40 &lt; </a:t>
            </a:r>
            <a:r>
              <a:rPr lang="en-US" dirty="0">
                <a:solidFill>
                  <a:prstClr val="white"/>
                </a:solidFill>
              </a:rPr>
              <a:t>60%</a:t>
            </a:r>
          </a:p>
          <a:p>
            <a:pPr algn="ctr"/>
            <a:r>
              <a:rPr lang="en-US" dirty="0">
                <a:solidFill>
                  <a:prstClr val="white"/>
                </a:solidFill>
              </a:rPr>
              <a:t>adequate  sample size</a:t>
            </a:r>
          </a:p>
        </p:txBody>
      </p:sp>
      <p:sp>
        <p:nvSpPr>
          <p:cNvPr id="20" name="Rectangle 19"/>
          <p:cNvSpPr/>
          <p:nvPr/>
        </p:nvSpPr>
        <p:spPr>
          <a:xfrm>
            <a:off x="4953000" y="1064623"/>
            <a:ext cx="2157550" cy="1449977"/>
          </a:xfrm>
          <a:prstGeom prst="rect">
            <a:avLst/>
          </a:prstGeom>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High RVNA seroprevalence</a:t>
            </a:r>
          </a:p>
          <a:p>
            <a:pPr algn="ctr"/>
            <a:r>
              <a:rPr lang="en-US" dirty="0" smtClean="0">
                <a:solidFill>
                  <a:prstClr val="white"/>
                </a:solidFill>
              </a:rPr>
              <a:t>≥ 60%</a:t>
            </a:r>
          </a:p>
          <a:p>
            <a:pPr algn="ctr"/>
            <a:r>
              <a:rPr lang="en-US" dirty="0">
                <a:solidFill>
                  <a:prstClr val="white"/>
                </a:solidFill>
              </a:rPr>
              <a:t>a</a:t>
            </a:r>
            <a:r>
              <a:rPr lang="en-US" dirty="0" smtClean="0">
                <a:solidFill>
                  <a:prstClr val="white"/>
                </a:solidFill>
              </a:rPr>
              <a:t>dequate  sample size</a:t>
            </a:r>
            <a:endParaRPr lang="en-US" dirty="0">
              <a:solidFill>
                <a:prstClr val="white"/>
              </a:solidFill>
            </a:endParaRPr>
          </a:p>
        </p:txBody>
      </p:sp>
      <p:sp>
        <p:nvSpPr>
          <p:cNvPr id="21" name="TextBox 20"/>
          <p:cNvSpPr txBox="1"/>
          <p:nvPr/>
        </p:nvSpPr>
        <p:spPr>
          <a:xfrm>
            <a:off x="2052992" y="304800"/>
            <a:ext cx="1985608" cy="707886"/>
          </a:xfrm>
          <a:prstGeom prst="rect">
            <a:avLst/>
          </a:prstGeom>
          <a:noFill/>
        </p:spPr>
        <p:txBody>
          <a:bodyPr wrap="none" rtlCol="0">
            <a:spAutoFit/>
          </a:bodyPr>
          <a:lstStyle/>
          <a:p>
            <a:pPr algn="ctr"/>
            <a:r>
              <a:rPr lang="en-US" sz="2000" b="1" dirty="0" smtClean="0">
                <a:solidFill>
                  <a:prstClr val="black"/>
                </a:solidFill>
              </a:rPr>
              <a:t>Enhanced rabies </a:t>
            </a:r>
          </a:p>
          <a:p>
            <a:pPr algn="ctr"/>
            <a:r>
              <a:rPr lang="en-US" sz="2000" b="1" dirty="0" smtClean="0">
                <a:solidFill>
                  <a:prstClr val="black"/>
                </a:solidFill>
              </a:rPr>
              <a:t>surveillance</a:t>
            </a:r>
            <a:endParaRPr lang="en-US" sz="2000" b="1" dirty="0">
              <a:solidFill>
                <a:prstClr val="black"/>
              </a:solidFill>
            </a:endParaRPr>
          </a:p>
        </p:txBody>
      </p:sp>
      <p:sp>
        <p:nvSpPr>
          <p:cNvPr id="22" name="TextBox 21"/>
          <p:cNvSpPr txBox="1"/>
          <p:nvPr/>
        </p:nvSpPr>
        <p:spPr>
          <a:xfrm>
            <a:off x="5068640" y="304800"/>
            <a:ext cx="1810239" cy="707886"/>
          </a:xfrm>
          <a:prstGeom prst="rect">
            <a:avLst/>
          </a:prstGeom>
          <a:noFill/>
        </p:spPr>
        <p:txBody>
          <a:bodyPr wrap="none" rtlCol="0">
            <a:spAutoFit/>
          </a:bodyPr>
          <a:lstStyle/>
          <a:p>
            <a:pPr algn="ctr"/>
            <a:r>
              <a:rPr lang="en-US" sz="2000" b="1" dirty="0" smtClean="0">
                <a:solidFill>
                  <a:prstClr val="black"/>
                </a:solidFill>
              </a:rPr>
              <a:t>RVNA</a:t>
            </a:r>
          </a:p>
          <a:p>
            <a:pPr algn="ctr"/>
            <a:r>
              <a:rPr lang="en-US" sz="2000" b="1" dirty="0" smtClean="0">
                <a:solidFill>
                  <a:prstClr val="black"/>
                </a:solidFill>
              </a:rPr>
              <a:t>seroprevalence</a:t>
            </a:r>
            <a:endParaRPr lang="en-US" sz="2000" b="1" dirty="0">
              <a:solidFill>
                <a:prstClr val="black"/>
              </a:solidFill>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28136" y="6501765"/>
            <a:ext cx="2096814" cy="347472"/>
          </a:xfrm>
          <a:prstGeom prst="rect">
            <a:avLst/>
          </a:prstGeom>
        </p:spPr>
      </p:pic>
      <p:pic>
        <p:nvPicPr>
          <p:cNvPr id="12"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l="30579" r="15113"/>
          <a:stretch/>
        </p:blipFill>
        <p:spPr>
          <a:xfrm>
            <a:off x="228600" y="2770305"/>
            <a:ext cx="1425787" cy="1924812"/>
          </a:xfrm>
          <a:prstGeom prst="roundRect">
            <a:avLst>
              <a:gd name="adj" fmla="val 8594"/>
            </a:avLst>
          </a:prstGeom>
          <a:solidFill>
            <a:srgbClr val="FFFFFF">
              <a:shade val="85000"/>
            </a:srgbClr>
          </a:solidFill>
          <a:ln>
            <a:solidFill>
              <a:schemeClr val="bg2">
                <a:lumMod val="25000"/>
              </a:schemeClr>
            </a:solidFill>
          </a:ln>
          <a:effectLst>
            <a:outerShdw blurRad="50800" dist="38100" dir="2700000" algn="tl" rotWithShape="0">
              <a:prstClr val="black">
                <a:alpha val="40000"/>
              </a:prstClr>
            </a:outerShdw>
          </a:effectLst>
        </p:spPr>
      </p:pic>
      <p:pic>
        <p:nvPicPr>
          <p:cNvPr id="13" name="Picture 12" descr="Blood from jugular CLOSE-UP (Zimmer).jpg"/>
          <p:cNvPicPr>
            <a:picLocks noChangeAspect="1"/>
          </p:cNvPicPr>
          <p:nvPr/>
        </p:nvPicPr>
        <p:blipFill>
          <a:blip r:embed="rId5" cstate="print"/>
          <a:stretch>
            <a:fillRect/>
          </a:stretch>
        </p:blipFill>
        <p:spPr>
          <a:xfrm>
            <a:off x="7276443" y="3132636"/>
            <a:ext cx="1600200" cy="120015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713546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0" y="1447800"/>
            <a:ext cx="184731" cy="369332"/>
          </a:xfrm>
          <a:prstGeom prst="rect">
            <a:avLst/>
          </a:prstGeom>
          <a:noFill/>
        </p:spPr>
        <p:txBody>
          <a:bodyPr wrap="none" rtlCol="0">
            <a:spAutoFit/>
          </a:bodyPr>
          <a:lstStyle/>
          <a:p>
            <a:endParaRPr lang="en-US" dirty="0"/>
          </a:p>
        </p:txBody>
      </p:sp>
      <p:sp>
        <p:nvSpPr>
          <p:cNvPr id="3" name="TextBox 2"/>
          <p:cNvSpPr txBox="1"/>
          <p:nvPr/>
        </p:nvSpPr>
        <p:spPr>
          <a:xfrm>
            <a:off x="609600" y="1595455"/>
            <a:ext cx="8305800" cy="3477875"/>
          </a:xfrm>
          <a:prstGeom prst="rect">
            <a:avLst/>
          </a:prstGeom>
          <a:noFill/>
          <a:effectLst>
            <a:glow rad="228600">
              <a:schemeClr val="accent6">
                <a:satMod val="175000"/>
                <a:alpha val="40000"/>
              </a:schemeClr>
            </a:glow>
          </a:effectLst>
        </p:spPr>
        <p:txBody>
          <a:bodyPr wrap="square" rtlCol="0">
            <a:spAutoFit/>
          </a:bodyPr>
          <a:lstStyle/>
          <a:p>
            <a:r>
              <a:rPr lang="en-US" sz="2400" b="1" dirty="0" smtClean="0"/>
              <a:t>Enhanced rabies surveillance</a:t>
            </a:r>
          </a:p>
          <a:p>
            <a:r>
              <a:rPr lang="en-US" sz="2400" b="1" dirty="0" smtClean="0"/>
              <a:t>                                                                        </a:t>
            </a:r>
            <a:r>
              <a:rPr lang="en-US" sz="2000" b="1" dirty="0" smtClean="0"/>
              <a:t>other supporting information</a:t>
            </a:r>
            <a:endParaRPr lang="en-US" sz="2000" b="1" dirty="0"/>
          </a:p>
          <a:p>
            <a:r>
              <a:rPr lang="en-US" sz="2400" b="1" dirty="0" smtClean="0"/>
              <a:t>Population rVNA response</a:t>
            </a:r>
          </a:p>
          <a:p>
            <a:pPr marL="342900" indent="-342900">
              <a:buFont typeface="Wingdings" panose="05000000000000000000" pitchFamily="2" charset="2"/>
              <a:buChar char="q"/>
            </a:pPr>
            <a:endParaRPr lang="en-US" sz="2400" b="1" dirty="0" smtClean="0"/>
          </a:p>
          <a:p>
            <a:r>
              <a:rPr lang="en-US" sz="2800" b="1" i="1" dirty="0" smtClean="0"/>
              <a:t>           Applications</a:t>
            </a:r>
          </a:p>
          <a:p>
            <a:endParaRPr lang="en-US" sz="2400" b="1" dirty="0"/>
          </a:p>
          <a:p>
            <a:pPr marL="342900" indent="-342900">
              <a:buFont typeface="Wingdings" panose="05000000000000000000" pitchFamily="2" charset="2"/>
              <a:buChar char="q"/>
            </a:pPr>
            <a:r>
              <a:rPr lang="en-US" sz="2400" b="1" dirty="0" smtClean="0"/>
              <a:t>elimination decisions</a:t>
            </a:r>
          </a:p>
          <a:p>
            <a:pPr marL="342900" indent="-342900">
              <a:buFont typeface="Wingdings" panose="05000000000000000000" pitchFamily="2" charset="2"/>
              <a:buChar char="q"/>
            </a:pPr>
            <a:r>
              <a:rPr lang="en-US" sz="2400" b="1" dirty="0" smtClean="0"/>
              <a:t>contingency action decisions</a:t>
            </a:r>
          </a:p>
          <a:p>
            <a:pPr marL="342900" indent="-342900">
              <a:buFont typeface="Wingdings" panose="05000000000000000000" pitchFamily="2" charset="2"/>
              <a:buChar char="q"/>
            </a:pPr>
            <a:r>
              <a:rPr lang="en-US" sz="2400" b="1" dirty="0" smtClean="0"/>
              <a:t>combinations of VRG and ONRAB?</a:t>
            </a:r>
            <a:endParaRPr lang="en-US" sz="2400" b="1"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9373557">
            <a:off x="4373676" y="2278901"/>
            <a:ext cx="1079500" cy="323850"/>
          </a:xfrm>
          <a:prstGeom prst="rect">
            <a:avLst/>
          </a:prstGeom>
          <a:noFill/>
          <a:ln>
            <a:noFill/>
          </a:ln>
          <a:effectLst>
            <a:glow rad="228600">
              <a:schemeClr val="accent1">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63370">
            <a:off x="4396090" y="1891604"/>
            <a:ext cx="1079500" cy="323850"/>
          </a:xfrm>
          <a:prstGeom prst="rect">
            <a:avLst/>
          </a:prstGeom>
          <a:noFill/>
          <a:ln>
            <a:noFill/>
          </a:ln>
          <a:effectLst>
            <a:glow rad="228600">
              <a:schemeClr val="accent1">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863055" y="381000"/>
            <a:ext cx="7137082" cy="584775"/>
          </a:xfrm>
          <a:prstGeom prst="rect">
            <a:avLst/>
          </a:prstGeom>
          <a:noFill/>
        </p:spPr>
        <p:txBody>
          <a:bodyPr wrap="none" rtlCol="0">
            <a:spAutoFit/>
          </a:bodyPr>
          <a:lstStyle/>
          <a:p>
            <a:r>
              <a:rPr lang="en-US" sz="3200" b="1" dirty="0" smtClean="0"/>
              <a:t>Program Metric – Risk Assessment based</a:t>
            </a:r>
            <a:endParaRPr lang="en-US" sz="3200" b="1" dirty="0"/>
          </a:p>
        </p:txBody>
      </p:sp>
      <p:sp>
        <p:nvSpPr>
          <p:cNvPr id="4" name="Rounded Rectangle 3"/>
          <p:cNvSpPr/>
          <p:nvPr/>
        </p:nvSpPr>
        <p:spPr>
          <a:xfrm>
            <a:off x="5583385" y="1888719"/>
            <a:ext cx="3429000" cy="639736"/>
          </a:xfrm>
          <a:prstGeom prst="roundRect">
            <a:avLst/>
          </a:prstGeom>
          <a:noFill/>
          <a:effectLst>
            <a:glow rad="228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269952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a:spLocks noGrp="1" noChangeArrowheads="1"/>
          </p:cNvSpPr>
          <p:nvPr>
            <p:ph type="title"/>
          </p:nvPr>
        </p:nvSpPr>
        <p:spPr bwMode="auto">
          <a:xfrm>
            <a:off x="0" y="307978"/>
            <a:ext cx="9144000" cy="9874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4000" smtClean="0">
                <a:latin typeface="Calibri" pitchFamily="34" charset="0"/>
              </a:rPr>
              <a:t>Dog Rabies Vaccination Programs</a:t>
            </a:r>
          </a:p>
        </p:txBody>
      </p:sp>
      <p:sp>
        <p:nvSpPr>
          <p:cNvPr id="14339" name="Rectangle 7"/>
          <p:cNvSpPr>
            <a:spLocks noGrp="1" noChangeArrowheads="1"/>
          </p:cNvSpPr>
          <p:nvPr>
            <p:ph type="body" idx="1"/>
          </p:nvPr>
        </p:nvSpPr>
        <p:spPr bwMode="auto">
          <a:xfrm>
            <a:off x="381000" y="1295400"/>
            <a:ext cx="5029200" cy="5334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ct val="80000"/>
              </a:lnSpc>
              <a:buFont typeface="Wingdings" pitchFamily="2" charset="2"/>
              <a:buChar char="§"/>
            </a:pPr>
            <a:r>
              <a:rPr lang="en-US" altLang="en-US" sz="2600" smtClean="0">
                <a:latin typeface="Calibri" pitchFamily="34" charset="0"/>
              </a:rPr>
              <a:t>1938 – Rabies becomes reportable disease in the U.S.</a:t>
            </a:r>
          </a:p>
          <a:p>
            <a:pPr>
              <a:lnSpc>
                <a:spcPct val="80000"/>
              </a:lnSpc>
              <a:buFont typeface="Wingdings" pitchFamily="2" charset="2"/>
              <a:buChar char="§"/>
            </a:pPr>
            <a:endParaRPr lang="en-US" altLang="en-US" sz="1400" smtClean="0">
              <a:latin typeface="Calibri" pitchFamily="34" charset="0"/>
            </a:endParaRPr>
          </a:p>
          <a:p>
            <a:pPr>
              <a:lnSpc>
                <a:spcPct val="80000"/>
              </a:lnSpc>
              <a:buFont typeface="Wingdings" pitchFamily="2" charset="2"/>
              <a:buChar char="§"/>
            </a:pPr>
            <a:r>
              <a:rPr lang="en-US" altLang="en-US" sz="2600" smtClean="0">
                <a:latin typeface="Calibri" pitchFamily="34" charset="0"/>
              </a:rPr>
              <a:t>In the 1940’s, mass campaigns were implemented in the U.S. using more modern, potent vaccines</a:t>
            </a:r>
          </a:p>
          <a:p>
            <a:pPr>
              <a:lnSpc>
                <a:spcPct val="80000"/>
              </a:lnSpc>
              <a:buFont typeface="Wingdings" pitchFamily="2" charset="2"/>
              <a:buChar char="§"/>
            </a:pPr>
            <a:endParaRPr lang="en-US" altLang="en-US" sz="1400" smtClean="0">
              <a:latin typeface="Calibri" pitchFamily="34" charset="0"/>
            </a:endParaRPr>
          </a:p>
          <a:p>
            <a:pPr>
              <a:lnSpc>
                <a:spcPct val="80000"/>
              </a:lnSpc>
              <a:buFont typeface="Wingdings" pitchFamily="2" charset="2"/>
              <a:buChar char="§"/>
            </a:pPr>
            <a:r>
              <a:rPr lang="en-US" altLang="en-US" sz="2600" smtClean="0">
                <a:latin typeface="Calibri" pitchFamily="34" charset="0"/>
              </a:rPr>
              <a:t>Significant decline in dog and human rabies cases</a:t>
            </a:r>
          </a:p>
          <a:p>
            <a:pPr>
              <a:lnSpc>
                <a:spcPct val="80000"/>
              </a:lnSpc>
              <a:buFont typeface="Wingdings" pitchFamily="2" charset="2"/>
              <a:buChar char="§"/>
            </a:pPr>
            <a:endParaRPr lang="en-US" altLang="en-US" sz="1400" smtClean="0">
              <a:latin typeface="Calibri" pitchFamily="34" charset="0"/>
            </a:endParaRPr>
          </a:p>
          <a:p>
            <a:pPr>
              <a:lnSpc>
                <a:spcPct val="80000"/>
              </a:lnSpc>
              <a:buFont typeface="Wingdings" pitchFamily="2" charset="2"/>
              <a:buChar char="§"/>
            </a:pPr>
            <a:r>
              <a:rPr lang="en-US" altLang="en-US" sz="2600" smtClean="0">
                <a:latin typeface="Calibri" pitchFamily="34" charset="0"/>
              </a:rPr>
              <a:t>By late 1970’s, canine rabies virus variant transmission eliminated</a:t>
            </a:r>
          </a:p>
        </p:txBody>
      </p:sp>
      <p:pic>
        <p:nvPicPr>
          <p:cNvPr id="5125" name="Picture 8" descr="two_male_veterinarians_giving_a_dog_a_rabies_vaccination_shot"/>
          <p:cNvPicPr>
            <a:picLocks noChangeAspect="1" noChangeArrowheads="1"/>
          </p:cNvPicPr>
          <p:nvPr/>
        </p:nvPicPr>
        <p:blipFill>
          <a:blip r:embed="rId3"/>
          <a:srcRect/>
          <a:stretch>
            <a:fillRect/>
          </a:stretch>
        </p:blipFill>
        <p:spPr bwMode="auto">
          <a:xfrm>
            <a:off x="5486400" y="1143003"/>
            <a:ext cx="3581400" cy="30146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5126" name="Picture 10" descr="rabies-shot-Chicago"/>
          <p:cNvPicPr>
            <a:picLocks noChangeAspect="1" noChangeArrowheads="1"/>
          </p:cNvPicPr>
          <p:nvPr/>
        </p:nvPicPr>
        <p:blipFill>
          <a:blip r:embed="rId4"/>
          <a:srcRect/>
          <a:stretch>
            <a:fillRect/>
          </a:stretch>
        </p:blipFill>
        <p:spPr bwMode="auto">
          <a:xfrm>
            <a:off x="5486400" y="4356102"/>
            <a:ext cx="3581400" cy="24257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986012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228600"/>
            <a:ext cx="8229600"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mtClean="0"/>
              <a:t>Changing Face of Rabies </a:t>
            </a:r>
          </a:p>
        </p:txBody>
      </p:sp>
      <p:sp>
        <p:nvSpPr>
          <p:cNvPr id="1536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tLang="en-US" smtClean="0"/>
          </a:p>
        </p:txBody>
      </p:sp>
      <p:pic>
        <p:nvPicPr>
          <p:cNvPr id="6149" name="Picture 5"/>
          <p:cNvPicPr>
            <a:picLocks noChangeAspect="1" noChangeArrowheads="1"/>
          </p:cNvPicPr>
          <p:nvPr/>
        </p:nvPicPr>
        <p:blipFill>
          <a:blip r:embed="rId3"/>
          <a:srcRect/>
          <a:stretch>
            <a:fillRect/>
          </a:stretch>
        </p:blipFill>
        <p:spPr bwMode="auto">
          <a:xfrm>
            <a:off x="457200" y="1295401"/>
            <a:ext cx="8229600" cy="52673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cxnSp>
        <p:nvCxnSpPr>
          <p:cNvPr id="3" name="Straight Arrow Connector 2"/>
          <p:cNvCxnSpPr>
            <a:stCxn id="4" idx="2"/>
          </p:cNvCxnSpPr>
          <p:nvPr/>
        </p:nvCxnSpPr>
        <p:spPr>
          <a:xfrm>
            <a:off x="1676400" y="2223493"/>
            <a:ext cx="0" cy="21490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47700" y="1300163"/>
            <a:ext cx="2057400" cy="923330"/>
          </a:xfrm>
          <a:prstGeom prst="rect">
            <a:avLst/>
          </a:prstGeom>
          <a:solidFill>
            <a:schemeClr val="accent6">
              <a:lumMod val="10000"/>
              <a:lumOff val="90000"/>
            </a:schemeClr>
          </a:solidFill>
          <a:ln>
            <a:solidFill>
              <a:schemeClr val="tx1"/>
            </a:solidFill>
          </a:ln>
        </p:spPr>
        <p:txBody>
          <a:bodyPr>
            <a:spAutoFit/>
          </a:bodyPr>
          <a:lstStyle/>
          <a:p>
            <a:pPr algn="ctr" fontAlgn="auto">
              <a:spcBef>
                <a:spcPts val="0"/>
              </a:spcBef>
              <a:spcAft>
                <a:spcPts val="0"/>
              </a:spcAft>
              <a:defRPr/>
            </a:pPr>
            <a:r>
              <a:rPr lang="en-US" dirty="0">
                <a:latin typeface="+mn-lt"/>
                <a:cs typeface="+mn-cs"/>
              </a:rPr>
              <a:t>Canine rabies elimination program begins</a:t>
            </a:r>
          </a:p>
        </p:txBody>
      </p:sp>
      <p:cxnSp>
        <p:nvCxnSpPr>
          <p:cNvPr id="10" name="Straight Arrow Connector 9"/>
          <p:cNvCxnSpPr>
            <a:stCxn id="11" idx="2"/>
          </p:cNvCxnSpPr>
          <p:nvPr/>
        </p:nvCxnSpPr>
        <p:spPr>
          <a:xfrm>
            <a:off x="4572000" y="5266731"/>
            <a:ext cx="0" cy="60067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543300" y="4343401"/>
            <a:ext cx="2057400" cy="923330"/>
          </a:xfrm>
          <a:prstGeom prst="rect">
            <a:avLst/>
          </a:prstGeom>
          <a:solidFill>
            <a:schemeClr val="accent6">
              <a:lumMod val="10000"/>
              <a:lumOff val="90000"/>
            </a:schemeClr>
          </a:solidFill>
          <a:ln>
            <a:solidFill>
              <a:schemeClr val="tx1"/>
            </a:solidFill>
          </a:ln>
        </p:spPr>
        <p:txBody>
          <a:bodyPr>
            <a:spAutoFit/>
          </a:bodyPr>
          <a:lstStyle/>
          <a:p>
            <a:pPr algn="ctr" fontAlgn="auto">
              <a:spcBef>
                <a:spcPts val="0"/>
              </a:spcBef>
              <a:spcAft>
                <a:spcPts val="0"/>
              </a:spcAft>
              <a:defRPr/>
            </a:pPr>
            <a:r>
              <a:rPr lang="en-US" dirty="0">
                <a:latin typeface="+mn-lt"/>
                <a:cs typeface="+mn-cs"/>
              </a:rPr>
              <a:t>Canine rabies elimination achieved</a:t>
            </a:r>
          </a:p>
        </p:txBody>
      </p:sp>
      <p:sp>
        <p:nvSpPr>
          <p:cNvPr id="8" name="Left Brace 7"/>
          <p:cNvSpPr/>
          <p:nvPr/>
        </p:nvSpPr>
        <p:spPr>
          <a:xfrm rot="5400000">
            <a:off x="6392072" y="3623469"/>
            <a:ext cx="325438" cy="3886200"/>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4" name="TextBox 13"/>
          <p:cNvSpPr txBox="1"/>
          <p:nvPr/>
        </p:nvSpPr>
        <p:spPr>
          <a:xfrm>
            <a:off x="6172200" y="4764088"/>
            <a:ext cx="2057400" cy="646331"/>
          </a:xfrm>
          <a:prstGeom prst="rect">
            <a:avLst/>
          </a:prstGeom>
          <a:solidFill>
            <a:schemeClr val="accent6">
              <a:lumMod val="10000"/>
              <a:lumOff val="90000"/>
            </a:schemeClr>
          </a:solidFill>
          <a:ln>
            <a:solidFill>
              <a:schemeClr val="tx1"/>
            </a:solidFill>
          </a:ln>
        </p:spPr>
        <p:txBody>
          <a:bodyPr>
            <a:spAutoFit/>
          </a:bodyPr>
          <a:lstStyle/>
          <a:p>
            <a:pPr algn="ctr" fontAlgn="auto">
              <a:spcBef>
                <a:spcPts val="0"/>
              </a:spcBef>
              <a:spcAft>
                <a:spcPts val="0"/>
              </a:spcAft>
              <a:defRPr/>
            </a:pPr>
            <a:r>
              <a:rPr lang="en-US" dirty="0">
                <a:latin typeface="+mn-lt"/>
                <a:cs typeface="+mn-cs"/>
              </a:rPr>
              <a:t>Spillover rabies cases from wildlife</a:t>
            </a:r>
          </a:p>
        </p:txBody>
      </p:sp>
    </p:spTree>
    <p:extLst>
      <p:ext uri="{BB962C8B-B14F-4D97-AF65-F5344CB8AC3E}">
        <p14:creationId xmlns:p14="http://schemas.microsoft.com/office/powerpoint/2010/main" val="338803799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ounded Rectangle 108"/>
          <p:cNvSpPr/>
          <p:nvPr/>
        </p:nvSpPr>
        <p:spPr>
          <a:xfrm>
            <a:off x="6167439" y="4114802"/>
            <a:ext cx="2573338" cy="1689100"/>
          </a:xfrm>
          <a:prstGeom prst="roundRect">
            <a:avLst/>
          </a:prstGeom>
          <a:solidFill>
            <a:schemeClr val="accent4">
              <a:lumMod val="20000"/>
              <a:lumOff val="8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12" name="Rectangle 211"/>
          <p:cNvSpPr/>
          <p:nvPr/>
        </p:nvSpPr>
        <p:spPr>
          <a:xfrm>
            <a:off x="6569077" y="3390900"/>
            <a:ext cx="2535239" cy="2457450"/>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412" name="TextBox 38"/>
          <p:cNvSpPr txBox="1">
            <a:spLocks noChangeArrowheads="1"/>
          </p:cNvSpPr>
          <p:nvPr/>
        </p:nvSpPr>
        <p:spPr bwMode="auto">
          <a:xfrm>
            <a:off x="1015561" y="254001"/>
            <a:ext cx="72017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yriad Web Pro"/>
              </a:defRPr>
            </a:lvl1pPr>
            <a:lvl2pPr marL="742950" indent="-285750">
              <a:defRPr>
                <a:solidFill>
                  <a:schemeClr val="tx1"/>
                </a:solidFill>
                <a:latin typeface="Myriad Web Pro"/>
              </a:defRPr>
            </a:lvl2pPr>
            <a:lvl3pPr marL="1143000" indent="-228600">
              <a:defRPr>
                <a:solidFill>
                  <a:schemeClr val="tx1"/>
                </a:solidFill>
                <a:latin typeface="Myriad Web Pro"/>
              </a:defRPr>
            </a:lvl3pPr>
            <a:lvl4pPr marL="1600200" indent="-228600">
              <a:defRPr>
                <a:solidFill>
                  <a:schemeClr val="tx1"/>
                </a:solidFill>
                <a:latin typeface="Myriad Web Pro"/>
              </a:defRPr>
            </a:lvl4pPr>
            <a:lvl5pPr marL="2057400" indent="-228600">
              <a:defRPr>
                <a:solidFill>
                  <a:schemeClr val="tx1"/>
                </a:solidFill>
                <a:latin typeface="Myriad Web Pro"/>
              </a:defRPr>
            </a:lvl5pPr>
            <a:lvl6pPr marL="2514600" indent="-228600" fontAlgn="base">
              <a:spcBef>
                <a:spcPct val="0"/>
              </a:spcBef>
              <a:spcAft>
                <a:spcPct val="0"/>
              </a:spcAft>
              <a:defRPr>
                <a:solidFill>
                  <a:schemeClr val="tx1"/>
                </a:solidFill>
                <a:latin typeface="Myriad Web Pro"/>
              </a:defRPr>
            </a:lvl6pPr>
            <a:lvl7pPr marL="2971800" indent="-228600" fontAlgn="base">
              <a:spcBef>
                <a:spcPct val="0"/>
              </a:spcBef>
              <a:spcAft>
                <a:spcPct val="0"/>
              </a:spcAft>
              <a:defRPr>
                <a:solidFill>
                  <a:schemeClr val="tx1"/>
                </a:solidFill>
                <a:latin typeface="Myriad Web Pro"/>
              </a:defRPr>
            </a:lvl7pPr>
            <a:lvl8pPr marL="3429000" indent="-228600" fontAlgn="base">
              <a:spcBef>
                <a:spcPct val="0"/>
              </a:spcBef>
              <a:spcAft>
                <a:spcPct val="0"/>
              </a:spcAft>
              <a:defRPr>
                <a:solidFill>
                  <a:schemeClr val="tx1"/>
                </a:solidFill>
                <a:latin typeface="Myriad Web Pro"/>
              </a:defRPr>
            </a:lvl8pPr>
            <a:lvl9pPr marL="3886200" indent="-228600" fontAlgn="base">
              <a:spcBef>
                <a:spcPct val="0"/>
              </a:spcBef>
              <a:spcAft>
                <a:spcPct val="0"/>
              </a:spcAft>
              <a:defRPr>
                <a:solidFill>
                  <a:schemeClr val="tx1"/>
                </a:solidFill>
                <a:latin typeface="Myriad Web Pro"/>
              </a:defRPr>
            </a:lvl9pPr>
          </a:lstStyle>
          <a:p>
            <a:pPr algn="ctr"/>
            <a:r>
              <a:rPr lang="en-US" altLang="en-US" sz="4000" b="1">
                <a:latin typeface="Calibri" pitchFamily="34" charset="0"/>
              </a:rPr>
              <a:t>Rabies in the US: Who can get it?</a:t>
            </a:r>
          </a:p>
        </p:txBody>
      </p:sp>
      <p:pic>
        <p:nvPicPr>
          <p:cNvPr id="87" name="Picture 86" descr="rabies virus picture.gif"/>
          <p:cNvPicPr>
            <a:picLocks noChangeAspect="1"/>
          </p:cNvPicPr>
          <p:nvPr/>
        </p:nvPicPr>
        <p:blipFill>
          <a:blip r:embed="rId3"/>
          <a:srcRect r="15731"/>
          <a:stretch>
            <a:fillRect/>
          </a:stretch>
        </p:blipFill>
        <p:spPr>
          <a:xfrm>
            <a:off x="6569078" y="1177925"/>
            <a:ext cx="2144713" cy="1655763"/>
          </a:xfrm>
          <a:prstGeom prst="rect">
            <a:avLst/>
          </a:prstGeom>
          <a:ln>
            <a:noFill/>
          </a:ln>
          <a:effectLst>
            <a:outerShdw blurRad="292100" dist="139700" dir="2700000" algn="tl" rotWithShape="0">
              <a:srgbClr val="333333">
                <a:alpha val="65000"/>
              </a:srgbClr>
            </a:outerShdw>
          </a:effectLst>
        </p:spPr>
      </p:pic>
      <p:sp>
        <p:nvSpPr>
          <p:cNvPr id="17414" name="TextBox 209"/>
          <p:cNvSpPr txBox="1">
            <a:spLocks noChangeArrowheads="1"/>
          </p:cNvSpPr>
          <p:nvPr/>
        </p:nvSpPr>
        <p:spPr bwMode="auto">
          <a:xfrm>
            <a:off x="6473828" y="4537077"/>
            <a:ext cx="115127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yriad Web Pro"/>
              </a:defRPr>
            </a:lvl1pPr>
            <a:lvl2pPr marL="742950" indent="-285750">
              <a:defRPr>
                <a:solidFill>
                  <a:schemeClr val="tx1"/>
                </a:solidFill>
                <a:latin typeface="Myriad Web Pro"/>
              </a:defRPr>
            </a:lvl2pPr>
            <a:lvl3pPr marL="1143000" indent="-228600">
              <a:defRPr>
                <a:solidFill>
                  <a:schemeClr val="tx1"/>
                </a:solidFill>
                <a:latin typeface="Myriad Web Pro"/>
              </a:defRPr>
            </a:lvl3pPr>
            <a:lvl4pPr marL="1600200" indent="-228600">
              <a:defRPr>
                <a:solidFill>
                  <a:schemeClr val="tx1"/>
                </a:solidFill>
                <a:latin typeface="Myriad Web Pro"/>
              </a:defRPr>
            </a:lvl4pPr>
            <a:lvl5pPr marL="2057400" indent="-228600">
              <a:defRPr>
                <a:solidFill>
                  <a:schemeClr val="tx1"/>
                </a:solidFill>
                <a:latin typeface="Myriad Web Pro"/>
              </a:defRPr>
            </a:lvl5pPr>
            <a:lvl6pPr marL="2514600" indent="-228600" fontAlgn="base">
              <a:spcBef>
                <a:spcPct val="0"/>
              </a:spcBef>
              <a:spcAft>
                <a:spcPct val="0"/>
              </a:spcAft>
              <a:defRPr>
                <a:solidFill>
                  <a:schemeClr val="tx1"/>
                </a:solidFill>
                <a:latin typeface="Myriad Web Pro"/>
              </a:defRPr>
            </a:lvl6pPr>
            <a:lvl7pPr marL="2971800" indent="-228600" fontAlgn="base">
              <a:spcBef>
                <a:spcPct val="0"/>
              </a:spcBef>
              <a:spcAft>
                <a:spcPct val="0"/>
              </a:spcAft>
              <a:defRPr>
                <a:solidFill>
                  <a:schemeClr val="tx1"/>
                </a:solidFill>
                <a:latin typeface="Myriad Web Pro"/>
              </a:defRPr>
            </a:lvl7pPr>
            <a:lvl8pPr marL="3429000" indent="-228600" fontAlgn="base">
              <a:spcBef>
                <a:spcPct val="0"/>
              </a:spcBef>
              <a:spcAft>
                <a:spcPct val="0"/>
              </a:spcAft>
              <a:defRPr>
                <a:solidFill>
                  <a:schemeClr val="tx1"/>
                </a:solidFill>
                <a:latin typeface="Myriad Web Pro"/>
              </a:defRPr>
            </a:lvl8pPr>
            <a:lvl9pPr marL="3886200" indent="-228600" fontAlgn="base">
              <a:spcBef>
                <a:spcPct val="0"/>
              </a:spcBef>
              <a:spcAft>
                <a:spcPct val="0"/>
              </a:spcAft>
              <a:defRPr>
                <a:solidFill>
                  <a:schemeClr val="tx1"/>
                </a:solidFill>
                <a:latin typeface="Myriad Web Pro"/>
              </a:defRPr>
            </a:lvl9pPr>
          </a:lstStyle>
          <a:p>
            <a:pPr>
              <a:lnSpc>
                <a:spcPct val="150000"/>
              </a:lnSpc>
            </a:pPr>
            <a:r>
              <a:rPr lang="en-US" altLang="en-US" sz="1600"/>
              <a:t>1-way</a:t>
            </a:r>
          </a:p>
          <a:p>
            <a:pPr>
              <a:lnSpc>
                <a:spcPct val="150000"/>
              </a:lnSpc>
            </a:pPr>
            <a:r>
              <a:rPr lang="en-US" altLang="en-US" sz="1600"/>
              <a:t>2-way</a:t>
            </a:r>
          </a:p>
          <a:p>
            <a:pPr>
              <a:lnSpc>
                <a:spcPct val="150000"/>
              </a:lnSpc>
            </a:pPr>
            <a:r>
              <a:rPr lang="en-US" altLang="en-US" sz="1600"/>
              <a:t>Circulating</a:t>
            </a:r>
          </a:p>
        </p:txBody>
      </p:sp>
      <p:sp>
        <p:nvSpPr>
          <p:cNvPr id="17415" name="TextBox 210"/>
          <p:cNvSpPr txBox="1">
            <a:spLocks noChangeArrowheads="1"/>
          </p:cNvSpPr>
          <p:nvPr/>
        </p:nvSpPr>
        <p:spPr bwMode="auto">
          <a:xfrm>
            <a:off x="6019801" y="4138614"/>
            <a:ext cx="29194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Myriad Web Pro"/>
              </a:defRPr>
            </a:lvl1pPr>
            <a:lvl2pPr marL="742950" indent="-285750">
              <a:defRPr>
                <a:solidFill>
                  <a:schemeClr val="tx1"/>
                </a:solidFill>
                <a:latin typeface="Myriad Web Pro"/>
              </a:defRPr>
            </a:lvl2pPr>
            <a:lvl3pPr marL="1143000" indent="-228600">
              <a:defRPr>
                <a:solidFill>
                  <a:schemeClr val="tx1"/>
                </a:solidFill>
                <a:latin typeface="Myriad Web Pro"/>
              </a:defRPr>
            </a:lvl3pPr>
            <a:lvl4pPr marL="1600200" indent="-228600">
              <a:defRPr>
                <a:solidFill>
                  <a:schemeClr val="tx1"/>
                </a:solidFill>
                <a:latin typeface="Myriad Web Pro"/>
              </a:defRPr>
            </a:lvl4pPr>
            <a:lvl5pPr marL="2057400" indent="-228600">
              <a:defRPr>
                <a:solidFill>
                  <a:schemeClr val="tx1"/>
                </a:solidFill>
                <a:latin typeface="Myriad Web Pro"/>
              </a:defRPr>
            </a:lvl5pPr>
            <a:lvl6pPr marL="2514600" indent="-228600" fontAlgn="base">
              <a:spcBef>
                <a:spcPct val="0"/>
              </a:spcBef>
              <a:spcAft>
                <a:spcPct val="0"/>
              </a:spcAft>
              <a:defRPr>
                <a:solidFill>
                  <a:schemeClr val="tx1"/>
                </a:solidFill>
                <a:latin typeface="Myriad Web Pro"/>
              </a:defRPr>
            </a:lvl6pPr>
            <a:lvl7pPr marL="2971800" indent="-228600" fontAlgn="base">
              <a:spcBef>
                <a:spcPct val="0"/>
              </a:spcBef>
              <a:spcAft>
                <a:spcPct val="0"/>
              </a:spcAft>
              <a:defRPr>
                <a:solidFill>
                  <a:schemeClr val="tx1"/>
                </a:solidFill>
                <a:latin typeface="Myriad Web Pro"/>
              </a:defRPr>
            </a:lvl7pPr>
            <a:lvl8pPr marL="3429000" indent="-228600" fontAlgn="base">
              <a:spcBef>
                <a:spcPct val="0"/>
              </a:spcBef>
              <a:spcAft>
                <a:spcPct val="0"/>
              </a:spcAft>
              <a:defRPr>
                <a:solidFill>
                  <a:schemeClr val="tx1"/>
                </a:solidFill>
                <a:latin typeface="Myriad Web Pro"/>
              </a:defRPr>
            </a:lvl8pPr>
            <a:lvl9pPr marL="3886200" indent="-228600" fontAlgn="base">
              <a:spcBef>
                <a:spcPct val="0"/>
              </a:spcBef>
              <a:spcAft>
                <a:spcPct val="0"/>
              </a:spcAft>
              <a:defRPr>
                <a:solidFill>
                  <a:schemeClr val="tx1"/>
                </a:solidFill>
                <a:latin typeface="Myriad Web Pro"/>
              </a:defRPr>
            </a:lvl9pPr>
          </a:lstStyle>
          <a:p>
            <a:pPr algn="ctr"/>
            <a:r>
              <a:rPr lang="en-US" altLang="en-US" sz="1600" b="1"/>
              <a:t>Transmission pathways</a:t>
            </a:r>
          </a:p>
        </p:txBody>
      </p:sp>
      <p:sp>
        <p:nvSpPr>
          <p:cNvPr id="17416" name="Oval 24"/>
          <p:cNvSpPr>
            <a:spLocks noChangeArrowheads="1"/>
          </p:cNvSpPr>
          <p:nvPr/>
        </p:nvSpPr>
        <p:spPr bwMode="auto">
          <a:xfrm>
            <a:off x="3436939" y="971553"/>
            <a:ext cx="2662238" cy="3421063"/>
          </a:xfrm>
          <a:prstGeom prst="ellipse">
            <a:avLst/>
          </a:prstGeom>
          <a:solidFill>
            <a:srgbClr val="FF0000"/>
          </a:solidFill>
          <a:ln>
            <a:noFill/>
          </a:ln>
          <a:extLst>
            <a:ext uri="{91240B29-F687-4F45-9708-019B960494DF}">
              <a14:hiddenLine xmlns:a14="http://schemas.microsoft.com/office/drawing/2010/main" w="28575">
                <a:solidFill>
                  <a:srgbClr val="000000"/>
                </a:solidFill>
                <a:round/>
                <a:headEnd/>
                <a:tailEnd/>
              </a14:hiddenLine>
            </a:ext>
          </a:extLst>
        </p:spPr>
        <p:txBody>
          <a:bodyPr wrap="none" anchor="ctr"/>
          <a:lstStyle>
            <a:lvl1pPr>
              <a:defRPr>
                <a:solidFill>
                  <a:schemeClr val="tx1"/>
                </a:solidFill>
                <a:latin typeface="Myriad Web Pro"/>
              </a:defRPr>
            </a:lvl1pPr>
            <a:lvl2pPr marL="742950" indent="-285750">
              <a:defRPr>
                <a:solidFill>
                  <a:schemeClr val="tx1"/>
                </a:solidFill>
                <a:latin typeface="Myriad Web Pro"/>
              </a:defRPr>
            </a:lvl2pPr>
            <a:lvl3pPr marL="1143000" indent="-228600">
              <a:defRPr>
                <a:solidFill>
                  <a:schemeClr val="tx1"/>
                </a:solidFill>
                <a:latin typeface="Myriad Web Pro"/>
              </a:defRPr>
            </a:lvl3pPr>
            <a:lvl4pPr marL="1600200" indent="-228600">
              <a:defRPr>
                <a:solidFill>
                  <a:schemeClr val="tx1"/>
                </a:solidFill>
                <a:latin typeface="Myriad Web Pro"/>
              </a:defRPr>
            </a:lvl4pPr>
            <a:lvl5pPr marL="2057400" indent="-228600">
              <a:defRPr>
                <a:solidFill>
                  <a:schemeClr val="tx1"/>
                </a:solidFill>
                <a:latin typeface="Myriad Web Pro"/>
              </a:defRPr>
            </a:lvl5pPr>
            <a:lvl6pPr marL="2514600" indent="-228600" fontAlgn="base">
              <a:spcBef>
                <a:spcPct val="0"/>
              </a:spcBef>
              <a:spcAft>
                <a:spcPct val="0"/>
              </a:spcAft>
              <a:defRPr>
                <a:solidFill>
                  <a:schemeClr val="tx1"/>
                </a:solidFill>
                <a:latin typeface="Myriad Web Pro"/>
              </a:defRPr>
            </a:lvl6pPr>
            <a:lvl7pPr marL="2971800" indent="-228600" fontAlgn="base">
              <a:spcBef>
                <a:spcPct val="0"/>
              </a:spcBef>
              <a:spcAft>
                <a:spcPct val="0"/>
              </a:spcAft>
              <a:defRPr>
                <a:solidFill>
                  <a:schemeClr val="tx1"/>
                </a:solidFill>
                <a:latin typeface="Myriad Web Pro"/>
              </a:defRPr>
            </a:lvl7pPr>
            <a:lvl8pPr marL="3429000" indent="-228600" fontAlgn="base">
              <a:spcBef>
                <a:spcPct val="0"/>
              </a:spcBef>
              <a:spcAft>
                <a:spcPct val="0"/>
              </a:spcAft>
              <a:defRPr>
                <a:solidFill>
                  <a:schemeClr val="tx1"/>
                </a:solidFill>
                <a:latin typeface="Myriad Web Pro"/>
              </a:defRPr>
            </a:lvl8pPr>
            <a:lvl9pPr marL="3886200" indent="-228600" fontAlgn="base">
              <a:spcBef>
                <a:spcPct val="0"/>
              </a:spcBef>
              <a:spcAft>
                <a:spcPct val="0"/>
              </a:spcAft>
              <a:defRPr>
                <a:solidFill>
                  <a:schemeClr val="tx1"/>
                </a:solidFill>
                <a:latin typeface="Myriad Web Pro"/>
              </a:defRPr>
            </a:lvl9pPr>
          </a:lstStyle>
          <a:p>
            <a:endParaRPr lang="en-US" altLang="en-US">
              <a:solidFill>
                <a:srgbClr val="000000"/>
              </a:solidFill>
              <a:latin typeface="Book Antiqua" pitchFamily="18" charset="0"/>
            </a:endParaRPr>
          </a:p>
        </p:txBody>
      </p:sp>
      <p:sp>
        <p:nvSpPr>
          <p:cNvPr id="44" name="Oval 26"/>
          <p:cNvSpPr>
            <a:spLocks noChangeArrowheads="1"/>
          </p:cNvSpPr>
          <p:nvPr/>
        </p:nvSpPr>
        <p:spPr bwMode="auto">
          <a:xfrm>
            <a:off x="304801" y="2890840"/>
            <a:ext cx="2152651" cy="1757362"/>
          </a:xfrm>
          <a:prstGeom prst="ellipse">
            <a:avLst/>
          </a:prstGeom>
          <a:solidFill>
            <a:schemeClr val="tx1">
              <a:lumMod val="50000"/>
              <a:lumOff val="50000"/>
              <a:alpha val="39999"/>
            </a:schemeClr>
          </a:solidFill>
          <a:ln w="28575">
            <a:noFill/>
            <a:round/>
            <a:headEnd/>
            <a:tailEnd/>
          </a:ln>
        </p:spPr>
        <p:txBody>
          <a:bodyPr wrap="none" anchor="ctr"/>
          <a:lstStyle/>
          <a:p>
            <a:pPr fontAlgn="auto">
              <a:spcBef>
                <a:spcPts val="0"/>
              </a:spcBef>
              <a:spcAft>
                <a:spcPts val="0"/>
              </a:spcAft>
              <a:defRPr/>
            </a:pPr>
            <a:endParaRPr lang="en-US" dirty="0">
              <a:solidFill>
                <a:srgbClr val="000000"/>
              </a:solidFill>
              <a:latin typeface="Book Antiqua"/>
              <a:cs typeface="+mn-cs"/>
            </a:endParaRPr>
          </a:p>
        </p:txBody>
      </p:sp>
      <p:sp>
        <p:nvSpPr>
          <p:cNvPr id="17418" name="Oval 44"/>
          <p:cNvSpPr>
            <a:spLocks noChangeArrowheads="1"/>
          </p:cNvSpPr>
          <p:nvPr/>
        </p:nvSpPr>
        <p:spPr bwMode="auto">
          <a:xfrm>
            <a:off x="2209801" y="3962403"/>
            <a:ext cx="2152651" cy="1757363"/>
          </a:xfrm>
          <a:prstGeom prst="ellipse">
            <a:avLst/>
          </a:prstGeom>
          <a:solidFill>
            <a:srgbClr val="FFC000"/>
          </a:solidFill>
          <a:ln>
            <a:noFill/>
          </a:ln>
          <a:extLst>
            <a:ext uri="{91240B29-F687-4F45-9708-019B960494DF}">
              <a14:hiddenLine xmlns:a14="http://schemas.microsoft.com/office/drawing/2010/main" w="28575">
                <a:solidFill>
                  <a:srgbClr val="000000"/>
                </a:solidFill>
                <a:round/>
                <a:headEnd/>
                <a:tailEnd/>
              </a14:hiddenLine>
            </a:ext>
          </a:extLst>
        </p:spPr>
        <p:txBody>
          <a:bodyPr wrap="none" anchor="ctr"/>
          <a:lstStyle>
            <a:lvl1pPr>
              <a:defRPr>
                <a:solidFill>
                  <a:schemeClr val="tx1"/>
                </a:solidFill>
                <a:latin typeface="Myriad Web Pro"/>
              </a:defRPr>
            </a:lvl1pPr>
            <a:lvl2pPr marL="742950" indent="-285750">
              <a:defRPr>
                <a:solidFill>
                  <a:schemeClr val="tx1"/>
                </a:solidFill>
                <a:latin typeface="Myriad Web Pro"/>
              </a:defRPr>
            </a:lvl2pPr>
            <a:lvl3pPr marL="1143000" indent="-228600">
              <a:defRPr>
                <a:solidFill>
                  <a:schemeClr val="tx1"/>
                </a:solidFill>
                <a:latin typeface="Myriad Web Pro"/>
              </a:defRPr>
            </a:lvl3pPr>
            <a:lvl4pPr marL="1600200" indent="-228600">
              <a:defRPr>
                <a:solidFill>
                  <a:schemeClr val="tx1"/>
                </a:solidFill>
                <a:latin typeface="Myriad Web Pro"/>
              </a:defRPr>
            </a:lvl4pPr>
            <a:lvl5pPr marL="2057400" indent="-228600">
              <a:defRPr>
                <a:solidFill>
                  <a:schemeClr val="tx1"/>
                </a:solidFill>
                <a:latin typeface="Myriad Web Pro"/>
              </a:defRPr>
            </a:lvl5pPr>
            <a:lvl6pPr marL="2514600" indent="-228600" fontAlgn="base">
              <a:spcBef>
                <a:spcPct val="0"/>
              </a:spcBef>
              <a:spcAft>
                <a:spcPct val="0"/>
              </a:spcAft>
              <a:defRPr>
                <a:solidFill>
                  <a:schemeClr val="tx1"/>
                </a:solidFill>
                <a:latin typeface="Myriad Web Pro"/>
              </a:defRPr>
            </a:lvl6pPr>
            <a:lvl7pPr marL="2971800" indent="-228600" fontAlgn="base">
              <a:spcBef>
                <a:spcPct val="0"/>
              </a:spcBef>
              <a:spcAft>
                <a:spcPct val="0"/>
              </a:spcAft>
              <a:defRPr>
                <a:solidFill>
                  <a:schemeClr val="tx1"/>
                </a:solidFill>
                <a:latin typeface="Myriad Web Pro"/>
              </a:defRPr>
            </a:lvl7pPr>
            <a:lvl8pPr marL="3429000" indent="-228600" fontAlgn="base">
              <a:spcBef>
                <a:spcPct val="0"/>
              </a:spcBef>
              <a:spcAft>
                <a:spcPct val="0"/>
              </a:spcAft>
              <a:defRPr>
                <a:solidFill>
                  <a:schemeClr val="tx1"/>
                </a:solidFill>
                <a:latin typeface="Myriad Web Pro"/>
              </a:defRPr>
            </a:lvl8pPr>
            <a:lvl9pPr marL="3886200" indent="-228600" fontAlgn="base">
              <a:spcBef>
                <a:spcPct val="0"/>
              </a:spcBef>
              <a:spcAft>
                <a:spcPct val="0"/>
              </a:spcAft>
              <a:defRPr>
                <a:solidFill>
                  <a:schemeClr val="tx1"/>
                </a:solidFill>
                <a:latin typeface="Myriad Web Pro"/>
              </a:defRPr>
            </a:lvl9pPr>
          </a:lstStyle>
          <a:p>
            <a:endParaRPr lang="en-US" altLang="en-US">
              <a:solidFill>
                <a:srgbClr val="000000"/>
              </a:solidFill>
              <a:latin typeface="Book Antiqua" pitchFamily="18" charset="0"/>
            </a:endParaRPr>
          </a:p>
        </p:txBody>
      </p:sp>
      <p:sp>
        <p:nvSpPr>
          <p:cNvPr id="17419" name="Freeform 49"/>
          <p:cNvSpPr>
            <a:spLocks/>
          </p:cNvSpPr>
          <p:nvPr/>
        </p:nvSpPr>
        <p:spPr bwMode="auto">
          <a:xfrm>
            <a:off x="5414963" y="3505201"/>
            <a:ext cx="19051" cy="47625"/>
          </a:xfrm>
          <a:custGeom>
            <a:avLst/>
            <a:gdLst>
              <a:gd name="T0" fmla="*/ 6313 w 40"/>
              <a:gd name="T1" fmla="*/ 47985 h 87"/>
              <a:gd name="T2" fmla="*/ 3400 w 40"/>
              <a:gd name="T3" fmla="*/ 36954 h 87"/>
              <a:gd name="T4" fmla="*/ 0 w 40"/>
              <a:gd name="T5" fmla="*/ 25923 h 87"/>
              <a:gd name="T6" fmla="*/ 19426 w 40"/>
              <a:gd name="T7" fmla="*/ 0 h 87"/>
              <a:gd name="T8" fmla="*/ 0 60000 65536"/>
              <a:gd name="T9" fmla="*/ 0 60000 65536"/>
              <a:gd name="T10" fmla="*/ 0 60000 65536"/>
              <a:gd name="T11" fmla="*/ 0 60000 65536"/>
              <a:gd name="T12" fmla="*/ 0 w 40"/>
              <a:gd name="T13" fmla="*/ 0 h 87"/>
              <a:gd name="T14" fmla="*/ 40 w 40"/>
              <a:gd name="T15" fmla="*/ 87 h 87"/>
            </a:gdLst>
            <a:ahLst/>
            <a:cxnLst>
              <a:cxn ang="T8">
                <a:pos x="T0" y="T1"/>
              </a:cxn>
              <a:cxn ang="T9">
                <a:pos x="T2" y="T3"/>
              </a:cxn>
              <a:cxn ang="T10">
                <a:pos x="T4" y="T5"/>
              </a:cxn>
              <a:cxn ang="T11">
                <a:pos x="T6" y="T7"/>
              </a:cxn>
            </a:cxnLst>
            <a:rect l="T12" t="T13" r="T14" b="T15"/>
            <a:pathLst>
              <a:path w="40" h="87">
                <a:moveTo>
                  <a:pt x="13" y="87"/>
                </a:moveTo>
                <a:cubicBezTo>
                  <a:pt x="11" y="80"/>
                  <a:pt x="9" y="74"/>
                  <a:pt x="7" y="67"/>
                </a:cubicBezTo>
                <a:cubicBezTo>
                  <a:pt x="5" y="60"/>
                  <a:pt x="0" y="47"/>
                  <a:pt x="0" y="47"/>
                </a:cubicBezTo>
                <a:cubicBezTo>
                  <a:pt x="7" y="8"/>
                  <a:pt x="2" y="0"/>
                  <a:pt x="40" y="0"/>
                </a:cubicBezTo>
              </a:path>
            </a:pathLst>
          </a:custGeom>
          <a:solidFill>
            <a:schemeClr val="tx1"/>
          </a:solidFill>
          <a:ln w="9525">
            <a:solidFill>
              <a:schemeClr val="bg1"/>
            </a:solidFill>
            <a:round/>
            <a:headEnd/>
            <a:tailEnd/>
          </a:ln>
        </p:spPr>
        <p:txBody>
          <a:bodyPr/>
          <a:lstStyle/>
          <a:p>
            <a:endParaRPr lang="en-US"/>
          </a:p>
        </p:txBody>
      </p:sp>
      <p:pic>
        <p:nvPicPr>
          <p:cNvPr id="17420" name="Picture 55" descr="cow-calf"/>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06677" y="4475166"/>
            <a:ext cx="1374774"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1" name="Picture 58" descr="family-silhouette-clip-art"/>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0227" y="3082927"/>
            <a:ext cx="1566862" cy="140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2" name="Oval 23"/>
          <p:cNvSpPr>
            <a:spLocks noChangeArrowheads="1"/>
          </p:cNvSpPr>
          <p:nvPr/>
        </p:nvSpPr>
        <p:spPr bwMode="auto">
          <a:xfrm>
            <a:off x="1066801" y="1143003"/>
            <a:ext cx="2152651" cy="1757363"/>
          </a:xfrm>
          <a:prstGeom prst="ellipse">
            <a:avLst/>
          </a:prstGeom>
          <a:solidFill>
            <a:srgbClr val="FFC000"/>
          </a:solidFill>
          <a:ln>
            <a:noFill/>
          </a:ln>
          <a:extLst>
            <a:ext uri="{91240B29-F687-4F45-9708-019B960494DF}">
              <a14:hiddenLine xmlns:a14="http://schemas.microsoft.com/office/drawing/2010/main" w="28575">
                <a:solidFill>
                  <a:srgbClr val="000000"/>
                </a:solidFill>
                <a:round/>
                <a:headEnd/>
                <a:tailEnd/>
              </a14:hiddenLine>
            </a:ext>
          </a:extLst>
        </p:spPr>
        <p:txBody>
          <a:bodyPr wrap="none" anchor="ctr"/>
          <a:lstStyle>
            <a:lvl1pPr>
              <a:defRPr>
                <a:solidFill>
                  <a:schemeClr val="tx1"/>
                </a:solidFill>
                <a:latin typeface="Myriad Web Pro"/>
              </a:defRPr>
            </a:lvl1pPr>
            <a:lvl2pPr marL="742950" indent="-285750">
              <a:defRPr>
                <a:solidFill>
                  <a:schemeClr val="tx1"/>
                </a:solidFill>
                <a:latin typeface="Myriad Web Pro"/>
              </a:defRPr>
            </a:lvl2pPr>
            <a:lvl3pPr marL="1143000" indent="-228600">
              <a:defRPr>
                <a:solidFill>
                  <a:schemeClr val="tx1"/>
                </a:solidFill>
                <a:latin typeface="Myriad Web Pro"/>
              </a:defRPr>
            </a:lvl3pPr>
            <a:lvl4pPr marL="1600200" indent="-228600">
              <a:defRPr>
                <a:solidFill>
                  <a:schemeClr val="tx1"/>
                </a:solidFill>
                <a:latin typeface="Myriad Web Pro"/>
              </a:defRPr>
            </a:lvl4pPr>
            <a:lvl5pPr marL="2057400" indent="-228600">
              <a:defRPr>
                <a:solidFill>
                  <a:schemeClr val="tx1"/>
                </a:solidFill>
                <a:latin typeface="Myriad Web Pro"/>
              </a:defRPr>
            </a:lvl5pPr>
            <a:lvl6pPr marL="2514600" indent="-228600" fontAlgn="base">
              <a:spcBef>
                <a:spcPct val="0"/>
              </a:spcBef>
              <a:spcAft>
                <a:spcPct val="0"/>
              </a:spcAft>
              <a:defRPr>
                <a:solidFill>
                  <a:schemeClr val="tx1"/>
                </a:solidFill>
                <a:latin typeface="Myriad Web Pro"/>
              </a:defRPr>
            </a:lvl6pPr>
            <a:lvl7pPr marL="2971800" indent="-228600" fontAlgn="base">
              <a:spcBef>
                <a:spcPct val="0"/>
              </a:spcBef>
              <a:spcAft>
                <a:spcPct val="0"/>
              </a:spcAft>
              <a:defRPr>
                <a:solidFill>
                  <a:schemeClr val="tx1"/>
                </a:solidFill>
                <a:latin typeface="Myriad Web Pro"/>
              </a:defRPr>
            </a:lvl7pPr>
            <a:lvl8pPr marL="3429000" indent="-228600" fontAlgn="base">
              <a:spcBef>
                <a:spcPct val="0"/>
              </a:spcBef>
              <a:spcAft>
                <a:spcPct val="0"/>
              </a:spcAft>
              <a:defRPr>
                <a:solidFill>
                  <a:schemeClr val="tx1"/>
                </a:solidFill>
                <a:latin typeface="Myriad Web Pro"/>
              </a:defRPr>
            </a:lvl8pPr>
            <a:lvl9pPr marL="3886200" indent="-228600" fontAlgn="base">
              <a:spcBef>
                <a:spcPct val="0"/>
              </a:spcBef>
              <a:spcAft>
                <a:spcPct val="0"/>
              </a:spcAft>
              <a:defRPr>
                <a:solidFill>
                  <a:schemeClr val="tx1"/>
                </a:solidFill>
                <a:latin typeface="Myriad Web Pro"/>
              </a:defRPr>
            </a:lvl9pPr>
          </a:lstStyle>
          <a:p>
            <a:endParaRPr lang="en-US" altLang="en-US">
              <a:solidFill>
                <a:srgbClr val="000000"/>
              </a:solidFill>
              <a:latin typeface="Book Antiqua" pitchFamily="18" charset="0"/>
            </a:endParaRPr>
          </a:p>
        </p:txBody>
      </p:sp>
      <p:cxnSp>
        <p:nvCxnSpPr>
          <p:cNvPr id="116" name="Straight Connector 115"/>
          <p:cNvCxnSpPr/>
          <p:nvPr/>
        </p:nvCxnSpPr>
        <p:spPr>
          <a:xfrm rot="5400000">
            <a:off x="5092700" y="6016625"/>
            <a:ext cx="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 name="Group 143"/>
          <p:cNvGrpSpPr/>
          <p:nvPr/>
        </p:nvGrpSpPr>
        <p:grpSpPr>
          <a:xfrm>
            <a:off x="5396767" y="2838610"/>
            <a:ext cx="1018006" cy="950160"/>
            <a:chOff x="501070" y="1355130"/>
            <a:chExt cx="2215915" cy="2112278"/>
          </a:xfrm>
          <a:effectLst>
            <a:outerShdw blurRad="50800" dist="38100" dir="2700000" algn="tl" rotWithShape="0">
              <a:prstClr val="black">
                <a:alpha val="40000"/>
              </a:prstClr>
            </a:outerShdw>
          </a:effectLst>
        </p:grpSpPr>
        <p:sp>
          <p:nvSpPr>
            <p:cNvPr id="118" name="Oval 117"/>
            <p:cNvSpPr/>
            <p:nvPr/>
          </p:nvSpPr>
          <p:spPr>
            <a:xfrm>
              <a:off x="539475" y="1355130"/>
              <a:ext cx="1951335" cy="1951335"/>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n>
                  <a:solidFill>
                    <a:srgbClr val="66FFFF"/>
                  </a:solidFill>
                </a:ln>
                <a:solidFill>
                  <a:srgbClr val="66FFFF"/>
                </a:solidFill>
              </a:endParaRPr>
            </a:p>
          </p:txBody>
        </p:sp>
        <p:cxnSp>
          <p:nvCxnSpPr>
            <p:cNvPr id="120" name="Straight Connector 119"/>
            <p:cNvCxnSpPr>
              <a:stCxn id="118" idx="1"/>
            </p:cNvCxnSpPr>
            <p:nvPr/>
          </p:nvCxnSpPr>
          <p:spPr>
            <a:xfrm rot="16200000" flipH="1" flipV="1">
              <a:off x="652419" y="1489547"/>
              <a:ext cx="21474" cy="32417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a:stCxn id="118" idx="1"/>
            </p:cNvCxnSpPr>
            <p:nvPr/>
          </p:nvCxnSpPr>
          <p:spPr>
            <a:xfrm rot="16200000" flipH="1">
              <a:off x="710026" y="1756111"/>
              <a:ext cx="290309" cy="5987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flipV="1">
              <a:off x="2479235" y="2173210"/>
              <a:ext cx="237750" cy="16916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flipH="1" flipV="1">
              <a:off x="2282955" y="2161635"/>
              <a:ext cx="184705" cy="16916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flipV="1">
              <a:off x="1115550" y="3044950"/>
              <a:ext cx="230430" cy="15362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rot="16200000" flipH="1">
              <a:off x="1000335" y="3275381"/>
              <a:ext cx="268838" cy="11521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55" name="Straight Arrow Connector 154"/>
          <p:cNvCxnSpPr/>
          <p:nvPr/>
        </p:nvCxnSpPr>
        <p:spPr>
          <a:xfrm flipH="1">
            <a:off x="1666876" y="2352677"/>
            <a:ext cx="338139" cy="8143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1" name="Straight Arrow Connector 160"/>
          <p:cNvCxnSpPr/>
          <p:nvPr/>
        </p:nvCxnSpPr>
        <p:spPr>
          <a:xfrm flipH="1">
            <a:off x="2209801" y="2876552"/>
            <a:ext cx="2152651" cy="871538"/>
          </a:xfrm>
          <a:prstGeom prst="straightConnector1">
            <a:avLst/>
          </a:prstGeom>
          <a:ln w="603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2" name="Straight Arrow Connector 161"/>
          <p:cNvCxnSpPr/>
          <p:nvPr/>
        </p:nvCxnSpPr>
        <p:spPr>
          <a:xfrm flipH="1" flipV="1">
            <a:off x="1966913" y="4392613"/>
            <a:ext cx="639762" cy="43815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p:nvPr/>
        </p:nvCxnSpPr>
        <p:spPr>
          <a:xfrm flipH="1">
            <a:off x="3940177" y="2900366"/>
            <a:ext cx="422274" cy="1717675"/>
          </a:xfrm>
          <a:prstGeom prst="straightConnector1">
            <a:avLst/>
          </a:prstGeom>
          <a:ln w="6032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6" name="Group 178"/>
          <p:cNvGrpSpPr/>
          <p:nvPr/>
        </p:nvGrpSpPr>
        <p:grpSpPr>
          <a:xfrm>
            <a:off x="5238173" y="1291861"/>
            <a:ext cx="1018006" cy="950160"/>
            <a:chOff x="501070" y="1355130"/>
            <a:chExt cx="2215915" cy="2112278"/>
          </a:xfrm>
          <a:effectLst>
            <a:outerShdw blurRad="50800" dist="38100" dir="2700000" algn="tl" rotWithShape="0">
              <a:prstClr val="black">
                <a:alpha val="40000"/>
              </a:prstClr>
            </a:outerShdw>
          </a:effectLst>
        </p:grpSpPr>
        <p:sp>
          <p:nvSpPr>
            <p:cNvPr id="180" name="Oval 179"/>
            <p:cNvSpPr/>
            <p:nvPr/>
          </p:nvSpPr>
          <p:spPr>
            <a:xfrm>
              <a:off x="539475" y="1355130"/>
              <a:ext cx="1951335" cy="1951335"/>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n>
                  <a:solidFill>
                    <a:srgbClr val="66FFFF"/>
                  </a:solidFill>
                </a:ln>
                <a:solidFill>
                  <a:srgbClr val="66FFFF"/>
                </a:solidFill>
              </a:endParaRPr>
            </a:p>
          </p:txBody>
        </p:sp>
        <p:cxnSp>
          <p:nvCxnSpPr>
            <p:cNvPr id="181" name="Straight Connector 180"/>
            <p:cNvCxnSpPr>
              <a:stCxn id="180" idx="1"/>
            </p:cNvCxnSpPr>
            <p:nvPr/>
          </p:nvCxnSpPr>
          <p:spPr>
            <a:xfrm rot="16200000" flipH="1" flipV="1">
              <a:off x="652419" y="1489547"/>
              <a:ext cx="21474" cy="32417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a:stCxn id="180" idx="1"/>
            </p:cNvCxnSpPr>
            <p:nvPr/>
          </p:nvCxnSpPr>
          <p:spPr>
            <a:xfrm rot="16200000" flipH="1">
              <a:off x="710026" y="1756111"/>
              <a:ext cx="290309" cy="5987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flipV="1">
              <a:off x="2479235" y="2173210"/>
              <a:ext cx="237750" cy="16916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flipH="1" flipV="1">
              <a:off x="2282955" y="2161635"/>
              <a:ext cx="184705" cy="16916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flipV="1">
              <a:off x="1115550" y="3044950"/>
              <a:ext cx="230430" cy="15362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rot="16200000" flipH="1">
              <a:off x="1000335" y="3275381"/>
              <a:ext cx="268838" cy="11521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431" name="TextBox 216"/>
          <p:cNvSpPr txBox="1">
            <a:spLocks noChangeArrowheads="1"/>
          </p:cNvSpPr>
          <p:nvPr/>
        </p:nvSpPr>
        <p:spPr bwMode="auto">
          <a:xfrm>
            <a:off x="1489244" y="1243014"/>
            <a:ext cx="140936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yriad Web Pro"/>
              </a:defRPr>
            </a:lvl1pPr>
            <a:lvl2pPr marL="742950" indent="-285750">
              <a:defRPr>
                <a:solidFill>
                  <a:schemeClr val="tx1"/>
                </a:solidFill>
                <a:latin typeface="Myriad Web Pro"/>
              </a:defRPr>
            </a:lvl2pPr>
            <a:lvl3pPr marL="1143000" indent="-228600">
              <a:defRPr>
                <a:solidFill>
                  <a:schemeClr val="tx1"/>
                </a:solidFill>
                <a:latin typeface="Myriad Web Pro"/>
              </a:defRPr>
            </a:lvl3pPr>
            <a:lvl4pPr marL="1600200" indent="-228600">
              <a:defRPr>
                <a:solidFill>
                  <a:schemeClr val="tx1"/>
                </a:solidFill>
                <a:latin typeface="Myriad Web Pro"/>
              </a:defRPr>
            </a:lvl4pPr>
            <a:lvl5pPr marL="2057400" indent="-228600">
              <a:defRPr>
                <a:solidFill>
                  <a:schemeClr val="tx1"/>
                </a:solidFill>
                <a:latin typeface="Myriad Web Pro"/>
              </a:defRPr>
            </a:lvl5pPr>
            <a:lvl6pPr marL="2514600" indent="-228600" fontAlgn="base">
              <a:spcBef>
                <a:spcPct val="0"/>
              </a:spcBef>
              <a:spcAft>
                <a:spcPct val="0"/>
              </a:spcAft>
              <a:defRPr>
                <a:solidFill>
                  <a:schemeClr val="tx1"/>
                </a:solidFill>
                <a:latin typeface="Myriad Web Pro"/>
              </a:defRPr>
            </a:lvl6pPr>
            <a:lvl7pPr marL="2971800" indent="-228600" fontAlgn="base">
              <a:spcBef>
                <a:spcPct val="0"/>
              </a:spcBef>
              <a:spcAft>
                <a:spcPct val="0"/>
              </a:spcAft>
              <a:defRPr>
                <a:solidFill>
                  <a:schemeClr val="tx1"/>
                </a:solidFill>
                <a:latin typeface="Myriad Web Pro"/>
              </a:defRPr>
            </a:lvl7pPr>
            <a:lvl8pPr marL="3429000" indent="-228600" fontAlgn="base">
              <a:spcBef>
                <a:spcPct val="0"/>
              </a:spcBef>
              <a:spcAft>
                <a:spcPct val="0"/>
              </a:spcAft>
              <a:defRPr>
                <a:solidFill>
                  <a:schemeClr val="tx1"/>
                </a:solidFill>
                <a:latin typeface="Myriad Web Pro"/>
              </a:defRPr>
            </a:lvl8pPr>
            <a:lvl9pPr marL="3886200" indent="-228600" fontAlgn="base">
              <a:spcBef>
                <a:spcPct val="0"/>
              </a:spcBef>
              <a:spcAft>
                <a:spcPct val="0"/>
              </a:spcAft>
              <a:defRPr>
                <a:solidFill>
                  <a:schemeClr val="tx1"/>
                </a:solidFill>
                <a:latin typeface="Myriad Web Pro"/>
              </a:defRPr>
            </a:lvl9pPr>
          </a:lstStyle>
          <a:p>
            <a:pPr algn="ctr"/>
            <a:r>
              <a:rPr lang="en-US" altLang="en-US" sz="1400" b="1">
                <a:solidFill>
                  <a:srgbClr val="000000"/>
                </a:solidFill>
              </a:rPr>
              <a:t>Non-reservoir </a:t>
            </a:r>
          </a:p>
          <a:p>
            <a:pPr algn="ctr"/>
            <a:r>
              <a:rPr lang="en-US" altLang="en-US" sz="1400" b="1">
                <a:solidFill>
                  <a:srgbClr val="000000"/>
                </a:solidFill>
              </a:rPr>
              <a:t>Domestic </a:t>
            </a:r>
          </a:p>
          <a:p>
            <a:pPr algn="ctr"/>
            <a:r>
              <a:rPr lang="en-US" altLang="en-US" sz="1400" b="1">
                <a:solidFill>
                  <a:srgbClr val="000000"/>
                </a:solidFill>
              </a:rPr>
              <a:t>Animals</a:t>
            </a:r>
          </a:p>
        </p:txBody>
      </p:sp>
      <p:sp>
        <p:nvSpPr>
          <p:cNvPr id="17432" name="TextBox 84"/>
          <p:cNvSpPr txBox="1">
            <a:spLocks noChangeArrowheads="1"/>
          </p:cNvSpPr>
          <p:nvPr/>
        </p:nvSpPr>
        <p:spPr bwMode="auto">
          <a:xfrm>
            <a:off x="4267224" y="3733801"/>
            <a:ext cx="11112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yriad Web Pro"/>
              </a:defRPr>
            </a:lvl1pPr>
            <a:lvl2pPr marL="742950" indent="-285750">
              <a:defRPr>
                <a:solidFill>
                  <a:schemeClr val="tx1"/>
                </a:solidFill>
                <a:latin typeface="Myriad Web Pro"/>
              </a:defRPr>
            </a:lvl2pPr>
            <a:lvl3pPr marL="1143000" indent="-228600">
              <a:defRPr>
                <a:solidFill>
                  <a:schemeClr val="tx1"/>
                </a:solidFill>
                <a:latin typeface="Myriad Web Pro"/>
              </a:defRPr>
            </a:lvl3pPr>
            <a:lvl4pPr marL="1600200" indent="-228600">
              <a:defRPr>
                <a:solidFill>
                  <a:schemeClr val="tx1"/>
                </a:solidFill>
                <a:latin typeface="Myriad Web Pro"/>
              </a:defRPr>
            </a:lvl4pPr>
            <a:lvl5pPr marL="2057400" indent="-228600">
              <a:defRPr>
                <a:solidFill>
                  <a:schemeClr val="tx1"/>
                </a:solidFill>
                <a:latin typeface="Myriad Web Pro"/>
              </a:defRPr>
            </a:lvl5pPr>
            <a:lvl6pPr marL="2514600" indent="-228600" fontAlgn="base">
              <a:spcBef>
                <a:spcPct val="0"/>
              </a:spcBef>
              <a:spcAft>
                <a:spcPct val="0"/>
              </a:spcAft>
              <a:defRPr>
                <a:solidFill>
                  <a:schemeClr val="tx1"/>
                </a:solidFill>
                <a:latin typeface="Myriad Web Pro"/>
              </a:defRPr>
            </a:lvl6pPr>
            <a:lvl7pPr marL="2971800" indent="-228600" fontAlgn="base">
              <a:spcBef>
                <a:spcPct val="0"/>
              </a:spcBef>
              <a:spcAft>
                <a:spcPct val="0"/>
              </a:spcAft>
              <a:defRPr>
                <a:solidFill>
                  <a:schemeClr val="tx1"/>
                </a:solidFill>
                <a:latin typeface="Myriad Web Pro"/>
              </a:defRPr>
            </a:lvl7pPr>
            <a:lvl8pPr marL="3429000" indent="-228600" fontAlgn="base">
              <a:spcBef>
                <a:spcPct val="0"/>
              </a:spcBef>
              <a:spcAft>
                <a:spcPct val="0"/>
              </a:spcAft>
              <a:defRPr>
                <a:solidFill>
                  <a:schemeClr val="tx1"/>
                </a:solidFill>
                <a:latin typeface="Myriad Web Pro"/>
              </a:defRPr>
            </a:lvl8pPr>
            <a:lvl9pPr marL="3886200" indent="-228600" fontAlgn="base">
              <a:spcBef>
                <a:spcPct val="0"/>
              </a:spcBef>
              <a:spcAft>
                <a:spcPct val="0"/>
              </a:spcAft>
              <a:defRPr>
                <a:solidFill>
                  <a:schemeClr val="tx1"/>
                </a:solidFill>
                <a:latin typeface="Myriad Web Pro"/>
              </a:defRPr>
            </a:lvl9pPr>
          </a:lstStyle>
          <a:p>
            <a:pPr algn="ctr"/>
            <a:r>
              <a:rPr lang="en-US" altLang="en-US" sz="1400" b="1" dirty="0">
                <a:solidFill>
                  <a:srgbClr val="000000"/>
                </a:solidFill>
                <a:latin typeface="Arial" pitchFamily="34" charset="0"/>
              </a:rPr>
              <a:t>Wildlife </a:t>
            </a:r>
          </a:p>
          <a:p>
            <a:pPr algn="ctr"/>
            <a:r>
              <a:rPr lang="en-US" altLang="en-US" sz="1400" b="1" dirty="0">
                <a:solidFill>
                  <a:srgbClr val="000000"/>
                </a:solidFill>
                <a:latin typeface="Arial" pitchFamily="34" charset="0"/>
              </a:rPr>
              <a:t>Reservoirs</a:t>
            </a:r>
          </a:p>
        </p:txBody>
      </p:sp>
      <p:sp>
        <p:nvSpPr>
          <p:cNvPr id="17433" name="Footer Placeholder 1"/>
          <p:cNvSpPr txBox="1">
            <a:spLocks noGrp="1"/>
          </p:cNvSpPr>
          <p:nvPr/>
        </p:nvSpPr>
        <p:spPr bwMode="auto">
          <a:xfrm>
            <a:off x="0" y="6477000"/>
            <a:ext cx="8229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Myriad Web Pro"/>
              </a:defRPr>
            </a:lvl1pPr>
            <a:lvl2pPr marL="742950" indent="-285750">
              <a:defRPr>
                <a:solidFill>
                  <a:schemeClr val="tx1"/>
                </a:solidFill>
                <a:latin typeface="Myriad Web Pro"/>
              </a:defRPr>
            </a:lvl2pPr>
            <a:lvl3pPr marL="1143000" indent="-228600">
              <a:defRPr>
                <a:solidFill>
                  <a:schemeClr val="tx1"/>
                </a:solidFill>
                <a:latin typeface="Myriad Web Pro"/>
              </a:defRPr>
            </a:lvl3pPr>
            <a:lvl4pPr marL="1600200" indent="-228600">
              <a:defRPr>
                <a:solidFill>
                  <a:schemeClr val="tx1"/>
                </a:solidFill>
                <a:latin typeface="Myriad Web Pro"/>
              </a:defRPr>
            </a:lvl4pPr>
            <a:lvl5pPr marL="2057400" indent="-228600">
              <a:defRPr>
                <a:solidFill>
                  <a:schemeClr val="tx1"/>
                </a:solidFill>
                <a:latin typeface="Myriad Web Pro"/>
              </a:defRPr>
            </a:lvl5pPr>
            <a:lvl6pPr marL="2514600" indent="-228600" fontAlgn="base">
              <a:spcBef>
                <a:spcPct val="0"/>
              </a:spcBef>
              <a:spcAft>
                <a:spcPct val="0"/>
              </a:spcAft>
              <a:defRPr>
                <a:solidFill>
                  <a:schemeClr val="tx1"/>
                </a:solidFill>
                <a:latin typeface="Myriad Web Pro"/>
              </a:defRPr>
            </a:lvl6pPr>
            <a:lvl7pPr marL="2971800" indent="-228600" fontAlgn="base">
              <a:spcBef>
                <a:spcPct val="0"/>
              </a:spcBef>
              <a:spcAft>
                <a:spcPct val="0"/>
              </a:spcAft>
              <a:defRPr>
                <a:solidFill>
                  <a:schemeClr val="tx1"/>
                </a:solidFill>
                <a:latin typeface="Myriad Web Pro"/>
              </a:defRPr>
            </a:lvl7pPr>
            <a:lvl8pPr marL="3429000" indent="-228600" fontAlgn="base">
              <a:spcBef>
                <a:spcPct val="0"/>
              </a:spcBef>
              <a:spcAft>
                <a:spcPct val="0"/>
              </a:spcAft>
              <a:defRPr>
                <a:solidFill>
                  <a:schemeClr val="tx1"/>
                </a:solidFill>
                <a:latin typeface="Myriad Web Pro"/>
              </a:defRPr>
            </a:lvl8pPr>
            <a:lvl9pPr marL="3886200" indent="-228600" fontAlgn="base">
              <a:spcBef>
                <a:spcPct val="0"/>
              </a:spcBef>
              <a:spcAft>
                <a:spcPct val="0"/>
              </a:spcAft>
              <a:defRPr>
                <a:solidFill>
                  <a:schemeClr val="tx1"/>
                </a:solidFill>
                <a:latin typeface="Myriad Web Pro"/>
              </a:defRPr>
            </a:lvl9pPr>
          </a:lstStyle>
          <a:p>
            <a:fld id="{73451F1D-F16F-4EF5-96DD-E7B1EA4143AA}" type="slidenum">
              <a:rPr lang="en-US" altLang="en-US" sz="1000">
                <a:solidFill>
                  <a:srgbClr val="FFFFFF"/>
                </a:solidFill>
              </a:rPr>
              <a:pPr/>
              <a:t>5</a:t>
            </a:fld>
            <a:endParaRPr lang="ru-RU" altLang="en-US" sz="1000">
              <a:solidFill>
                <a:srgbClr val="FFFFFF"/>
              </a:solidFill>
            </a:endParaRPr>
          </a:p>
        </p:txBody>
      </p:sp>
      <p:cxnSp>
        <p:nvCxnSpPr>
          <p:cNvPr id="101" name="Straight Arrow Connector 100"/>
          <p:cNvCxnSpPr/>
          <p:nvPr/>
        </p:nvCxnSpPr>
        <p:spPr>
          <a:xfrm>
            <a:off x="7626352" y="5113338"/>
            <a:ext cx="534988" cy="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a:off x="7666041" y="4767266"/>
            <a:ext cx="536574" cy="317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7436" name="Group 107"/>
          <p:cNvGrpSpPr>
            <a:grpSpLocks/>
          </p:cNvGrpSpPr>
          <p:nvPr/>
        </p:nvGrpSpPr>
        <p:grpSpPr bwMode="auto">
          <a:xfrm>
            <a:off x="7702552" y="5305428"/>
            <a:ext cx="430213" cy="385763"/>
            <a:chOff x="9479921" y="5556356"/>
            <a:chExt cx="583994" cy="485511"/>
          </a:xfrm>
        </p:grpSpPr>
        <p:sp>
          <p:nvSpPr>
            <p:cNvPr id="98" name="Oval 97"/>
            <p:cNvSpPr/>
            <p:nvPr/>
          </p:nvSpPr>
          <p:spPr>
            <a:xfrm>
              <a:off x="9488541" y="5556356"/>
              <a:ext cx="512880" cy="483512"/>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n>
                  <a:solidFill>
                    <a:srgbClr val="66FFFF"/>
                  </a:solidFill>
                </a:ln>
                <a:solidFill>
                  <a:srgbClr val="66FFFF"/>
                </a:solidFill>
              </a:endParaRPr>
            </a:p>
          </p:txBody>
        </p:sp>
        <p:cxnSp>
          <p:nvCxnSpPr>
            <p:cNvPr id="105" name="Straight Connector 104"/>
            <p:cNvCxnSpPr/>
            <p:nvPr/>
          </p:nvCxnSpPr>
          <p:spPr>
            <a:xfrm rot="16200000" flipH="1" flipV="1">
              <a:off x="9520022" y="5616154"/>
              <a:ext cx="5995" cy="8619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flipV="1">
              <a:off x="10001421" y="5788122"/>
              <a:ext cx="62494" cy="4195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flipV="1">
              <a:off x="9641543" y="6003905"/>
              <a:ext cx="60339" cy="3796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7437" name="Picture 2" descr="http://www.metal-silhouette-art.co.uk/images/raccoon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84677" y="2730502"/>
            <a:ext cx="1063626"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http://4.bp.blogspot.com/_jFXb3jnqUa8/TK82wsBilhI/AAAAAAAABNA/MpQeILddWxk/s1600/CatSilhouette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7176" y="1639890"/>
            <a:ext cx="1231900" cy="95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3" name="Straight Arrow Connector 92"/>
          <p:cNvCxnSpPr/>
          <p:nvPr/>
        </p:nvCxnSpPr>
        <p:spPr>
          <a:xfrm flipH="1" flipV="1">
            <a:off x="2514601" y="2401890"/>
            <a:ext cx="1847851" cy="474662"/>
          </a:xfrm>
          <a:prstGeom prst="straightConnector1">
            <a:avLst/>
          </a:prstGeom>
          <a:ln w="603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441" name="TextBox 110"/>
          <p:cNvSpPr txBox="1">
            <a:spLocks noChangeArrowheads="1"/>
          </p:cNvSpPr>
          <p:nvPr/>
        </p:nvSpPr>
        <p:spPr bwMode="auto">
          <a:xfrm>
            <a:off x="2731024" y="4035428"/>
            <a:ext cx="100860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yriad Web Pro"/>
              </a:defRPr>
            </a:lvl1pPr>
            <a:lvl2pPr marL="742950" indent="-285750">
              <a:defRPr>
                <a:solidFill>
                  <a:schemeClr val="tx1"/>
                </a:solidFill>
                <a:latin typeface="Myriad Web Pro"/>
              </a:defRPr>
            </a:lvl2pPr>
            <a:lvl3pPr marL="1143000" indent="-228600">
              <a:defRPr>
                <a:solidFill>
                  <a:schemeClr val="tx1"/>
                </a:solidFill>
                <a:latin typeface="Myriad Web Pro"/>
              </a:defRPr>
            </a:lvl3pPr>
            <a:lvl4pPr marL="1600200" indent="-228600">
              <a:defRPr>
                <a:solidFill>
                  <a:schemeClr val="tx1"/>
                </a:solidFill>
                <a:latin typeface="Myriad Web Pro"/>
              </a:defRPr>
            </a:lvl4pPr>
            <a:lvl5pPr marL="2057400" indent="-228600">
              <a:defRPr>
                <a:solidFill>
                  <a:schemeClr val="tx1"/>
                </a:solidFill>
                <a:latin typeface="Myriad Web Pro"/>
              </a:defRPr>
            </a:lvl5pPr>
            <a:lvl6pPr marL="2514600" indent="-228600" fontAlgn="base">
              <a:spcBef>
                <a:spcPct val="0"/>
              </a:spcBef>
              <a:spcAft>
                <a:spcPct val="0"/>
              </a:spcAft>
              <a:defRPr>
                <a:solidFill>
                  <a:schemeClr val="tx1"/>
                </a:solidFill>
                <a:latin typeface="Myriad Web Pro"/>
              </a:defRPr>
            </a:lvl6pPr>
            <a:lvl7pPr marL="2971800" indent="-228600" fontAlgn="base">
              <a:spcBef>
                <a:spcPct val="0"/>
              </a:spcBef>
              <a:spcAft>
                <a:spcPct val="0"/>
              </a:spcAft>
              <a:defRPr>
                <a:solidFill>
                  <a:schemeClr val="tx1"/>
                </a:solidFill>
                <a:latin typeface="Myriad Web Pro"/>
              </a:defRPr>
            </a:lvl7pPr>
            <a:lvl8pPr marL="3429000" indent="-228600" fontAlgn="base">
              <a:spcBef>
                <a:spcPct val="0"/>
              </a:spcBef>
              <a:spcAft>
                <a:spcPct val="0"/>
              </a:spcAft>
              <a:defRPr>
                <a:solidFill>
                  <a:schemeClr val="tx1"/>
                </a:solidFill>
                <a:latin typeface="Myriad Web Pro"/>
              </a:defRPr>
            </a:lvl8pPr>
            <a:lvl9pPr marL="3886200" indent="-228600" fontAlgn="base">
              <a:spcBef>
                <a:spcPct val="0"/>
              </a:spcBef>
              <a:spcAft>
                <a:spcPct val="0"/>
              </a:spcAft>
              <a:defRPr>
                <a:solidFill>
                  <a:schemeClr val="tx1"/>
                </a:solidFill>
                <a:latin typeface="Myriad Web Pro"/>
              </a:defRPr>
            </a:lvl9pPr>
          </a:lstStyle>
          <a:p>
            <a:pPr algn="ctr"/>
            <a:r>
              <a:rPr lang="en-US" altLang="en-US" sz="1400" b="1">
                <a:solidFill>
                  <a:srgbClr val="000000"/>
                </a:solidFill>
              </a:rPr>
              <a:t>Livestock</a:t>
            </a:r>
          </a:p>
        </p:txBody>
      </p:sp>
      <p:sp>
        <p:nvSpPr>
          <p:cNvPr id="17442" name="AutoShape 2" descr="data:image/jpeg;base64,/9j/4AAQSkZJRgABAQAAAQABAAD/2wCEAAkGBwgHBhIIBwgWFhUXGSEaGRYSGR8dIBwfIB0iGhwcHSMaKDQgHx8lGx4fKzIiJSkrLzMwHh82ODQsOCstLisBCgoKBQUFDgUFDisZExkrKysrKysrKysrKysrKysrKysrKysrKysrKysrKysrKysrKysrKysrKysrKysrKysrK//AABEIAP8AxQMBIgACEQEDEQH/xAAcAAEBAAMAAwEAAAAAAAAAAAAAAgYHCAMEBQH/xAA/EAACAQEEBQoEAwYHAQAAAAAAAQIDBAUGERIhMVFxBxMyM0FhgZGxwSJTodEIQmIjQ1KCovAUFRZykpPC8f/EABQBAQAAAAAAAAAAAAAAAAAAAAD/xAAUEQEAAAAAAAAAAAAAAAAAAAAA/9oADAMBAAIRAxEAPwDdkIKSzbe19r3lc3He/Nil0fF+rLAjm4735sc3He/NlgCObjvfmxzcd782WAI5uO9+bHNx3vzZYAjm4735sc3He/NlgCObjvfmxzcd782WAI5uO9+bHNx3vzZYAjm4735sc3He/NlgCObjvfmxzcd782WAI5uO9+bHNx3vzZYAjm4735sc3He/NlgCObjvfmxzcd782WAPHBaNRpN7Ftee/eD9XXPgvcAKXR8X6ssil0fF+rLAAAAAAAAAAAAAAAAAAAAAAAAAAAAAAIXXPgvcBdc+C9wApdHxfqyyKXR8X6ssAae5ZsRYnlandeE6doVOjFStFazRlmpSSlGDlHXHKGUnk9klnqNwn4oqOxbQOOYYyxTT1QxJa/8Avqfc+tcvKfi26rdC0TvepWjF5unWk5KS7U89a4ocreH4YdxzXs9CCVOplVppdintXclNSS7kjDQOw8GYuuvGF1K23ZU1rVUpy6UJbn3bpbH5pZAcX4cv+8sN3rG8rotDhOPlJdsZLti93BrJpM6e5POUK7MaWPQg1TtEVnOi3/VD+KP1Xb2NhmQAAAAAAAAAAAAAAAAAAAACF1z4L3AXXPgvcAKXR8X6ssil0fF+rLAAADRn4lrElUsNvS1tVIPw0ZR9ZGjze/4lrTBWSw2XPW5VJeCUV7miAB7F3261XbbYW2wV5QqQecZxeTTPXAHTvJbynWXFtJXdebjTtaWzZGqltlDvy1uPFrVnlsY4fo1atnrRrUKjjKLTjKLyaa1pprWmn2nS/JJyk08V2VXZes1G1wXBVUvzR/UvzR8VqzSDZIAAAAAAAAAAAAAAAAAAhdc+C9wF1z4L3ACl0fF+rLIpdHxfqywAAA5t/EKry/1pCVsp5UuaSotbGlrnn+rTbzW7R3mrjrLlUwmsW4TqWejDOtT/AGlF/qS1w/mjmt2ei+w5OaaeTQH4AAB5rHa7RYbXC12Os4Tg1KMovJprY0eEAdSclnKLZ8Y2H/C2xqFrgvjjsU1/HD3XZwyM/OJbut9quy3Qt1313CpB6UZR2p/32bGdTcmGPLPjW6M6iULTTSVWmu3dOP6Xu7Hq16mwzQAAAAAAAAAAAAAAAELrnwXuAuufBe4AUuj4v1ZZFLo+L9WWAAAA5X5Z8OrD+N6sqMMqdf8AbQ3Jyb014TTeW5o6oNSfiNulWnDNC9YR+KjV0W/01Fr/AKow82BzuAAAAAH0sO35b8OXvTvS66ujUg+3ZJdsZLti1tXo9Z80AdjYMxPYcW3FC87A8s9U4N64TW2L9n2ppn3Tk3kuxRe2GsSRjdFldbn8qcqGlo6b/Jryei03ty2OW86fu+03zJx/zO7qcc9vM1nPR46cI6u9Z8O0D6YAAAAAAY1jnGt1YLu5Wm8ZOU5dXSh0pv2iu2T+ryTDJQct37yv4uvS2c7Zrd/h4J5xp0Uux5rSck3LvT1PcZ9gnlxstpUbJi2jzc9nP0k3B/7o7Y8Vmu5AbmB4bJarPbbNG02StGcJLOMoNNNb01qZ5gIXXPgvcBdc+C9wApdHxfqyyKXR8X6ssAAABh3K/Zo2vk4tsJdkFP8A4zjL2MxMU5VakaXJ3b5Sf7rLzaS+rA5HAAAAAACqcJ1aip04ttvJJbW3sSA3X+HfCiqVamKLZT6OdOjnvy+Oa4J6KffM3sfIwnctPD2G7PdNJL9nBJtdsts5eMm34n1wAAAA8VqtNCx2eVptdaMIRWcpTaSSW1tvUkaH5S+WOpbdO6cJVHGnsladalLeqfbFfq2vsy2sNlY85RrlwfQdOpVVW0ZfDQg9fc5vZBcdb7EzmPEl/XjiW953pe1bSnLdsiuyMV2RW7i3m22fNnKU5Oc5Zt6232kgD9hGU5KEI5t6kl2n7Tpzq1FTpQbbeSSWbbepJJbWdBckXJW7nlG/cS0U622lRevm/wBUv17l+Xj0QzPC+GHhG3Ky3RObslSOunOTk6VVfmi3+Waz0l2SUctryywACF1z4L3AXXPgvcAKXR8X6ssil0fF+rLAAAAfNxFc1mxBcla6ba3oVY6Lcdq7U1n2ppPwPpADj/HeELdgy+v8vtslOLWlTqRWSnHZnl2NPbHPV3ppvHDoL8SVhp1MPWS35fFCs4Z904OT+tNHPoAAADKuS2743nyg2GzT2c7p/wDWnVy/pMVNj8gUIz5Q4SktlKo15ZejA6cAPWvC32S7LHK2XhaY06cVnKc3kl5+gHsmKY1x/cWD6LVvr6dbLONCnk5vc3/Cu9+GZq7H3LZXtWlYMIJwhsdokvie/Qi+iv1PX3RZpyvWq2itKtaKjlKTzcpPNtva23rbAynHPKDfeMq+jbKvN0U840Kbeitzl/HLvfgkYkZHhTBGIMV1crosLcM8nVn8MF/M9r7o5vuNx4c5CbnstNTxBbJ159sab0IL/wBPjmuAHPJmWFeTPE+JZqdCwulSf72unCOX6U/il4LLvR0jceCcM3C1K67lpRktk2tKa/mnnL6mQAYPgPkxuXB+VpS560fOqJfDqyfNx/Iu/W9b15ajOAAAAAhdc+C9wF1z4L3ACl0fF+rLIpdHxfqywAAAAADU/wCI+uoYPs9DPXK0J+ChPP6tHOhtr8RV9xtuJqN0UpZqzwzl/vqZPLwgoP8AmZqUAAABnHItbXYuUey69U9Km/5oPL+pIwc9i77ZWu+307dZZZTpzjOL3Si1JPzQHW/KBi2z4Mw9K861LTk5KFOGeWlJ5vW+xJJt8DmHGGMr6xfbOfva0/Cn8FKGqEOC3/qeb7yMV4vvvFtpVa+rXpKOehCK0Yxz25JerzfefPuO7at83zQuyzvKVWpGCb7NJ5ZvhtA/bjua8L+vKN33TZXUqS2KPYu1tvUkt71G+8Ecid2XWo2vE01aKu3m1nzcePbPxyXcZ1g/CN0YRu5WS6qGtpadSWuc3vk/ZakffAijSp0KSpUKajFLJRiskluSWwsAAAAAAAAACF1z4L3AXXPgvcAKXR8X6ssil0fF+rLAAAAeveFsoXdYKlttU8oU4ucnuUVm/oeecowjpTkkl2s1VyxX9VvezU8G4Wlz1oryzqxotPQhHJ5SaeUdJ5PX+VPPU0BoK/71rX3fVe9LS/iqzc33ZvUuCWS8D55kONMM/wCk7xhdlot0albQUqqpr4ablrjDN629HW9S1SjtMeAAAAAAB7N2W6vdl40rfZJZTpzU4vvi81n3ZrYesAOnuTDlPoYyqO7rbZeatMY6T0XnCaWSbjnrT19F56u1mwVXou0OzqrHTS0nHNZ5N5J5bcs09ZxxhiwX/a7fz2GaFaVWn8WlZ89KOfw55x2Z55cM+86P5KcKXhcd31bzxFVlO2Wlp1HUnpuMY6oRbzeb7Xr3LsAzwAAAAAAAAAAQuufBe4C658F7gBS6Pi/VlkUuj4v1ZYAAAYLyo4JvHG1CzWWx3qqNOEm6kZJvSzSykknrccnknl0nrR71zYdubk8wzWr3bYnKVOk51JpZ1KrhFy29+WqK1LMyw/JRjOLjNZp6mmBxTe95Wm+L0q3jbZ5zqzc5PvbzyXctiW5I9MyLlAw9LDGLbRdmj8ClpU3vhL4o8clqfeme9yaYHtONL7VJ5xs9Np1qi3fwR/VL6a3ryyYfa5LuS6eMLLO8r0rzpUF8NNwyznJPW1patFbO98GZPen4f3ouV039r7I16f8A6i9X/E3XYrJZ7BZIWSx0VCEEoxjHYktSR5wOWbx5H8a2KtoU7sjVX8dGpBp+EmpeaPq4Y5FMSWy1wq31Sp0aSknKE55ylHNNpc3mlms1raZ0iAOesR8hd72arKrcVrhUhnqhPOMkt2zJvyNWWK7bdb7b/grHZJzq6/2cYty+FNySW1tJPVt1HbB8uOHLjjef+Zxuigq2efOqnHSz355Z594GB8geGrXceHa1rvSwypVa1RZKospOnGK0W1tXxSnqeT+htAAAAAAAAAAAAAIXXPgvcBdc+C9wApdHxfqyyKXR8X6ssAAAAAA0zy/4arXtbrutF3Uc6tSbs/HP4oZvsS+Nvi2bKwXhmyYTw/TuqxpPJZznlk5zfSk/ZdiSXYfWr2ShaK1OtWpJypycoN/lbi4Nrv0ZNeLPMAAAAAAAAAAAAAAAAAAAAAAQuufBe4C658F7gBS6Pi/VlkUuj4v1ZYAAAAAAAAAAAAAAAAAAAAAAAAAAAAABC658F7gLrnwXuAFLo+L9WWRS6Pi/VlgAAAAAAAAAAAAAAAAAAAAAAAAAAAAAELrnwXuAuufBe4AUuj4v1ZZFLo+L9WWAAAAAAAAAAAAAAAAAAAAAAAAAAAAAAQuufBe4C658F7gBS6Pi/Vlnig5RWTg9r3b+JWm/lv6fcCwRpv5b+n3Gm/lv6fcCwRpv5b+n3Gm/lv6fcCwRpv5b+n3Gm/lv6fcCwRpv5b+n3Gm/lv6fcCwRpv5b+n3Gm/lv6fcCwRpv5b+n3Gm/lv6fcCwRpv5b+n3Gm/lv6fcCwRpv5b+n3Gm/lv6fcCweGpOr+7p+f/0lTr9tPyy++8D2AeDTr6v2fH+8z8U66XQ9PuB7APX06/8AB/fmOcr5dX/fmB5V1z4L3BNHnHJyqRy2e4A//9k=">
            <a:hlinkClick r:id="rId8"/>
          </p:cNvPr>
          <p:cNvSpPr>
            <a:spLocks noChangeAspect="1" noChangeArrowheads="1"/>
          </p:cNvSpPr>
          <p:nvPr/>
        </p:nvSpPr>
        <p:spPr bwMode="auto">
          <a:xfrm>
            <a:off x="101601" y="-2484437"/>
            <a:ext cx="4000500" cy="518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Myriad Web Pro"/>
              </a:defRPr>
            </a:lvl1pPr>
            <a:lvl2pPr marL="742950" indent="-285750">
              <a:defRPr>
                <a:solidFill>
                  <a:schemeClr val="tx1"/>
                </a:solidFill>
                <a:latin typeface="Myriad Web Pro"/>
              </a:defRPr>
            </a:lvl2pPr>
            <a:lvl3pPr marL="1143000" indent="-228600">
              <a:defRPr>
                <a:solidFill>
                  <a:schemeClr val="tx1"/>
                </a:solidFill>
                <a:latin typeface="Myriad Web Pro"/>
              </a:defRPr>
            </a:lvl3pPr>
            <a:lvl4pPr marL="1600200" indent="-228600">
              <a:defRPr>
                <a:solidFill>
                  <a:schemeClr val="tx1"/>
                </a:solidFill>
                <a:latin typeface="Myriad Web Pro"/>
              </a:defRPr>
            </a:lvl4pPr>
            <a:lvl5pPr marL="2057400" indent="-228600">
              <a:defRPr>
                <a:solidFill>
                  <a:schemeClr val="tx1"/>
                </a:solidFill>
                <a:latin typeface="Myriad Web Pro"/>
              </a:defRPr>
            </a:lvl5pPr>
            <a:lvl6pPr marL="2514600" indent="-228600" fontAlgn="base">
              <a:spcBef>
                <a:spcPct val="0"/>
              </a:spcBef>
              <a:spcAft>
                <a:spcPct val="0"/>
              </a:spcAft>
              <a:defRPr>
                <a:solidFill>
                  <a:schemeClr val="tx1"/>
                </a:solidFill>
                <a:latin typeface="Myriad Web Pro"/>
              </a:defRPr>
            </a:lvl6pPr>
            <a:lvl7pPr marL="2971800" indent="-228600" fontAlgn="base">
              <a:spcBef>
                <a:spcPct val="0"/>
              </a:spcBef>
              <a:spcAft>
                <a:spcPct val="0"/>
              </a:spcAft>
              <a:defRPr>
                <a:solidFill>
                  <a:schemeClr val="tx1"/>
                </a:solidFill>
                <a:latin typeface="Myriad Web Pro"/>
              </a:defRPr>
            </a:lvl7pPr>
            <a:lvl8pPr marL="3429000" indent="-228600" fontAlgn="base">
              <a:spcBef>
                <a:spcPct val="0"/>
              </a:spcBef>
              <a:spcAft>
                <a:spcPct val="0"/>
              </a:spcAft>
              <a:defRPr>
                <a:solidFill>
                  <a:schemeClr val="tx1"/>
                </a:solidFill>
                <a:latin typeface="Myriad Web Pro"/>
              </a:defRPr>
            </a:lvl8pPr>
            <a:lvl9pPr marL="3886200" indent="-228600" fontAlgn="base">
              <a:spcBef>
                <a:spcPct val="0"/>
              </a:spcBef>
              <a:spcAft>
                <a:spcPct val="0"/>
              </a:spcAft>
              <a:defRPr>
                <a:solidFill>
                  <a:schemeClr val="tx1"/>
                </a:solidFill>
                <a:latin typeface="Myriad Web Pro"/>
              </a:defRPr>
            </a:lvl9pPr>
          </a:lstStyle>
          <a:p>
            <a:endParaRPr lang="en-US" altLang="en-US"/>
          </a:p>
        </p:txBody>
      </p:sp>
      <p:sp>
        <p:nvSpPr>
          <p:cNvPr id="17443" name="AutoShape 4" descr="data:image/jpeg;base64,/9j/4AAQSkZJRgABAQAAAQABAAD/2wCEAAkGBwgHBhIIBwgWFhUXGSEaGRYSGR8dIBwfIB0iGhwcHSMaKDQgHx8lGx4fKzIiJSkrLzMwHh82ODQsOCstLisBCgoKBQUFDgUFDisZExkrKysrKysrKysrKysrKysrKysrKysrKysrKysrKysrKysrKysrKysrKysrKysrKysrK//AABEIAP8AxQMBIgACEQEDEQH/xAAcAAEBAAMAAwEAAAAAAAAAAAAAAgYHCAMEBQH/xAA/EAACAQEEBQoEAwYHAQAAAAAAAQIDBAUGERIhMVFxBxMyM0FhgZGxwSJTodEIQmIjQ1KCovAUFRZykpPC8f/EABQBAQAAAAAAAAAAAAAAAAAAAAD/xAAUEQEAAAAAAAAAAAAAAAAAAAAA/9oADAMBAAIRAxEAPwDdkIKSzbe19r3lc3He/Nil0fF+rLAjm4735sc3He/NlgCObjvfmxzcd782WAI5uO9+bHNx3vzZYAjm4735sc3He/NlgCObjvfmxzcd782WAI5uO9+bHNx3vzZYAjm4735sc3He/NlgCObjvfmxzcd782WAI5uO9+bHNx3vzZYAjm4735sc3He/NlgCObjvfmxzcd782WAPHBaNRpN7Ftee/eD9XXPgvcAKXR8X6ssil0fF+rLAAAAAAAAAAAAAAAAAAAAAAAAAAAAAAIXXPgvcBdc+C9wApdHxfqyyKXR8X6ssAae5ZsRYnlandeE6doVOjFStFazRlmpSSlGDlHXHKGUnk9klnqNwn4oqOxbQOOYYyxTT1QxJa/8Avqfc+tcvKfi26rdC0TvepWjF5unWk5KS7U89a4ocreH4YdxzXs9CCVOplVppdintXclNSS7kjDQOw8GYuuvGF1K23ZU1rVUpy6UJbn3bpbH5pZAcX4cv+8sN3rG8rotDhOPlJdsZLti93BrJpM6e5POUK7MaWPQg1TtEVnOi3/VD+KP1Xb2NhmQAAAAAAAAAAAAAAAAAAAACF1z4L3AXXPgvcAKXR8X6ssil0fF+rLAAADRn4lrElUsNvS1tVIPw0ZR9ZGjze/4lrTBWSw2XPW5VJeCUV7miAB7F3261XbbYW2wV5QqQecZxeTTPXAHTvJbynWXFtJXdebjTtaWzZGqltlDvy1uPFrVnlsY4fo1atnrRrUKjjKLTjKLyaa1pprWmn2nS/JJyk08V2VXZes1G1wXBVUvzR/UvzR8VqzSDZIAAAAAAAAAAAAAAAAAAhdc+C9wF1z4L3ACl0fF+rLIpdHxfqywAAA5t/EKry/1pCVsp5UuaSotbGlrnn+rTbzW7R3mrjrLlUwmsW4TqWejDOtT/AGlF/qS1w/mjmt2ei+w5OaaeTQH4AAB5rHa7RYbXC12Os4Tg1KMovJprY0eEAdSclnKLZ8Y2H/C2xqFrgvjjsU1/HD3XZwyM/OJbut9quy3Qt1313CpB6UZR2p/32bGdTcmGPLPjW6M6iULTTSVWmu3dOP6Xu7Hq16mwzQAAAAAAAAAAAAAAAELrnwXuAuufBe4AUuj4v1ZZFLo+L9WWAAAA5X5Z8OrD+N6sqMMqdf8AbQ3Jyb014TTeW5o6oNSfiNulWnDNC9YR+KjV0W/01Fr/AKow82BzuAAAAAH0sO35b8OXvTvS66ujUg+3ZJdsZLti1tXo9Z80AdjYMxPYcW3FC87A8s9U4N64TW2L9n2ppn3Tk3kuxRe2GsSRjdFldbn8qcqGlo6b/Jryei03ty2OW86fu+03zJx/zO7qcc9vM1nPR46cI6u9Z8O0D6YAAAAAAY1jnGt1YLu5Wm8ZOU5dXSh0pv2iu2T+ryTDJQct37yv4uvS2c7Zrd/h4J5xp0Uux5rSck3LvT1PcZ9gnlxstpUbJi2jzc9nP0k3B/7o7Y8Vmu5AbmB4bJarPbbNG02StGcJLOMoNNNb01qZ5gIXXPgvcBdc+C9wApdHxfqyyKXR8X6ssAAABh3K/Zo2vk4tsJdkFP8A4zjL2MxMU5VakaXJ3b5Sf7rLzaS+rA5HAAAAAACqcJ1aip04ttvJJbW3sSA3X+HfCiqVamKLZT6OdOjnvy+Oa4J6KffM3sfIwnctPD2G7PdNJL9nBJtdsts5eMm34n1wAAAA8VqtNCx2eVptdaMIRWcpTaSSW1tvUkaH5S+WOpbdO6cJVHGnsladalLeqfbFfq2vsy2sNlY85RrlwfQdOpVVW0ZfDQg9fc5vZBcdb7EzmPEl/XjiW953pe1bSnLdsiuyMV2RW7i3m22fNnKU5Oc5Zt6232kgD9hGU5KEI5t6kl2n7Tpzq1FTpQbbeSSWbbepJJbWdBckXJW7nlG/cS0U622lRevm/wBUv17l+Xj0QzPC+GHhG3Ky3RObslSOunOTk6VVfmi3+Waz0l2SUctryywACF1z4L3AXXPgvcAKXR8X6ssil0fF+rLAAAAfNxFc1mxBcla6ba3oVY6Lcdq7U1n2ppPwPpADj/HeELdgy+v8vtslOLWlTqRWSnHZnl2NPbHPV3ppvHDoL8SVhp1MPWS35fFCs4Z904OT+tNHPoAAADKuS2743nyg2GzT2c7p/wDWnVy/pMVNj8gUIz5Q4SktlKo15ZejA6cAPWvC32S7LHK2XhaY06cVnKc3kl5+gHsmKY1x/cWD6LVvr6dbLONCnk5vc3/Cu9+GZq7H3LZXtWlYMIJwhsdokvie/Qi+iv1PX3RZpyvWq2itKtaKjlKTzcpPNtva23rbAynHPKDfeMq+jbKvN0U840Kbeitzl/HLvfgkYkZHhTBGIMV1crosLcM8nVn8MF/M9r7o5vuNx4c5CbnstNTxBbJ159sab0IL/wBPjmuAHPJmWFeTPE+JZqdCwulSf72unCOX6U/il4LLvR0jceCcM3C1K67lpRktk2tKa/mnnL6mQAYPgPkxuXB+VpS560fOqJfDqyfNx/Iu/W9b15ajOAAAAAhdc+C9wF1z4L3ACl0fF+rLIpdHxfqywAAAAADU/wCI+uoYPs9DPXK0J+ChPP6tHOhtr8RV9xtuJqN0UpZqzwzl/vqZPLwgoP8AmZqUAAABnHItbXYuUey69U9Km/5oPL+pIwc9i77ZWu+307dZZZTpzjOL3Si1JPzQHW/KBi2z4Mw9K861LTk5KFOGeWlJ5vW+xJJt8DmHGGMr6xfbOfva0/Cn8FKGqEOC3/qeb7yMV4vvvFtpVa+rXpKOehCK0Yxz25JerzfefPuO7at83zQuyzvKVWpGCb7NJ5ZvhtA/bjua8L+vKN33TZXUqS2KPYu1tvUkt71G+8Ecid2XWo2vE01aKu3m1nzcePbPxyXcZ1g/CN0YRu5WS6qGtpadSWuc3vk/ZakffAijSp0KSpUKajFLJRiskluSWwsAAAAAAAAACF1z4L3AXXPgvcAKXR8X6ssil0fF+rLAAAAeveFsoXdYKlttU8oU4ucnuUVm/oeecowjpTkkl2s1VyxX9VvezU8G4Wlz1oryzqxotPQhHJ5SaeUdJ5PX+VPPU0BoK/71rX3fVe9LS/iqzc33ZvUuCWS8D55kONMM/wCk7xhdlot0albQUqqpr4ablrjDN629HW9S1SjtMeAAAAAAB7N2W6vdl40rfZJZTpzU4vvi81n3ZrYesAOnuTDlPoYyqO7rbZeatMY6T0XnCaWSbjnrT19F56u1mwVXou0OzqrHTS0nHNZ5N5J5bcs09ZxxhiwX/a7fz2GaFaVWn8WlZ89KOfw55x2Z55cM+86P5KcKXhcd31bzxFVlO2Wlp1HUnpuMY6oRbzeb7Xr3LsAzwAAAAAAAAAAQuufBe4C658F7gBS6Pi/VlkUuj4v1ZYAAAYLyo4JvHG1CzWWx3qqNOEm6kZJvSzSykknrccnknl0nrR71zYdubk8wzWr3bYnKVOk51JpZ1KrhFy29+WqK1LMyw/JRjOLjNZp6mmBxTe95Wm+L0q3jbZ5zqzc5PvbzyXctiW5I9MyLlAw9LDGLbRdmj8ClpU3vhL4o8clqfeme9yaYHtONL7VJ5xs9Np1qi3fwR/VL6a3ryyYfa5LuS6eMLLO8r0rzpUF8NNwyznJPW1patFbO98GZPen4f3ouV039r7I16f8A6i9X/E3XYrJZ7BZIWSx0VCEEoxjHYktSR5wOWbx5H8a2KtoU7sjVX8dGpBp+EmpeaPq4Y5FMSWy1wq31Sp0aSknKE55ylHNNpc3mlms1raZ0iAOesR8hd72arKrcVrhUhnqhPOMkt2zJvyNWWK7bdb7b/grHZJzq6/2cYty+FNySW1tJPVt1HbB8uOHLjjef+Zxuigq2efOqnHSz355Z594GB8geGrXceHa1rvSwypVa1RZKospOnGK0W1tXxSnqeT+htAAAAAAAAAAAAAIXXPgvcBdc+C9wApdHxfqyyKXR8X6ssAAAAAA0zy/4arXtbrutF3Uc6tSbs/HP4oZvsS+Nvi2bKwXhmyYTw/TuqxpPJZznlk5zfSk/ZdiSXYfWr2ShaK1OtWpJypycoN/lbi4Nrv0ZNeLPMAAAAAAAAAAAAAAAAAAAAAAQuufBe4C658F7gBS6Pi/VlkUuj4v1ZYAAAAAAAAAAAAAAAAAAAAAAAAAAAAABC658F7gLrnwXuAFLo+L9WWRS6Pi/VlgAAAAAAAAAAAAAAAAAAAAAAAAAAAAAELrnwXuAuufBe4AUuj4v1ZZFLo+L9WWAAAAAAAAAAAAAAAAAAAAAAAAAAAAAAQuufBe4C658F7gBS6Pi/Vlnig5RWTg9r3b+JWm/lv6fcCwRpv5b+n3Gm/lv6fcCwRpv5b+n3Gm/lv6fcCwRpv5b+n3Gm/lv6fcCwRpv5b+n3Gm/lv6fcCwRpv5b+n3Gm/lv6fcCwRpv5b+n3Gm/lv6fcCwRpv5b+n3Gm/lv6fcCwRpv5b+n3Gm/lv6fcCweGpOr+7p+f/0lTr9tPyy++8D2AeDTr6v2fH+8z8U66XQ9PuB7APX06/8AB/fmOcr5dX/fmB5V1z4L3BNHnHJyqRy2e4A//9k=">
            <a:hlinkClick r:id="rId8"/>
          </p:cNvPr>
          <p:cNvSpPr>
            <a:spLocks noChangeAspect="1" noChangeArrowheads="1"/>
          </p:cNvSpPr>
          <p:nvPr/>
        </p:nvSpPr>
        <p:spPr bwMode="auto">
          <a:xfrm>
            <a:off x="254001" y="-2332037"/>
            <a:ext cx="4000500" cy="518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Myriad Web Pro"/>
              </a:defRPr>
            </a:lvl1pPr>
            <a:lvl2pPr marL="742950" indent="-285750">
              <a:defRPr>
                <a:solidFill>
                  <a:schemeClr val="tx1"/>
                </a:solidFill>
                <a:latin typeface="Myriad Web Pro"/>
              </a:defRPr>
            </a:lvl2pPr>
            <a:lvl3pPr marL="1143000" indent="-228600">
              <a:defRPr>
                <a:solidFill>
                  <a:schemeClr val="tx1"/>
                </a:solidFill>
                <a:latin typeface="Myriad Web Pro"/>
              </a:defRPr>
            </a:lvl3pPr>
            <a:lvl4pPr marL="1600200" indent="-228600">
              <a:defRPr>
                <a:solidFill>
                  <a:schemeClr val="tx1"/>
                </a:solidFill>
                <a:latin typeface="Myriad Web Pro"/>
              </a:defRPr>
            </a:lvl4pPr>
            <a:lvl5pPr marL="2057400" indent="-228600">
              <a:defRPr>
                <a:solidFill>
                  <a:schemeClr val="tx1"/>
                </a:solidFill>
                <a:latin typeface="Myriad Web Pro"/>
              </a:defRPr>
            </a:lvl5pPr>
            <a:lvl6pPr marL="2514600" indent="-228600" fontAlgn="base">
              <a:spcBef>
                <a:spcPct val="0"/>
              </a:spcBef>
              <a:spcAft>
                <a:spcPct val="0"/>
              </a:spcAft>
              <a:defRPr>
                <a:solidFill>
                  <a:schemeClr val="tx1"/>
                </a:solidFill>
                <a:latin typeface="Myriad Web Pro"/>
              </a:defRPr>
            </a:lvl6pPr>
            <a:lvl7pPr marL="2971800" indent="-228600" fontAlgn="base">
              <a:spcBef>
                <a:spcPct val="0"/>
              </a:spcBef>
              <a:spcAft>
                <a:spcPct val="0"/>
              </a:spcAft>
              <a:defRPr>
                <a:solidFill>
                  <a:schemeClr val="tx1"/>
                </a:solidFill>
                <a:latin typeface="Myriad Web Pro"/>
              </a:defRPr>
            </a:lvl7pPr>
            <a:lvl8pPr marL="3429000" indent="-228600" fontAlgn="base">
              <a:spcBef>
                <a:spcPct val="0"/>
              </a:spcBef>
              <a:spcAft>
                <a:spcPct val="0"/>
              </a:spcAft>
              <a:defRPr>
                <a:solidFill>
                  <a:schemeClr val="tx1"/>
                </a:solidFill>
                <a:latin typeface="Myriad Web Pro"/>
              </a:defRPr>
            </a:lvl8pPr>
            <a:lvl9pPr marL="3886200" indent="-228600" fontAlgn="base">
              <a:spcBef>
                <a:spcPct val="0"/>
              </a:spcBef>
              <a:spcAft>
                <a:spcPct val="0"/>
              </a:spcAft>
              <a:defRPr>
                <a:solidFill>
                  <a:schemeClr val="tx1"/>
                </a:solidFill>
                <a:latin typeface="Myriad Web Pro"/>
              </a:defRPr>
            </a:lvl9pPr>
          </a:lstStyle>
          <a:p>
            <a:endParaRPr lang="en-US" altLang="en-US"/>
          </a:p>
        </p:txBody>
      </p:sp>
      <p:sp>
        <p:nvSpPr>
          <p:cNvPr id="17444" name="AutoShape 6" descr="data:image/jpeg;base64,/9j/4AAQSkZJRgABAQAAAQABAAD/2wCEAAkGBwgHBhIIBwgWFhUXGSEaGRYSGR8dIBwfIB0iGhwcHSMaKDQgHx8lGx4fKzIiJSkrLzMwHh82ODQsOCstLisBCgoKBQUFDgUFDisZExkrKysrKysrKysrKysrKysrKysrKysrKysrKysrKysrKysrKysrKysrKysrKysrKysrK//AABEIAP8AxQMBIgACEQEDEQH/xAAcAAEBAAMAAwEAAAAAAAAAAAAAAgYHCAMEBQH/xAA/EAACAQEEBQoEAwYHAQAAAAAAAQIDBAUGERIhMVFxBxMyM0FhgZGxwSJTodEIQmIjQ1KCovAUFRZykpPC8f/EABQBAQAAAAAAAAAAAAAAAAAAAAD/xAAUEQEAAAAAAAAAAAAAAAAAAAAA/9oADAMBAAIRAxEAPwDdkIKSzbe19r3lc3He/Nil0fF+rLAjm4735sc3He/NlgCObjvfmxzcd782WAI5uO9+bHNx3vzZYAjm4735sc3He/NlgCObjvfmxzcd782WAI5uO9+bHNx3vzZYAjm4735sc3He/NlgCObjvfmxzcd782WAI5uO9+bHNx3vzZYAjm4735sc3He/NlgCObjvfmxzcd782WAPHBaNRpN7Ftee/eD9XXPgvcAKXR8X6ssil0fF+rLAAAAAAAAAAAAAAAAAAAAAAAAAAAAAAIXXPgvcBdc+C9wApdHxfqyyKXR8X6ssAae5ZsRYnlandeE6doVOjFStFazRlmpSSlGDlHXHKGUnk9klnqNwn4oqOxbQOOYYyxTT1QxJa/8Avqfc+tcvKfi26rdC0TvepWjF5unWk5KS7U89a4ocreH4YdxzXs9CCVOplVppdintXclNSS7kjDQOw8GYuuvGF1K23ZU1rVUpy6UJbn3bpbH5pZAcX4cv+8sN3rG8rotDhOPlJdsZLti93BrJpM6e5POUK7MaWPQg1TtEVnOi3/VD+KP1Xb2NhmQAAAAAAAAAAAAAAAAAAAACF1z4L3AXXPgvcAKXR8X6ssil0fF+rLAAADRn4lrElUsNvS1tVIPw0ZR9ZGjze/4lrTBWSw2XPW5VJeCUV7miAB7F3261XbbYW2wV5QqQecZxeTTPXAHTvJbynWXFtJXdebjTtaWzZGqltlDvy1uPFrVnlsY4fo1atnrRrUKjjKLTjKLyaa1pprWmn2nS/JJyk08V2VXZes1G1wXBVUvzR/UvzR8VqzSDZIAAAAAAAAAAAAAAAAAAhdc+C9wF1z4L3ACl0fF+rLIpdHxfqywAAA5t/EKry/1pCVsp5UuaSotbGlrnn+rTbzW7R3mrjrLlUwmsW4TqWejDOtT/AGlF/qS1w/mjmt2ei+w5OaaeTQH4AAB5rHa7RYbXC12Os4Tg1KMovJprY0eEAdSclnKLZ8Y2H/C2xqFrgvjjsU1/HD3XZwyM/OJbut9quy3Qt1313CpB6UZR2p/32bGdTcmGPLPjW6M6iULTTSVWmu3dOP6Xu7Hq16mwzQAAAAAAAAAAAAAAAELrnwXuAuufBe4AUuj4v1ZZFLo+L9WWAAAA5X5Z8OrD+N6sqMMqdf8AbQ3Jyb014TTeW5o6oNSfiNulWnDNC9YR+KjV0W/01Fr/AKow82BzuAAAAAH0sO35b8OXvTvS66ujUg+3ZJdsZLti1tXo9Z80AdjYMxPYcW3FC87A8s9U4N64TW2L9n2ppn3Tk3kuxRe2GsSRjdFldbn8qcqGlo6b/Jryei03ty2OW86fu+03zJx/zO7qcc9vM1nPR46cI6u9Z8O0D6YAAAAAAY1jnGt1YLu5Wm8ZOU5dXSh0pv2iu2T+ryTDJQct37yv4uvS2c7Zrd/h4J5xp0Uux5rSck3LvT1PcZ9gnlxstpUbJi2jzc9nP0k3B/7o7Y8Vmu5AbmB4bJarPbbNG02StGcJLOMoNNNb01qZ5gIXXPgvcBdc+C9wApdHxfqyyKXR8X6ssAAABh3K/Zo2vk4tsJdkFP8A4zjL2MxMU5VakaXJ3b5Sf7rLzaS+rA5HAAAAAACqcJ1aip04ttvJJbW3sSA3X+HfCiqVamKLZT6OdOjnvy+Oa4J6KffM3sfIwnctPD2G7PdNJL9nBJtdsts5eMm34n1wAAAA8VqtNCx2eVptdaMIRWcpTaSSW1tvUkaH5S+WOpbdO6cJVHGnsladalLeqfbFfq2vsy2sNlY85RrlwfQdOpVVW0ZfDQg9fc5vZBcdb7EzmPEl/XjiW953pe1bSnLdsiuyMV2RW7i3m22fNnKU5Oc5Zt6232kgD9hGU5KEI5t6kl2n7Tpzq1FTpQbbeSSWbbepJJbWdBckXJW7nlG/cS0U622lRevm/wBUv17l+Xj0QzPC+GHhG3Ky3RObslSOunOTk6VVfmi3+Waz0l2SUctryywACF1z4L3AXXPgvcAKXR8X6ssil0fF+rLAAAAfNxFc1mxBcla6ba3oVY6Lcdq7U1n2ppPwPpADj/HeELdgy+v8vtslOLWlTqRWSnHZnl2NPbHPV3ppvHDoL8SVhp1MPWS35fFCs4Z904OT+tNHPoAAADKuS2743nyg2GzT2c7p/wDWnVy/pMVNj8gUIz5Q4SktlKo15ZejA6cAPWvC32S7LHK2XhaY06cVnKc3kl5+gHsmKY1x/cWD6LVvr6dbLONCnk5vc3/Cu9+GZq7H3LZXtWlYMIJwhsdokvie/Qi+iv1PX3RZpyvWq2itKtaKjlKTzcpPNtva23rbAynHPKDfeMq+jbKvN0U840Kbeitzl/HLvfgkYkZHhTBGIMV1crosLcM8nVn8MF/M9r7o5vuNx4c5CbnstNTxBbJ159sab0IL/wBPjmuAHPJmWFeTPE+JZqdCwulSf72unCOX6U/il4LLvR0jceCcM3C1K67lpRktk2tKa/mnnL6mQAYPgPkxuXB+VpS560fOqJfDqyfNx/Iu/W9b15ajOAAAAAhdc+C9wF1z4L3ACl0fF+rLIpdHxfqywAAAAADU/wCI+uoYPs9DPXK0J+ChPP6tHOhtr8RV9xtuJqN0UpZqzwzl/vqZPLwgoP8AmZqUAAABnHItbXYuUey69U9Km/5oPL+pIwc9i77ZWu+307dZZZTpzjOL3Si1JPzQHW/KBi2z4Mw9K861LTk5KFOGeWlJ5vW+xJJt8DmHGGMr6xfbOfva0/Cn8FKGqEOC3/qeb7yMV4vvvFtpVa+rXpKOehCK0Yxz25JerzfefPuO7at83zQuyzvKVWpGCb7NJ5ZvhtA/bjua8L+vKN33TZXUqS2KPYu1tvUkt71G+8Ecid2XWo2vE01aKu3m1nzcePbPxyXcZ1g/CN0YRu5WS6qGtpadSWuc3vk/ZakffAijSp0KSpUKajFLJRiskluSWwsAAAAAAAAACF1z4L3AXXPgvcAKXR8X6ssil0fF+rLAAAAeveFsoXdYKlttU8oU4ucnuUVm/oeecowjpTkkl2s1VyxX9VvezU8G4Wlz1oryzqxotPQhHJ5SaeUdJ5PX+VPPU0BoK/71rX3fVe9LS/iqzc33ZvUuCWS8D55kONMM/wCk7xhdlot0albQUqqpr4ablrjDN629HW9S1SjtMeAAAAAAB7N2W6vdl40rfZJZTpzU4vvi81n3ZrYesAOnuTDlPoYyqO7rbZeatMY6T0XnCaWSbjnrT19F56u1mwVXou0OzqrHTS0nHNZ5N5J5bcs09ZxxhiwX/a7fz2GaFaVWn8WlZ89KOfw55x2Z55cM+86P5KcKXhcd31bzxFVlO2Wlp1HUnpuMY6oRbzeb7Xr3LsAzwAAAAAAAAAAQuufBe4C658F7gBS6Pi/VlkUuj4v1ZYAAAYLyo4JvHG1CzWWx3qqNOEm6kZJvSzSykknrccnknl0nrR71zYdubk8wzWr3bYnKVOk51JpZ1KrhFy29+WqK1LMyw/JRjOLjNZp6mmBxTe95Wm+L0q3jbZ5zqzc5PvbzyXctiW5I9MyLlAw9LDGLbRdmj8ClpU3vhL4o8clqfeme9yaYHtONL7VJ5xs9Np1qi3fwR/VL6a3ryyYfa5LuS6eMLLO8r0rzpUF8NNwyznJPW1patFbO98GZPen4f3ouV039r7I16f8A6i9X/E3XYrJZ7BZIWSx0VCEEoxjHYktSR5wOWbx5H8a2KtoU7sjVX8dGpBp+EmpeaPq4Y5FMSWy1wq31Sp0aSknKE55ylHNNpc3mlms1raZ0iAOesR8hd72arKrcVrhUhnqhPOMkt2zJvyNWWK7bdb7b/grHZJzq6/2cYty+FNySW1tJPVt1HbB8uOHLjjef+Zxuigq2efOqnHSz355Z594GB8geGrXceHa1rvSwypVa1RZKospOnGK0W1tXxSnqeT+htAAAAAAAAAAAAAIXXPgvcBdc+C9wApdHxfqyyKXR8X6ssAAAAAA0zy/4arXtbrutF3Uc6tSbs/HP4oZvsS+Nvi2bKwXhmyYTw/TuqxpPJZznlk5zfSk/ZdiSXYfWr2ShaK1OtWpJypycoN/lbi4Nrv0ZNeLPMAAAAAAAAAAAAAAAAAAAAAAQuufBe4C658F7gBS6Pi/VlkUuj4v1ZYAAAAAAAAAAAAAAAAAAAAAAAAAAAAABC658F7gLrnwXuAFLo+L9WWRS6Pi/VlgAAAAAAAAAAAAAAAAAAAAAAAAAAAAAELrnwXuAuufBe4AUuj4v1ZZFLo+L9WWAAAAAAAAAAAAAAAAAAAAAAAAAAAAAAQuufBe4C658F7gBS6Pi/Vlnig5RWTg9r3b+JWm/lv6fcCwRpv5b+n3Gm/lv6fcCwRpv5b+n3Gm/lv6fcCwRpv5b+n3Gm/lv6fcCwRpv5b+n3Gm/lv6fcCwRpv5b+n3Gm/lv6fcCwRpv5b+n3Gm/lv6fcCwRpv5b+n3Gm/lv6fcCwRpv5b+n3Gm/lv6fcCweGpOr+7p+f/0lTr9tPyy++8D2AeDTr6v2fH+8z8U66XQ9PuB7APX06/8AB/fmOcr5dX/fmB5V1z4L3BNHnHJyqRy2e4A//9k=">
            <a:hlinkClick r:id="rId9"/>
          </p:cNvPr>
          <p:cNvSpPr>
            <a:spLocks noChangeAspect="1" noChangeArrowheads="1"/>
          </p:cNvSpPr>
          <p:nvPr/>
        </p:nvSpPr>
        <p:spPr bwMode="auto">
          <a:xfrm>
            <a:off x="406401" y="-2179637"/>
            <a:ext cx="4000500" cy="518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Myriad Web Pro"/>
              </a:defRPr>
            </a:lvl1pPr>
            <a:lvl2pPr marL="742950" indent="-285750">
              <a:defRPr>
                <a:solidFill>
                  <a:schemeClr val="tx1"/>
                </a:solidFill>
                <a:latin typeface="Myriad Web Pro"/>
              </a:defRPr>
            </a:lvl2pPr>
            <a:lvl3pPr marL="1143000" indent="-228600">
              <a:defRPr>
                <a:solidFill>
                  <a:schemeClr val="tx1"/>
                </a:solidFill>
                <a:latin typeface="Myriad Web Pro"/>
              </a:defRPr>
            </a:lvl3pPr>
            <a:lvl4pPr marL="1600200" indent="-228600">
              <a:defRPr>
                <a:solidFill>
                  <a:schemeClr val="tx1"/>
                </a:solidFill>
                <a:latin typeface="Myriad Web Pro"/>
              </a:defRPr>
            </a:lvl4pPr>
            <a:lvl5pPr marL="2057400" indent="-228600">
              <a:defRPr>
                <a:solidFill>
                  <a:schemeClr val="tx1"/>
                </a:solidFill>
                <a:latin typeface="Myriad Web Pro"/>
              </a:defRPr>
            </a:lvl5pPr>
            <a:lvl6pPr marL="2514600" indent="-228600" fontAlgn="base">
              <a:spcBef>
                <a:spcPct val="0"/>
              </a:spcBef>
              <a:spcAft>
                <a:spcPct val="0"/>
              </a:spcAft>
              <a:defRPr>
                <a:solidFill>
                  <a:schemeClr val="tx1"/>
                </a:solidFill>
                <a:latin typeface="Myriad Web Pro"/>
              </a:defRPr>
            </a:lvl6pPr>
            <a:lvl7pPr marL="2971800" indent="-228600" fontAlgn="base">
              <a:spcBef>
                <a:spcPct val="0"/>
              </a:spcBef>
              <a:spcAft>
                <a:spcPct val="0"/>
              </a:spcAft>
              <a:defRPr>
                <a:solidFill>
                  <a:schemeClr val="tx1"/>
                </a:solidFill>
                <a:latin typeface="Myriad Web Pro"/>
              </a:defRPr>
            </a:lvl7pPr>
            <a:lvl8pPr marL="3429000" indent="-228600" fontAlgn="base">
              <a:spcBef>
                <a:spcPct val="0"/>
              </a:spcBef>
              <a:spcAft>
                <a:spcPct val="0"/>
              </a:spcAft>
              <a:defRPr>
                <a:solidFill>
                  <a:schemeClr val="tx1"/>
                </a:solidFill>
                <a:latin typeface="Myriad Web Pro"/>
              </a:defRPr>
            </a:lvl8pPr>
            <a:lvl9pPr marL="3886200" indent="-228600" fontAlgn="base">
              <a:spcBef>
                <a:spcPct val="0"/>
              </a:spcBef>
              <a:spcAft>
                <a:spcPct val="0"/>
              </a:spcAft>
              <a:defRPr>
                <a:solidFill>
                  <a:schemeClr val="tx1"/>
                </a:solidFill>
                <a:latin typeface="Myriad Web Pro"/>
              </a:defRPr>
            </a:lvl9pPr>
          </a:lstStyle>
          <a:p>
            <a:endParaRPr lang="en-US" altLang="en-US"/>
          </a:p>
        </p:txBody>
      </p:sp>
      <p:sp>
        <p:nvSpPr>
          <p:cNvPr id="17445" name="AutoShape 8" descr="data:image/jpeg;base64,/9j/4AAQSkZJRgABAQAAAQABAAD/2wCEAAkGBwgHBhIIBwgWFhUXGSEaGRYSGR8dIBwfIB0iGhwcHSMaKDQgHx8lGx4fKzIiJSkrLzMwHh82ODQsOCstLisBCgoKBQUFDgUFDisZExkrKysrKysrKysrKysrKysrKysrKysrKysrKysrKysrKysrKysrKysrKysrKysrKysrK//AABEIAP8AxQMBIgACEQEDEQH/xAAcAAEBAAMAAwEAAAAAAAAAAAAAAgYHCAMEBQH/xAA/EAACAQEEBQoEAwYHAQAAAAAAAQIDBAUGERIhMVFxBxMyM0FhgZGxwSJTodEIQmIjQ1KCovAUFRZykpPC8f/EABQBAQAAAAAAAAAAAAAAAAAAAAD/xAAUEQEAAAAAAAAAAAAAAAAAAAAA/9oADAMBAAIRAxEAPwDdkIKSzbe19r3lc3He/Nil0fF+rLAjm4735sc3He/NlgCObjvfmxzcd782WAI5uO9+bHNx3vzZYAjm4735sc3He/NlgCObjvfmxzcd782WAI5uO9+bHNx3vzZYAjm4735sc3He/NlgCObjvfmxzcd782WAI5uO9+bHNx3vzZYAjm4735sc3He/NlgCObjvfmxzcd782WAPHBaNRpN7Ftee/eD9XXPgvcAKXR8X6ssil0fF+rLAAAAAAAAAAAAAAAAAAAAAAAAAAAAAAIXXPgvcBdc+C9wApdHxfqyyKXR8X6ssAae5ZsRYnlandeE6doVOjFStFazRlmpSSlGDlHXHKGUnk9klnqNwn4oqOxbQOOYYyxTT1QxJa/8Avqfc+tcvKfi26rdC0TvepWjF5unWk5KS7U89a4ocreH4YdxzXs9CCVOplVppdintXclNSS7kjDQOw8GYuuvGF1K23ZU1rVUpy6UJbn3bpbH5pZAcX4cv+8sN3rG8rotDhOPlJdsZLti93BrJpM6e5POUK7MaWPQg1TtEVnOi3/VD+KP1Xb2NhmQAAAAAAAAAAAAAAAAAAAACF1z4L3AXXPgvcAKXR8X6ssil0fF+rLAAADRn4lrElUsNvS1tVIPw0ZR9ZGjze/4lrTBWSw2XPW5VJeCUV7miAB7F3261XbbYW2wV5QqQecZxeTTPXAHTvJbynWXFtJXdebjTtaWzZGqltlDvy1uPFrVnlsY4fo1atnrRrUKjjKLTjKLyaa1pprWmn2nS/JJyk08V2VXZes1G1wXBVUvzR/UvzR8VqzSDZIAAAAAAAAAAAAAAAAAAhdc+C9wF1z4L3ACl0fF+rLIpdHxfqywAAA5t/EKry/1pCVsp5UuaSotbGlrnn+rTbzW7R3mrjrLlUwmsW4TqWejDOtT/AGlF/qS1w/mjmt2ei+w5OaaeTQH4AAB5rHa7RYbXC12Os4Tg1KMovJprY0eEAdSclnKLZ8Y2H/C2xqFrgvjjsU1/HD3XZwyM/OJbut9quy3Qt1313CpB6UZR2p/32bGdTcmGPLPjW6M6iULTTSVWmu3dOP6Xu7Hq16mwzQAAAAAAAAAAAAAAAELrnwXuAuufBe4AUuj4v1ZZFLo+L9WWAAAA5X5Z8OrD+N6sqMMqdf8AbQ3Jyb014TTeW5o6oNSfiNulWnDNC9YR+KjV0W/01Fr/AKow82BzuAAAAAH0sO35b8OXvTvS66ujUg+3ZJdsZLti1tXo9Z80AdjYMxPYcW3FC87A8s9U4N64TW2L9n2ppn3Tk3kuxRe2GsSRjdFldbn8qcqGlo6b/Jryei03ty2OW86fu+03zJx/zO7qcc9vM1nPR46cI6u9Z8O0D6YAAAAAAY1jnGt1YLu5Wm8ZOU5dXSh0pv2iu2T+ryTDJQct37yv4uvS2c7Zrd/h4J5xp0Uux5rSck3LvT1PcZ9gnlxstpUbJi2jzc9nP0k3B/7o7Y8Vmu5AbmB4bJarPbbNG02StGcJLOMoNNNb01qZ5gIXXPgvcBdc+C9wApdHxfqyyKXR8X6ssAAABh3K/Zo2vk4tsJdkFP8A4zjL2MxMU5VakaXJ3b5Sf7rLzaS+rA5HAAAAAACqcJ1aip04ttvJJbW3sSA3X+HfCiqVamKLZT6OdOjnvy+Oa4J6KffM3sfIwnctPD2G7PdNJL9nBJtdsts5eMm34n1wAAAA8VqtNCx2eVptdaMIRWcpTaSSW1tvUkaH5S+WOpbdO6cJVHGnsladalLeqfbFfq2vsy2sNlY85RrlwfQdOpVVW0ZfDQg9fc5vZBcdb7EzmPEl/XjiW953pe1bSnLdsiuyMV2RW7i3m22fNnKU5Oc5Zt6232kgD9hGU5KEI5t6kl2n7Tpzq1FTpQbbeSSWbbepJJbWdBckXJW7nlG/cS0U622lRevm/wBUv17l+Xj0QzPC+GHhG3Ky3RObslSOunOTk6VVfmi3+Waz0l2SUctryywACF1z4L3AXXPgvcAKXR8X6ssil0fF+rLAAAAfNxFc1mxBcla6ba3oVY6Lcdq7U1n2ppPwPpADj/HeELdgy+v8vtslOLWlTqRWSnHZnl2NPbHPV3ppvHDoL8SVhp1MPWS35fFCs4Z904OT+tNHPoAAADKuS2743nyg2GzT2c7p/wDWnVy/pMVNj8gUIz5Q4SktlKo15ZejA6cAPWvC32S7LHK2XhaY06cVnKc3kl5+gHsmKY1x/cWD6LVvr6dbLONCnk5vc3/Cu9+GZq7H3LZXtWlYMIJwhsdokvie/Qi+iv1PX3RZpyvWq2itKtaKjlKTzcpPNtva23rbAynHPKDfeMq+jbKvN0U840Kbeitzl/HLvfgkYkZHhTBGIMV1crosLcM8nVn8MF/M9r7o5vuNx4c5CbnstNTxBbJ159sab0IL/wBPjmuAHPJmWFeTPE+JZqdCwulSf72unCOX6U/il4LLvR0jceCcM3C1K67lpRktk2tKa/mnnL6mQAYPgPkxuXB+VpS560fOqJfDqyfNx/Iu/W9b15ajOAAAAAhdc+C9wF1z4L3ACl0fF+rLIpdHxfqywAAAAADU/wCI+uoYPs9DPXK0J+ChPP6tHOhtr8RV9xtuJqN0UpZqzwzl/vqZPLwgoP8AmZqUAAABnHItbXYuUey69U9Km/5oPL+pIwc9i77ZWu+307dZZZTpzjOL3Si1JPzQHW/KBi2z4Mw9K861LTk5KFOGeWlJ5vW+xJJt8DmHGGMr6xfbOfva0/Cn8FKGqEOC3/qeb7yMV4vvvFtpVa+rXpKOehCK0Yxz25JerzfefPuO7at83zQuyzvKVWpGCb7NJ5ZvhtA/bjua8L+vKN33TZXUqS2KPYu1tvUkt71G+8Ecid2XWo2vE01aKu3m1nzcePbPxyXcZ1g/CN0YRu5WS6qGtpadSWuc3vk/ZakffAijSp0KSpUKajFLJRiskluSWwsAAAAAAAAACF1z4L3AXXPgvcAKXR8X6ssil0fF+rLAAAAeveFsoXdYKlttU8oU4ucnuUVm/oeecowjpTkkl2s1VyxX9VvezU8G4Wlz1oryzqxotPQhHJ5SaeUdJ5PX+VPPU0BoK/71rX3fVe9LS/iqzc33ZvUuCWS8D55kONMM/wCk7xhdlot0albQUqqpr4ablrjDN629HW9S1SjtMeAAAAAAB7N2W6vdl40rfZJZTpzU4vvi81n3ZrYesAOnuTDlPoYyqO7rbZeatMY6T0XnCaWSbjnrT19F56u1mwVXou0OzqrHTS0nHNZ5N5J5bcs09ZxxhiwX/a7fz2GaFaVWn8WlZ89KOfw55x2Z55cM+86P5KcKXhcd31bzxFVlO2Wlp1HUnpuMY6oRbzeb7Xr3LsAzwAAAAAAAAAAQuufBe4C658F7gBS6Pi/VlkUuj4v1ZYAAAYLyo4JvHG1CzWWx3qqNOEm6kZJvSzSykknrccnknl0nrR71zYdubk8wzWr3bYnKVOk51JpZ1KrhFy29+WqK1LMyw/JRjOLjNZp6mmBxTe95Wm+L0q3jbZ5zqzc5PvbzyXctiW5I9MyLlAw9LDGLbRdmj8ClpU3vhL4o8clqfeme9yaYHtONL7VJ5xs9Np1qi3fwR/VL6a3ryyYfa5LuS6eMLLO8r0rzpUF8NNwyznJPW1patFbO98GZPen4f3ouV039r7I16f8A6i9X/E3XYrJZ7BZIWSx0VCEEoxjHYktSR5wOWbx5H8a2KtoU7sjVX8dGpBp+EmpeaPq4Y5FMSWy1wq31Sp0aSknKE55ylHNNpc3mlms1raZ0iAOesR8hd72arKrcVrhUhnqhPOMkt2zJvyNWWK7bdb7b/grHZJzq6/2cYty+FNySW1tJPVt1HbB8uOHLjjef+Zxuigq2efOqnHSz355Z594GB8geGrXceHa1rvSwypVa1RZKospOnGK0W1tXxSnqeT+htAAAAAAAAAAAAAIXXPgvcBdc+C9wApdHxfqyyKXR8X6ssAAAAAA0zy/4arXtbrutF3Uc6tSbs/HP4oZvsS+Nvi2bKwXhmyYTw/TuqxpPJZznlk5zfSk/ZdiSXYfWr2ShaK1OtWpJypycoN/lbi4Nrv0ZNeLPMAAAAAAAAAAAAAAAAAAAAAAQuufBe4C658F7gBS6Pi/VlkUuj4v1ZYAAAAAAAAAAAAAAAAAAAAAAAAAAAAABC658F7gLrnwXuAFLo+L9WWRS6Pi/VlgAAAAAAAAAAAAAAAAAAAAAAAAAAAAAELrnwXuAuufBe4AUuj4v1ZZFLo+L9WWAAAAAAAAAAAAAAAAAAAAAAAAAAAAAAQuufBe4C658F7gBS6Pi/Vlnig5RWTg9r3b+JWm/lv6fcCwRpv5b+n3Gm/lv6fcCwRpv5b+n3Gm/lv6fcCwRpv5b+n3Gm/lv6fcCwRpv5b+n3Gm/lv6fcCwRpv5b+n3Gm/lv6fcCwRpv5b+n3Gm/lv6fcCwRpv5b+n3Gm/lv6fcCwRpv5b+n3Gm/lv6fcCweGpOr+7p+f/0lTr9tPyy++8D2AeDTr6v2fH+8z8U66XQ9PuB7APX06/8AB/fmOcr5dX/fmB5V1z4L3BNHnHJyqRy2e4A//9k=">
            <a:hlinkClick r:id="rId9"/>
          </p:cNvPr>
          <p:cNvSpPr>
            <a:spLocks noChangeAspect="1" noChangeArrowheads="1"/>
          </p:cNvSpPr>
          <p:nvPr/>
        </p:nvSpPr>
        <p:spPr bwMode="auto">
          <a:xfrm>
            <a:off x="558801" y="-2027237"/>
            <a:ext cx="4000500" cy="518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Myriad Web Pro"/>
              </a:defRPr>
            </a:lvl1pPr>
            <a:lvl2pPr marL="742950" indent="-285750">
              <a:defRPr>
                <a:solidFill>
                  <a:schemeClr val="tx1"/>
                </a:solidFill>
                <a:latin typeface="Myriad Web Pro"/>
              </a:defRPr>
            </a:lvl2pPr>
            <a:lvl3pPr marL="1143000" indent="-228600">
              <a:defRPr>
                <a:solidFill>
                  <a:schemeClr val="tx1"/>
                </a:solidFill>
                <a:latin typeface="Myriad Web Pro"/>
              </a:defRPr>
            </a:lvl3pPr>
            <a:lvl4pPr marL="1600200" indent="-228600">
              <a:defRPr>
                <a:solidFill>
                  <a:schemeClr val="tx1"/>
                </a:solidFill>
                <a:latin typeface="Myriad Web Pro"/>
              </a:defRPr>
            </a:lvl4pPr>
            <a:lvl5pPr marL="2057400" indent="-228600">
              <a:defRPr>
                <a:solidFill>
                  <a:schemeClr val="tx1"/>
                </a:solidFill>
                <a:latin typeface="Myriad Web Pro"/>
              </a:defRPr>
            </a:lvl5pPr>
            <a:lvl6pPr marL="2514600" indent="-228600" fontAlgn="base">
              <a:spcBef>
                <a:spcPct val="0"/>
              </a:spcBef>
              <a:spcAft>
                <a:spcPct val="0"/>
              </a:spcAft>
              <a:defRPr>
                <a:solidFill>
                  <a:schemeClr val="tx1"/>
                </a:solidFill>
                <a:latin typeface="Myriad Web Pro"/>
              </a:defRPr>
            </a:lvl6pPr>
            <a:lvl7pPr marL="2971800" indent="-228600" fontAlgn="base">
              <a:spcBef>
                <a:spcPct val="0"/>
              </a:spcBef>
              <a:spcAft>
                <a:spcPct val="0"/>
              </a:spcAft>
              <a:defRPr>
                <a:solidFill>
                  <a:schemeClr val="tx1"/>
                </a:solidFill>
                <a:latin typeface="Myriad Web Pro"/>
              </a:defRPr>
            </a:lvl7pPr>
            <a:lvl8pPr marL="3429000" indent="-228600" fontAlgn="base">
              <a:spcBef>
                <a:spcPct val="0"/>
              </a:spcBef>
              <a:spcAft>
                <a:spcPct val="0"/>
              </a:spcAft>
              <a:defRPr>
                <a:solidFill>
                  <a:schemeClr val="tx1"/>
                </a:solidFill>
                <a:latin typeface="Myriad Web Pro"/>
              </a:defRPr>
            </a:lvl8pPr>
            <a:lvl9pPr marL="3886200" indent="-228600" fontAlgn="base">
              <a:spcBef>
                <a:spcPct val="0"/>
              </a:spcBef>
              <a:spcAft>
                <a:spcPct val="0"/>
              </a:spcAft>
              <a:defRPr>
                <a:solidFill>
                  <a:schemeClr val="tx1"/>
                </a:solidFill>
                <a:latin typeface="Myriad Web Pro"/>
              </a:defRPr>
            </a:lvl9pPr>
          </a:lstStyle>
          <a:p>
            <a:endParaRPr lang="en-US" altLang="en-US"/>
          </a:p>
        </p:txBody>
      </p:sp>
      <p:pic>
        <p:nvPicPr>
          <p:cNvPr id="2058" name="Picture 10" descr="https://encrypted-tbn3.gstatic.com/images?q=tbn:ANd9GcTiebmnIOqchKlnyOzvUcQQaRaforuWVrnjYsLcG7kvKXMGHYCk">
            <a:hlinkClick r:id="rId10"/>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686826" y="2242021"/>
            <a:ext cx="1260474"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47" name="AutoShape 12" descr="data:image/jpeg;base64,/9j/4AAQSkZJRgABAQAAAQABAAD/2wCEAAkGBwgHEBIQBxAVExQTEBsbGBYSGBQdGhwfHB0iGhsZFhoZKCkgGiAlHh8VITEiJikrOi8uHB8zODUtNygwMC8BCgoKBQUFDgUFDisZExkrKysrKysrKysrKysrKysrKysrKysrKysrKysrKysrKysrKysrKysrKysrKysrKysrK//AABEIAP8AxQMBIgACEQEDEQH/xAAcAAEAAQUBAQAAAAAAAAAAAAAAAgQFBgcIAwH/xABGEAABAwIEAgYJAgQDBAsAAAABAAIDBBEFBhIhMUEHEzJRYYEiUnFykaGxwdEUQiMzYoIIFVMkNGPwFiVDRHOSk6Kys8P/xAAUAQEAAAAAAAAAAAAAAAAAAAAA/8QAFBEBAAAAAAAAAAAAAAAAAAAAAP/aAAwDAQACEQMRAD8A3YxgdxJ4nme9S6tvj8XJFw8z9SpoIdW3x+Lk6tvj8XKaIIdW3x+Lk6tvj8XKaIIdW3x+Lk6tvj8XKaIIdW3x+Lk6tvj8XKaIIdW3x+Lk6tvj8XKaIIdW3x+Lk6tvj8XKaIIdW3x+Lk6tvj8XKaIIdW3x+Lk6tvj8XKaIIdW3x+Lk6tvj8XKaIIdW3x+Lk6tvj8XKaIIdW3x+Lk6tvj8XKaIPNg0uIF+A4knv70X0do+6PuiBFw8z9SpqEXDzP1KmgIiICIqavrIqFodL+6RjABzc9wY0fEjyugqUVE+qealsMY2ELnvPduGsH938Q/2FeeNVcdK1pneGMDtUjnGwaxg1uJ8NmtPg5BcUXPOL9Kj8dxSMiV0NFBJqjYC5oke3sPqC06tGqzi0X9FtgC4rM8t9L2G4rWfppXaImR/7xOYYxIR2nu1OAjbw0sAcTffTY3DaaLGqLPGX8QqDTUFTHM8C5EJ1C3gR2z4Nvba9rrJGuDhcfMEfIoPqIiAiIgIiICIiAiIgIiIIDtH3R90Qdo+6PuiBFw8z9SpqEXDzP1KmgJw4ovCsj/UxSMYd3Mc3zIsgtmO43FhUkDZTYOkdq90QTS//AJfRW/ODqioqMNhpDYuryXHua2CQnzsQR/UGlar6UMZjxl2AVcbg100d36Tw1OjDmk91+sb8VYOkrpBxOvxCVuFThsMD5WRui/cHtEb3Fx43AsCLWHDjcht/HOknAsEppqxrhK90z4oo2kapDEdPHkwO1nV3O2uSAdA5vz3jubHuOIy6WEACKO4jAB1WtxO4BuSdwO4WxhEBEV6ylR4xXVGjAIutl0kltoj6IIvYSgt7uSCWTaDE8QqmtwiOd7gLuFK8RyaNr2ebhvLiO5dEZVdXYY5okpsZeOB/Vy0sjd+ZOvVt4K2ZQwvFZC1uIUdVRSA+jMG4U9o9umFrm+TfNZ/hlBiNMb11a+ccgY4Wjz0C/wBEFzREQEREBERAREQEREBERBAdo+6PuiDtH3R90QIuHmfqVNQi4eZ+pU0BYLjWY6vL+IOhxUN/TztE0MjQ694tAlicL2JDAX8tis4la17SH7ggg2Wiem/H6avpGU0rwKulrtL233cx0bi2Vv8AS9pjJtwJt3EhqvNTpY6ueBzrsp6iWOMX2a0SuNm+Fy4+atC+ucXG7jcnmV8QEVXheG1mLzMp8NjdJLIbNY3iefsAAuSTwAut1ZS6Eur0PzILOBueqmY4eF43QkHkLaj3+CDW+Vcj1WYG6w52k23pxDM5vG/WxCQSN5cGnitm5K6L6SlI/WxRVDg/U2Qy19LM0f8Ah6d/bt7Stm4blHL2G6HU1FTh7OEgggD7992NFj7LK+IKDCMKp8KaW05l9LciWeeWx/pMznED2WVeiICIiAiIgIiICIiAiIgIiIIDtH3R90Qdo+6PuiBFw8z9SpqEXDzP1KmgtWZnubSzdTKIpBHqa8tc7SWm4cWt9IgG1/C65Sz7jQx+ukqAGi7WCzDcDS0NIDv3AEEB3MAFdEdKWGVdTHT1GCTGKtge4wWJAl2D3wHkS4MDg08dBHeVzZmeqw6vqHT4UzqmStD3RW2jef5jG97dV3N7muA2sgtKIiDe/wDh2yq6JkuKVQ/mAxQ+6D/Ef5uAaPdd3rdixXosOrBqD0dP+zja1uZ38+PmsqQEREBERAREQEREBERAREQEREBERBAdo+6PuiDtH3R90QIuHmfqVNQi4eZ+pU0GOZ0FDNTy/qXXEYDpGRu/iAD0w+PTu2RukvYe9pHMlco5iojh1VNGZRKA+7ZW2s9rhrY8W4amlptyuupM80lOGioq4wWsYQZLH0WntNnA7dO7YO2Og2fy1M5azAML/UyHAi79OSHMEnabqaHFh79Di5t976b73QW5XLLWG/5zWU1N/rVDGG3c5wBPwurass6KQDjNBf8A1/sUHWcEMdOxrIAGtY0NaBwAAsAPJeiIgIiICIiAiIgIiICIiAiIgIiICIiCA7R90fdEHaPuj7ogRcPM/UqahFw8z9SpoLJmVtWxoko3su0fy5jpY617aZQLxPN7Am4IuC03uOVM7ilbXzijpzTtD94nANLXW9IaRcN3vsDbmLAgDsCrvoNnhluZAI/uB5eYXL3TDBHBXnTSCBxG8setsU2ws9kbh/DI3BAc4fUhgayDIFdDhuKUU1S4NYypZqceABNiT4brH0QdxosO6JcfOYsKp5JTeSIGKTe51M2BPiWaHeazFARYX0hZuiyqzVPVwxl7fQh6iSSV3eRplZYf1Gw8brR9dnzO+bX9Thb5rXBDKVrtVwTZ2pt3t427VkHUTZGOJDSCW8QCLjnv3bWUY6iGUB0T2kE7EEEH2Hmud25J6U8bMclaXMdGCGSyyxtkANjYvYTIRw2PBVtR0f8ASjGdbalsjtNjpm3eO6TWAJP77oN/oudqPM3SNkF7f+kbJjTa/S61jZWgE/se0ix7m6wOWy25hWeqCsjZNLb9O/8A7zGbxMI/bUA2fTu94aRt6W4uGWovgIcLt3BX1AREQEREBERAREQQHaPuj7og7R90fdECLh5n6lTUIuHmfqVNBT1lHTVjS2rYHAixB7u5aq6Ssj5MFHNLSwupZYoy5skUU4jJHBslhosTYX4i49h26rRj9FX18b4oBTvY4WLKhhIPg6+oHzag4zRZr0mZdkwifrCKVoebObSStcGu5XYGs6u45BvIrCkGy+hXPUGVqh9PirtNPUEekeEbxsHH+kjYnwaeAK2n0i9KmGZYYYsKcyoqnN9FrTdjLi4dIRx5ENBufAG65hV4yjhMuN11NTxRGUPmbqaL9i41kkbgBt7lBmmR8h410jzurswSyCBzzqmd25DzbCDsAOF7WHAA2sN/UNDgOTqbTTiKlgYN3OIaD4ve7dx8SSVZc8Z4wXINO2NgaZRGBDTR2FgNmkgdhgtbysL2Wga+PPHSI81MkM9Q2506GOETd92x/t24cztvdBu7E+mbJtCS2KWScj/RjNvIv0g+SpqPpwyhUG036iLxfGCP/YXFaWwro0zfifW9VRSR9UN+uBZqPJrA7tE9/DvIUx0X5x0a5KMsFiT1j422A4ucXEAc9r38EHSWE5uyxmIaKCrhl1i3VuIDiDyMb7E/BYli/RzXYJO6t6PJWwPcP4lJLvBKObf6Qd/R5X2LVz9VZcxmjZ1lVSysZqs10kb2Bx7mawC87E2G9gSr/lnpJzXlZwY2Z0sY4w1Opwt3NJ9JnkbeBQbfy7m2ooHimgpyws/mYdN6M8QJ3dQvPo1EIAcRFxH7Tp0tGyqOqgrWNkpXBzXcCPgQQdwQbgg7gggrW2C5jyl0tRfp8Ui6qpYLtaXASNPEvp5Bubcx4bghebKjH+j+Yf55J+oo3uDW1hBu39rW1oH9rRMLkbX1CzQG00XnBK2doczgR/zbvHiOK9EBERAREQEREEB2j7o+6IO0fdH3RAi4eZ+pU1CLh5n6lTQFGRjJAWyAEEWIIuCDxBHNSRBSw4dQ04tBDG0Dk1jR9Avd8Ucgs9oI7iBZTRBqrpuypg7MMmqqKjiZNG9hMkbGtdYuDXatNtXHndYL0PsflmKpxrEXFkAYYYmNa0vnkcQQyO4JsCBw5jfZpXRdRCyoY5koBDmkEEAjfvB2Pmuc+k91BlfEKSmw2aYR0rut6pj9Yhc4hzWxCS4Y42Dr2IbrBAPAhkmT+jF2I1BrukB5kllJk6guuQB+6ocLAAbDQLDa3AFo2lJisOGwOkbFaMEMgjjADpDb0RG3YAHlwAa0uJA4cxS9IeYJCbSNDHTNe5gBs8MI0RPJOoxix9G++pxdcuJVvzPmzGszzGbFpi476WNJDGA7WY3kLXHeeZKDrSDGKdsWqvfGxzItUtnXYywBf6ZsC0E2vtex7jbGcu9JOG5lrJYMJH8CGHW+okDmg+wOADGjm55B7mkXI5rkzDiL6NtCH2hD9TgC67/Va8k9lpuQ0WALnGxJuvCHGK6CmfSQv0xSStke0AAuc0Wbqd2iBxAva+/FB2PhuLUGKGQYfKJOqfpeW3sHWB0k8LgEXHK+9l5/qMIxoywXhqOr2kZ6Lw2/7XjcAmx2K5coekXHqKjZQUzxFTt2d1DWskc0m7h1ljZx39K3xWZ4F0sYLglOymwqlfTR7ueYmRufewGkOe6z3HnM4cAAI99gzDOHQ5hld/tGVXfo6lp1NDS4Rlw3Frbxm9rFvDuVLk7pImjkOE9I0YhnA0dZKG6H32tL+3ccHD0XDu55BlTPdPmt/wD1S+Q9WG64xA4jcXIMriG7G4udN7Gwsp9J2RaXO0FoC1lXELxvP/1yW30n5HfvBCOI4di2UB1uXLy0rdzTnU50Q4kRgbvi56R6TNy3ULxm45fz5geMtZeUQvf2WyEBrz/wpOxJ7AdQ/c1p2WqsoZ7x/o8kbh+eIZeoBsx7t3MHex3CWMbbA7cuGlZniWTcOzMTX5Fro4TLvK1rWyU8p/4sR2a7vuD7L7oNljfgi11gGH5owSzKrDad4H7sOqXxN/8AQk0sPy9izunlnlbqdG+M27EnVk/FjiPmgqkViqsz0lESK2OVgbxdocbD1i0emWjm5rXNHMhXejq6euY2WikbIx4u17CC0jvBGxQeyIiCA7R90fdEHaPuj7ogRcPM/UqahFw8z9SpoCIiAiIgLl/p5o46XGpXRm/WwxvcO46dFh5NB810xiNWyghlmlF2xROeQO5oLj9FxtmLGqvMNVLV4gbvlfc24AcGtHgAAB7EFtRfS1zbEg78PHlsviAqqgw2vxIluHQSTFrbkRMc4gcLkNBsOG6uuUMn4zm6XqsJjuB25XXEbPed3/0i5PcunshZLw7JdP1VH6cj7GWYiznkf/Fo3s3lc8SSSHJVZRVdCdNbE+MnlI1zT8CqddwSxRzAtmaHA8Q4Aj4FYjjXRhk7GN5qJkbvWp7x+dmWafMFBy9h+OYrhkb48NqJIWyEF4icWl1uGotsSBvtfmVk+XelLMWX49FKIn78ZWvJHgAHBo9oFzzJWwMa6A6INc/CK2RtgTpmY1/AcNTdNvgVodBvTKnSnNmkfpMfw1tWXPu/qxGI2R2A1FspIJDjzcBYjnxyPD8m5LrZScAnkoagjU5lFVs6wAEXLmtdI0NuQO7dc20soge17mNeGuB0vvpNuTrEG3mti4Vn/C44Xf5nTRtbfaioIhDFKQNnVkhJdI3+jcHmDwQbwosDrg0Ohxurew7A2oXX5bOdEbq5VlTDlukmqMQnfI2KMuc6YsubDgNADQSbCwHErQGHdJQqpjPj0swk0ODP07WWgb2RHSMcdLHuBOqZwcQ30QN9SxPNGbK3HtMTbxU0f8uAPc4Akkl8jjvJI5xc4vduS48EGXN6SukLNs/V4EAHAFwjp4WOsBtqLpA4i17XuONua8OjLPmJZdxJ0eMvd1VTOROx4DQyRxt1mnYMIds6wFxe+4FtrdEOXKDKWGfq6mWMuqIxNJLf0WstdrdRts0XJ8Se4LU2G53w8ZhlxCqhYaaokcxwe0G0brMEljwdYNc7wLhzQdPIsbyXmjCsxMmZhUwl/TS6CRfdv7HeluQRtq5lrrbLJEEB2j7o+6IO0fdH3RAi4eZ+pU1CLh5n6lTQEREBERB51MEdUx8c4u17S1w7wRYj4LjPM2ES4BWVFJPe8MzmgnmL+i7zbpPmu0Fzr/iKwX9HXxVcY9Gphs42/fHtufcMfwQWjpvoWUWIxfpGhsDqKLqA3shgBFm+dz5+Kt3Rbk5mdK3qal5ZFFH1khb2iAQNLe4knjyAPgr5hmNUmfcPiwjFGhlbTstRTng/SNoHk9kuaA0HgSG8wA7G+j7MsmScRZPUMdpGqOZlrO0ntCx5tcGmxtu22yDq7CMKocFhZT4XE2KNg2a0fM8yTzJ3KrFilL0k5NqQ0sxCEauAeS0j3tQGnzWVMc14BYbgi4I4H2IPqIiDyqWuex4ZxLSB7bLiORj4yWyAgg2IOxBHEEcl3CuXem3LRwDE3yRC0VXeVndqJ/iN/wDMdXseEGvlc8vYDiWY5202ERGSR3dwaObnng0DvPgOJCti39/hslozTVjG264TtLu8sLbM9oDhJ7L+KCnwvoAg6sf5tXO60jcQMGgeALt3e2zfYsczH0HZiw8l2DPZVs7gRHJ5tedPwd5LpBEHJFblLPNHEYqikrOqB7DRI5nfezLt481ir2OjJbICCDYg7Ee0LuFWyvy9guJPEuIUkErxwfJGxzviRdBzj0Hw40cVifhTX9ULidwHoaCL2eTtx0kDjcbLqFecEENM0Mp2NY0cGtAAHsAXoggO0fdH3RB2j7o+6IEXDzP1KmoRcPM/UqaAiIgIiICs+acs4VmqD9PjMett7tINnNPDU08j/wAlXhEGusu9DmW8BqWVMbppizdrZzGQHXBDhpa3cEbKmz70PUWaak1dFUfppH/zBo1tcRtqAu3S7v7+PG99nIg0dg3QjW4bUOdNNDM1rAYzKy8bzezo5oz6QuOD2u2tdbmwnD6fCoY4KJuhkbbNbqe7TzsHP3sL2A5CwFgLKrRAREQFrjp6whmI4Q+a3p00jXtPOxIY4eyzr/2hbHUJYo5mlszQ5p4hwBB9oKDh9ZDkPNE2UK6OriBc0XbIwG2pjuI+NnDxaF1XPlfL1R/vFBSu96CI/ULBs39CuB43IZsKf+jcQLsjY0xbbXDBbSe+xt4XugybLnSHlbMWhtBVNEj9hFL6D7+qA7Zx90lZUtL4D0FR0koOLTsmY2Vjxpa8Ehrrujewkgte24uDcEDiLhbmjYIwGtvYCwuSTt3k7n2lBJERAREQQHaPuj7og7R90fdECLh5n6lTUIuHmfqVNAREQEREBERAREQEREBERAREQEREBERAREQEREEB2j7o+6IO0fdH3RAi4eZ+pU1CLh5n6lTQEREBERAREQEREBERAREQEREBERAREQEREBERBAdo+6PuiDtH3R90QIuHmfqVNQi4eZ+pU0BERAREQEREBERAREQEREBERAREQEREBERAREQQHaPuj7og7R90fdECLh5n6lTXkwubxaeJ7u/2qWs+qfl+UE0UNZ9U/L8prPqn5flBNFDWfVPy/Kaz6p+X5QTRQ1n1T8vyms+qfl+UE0UNZ9U/L8prPqn5flBNFDWfVPy/Kaz6p+X5QTRQ1n1T8vyms+qfl+UE0UNZ9U/L8prPqn5flBNFDWfVPy/Kaz6p+X5QTReMj5f+zb8bflRD5+befK3570FQi8Nc+3o+3h+V8D5wOH0/KCoRU+uf1fp+U6yf1fp+fag9R2j7o+6KMPWEkyC2w+6IP//Z">
            <a:hlinkClick r:id="rId12"/>
          </p:cNvPr>
          <p:cNvSpPr>
            <a:spLocks noChangeAspect="1" noChangeArrowheads="1"/>
          </p:cNvSpPr>
          <p:nvPr/>
        </p:nvSpPr>
        <p:spPr bwMode="auto">
          <a:xfrm>
            <a:off x="711201" y="-1874837"/>
            <a:ext cx="4000500" cy="518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Myriad Web Pro"/>
              </a:defRPr>
            </a:lvl1pPr>
            <a:lvl2pPr marL="742950" indent="-285750">
              <a:defRPr>
                <a:solidFill>
                  <a:schemeClr val="tx1"/>
                </a:solidFill>
                <a:latin typeface="Myriad Web Pro"/>
              </a:defRPr>
            </a:lvl2pPr>
            <a:lvl3pPr marL="1143000" indent="-228600">
              <a:defRPr>
                <a:solidFill>
                  <a:schemeClr val="tx1"/>
                </a:solidFill>
                <a:latin typeface="Myriad Web Pro"/>
              </a:defRPr>
            </a:lvl3pPr>
            <a:lvl4pPr marL="1600200" indent="-228600">
              <a:defRPr>
                <a:solidFill>
                  <a:schemeClr val="tx1"/>
                </a:solidFill>
                <a:latin typeface="Myriad Web Pro"/>
              </a:defRPr>
            </a:lvl4pPr>
            <a:lvl5pPr marL="2057400" indent="-228600">
              <a:defRPr>
                <a:solidFill>
                  <a:schemeClr val="tx1"/>
                </a:solidFill>
                <a:latin typeface="Myriad Web Pro"/>
              </a:defRPr>
            </a:lvl5pPr>
            <a:lvl6pPr marL="2514600" indent="-228600" fontAlgn="base">
              <a:spcBef>
                <a:spcPct val="0"/>
              </a:spcBef>
              <a:spcAft>
                <a:spcPct val="0"/>
              </a:spcAft>
              <a:defRPr>
                <a:solidFill>
                  <a:schemeClr val="tx1"/>
                </a:solidFill>
                <a:latin typeface="Myriad Web Pro"/>
              </a:defRPr>
            </a:lvl6pPr>
            <a:lvl7pPr marL="2971800" indent="-228600" fontAlgn="base">
              <a:spcBef>
                <a:spcPct val="0"/>
              </a:spcBef>
              <a:spcAft>
                <a:spcPct val="0"/>
              </a:spcAft>
              <a:defRPr>
                <a:solidFill>
                  <a:schemeClr val="tx1"/>
                </a:solidFill>
                <a:latin typeface="Myriad Web Pro"/>
              </a:defRPr>
            </a:lvl7pPr>
            <a:lvl8pPr marL="3429000" indent="-228600" fontAlgn="base">
              <a:spcBef>
                <a:spcPct val="0"/>
              </a:spcBef>
              <a:spcAft>
                <a:spcPct val="0"/>
              </a:spcAft>
              <a:defRPr>
                <a:solidFill>
                  <a:schemeClr val="tx1"/>
                </a:solidFill>
                <a:latin typeface="Myriad Web Pro"/>
              </a:defRPr>
            </a:lvl8pPr>
            <a:lvl9pPr marL="3886200" indent="-228600" fontAlgn="base">
              <a:spcBef>
                <a:spcPct val="0"/>
              </a:spcBef>
              <a:spcAft>
                <a:spcPct val="0"/>
              </a:spcAft>
              <a:defRPr>
                <a:solidFill>
                  <a:schemeClr val="tx1"/>
                </a:solidFill>
                <a:latin typeface="Myriad Web Pro"/>
              </a:defRPr>
            </a:lvl9pPr>
          </a:lstStyle>
          <a:p>
            <a:endParaRPr lang="en-US" altLang="en-US"/>
          </a:p>
        </p:txBody>
      </p:sp>
      <p:pic>
        <p:nvPicPr>
          <p:cNvPr id="2062" name="Picture 14" descr="http://2.bp.blogspot.com/-cstHg1IUHLA/TpPEmr2RWHI/AAAAAAAAAr4/4hcD9L1vttI/s320/skunk-silhouette.jpg">
            <a:hlinkClick r:id="rId13"/>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476627" y="1654177"/>
            <a:ext cx="1314451" cy="145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http://thegraphicsfairy.com/wp-content/uploads/2013/07/Free-Vintage-Image-Fox-Silhouette-GraphicsFairy.jp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020347" y="1443516"/>
            <a:ext cx="1541462"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50" name="Picture 2" descr="\\cdc\project\NCZVED_DVRD_Rabies_Surveillance\ArchiveFinalDatabase\2012\Report\JAVMA submission\Fig1_2012.tif"/>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438777" y="3932240"/>
            <a:ext cx="3689351" cy="285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61154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6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6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43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45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4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title"/>
          </p:nvPr>
        </p:nvSpPr>
        <p:spPr/>
        <p:txBody>
          <a:bodyPr/>
          <a:lstStyle/>
          <a:p>
            <a:pPr eaLnBrk="1" hangingPunct="1"/>
            <a:r>
              <a:rPr lang="en-US" altLang="en-US" sz="3600" u="sng" dirty="0" smtClean="0"/>
              <a:t>Rabies Surveillance: USA, 2013</a:t>
            </a:r>
          </a:p>
        </p:txBody>
      </p:sp>
      <p:sp>
        <p:nvSpPr>
          <p:cNvPr id="8196" name="Rectangle 3"/>
          <p:cNvSpPr>
            <a:spLocks noChangeArrowheads="1"/>
          </p:cNvSpPr>
          <p:nvPr/>
        </p:nvSpPr>
        <p:spPr bwMode="auto">
          <a:xfrm>
            <a:off x="533400" y="990603"/>
            <a:ext cx="7924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bg1"/>
                </a:solidFill>
                <a:latin typeface="Arial" charset="0"/>
                <a:cs typeface="Arial" charset="0"/>
              </a:defRPr>
            </a:lvl1pPr>
            <a:lvl2pPr marL="742950" indent="-285750" eaLnBrk="0" hangingPunct="0">
              <a:defRPr sz="2400">
                <a:solidFill>
                  <a:schemeClr val="bg1"/>
                </a:solidFill>
                <a:latin typeface="Arial" charset="0"/>
                <a:cs typeface="Arial" charset="0"/>
              </a:defRPr>
            </a:lvl2pPr>
            <a:lvl3pPr marL="1143000" indent="-228600" eaLnBrk="0" hangingPunct="0">
              <a:defRPr sz="2400">
                <a:solidFill>
                  <a:schemeClr val="bg1"/>
                </a:solidFill>
                <a:latin typeface="Arial" charset="0"/>
                <a:cs typeface="Arial" charset="0"/>
              </a:defRPr>
            </a:lvl3pPr>
            <a:lvl4pPr marL="1600200" indent="-228600" eaLnBrk="0" hangingPunct="0">
              <a:defRPr sz="2400">
                <a:solidFill>
                  <a:schemeClr val="bg1"/>
                </a:solidFill>
                <a:latin typeface="Arial" charset="0"/>
                <a:cs typeface="Arial" charset="0"/>
              </a:defRPr>
            </a:lvl4pPr>
            <a:lvl5pPr marL="2057400" indent="-228600" eaLnBrk="0" hangingPunct="0">
              <a:defRPr sz="2400">
                <a:solidFill>
                  <a:schemeClr val="bg1"/>
                </a:solidFill>
                <a:latin typeface="Arial" charset="0"/>
                <a:cs typeface="Arial" charset="0"/>
              </a:defRPr>
            </a:lvl5pPr>
            <a:lvl6pPr marL="2514600" indent="-228600" eaLnBrk="0" fontAlgn="base" hangingPunct="0">
              <a:lnSpc>
                <a:spcPct val="80000"/>
              </a:lnSpc>
              <a:spcBef>
                <a:spcPct val="20000"/>
              </a:spcBef>
              <a:spcAft>
                <a:spcPct val="0"/>
              </a:spcAft>
              <a:buChar char="•"/>
              <a:defRPr sz="2400">
                <a:solidFill>
                  <a:schemeClr val="bg1"/>
                </a:solidFill>
                <a:latin typeface="Arial" charset="0"/>
                <a:cs typeface="Arial" charset="0"/>
              </a:defRPr>
            </a:lvl6pPr>
            <a:lvl7pPr marL="2971800" indent="-228600" eaLnBrk="0" fontAlgn="base" hangingPunct="0">
              <a:lnSpc>
                <a:spcPct val="80000"/>
              </a:lnSpc>
              <a:spcBef>
                <a:spcPct val="20000"/>
              </a:spcBef>
              <a:spcAft>
                <a:spcPct val="0"/>
              </a:spcAft>
              <a:buChar char="•"/>
              <a:defRPr sz="2400">
                <a:solidFill>
                  <a:schemeClr val="bg1"/>
                </a:solidFill>
                <a:latin typeface="Arial" charset="0"/>
                <a:cs typeface="Arial" charset="0"/>
              </a:defRPr>
            </a:lvl7pPr>
            <a:lvl8pPr marL="3429000" indent="-228600" eaLnBrk="0" fontAlgn="base" hangingPunct="0">
              <a:lnSpc>
                <a:spcPct val="80000"/>
              </a:lnSpc>
              <a:spcBef>
                <a:spcPct val="20000"/>
              </a:spcBef>
              <a:spcAft>
                <a:spcPct val="0"/>
              </a:spcAft>
              <a:buChar char="•"/>
              <a:defRPr sz="2400">
                <a:solidFill>
                  <a:schemeClr val="bg1"/>
                </a:solidFill>
                <a:latin typeface="Arial" charset="0"/>
                <a:cs typeface="Arial" charset="0"/>
              </a:defRPr>
            </a:lvl8pPr>
            <a:lvl9pPr marL="3886200" indent="-228600" eaLnBrk="0" fontAlgn="base" hangingPunct="0">
              <a:lnSpc>
                <a:spcPct val="80000"/>
              </a:lnSpc>
              <a:spcBef>
                <a:spcPct val="20000"/>
              </a:spcBef>
              <a:spcAft>
                <a:spcPct val="0"/>
              </a:spcAft>
              <a:buChar char="•"/>
              <a:defRPr sz="2400">
                <a:solidFill>
                  <a:schemeClr val="bg1"/>
                </a:solidFill>
                <a:latin typeface="Arial" charset="0"/>
                <a:cs typeface="Arial" charset="0"/>
              </a:defRPr>
            </a:lvl9pPr>
          </a:lstStyle>
          <a:p>
            <a:pPr eaLnBrk="1" hangingPunct="1">
              <a:lnSpc>
                <a:spcPct val="85000"/>
              </a:lnSpc>
              <a:spcBef>
                <a:spcPct val="35000"/>
              </a:spcBef>
              <a:buClr>
                <a:schemeClr val="bg1"/>
              </a:buClr>
            </a:pPr>
            <a:r>
              <a:rPr lang="en-US" altLang="en-US" dirty="0" smtClean="0">
                <a:solidFill>
                  <a:schemeClr val="tx1"/>
                </a:solidFill>
              </a:rPr>
              <a:t>5,865 </a:t>
            </a:r>
            <a:r>
              <a:rPr lang="en-US" altLang="en-US" dirty="0">
                <a:solidFill>
                  <a:schemeClr val="tx1"/>
                </a:solidFill>
              </a:rPr>
              <a:t>cases of rabies in </a:t>
            </a:r>
            <a:r>
              <a:rPr lang="en-US" altLang="en-US" dirty="0" smtClean="0">
                <a:solidFill>
                  <a:schemeClr val="tx1"/>
                </a:solidFill>
              </a:rPr>
              <a:t>animals</a:t>
            </a:r>
            <a:endParaRPr lang="en-US" altLang="en-US" baseline="30000" dirty="0">
              <a:solidFill>
                <a:schemeClr val="tx1"/>
              </a:solidFill>
            </a:endParaRPr>
          </a:p>
          <a:p>
            <a:pPr lvl="1" eaLnBrk="1" hangingPunct="1">
              <a:lnSpc>
                <a:spcPct val="85000"/>
              </a:lnSpc>
              <a:spcBef>
                <a:spcPct val="35000"/>
              </a:spcBef>
              <a:buClr>
                <a:schemeClr val="bg1"/>
              </a:buClr>
              <a:buFontTx/>
              <a:buChar char="–"/>
            </a:pPr>
            <a:r>
              <a:rPr lang="en-US" altLang="en-US" sz="2000" dirty="0" smtClean="0">
                <a:solidFill>
                  <a:schemeClr val="tx1"/>
                </a:solidFill>
              </a:rPr>
              <a:t>5% decrease from 2012</a:t>
            </a:r>
            <a:endParaRPr lang="en-US" altLang="en-US" sz="2000" dirty="0">
              <a:solidFill>
                <a:schemeClr val="tx1"/>
              </a:solidFill>
            </a:endParaRPr>
          </a:p>
          <a:p>
            <a:pPr eaLnBrk="1" hangingPunct="1">
              <a:lnSpc>
                <a:spcPct val="85000"/>
              </a:lnSpc>
              <a:spcBef>
                <a:spcPct val="35000"/>
              </a:spcBef>
              <a:buClr>
                <a:schemeClr val="bg1"/>
              </a:buClr>
            </a:pPr>
            <a:r>
              <a:rPr lang="en-US" altLang="en-US" dirty="0" smtClean="0">
                <a:solidFill>
                  <a:schemeClr val="tx1"/>
                </a:solidFill>
              </a:rPr>
              <a:t>2 human rabies cases (MD: transplant and TX: canine)</a:t>
            </a:r>
            <a:endParaRPr lang="en-US" altLang="en-US" baseline="30000" dirty="0">
              <a:solidFill>
                <a:schemeClr val="tx1"/>
              </a:solidFill>
            </a:endParaRPr>
          </a:p>
          <a:p>
            <a:pPr eaLnBrk="1" hangingPunct="1">
              <a:lnSpc>
                <a:spcPct val="85000"/>
              </a:lnSpc>
              <a:spcBef>
                <a:spcPct val="35000"/>
              </a:spcBef>
              <a:buClr>
                <a:schemeClr val="bg1"/>
              </a:buClr>
            </a:pPr>
            <a:r>
              <a:rPr lang="en-US" altLang="en-US" dirty="0" smtClean="0">
                <a:solidFill>
                  <a:schemeClr val="tx1"/>
                </a:solidFill>
              </a:rPr>
              <a:t>92% </a:t>
            </a:r>
            <a:r>
              <a:rPr lang="en-US" altLang="en-US" dirty="0">
                <a:solidFill>
                  <a:schemeClr val="tx1"/>
                </a:solidFill>
              </a:rPr>
              <a:t>of rabies cases in wildlife; </a:t>
            </a:r>
            <a:r>
              <a:rPr lang="en-US" altLang="en-US" dirty="0" smtClean="0">
                <a:solidFill>
                  <a:schemeClr val="tx1"/>
                </a:solidFill>
              </a:rPr>
              <a:t>8% </a:t>
            </a:r>
            <a:r>
              <a:rPr lang="en-US" altLang="en-US" dirty="0">
                <a:solidFill>
                  <a:schemeClr val="tx1"/>
                </a:solidFill>
              </a:rPr>
              <a:t>in domestic animals</a:t>
            </a:r>
            <a:endParaRPr lang="en-US" altLang="en-US" baseline="30000" dirty="0">
              <a:solidFill>
                <a:schemeClr val="tx1"/>
              </a:solidFill>
            </a:endParaRPr>
          </a:p>
          <a:p>
            <a:pPr lvl="1" eaLnBrk="1" hangingPunct="1">
              <a:lnSpc>
                <a:spcPct val="85000"/>
              </a:lnSpc>
              <a:spcBef>
                <a:spcPct val="35000"/>
              </a:spcBef>
              <a:buClr>
                <a:schemeClr val="bg1"/>
              </a:buClr>
              <a:buFontTx/>
              <a:buChar char="–"/>
            </a:pPr>
            <a:r>
              <a:rPr lang="en-US" altLang="en-US" sz="2000" dirty="0">
                <a:solidFill>
                  <a:schemeClr val="tx1"/>
                </a:solidFill>
              </a:rPr>
              <a:t>Raccoons (</a:t>
            </a:r>
            <a:r>
              <a:rPr lang="en-US" altLang="en-US" sz="2000" dirty="0" smtClean="0">
                <a:solidFill>
                  <a:schemeClr val="tx1"/>
                </a:solidFill>
              </a:rPr>
              <a:t>32.4%)</a:t>
            </a:r>
            <a:endParaRPr lang="en-US" altLang="en-US" sz="2000" dirty="0">
              <a:solidFill>
                <a:schemeClr val="tx1"/>
              </a:solidFill>
            </a:endParaRPr>
          </a:p>
          <a:p>
            <a:pPr lvl="1" eaLnBrk="1" hangingPunct="1">
              <a:lnSpc>
                <a:spcPct val="85000"/>
              </a:lnSpc>
              <a:spcBef>
                <a:spcPct val="35000"/>
              </a:spcBef>
              <a:buClr>
                <a:schemeClr val="bg1"/>
              </a:buClr>
              <a:buFontTx/>
              <a:buChar char="–"/>
            </a:pPr>
            <a:r>
              <a:rPr lang="en-US" altLang="en-US" sz="2000" dirty="0">
                <a:solidFill>
                  <a:schemeClr val="tx1"/>
                </a:solidFill>
              </a:rPr>
              <a:t>Bats (</a:t>
            </a:r>
            <a:r>
              <a:rPr lang="en-US" altLang="en-US" sz="2000" dirty="0" smtClean="0">
                <a:solidFill>
                  <a:schemeClr val="tx1"/>
                </a:solidFill>
              </a:rPr>
              <a:t>27.2%)</a:t>
            </a:r>
            <a:endParaRPr lang="en-US" altLang="en-US" sz="2000" dirty="0">
              <a:solidFill>
                <a:schemeClr val="tx1"/>
              </a:solidFill>
            </a:endParaRPr>
          </a:p>
          <a:p>
            <a:pPr lvl="1" eaLnBrk="1" hangingPunct="1">
              <a:lnSpc>
                <a:spcPct val="85000"/>
              </a:lnSpc>
              <a:spcBef>
                <a:spcPct val="35000"/>
              </a:spcBef>
              <a:buClr>
                <a:schemeClr val="bg1"/>
              </a:buClr>
              <a:buFontTx/>
              <a:buChar char="–"/>
            </a:pPr>
            <a:r>
              <a:rPr lang="en-US" altLang="en-US" sz="2000" dirty="0">
                <a:solidFill>
                  <a:schemeClr val="tx1"/>
                </a:solidFill>
              </a:rPr>
              <a:t>Skunks (</a:t>
            </a:r>
            <a:r>
              <a:rPr lang="en-US" altLang="en-US" sz="2000" dirty="0" smtClean="0">
                <a:solidFill>
                  <a:schemeClr val="tx1"/>
                </a:solidFill>
              </a:rPr>
              <a:t>24.7%) </a:t>
            </a:r>
            <a:endParaRPr lang="en-US" altLang="en-US" sz="2000" dirty="0">
              <a:solidFill>
                <a:schemeClr val="tx1"/>
              </a:solidFill>
            </a:endParaRPr>
          </a:p>
          <a:p>
            <a:pPr lvl="1" eaLnBrk="1" hangingPunct="1">
              <a:lnSpc>
                <a:spcPct val="85000"/>
              </a:lnSpc>
              <a:spcBef>
                <a:spcPct val="35000"/>
              </a:spcBef>
              <a:buClr>
                <a:schemeClr val="bg1"/>
              </a:buClr>
              <a:buFontTx/>
              <a:buChar char="–"/>
            </a:pPr>
            <a:r>
              <a:rPr lang="en-US" altLang="en-US" sz="2000" dirty="0">
                <a:solidFill>
                  <a:schemeClr val="tx1"/>
                </a:solidFill>
              </a:rPr>
              <a:t>Foxes </a:t>
            </a:r>
            <a:r>
              <a:rPr lang="en-US" altLang="en-US" sz="2000" dirty="0" smtClean="0">
                <a:solidFill>
                  <a:schemeClr val="tx1"/>
                </a:solidFill>
              </a:rPr>
              <a:t>(5.9%)</a:t>
            </a:r>
            <a:endParaRPr lang="en-US" altLang="en-US" sz="2000" dirty="0">
              <a:solidFill>
                <a:schemeClr val="tx1"/>
              </a:solidFill>
            </a:endParaRPr>
          </a:p>
          <a:p>
            <a:pPr lvl="1" eaLnBrk="1" hangingPunct="1">
              <a:lnSpc>
                <a:spcPct val="85000"/>
              </a:lnSpc>
              <a:spcBef>
                <a:spcPct val="35000"/>
              </a:spcBef>
              <a:buClr>
                <a:schemeClr val="bg1"/>
              </a:buClr>
              <a:buFontTx/>
              <a:buChar char="–"/>
            </a:pPr>
            <a:r>
              <a:rPr lang="en-US" altLang="en-US" sz="2000" dirty="0">
                <a:solidFill>
                  <a:schemeClr val="tx1"/>
                </a:solidFill>
              </a:rPr>
              <a:t>Cats (</a:t>
            </a:r>
            <a:r>
              <a:rPr lang="en-US" altLang="en-US" sz="2000" dirty="0" smtClean="0">
                <a:solidFill>
                  <a:schemeClr val="tx1"/>
                </a:solidFill>
              </a:rPr>
              <a:t>4.2%)</a:t>
            </a:r>
            <a:endParaRPr lang="en-US" altLang="en-US" sz="2000" dirty="0">
              <a:solidFill>
                <a:schemeClr val="tx1"/>
              </a:solidFill>
            </a:endParaRPr>
          </a:p>
          <a:p>
            <a:pPr lvl="1" eaLnBrk="1" hangingPunct="1">
              <a:lnSpc>
                <a:spcPct val="85000"/>
              </a:lnSpc>
              <a:spcBef>
                <a:spcPct val="35000"/>
              </a:spcBef>
              <a:buClr>
                <a:schemeClr val="bg1"/>
              </a:buClr>
              <a:buFontTx/>
              <a:buChar char="–"/>
            </a:pPr>
            <a:r>
              <a:rPr lang="en-US" altLang="en-US" sz="2000" dirty="0">
                <a:solidFill>
                  <a:schemeClr val="tx1"/>
                </a:solidFill>
              </a:rPr>
              <a:t>Dogs (</a:t>
            </a:r>
            <a:r>
              <a:rPr lang="en-US" altLang="en-US" sz="2000" dirty="0" smtClean="0">
                <a:solidFill>
                  <a:schemeClr val="tx1"/>
                </a:solidFill>
              </a:rPr>
              <a:t>1.5%)</a:t>
            </a:r>
            <a:endParaRPr lang="en-US" altLang="en-US" sz="2000" dirty="0">
              <a:solidFill>
                <a:schemeClr val="tx1"/>
              </a:solidFill>
            </a:endParaRPr>
          </a:p>
          <a:p>
            <a:pPr lvl="1" eaLnBrk="1" hangingPunct="1">
              <a:lnSpc>
                <a:spcPct val="85000"/>
              </a:lnSpc>
              <a:spcBef>
                <a:spcPct val="35000"/>
              </a:spcBef>
              <a:buClr>
                <a:schemeClr val="bg1"/>
              </a:buClr>
              <a:buFontTx/>
              <a:buChar char="–"/>
            </a:pPr>
            <a:r>
              <a:rPr lang="en-US" altLang="en-US" sz="2000" dirty="0">
                <a:solidFill>
                  <a:schemeClr val="tx1"/>
                </a:solidFill>
              </a:rPr>
              <a:t>Cattle </a:t>
            </a:r>
            <a:r>
              <a:rPr lang="en-US" altLang="en-US" sz="2000" dirty="0" smtClean="0">
                <a:solidFill>
                  <a:schemeClr val="tx1"/>
                </a:solidFill>
              </a:rPr>
              <a:t>(1.5%)</a:t>
            </a:r>
            <a:endParaRPr lang="en-US" altLang="en-US" sz="2000" dirty="0">
              <a:solidFill>
                <a:schemeClr val="tx1"/>
              </a:solidFill>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2665653"/>
            <a:ext cx="5334000" cy="4121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68010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bwMode="auto">
          <a:xfrm>
            <a:off x="457200" y="274638"/>
            <a:ext cx="8229600" cy="6397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eaLnBrk="1" hangingPunct="1"/>
            <a:r>
              <a:rPr lang="en-US" dirty="0" smtClean="0"/>
              <a:t>Animal Rabies Surveillance Pathway</a:t>
            </a:r>
          </a:p>
        </p:txBody>
      </p:sp>
      <p:sp>
        <p:nvSpPr>
          <p:cNvPr id="6" name="Rounded Rectangle 5"/>
          <p:cNvSpPr/>
          <p:nvPr/>
        </p:nvSpPr>
        <p:spPr>
          <a:xfrm>
            <a:off x="612776" y="1236666"/>
            <a:ext cx="2363788" cy="1100137"/>
          </a:xfrm>
          <a:prstGeom prst="round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Text Box 179"/>
          <p:cNvSpPr txBox="1">
            <a:spLocks noChangeArrowheads="1"/>
          </p:cNvSpPr>
          <p:nvPr/>
        </p:nvSpPr>
        <p:spPr bwMode="auto">
          <a:xfrm>
            <a:off x="2547939" y="3257551"/>
            <a:ext cx="25225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defRPr/>
            </a:pPr>
            <a:r>
              <a:rPr lang="en-US" sz="1400" b="1" dirty="0">
                <a:solidFill>
                  <a:schemeClr val="bg2"/>
                </a:solidFill>
                <a:latin typeface="+mn-lt"/>
              </a:rPr>
              <a:t>Animal Bite/Exposure </a:t>
            </a:r>
            <a:r>
              <a:rPr lang="en-US" sz="1400" b="1" dirty="0" smtClean="0">
                <a:solidFill>
                  <a:schemeClr val="bg2"/>
                </a:solidFill>
                <a:latin typeface="+mn-lt"/>
              </a:rPr>
              <a:t>    (2%, ~6 </a:t>
            </a:r>
            <a:r>
              <a:rPr lang="en-US" sz="1400" b="1" dirty="0">
                <a:solidFill>
                  <a:schemeClr val="bg2"/>
                </a:solidFill>
                <a:latin typeface="+mn-lt"/>
              </a:rPr>
              <a:t>million)</a:t>
            </a:r>
          </a:p>
        </p:txBody>
      </p:sp>
      <p:grpSp>
        <p:nvGrpSpPr>
          <p:cNvPr id="24581" name="Group 950"/>
          <p:cNvGrpSpPr>
            <a:grpSpLocks/>
          </p:cNvGrpSpPr>
          <p:nvPr/>
        </p:nvGrpSpPr>
        <p:grpSpPr bwMode="auto">
          <a:xfrm>
            <a:off x="2919414" y="2590801"/>
            <a:ext cx="1957387" cy="796925"/>
            <a:chOff x="457200" y="3048000"/>
            <a:chExt cx="2568575" cy="1220788"/>
          </a:xfrm>
        </p:grpSpPr>
        <p:grpSp>
          <p:nvGrpSpPr>
            <p:cNvPr id="25032" name="Group 71"/>
            <p:cNvGrpSpPr>
              <a:grpSpLocks noChangeAspect="1"/>
            </p:cNvGrpSpPr>
            <p:nvPr/>
          </p:nvGrpSpPr>
          <p:grpSpPr bwMode="auto">
            <a:xfrm>
              <a:off x="2087563" y="3116263"/>
              <a:ext cx="525462" cy="841375"/>
              <a:chOff x="2494" y="1588"/>
              <a:chExt cx="465" cy="767"/>
            </a:xfrm>
          </p:grpSpPr>
          <p:sp>
            <p:nvSpPr>
              <p:cNvPr id="25199" name="AutoShape 72"/>
              <p:cNvSpPr>
                <a:spLocks noChangeAspect="1" noChangeArrowheads="1" noTextEdit="1"/>
              </p:cNvSpPr>
              <p:nvPr/>
            </p:nvSpPr>
            <p:spPr bwMode="auto">
              <a:xfrm>
                <a:off x="2494" y="1588"/>
                <a:ext cx="465" cy="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5200" name="Freeform 73"/>
              <p:cNvSpPr>
                <a:spLocks/>
              </p:cNvSpPr>
              <p:nvPr/>
            </p:nvSpPr>
            <p:spPr bwMode="auto">
              <a:xfrm>
                <a:off x="2494" y="1730"/>
                <a:ext cx="465" cy="625"/>
              </a:xfrm>
              <a:custGeom>
                <a:avLst/>
                <a:gdLst>
                  <a:gd name="T0" fmla="*/ 8 w 930"/>
                  <a:gd name="T1" fmla="*/ 4 h 1251"/>
                  <a:gd name="T2" fmla="*/ 6 w 930"/>
                  <a:gd name="T3" fmla="*/ 0 h 1251"/>
                  <a:gd name="T4" fmla="*/ 4 w 930"/>
                  <a:gd name="T5" fmla="*/ 0 h 1251"/>
                  <a:gd name="T6" fmla="*/ 2 w 930"/>
                  <a:gd name="T7" fmla="*/ 0 h 1251"/>
                  <a:gd name="T8" fmla="*/ 0 w 930"/>
                  <a:gd name="T9" fmla="*/ 4 h 1251"/>
                  <a:gd name="T10" fmla="*/ 1 w 930"/>
                  <a:gd name="T11" fmla="*/ 4 h 1251"/>
                  <a:gd name="T12" fmla="*/ 2 w 930"/>
                  <a:gd name="T13" fmla="*/ 3 h 1251"/>
                  <a:gd name="T14" fmla="*/ 3 w 930"/>
                  <a:gd name="T15" fmla="*/ 9 h 1251"/>
                  <a:gd name="T16" fmla="*/ 3 w 930"/>
                  <a:gd name="T17" fmla="*/ 9 h 1251"/>
                  <a:gd name="T18" fmla="*/ 4 w 930"/>
                  <a:gd name="T19" fmla="*/ 5 h 1251"/>
                  <a:gd name="T20" fmla="*/ 5 w 930"/>
                  <a:gd name="T21" fmla="*/ 9 h 1251"/>
                  <a:gd name="T22" fmla="*/ 6 w 930"/>
                  <a:gd name="T23" fmla="*/ 9 h 1251"/>
                  <a:gd name="T24" fmla="*/ 6 w 930"/>
                  <a:gd name="T25" fmla="*/ 3 h 1251"/>
                  <a:gd name="T26" fmla="*/ 7 w 930"/>
                  <a:gd name="T27" fmla="*/ 4 h 1251"/>
                  <a:gd name="T28" fmla="*/ 8 w 930"/>
                  <a:gd name="T29" fmla="*/ 4 h 12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30"/>
                  <a:gd name="T46" fmla="*/ 0 h 1251"/>
                  <a:gd name="T47" fmla="*/ 930 w 930"/>
                  <a:gd name="T48" fmla="*/ 1251 h 125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30" h="1251">
                    <a:moveTo>
                      <a:pt x="930" y="615"/>
                    </a:moveTo>
                    <a:lnTo>
                      <a:pt x="747" y="0"/>
                    </a:lnTo>
                    <a:lnTo>
                      <a:pt x="465" y="0"/>
                    </a:lnTo>
                    <a:lnTo>
                      <a:pt x="183" y="0"/>
                    </a:lnTo>
                    <a:lnTo>
                      <a:pt x="0" y="615"/>
                    </a:lnTo>
                    <a:lnTo>
                      <a:pt x="101" y="638"/>
                    </a:lnTo>
                    <a:lnTo>
                      <a:pt x="209" y="409"/>
                    </a:lnTo>
                    <a:lnTo>
                      <a:pt x="264" y="1251"/>
                    </a:lnTo>
                    <a:lnTo>
                      <a:pt x="360" y="1251"/>
                    </a:lnTo>
                    <a:lnTo>
                      <a:pt x="465" y="654"/>
                    </a:lnTo>
                    <a:lnTo>
                      <a:pt x="570" y="1251"/>
                    </a:lnTo>
                    <a:lnTo>
                      <a:pt x="666" y="1251"/>
                    </a:lnTo>
                    <a:lnTo>
                      <a:pt x="721" y="409"/>
                    </a:lnTo>
                    <a:lnTo>
                      <a:pt x="829" y="638"/>
                    </a:lnTo>
                    <a:lnTo>
                      <a:pt x="930" y="615"/>
                    </a:lnTo>
                    <a:close/>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201" name="Freeform 74"/>
              <p:cNvSpPr>
                <a:spLocks/>
              </p:cNvSpPr>
              <p:nvPr/>
            </p:nvSpPr>
            <p:spPr bwMode="auto">
              <a:xfrm>
                <a:off x="2655" y="1588"/>
                <a:ext cx="143" cy="120"/>
              </a:xfrm>
              <a:custGeom>
                <a:avLst/>
                <a:gdLst>
                  <a:gd name="T0" fmla="*/ 0 w 287"/>
                  <a:gd name="T1" fmla="*/ 1 h 240"/>
                  <a:gd name="T2" fmla="*/ 0 w 287"/>
                  <a:gd name="T3" fmla="*/ 1 h 240"/>
                  <a:gd name="T4" fmla="*/ 0 w 287"/>
                  <a:gd name="T5" fmla="*/ 1 h 240"/>
                  <a:gd name="T6" fmla="*/ 0 w 287"/>
                  <a:gd name="T7" fmla="*/ 1 h 240"/>
                  <a:gd name="T8" fmla="*/ 0 w 287"/>
                  <a:gd name="T9" fmla="*/ 1 h 240"/>
                  <a:gd name="T10" fmla="*/ 0 w 287"/>
                  <a:gd name="T11" fmla="*/ 1 h 240"/>
                  <a:gd name="T12" fmla="*/ 0 w 287"/>
                  <a:gd name="T13" fmla="*/ 1 h 240"/>
                  <a:gd name="T14" fmla="*/ 0 w 287"/>
                  <a:gd name="T15" fmla="*/ 1 h 240"/>
                  <a:gd name="T16" fmla="*/ 1 w 287"/>
                  <a:gd name="T17" fmla="*/ 0 h 240"/>
                  <a:gd name="T18" fmla="*/ 1 w 287"/>
                  <a:gd name="T19" fmla="*/ 1 h 240"/>
                  <a:gd name="T20" fmla="*/ 1 w 287"/>
                  <a:gd name="T21" fmla="*/ 1 h 240"/>
                  <a:gd name="T22" fmla="*/ 1 w 287"/>
                  <a:gd name="T23" fmla="*/ 1 h 240"/>
                  <a:gd name="T24" fmla="*/ 1 w 287"/>
                  <a:gd name="T25" fmla="*/ 1 h 240"/>
                  <a:gd name="T26" fmla="*/ 2 w 287"/>
                  <a:gd name="T27" fmla="*/ 1 h 240"/>
                  <a:gd name="T28" fmla="*/ 2 w 287"/>
                  <a:gd name="T29" fmla="*/ 1 h 240"/>
                  <a:gd name="T30" fmla="*/ 2 w 287"/>
                  <a:gd name="T31" fmla="*/ 1 h 240"/>
                  <a:gd name="T32" fmla="*/ 2 w 287"/>
                  <a:gd name="T33" fmla="*/ 1 h 240"/>
                  <a:gd name="T34" fmla="*/ 2 w 287"/>
                  <a:gd name="T35" fmla="*/ 2 h 240"/>
                  <a:gd name="T36" fmla="*/ 2 w 287"/>
                  <a:gd name="T37" fmla="*/ 2 h 240"/>
                  <a:gd name="T38" fmla="*/ 2 w 287"/>
                  <a:gd name="T39" fmla="*/ 2 h 240"/>
                  <a:gd name="T40" fmla="*/ 1 w 287"/>
                  <a:gd name="T41" fmla="*/ 2 h 240"/>
                  <a:gd name="T42" fmla="*/ 1 w 287"/>
                  <a:gd name="T43" fmla="*/ 2 h 240"/>
                  <a:gd name="T44" fmla="*/ 1 w 287"/>
                  <a:gd name="T45" fmla="*/ 2 h 240"/>
                  <a:gd name="T46" fmla="*/ 1 w 287"/>
                  <a:gd name="T47" fmla="*/ 2 h 240"/>
                  <a:gd name="T48" fmla="*/ 1 w 287"/>
                  <a:gd name="T49" fmla="*/ 2 h 240"/>
                  <a:gd name="T50" fmla="*/ 0 w 287"/>
                  <a:gd name="T51" fmla="*/ 2 h 240"/>
                  <a:gd name="T52" fmla="*/ 0 w 287"/>
                  <a:gd name="T53" fmla="*/ 2 h 240"/>
                  <a:gd name="T54" fmla="*/ 0 w 287"/>
                  <a:gd name="T55" fmla="*/ 2 h 240"/>
                  <a:gd name="T56" fmla="*/ 0 w 287"/>
                  <a:gd name="T57" fmla="*/ 2 h 240"/>
                  <a:gd name="T58" fmla="*/ 0 w 287"/>
                  <a:gd name="T59" fmla="*/ 2 h 240"/>
                  <a:gd name="T60" fmla="*/ 0 w 287"/>
                  <a:gd name="T61" fmla="*/ 2 h 240"/>
                  <a:gd name="T62" fmla="*/ 0 w 287"/>
                  <a:gd name="T63" fmla="*/ 2 h 240"/>
                  <a:gd name="T64" fmla="*/ 0 w 287"/>
                  <a:gd name="T65" fmla="*/ 1 h 2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87"/>
                  <a:gd name="T100" fmla="*/ 0 h 240"/>
                  <a:gd name="T101" fmla="*/ 287 w 287"/>
                  <a:gd name="T102" fmla="*/ 240 h 2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87" h="240">
                    <a:moveTo>
                      <a:pt x="0" y="120"/>
                    </a:moveTo>
                    <a:lnTo>
                      <a:pt x="3" y="96"/>
                    </a:lnTo>
                    <a:lnTo>
                      <a:pt x="11" y="74"/>
                    </a:lnTo>
                    <a:lnTo>
                      <a:pt x="25" y="53"/>
                    </a:lnTo>
                    <a:lnTo>
                      <a:pt x="43" y="36"/>
                    </a:lnTo>
                    <a:lnTo>
                      <a:pt x="64" y="21"/>
                    </a:lnTo>
                    <a:lnTo>
                      <a:pt x="89" y="9"/>
                    </a:lnTo>
                    <a:lnTo>
                      <a:pt x="115" y="2"/>
                    </a:lnTo>
                    <a:lnTo>
                      <a:pt x="144" y="0"/>
                    </a:lnTo>
                    <a:lnTo>
                      <a:pt x="173" y="2"/>
                    </a:lnTo>
                    <a:lnTo>
                      <a:pt x="199" y="9"/>
                    </a:lnTo>
                    <a:lnTo>
                      <a:pt x="224" y="21"/>
                    </a:lnTo>
                    <a:lnTo>
                      <a:pt x="245" y="36"/>
                    </a:lnTo>
                    <a:lnTo>
                      <a:pt x="262" y="53"/>
                    </a:lnTo>
                    <a:lnTo>
                      <a:pt x="275" y="74"/>
                    </a:lnTo>
                    <a:lnTo>
                      <a:pt x="284" y="96"/>
                    </a:lnTo>
                    <a:lnTo>
                      <a:pt x="287" y="120"/>
                    </a:lnTo>
                    <a:lnTo>
                      <a:pt x="284" y="144"/>
                    </a:lnTo>
                    <a:lnTo>
                      <a:pt x="275" y="166"/>
                    </a:lnTo>
                    <a:lnTo>
                      <a:pt x="262" y="187"/>
                    </a:lnTo>
                    <a:lnTo>
                      <a:pt x="245" y="204"/>
                    </a:lnTo>
                    <a:lnTo>
                      <a:pt x="224" y="219"/>
                    </a:lnTo>
                    <a:lnTo>
                      <a:pt x="199" y="230"/>
                    </a:lnTo>
                    <a:lnTo>
                      <a:pt x="173" y="237"/>
                    </a:lnTo>
                    <a:lnTo>
                      <a:pt x="144" y="240"/>
                    </a:lnTo>
                    <a:lnTo>
                      <a:pt x="115" y="237"/>
                    </a:lnTo>
                    <a:lnTo>
                      <a:pt x="89" y="230"/>
                    </a:lnTo>
                    <a:lnTo>
                      <a:pt x="64" y="219"/>
                    </a:lnTo>
                    <a:lnTo>
                      <a:pt x="43" y="204"/>
                    </a:lnTo>
                    <a:lnTo>
                      <a:pt x="25" y="187"/>
                    </a:lnTo>
                    <a:lnTo>
                      <a:pt x="11" y="166"/>
                    </a:lnTo>
                    <a:lnTo>
                      <a:pt x="3" y="144"/>
                    </a:lnTo>
                    <a:lnTo>
                      <a:pt x="0" y="120"/>
                    </a:lnTo>
                    <a:close/>
                  </a:path>
                </a:pathLst>
              </a:custGeom>
              <a:solidFill>
                <a:srgbClr val="B782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202" name="Freeform 75"/>
              <p:cNvSpPr>
                <a:spLocks/>
              </p:cNvSpPr>
              <p:nvPr/>
            </p:nvSpPr>
            <p:spPr bwMode="auto">
              <a:xfrm>
                <a:off x="2715" y="1588"/>
                <a:ext cx="83" cy="120"/>
              </a:xfrm>
              <a:custGeom>
                <a:avLst/>
                <a:gdLst>
                  <a:gd name="T0" fmla="*/ 2 w 165"/>
                  <a:gd name="T1" fmla="*/ 1 h 240"/>
                  <a:gd name="T2" fmla="*/ 2 w 165"/>
                  <a:gd name="T3" fmla="*/ 2 h 240"/>
                  <a:gd name="T4" fmla="*/ 2 w 165"/>
                  <a:gd name="T5" fmla="*/ 2 h 240"/>
                  <a:gd name="T6" fmla="*/ 2 w 165"/>
                  <a:gd name="T7" fmla="*/ 2 h 240"/>
                  <a:gd name="T8" fmla="*/ 1 w 165"/>
                  <a:gd name="T9" fmla="*/ 2 h 240"/>
                  <a:gd name="T10" fmla="*/ 1 w 165"/>
                  <a:gd name="T11" fmla="*/ 2 h 240"/>
                  <a:gd name="T12" fmla="*/ 1 w 165"/>
                  <a:gd name="T13" fmla="*/ 2 h 240"/>
                  <a:gd name="T14" fmla="*/ 1 w 165"/>
                  <a:gd name="T15" fmla="*/ 2 h 240"/>
                  <a:gd name="T16" fmla="*/ 1 w 165"/>
                  <a:gd name="T17" fmla="*/ 2 h 240"/>
                  <a:gd name="T18" fmla="*/ 1 w 165"/>
                  <a:gd name="T19" fmla="*/ 2 h 240"/>
                  <a:gd name="T20" fmla="*/ 1 w 165"/>
                  <a:gd name="T21" fmla="*/ 2 h 240"/>
                  <a:gd name="T22" fmla="*/ 1 w 165"/>
                  <a:gd name="T23" fmla="*/ 2 h 240"/>
                  <a:gd name="T24" fmla="*/ 0 w 165"/>
                  <a:gd name="T25" fmla="*/ 2 h 240"/>
                  <a:gd name="T26" fmla="*/ 1 w 165"/>
                  <a:gd name="T27" fmla="*/ 2 h 240"/>
                  <a:gd name="T28" fmla="*/ 1 w 165"/>
                  <a:gd name="T29" fmla="*/ 2 h 240"/>
                  <a:gd name="T30" fmla="*/ 1 w 165"/>
                  <a:gd name="T31" fmla="*/ 2 h 240"/>
                  <a:gd name="T32" fmla="*/ 1 w 165"/>
                  <a:gd name="T33" fmla="*/ 2 h 240"/>
                  <a:gd name="T34" fmla="*/ 1 w 165"/>
                  <a:gd name="T35" fmla="*/ 2 h 240"/>
                  <a:gd name="T36" fmla="*/ 1 w 165"/>
                  <a:gd name="T37" fmla="*/ 2 h 240"/>
                  <a:gd name="T38" fmla="*/ 1 w 165"/>
                  <a:gd name="T39" fmla="*/ 2 h 240"/>
                  <a:gd name="T40" fmla="*/ 1 w 165"/>
                  <a:gd name="T41" fmla="*/ 1 h 240"/>
                  <a:gd name="T42" fmla="*/ 1 w 165"/>
                  <a:gd name="T43" fmla="*/ 1 h 240"/>
                  <a:gd name="T44" fmla="*/ 1 w 165"/>
                  <a:gd name="T45" fmla="*/ 1 h 240"/>
                  <a:gd name="T46" fmla="*/ 1 w 165"/>
                  <a:gd name="T47" fmla="*/ 1 h 240"/>
                  <a:gd name="T48" fmla="*/ 1 w 165"/>
                  <a:gd name="T49" fmla="*/ 1 h 240"/>
                  <a:gd name="T50" fmla="*/ 1 w 165"/>
                  <a:gd name="T51" fmla="*/ 1 h 240"/>
                  <a:gd name="T52" fmla="*/ 1 w 165"/>
                  <a:gd name="T53" fmla="*/ 1 h 240"/>
                  <a:gd name="T54" fmla="*/ 1 w 165"/>
                  <a:gd name="T55" fmla="*/ 1 h 240"/>
                  <a:gd name="T56" fmla="*/ 0 w 165"/>
                  <a:gd name="T57" fmla="*/ 1 h 240"/>
                  <a:gd name="T58" fmla="*/ 1 w 165"/>
                  <a:gd name="T59" fmla="*/ 1 h 240"/>
                  <a:gd name="T60" fmla="*/ 1 w 165"/>
                  <a:gd name="T61" fmla="*/ 0 h 240"/>
                  <a:gd name="T62" fmla="*/ 1 w 165"/>
                  <a:gd name="T63" fmla="*/ 0 h 240"/>
                  <a:gd name="T64" fmla="*/ 1 w 165"/>
                  <a:gd name="T65" fmla="*/ 0 h 240"/>
                  <a:gd name="T66" fmla="*/ 1 w 165"/>
                  <a:gd name="T67" fmla="*/ 1 h 240"/>
                  <a:gd name="T68" fmla="*/ 1 w 165"/>
                  <a:gd name="T69" fmla="*/ 1 h 240"/>
                  <a:gd name="T70" fmla="*/ 1 w 165"/>
                  <a:gd name="T71" fmla="*/ 1 h 240"/>
                  <a:gd name="T72" fmla="*/ 1 w 165"/>
                  <a:gd name="T73" fmla="*/ 1 h 240"/>
                  <a:gd name="T74" fmla="*/ 2 w 165"/>
                  <a:gd name="T75" fmla="*/ 1 h 240"/>
                  <a:gd name="T76" fmla="*/ 2 w 165"/>
                  <a:gd name="T77" fmla="*/ 1 h 240"/>
                  <a:gd name="T78" fmla="*/ 2 w 165"/>
                  <a:gd name="T79" fmla="*/ 1 h 240"/>
                  <a:gd name="T80" fmla="*/ 2 w 165"/>
                  <a:gd name="T81" fmla="*/ 1 h 2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5"/>
                  <a:gd name="T124" fmla="*/ 0 h 240"/>
                  <a:gd name="T125" fmla="*/ 165 w 165"/>
                  <a:gd name="T126" fmla="*/ 240 h 2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5" h="240">
                    <a:moveTo>
                      <a:pt x="165" y="120"/>
                    </a:moveTo>
                    <a:lnTo>
                      <a:pt x="162" y="144"/>
                    </a:lnTo>
                    <a:lnTo>
                      <a:pt x="153" y="166"/>
                    </a:lnTo>
                    <a:lnTo>
                      <a:pt x="140" y="187"/>
                    </a:lnTo>
                    <a:lnTo>
                      <a:pt x="123" y="204"/>
                    </a:lnTo>
                    <a:lnTo>
                      <a:pt x="102" y="219"/>
                    </a:lnTo>
                    <a:lnTo>
                      <a:pt x="77" y="230"/>
                    </a:lnTo>
                    <a:lnTo>
                      <a:pt x="51" y="237"/>
                    </a:lnTo>
                    <a:lnTo>
                      <a:pt x="22" y="240"/>
                    </a:lnTo>
                    <a:lnTo>
                      <a:pt x="16" y="240"/>
                    </a:lnTo>
                    <a:lnTo>
                      <a:pt x="11" y="238"/>
                    </a:lnTo>
                    <a:lnTo>
                      <a:pt x="5" y="238"/>
                    </a:lnTo>
                    <a:lnTo>
                      <a:pt x="0" y="238"/>
                    </a:lnTo>
                    <a:lnTo>
                      <a:pt x="25" y="233"/>
                    </a:lnTo>
                    <a:lnTo>
                      <a:pt x="48" y="225"/>
                    </a:lnTo>
                    <a:lnTo>
                      <a:pt x="69" y="213"/>
                    </a:lnTo>
                    <a:lnTo>
                      <a:pt x="86" y="198"/>
                    </a:lnTo>
                    <a:lnTo>
                      <a:pt x="101" y="181"/>
                    </a:lnTo>
                    <a:lnTo>
                      <a:pt x="111" y="162"/>
                    </a:lnTo>
                    <a:lnTo>
                      <a:pt x="117" y="142"/>
                    </a:lnTo>
                    <a:lnTo>
                      <a:pt x="120" y="120"/>
                    </a:lnTo>
                    <a:lnTo>
                      <a:pt x="117" y="98"/>
                    </a:lnTo>
                    <a:lnTo>
                      <a:pt x="111" y="77"/>
                    </a:lnTo>
                    <a:lnTo>
                      <a:pt x="101" y="59"/>
                    </a:lnTo>
                    <a:lnTo>
                      <a:pt x="86" y="41"/>
                    </a:lnTo>
                    <a:lnTo>
                      <a:pt x="69" y="26"/>
                    </a:lnTo>
                    <a:lnTo>
                      <a:pt x="48" y="15"/>
                    </a:lnTo>
                    <a:lnTo>
                      <a:pt x="25" y="7"/>
                    </a:lnTo>
                    <a:lnTo>
                      <a:pt x="0" y="1"/>
                    </a:lnTo>
                    <a:lnTo>
                      <a:pt x="5" y="1"/>
                    </a:lnTo>
                    <a:lnTo>
                      <a:pt x="11" y="0"/>
                    </a:lnTo>
                    <a:lnTo>
                      <a:pt x="16" y="0"/>
                    </a:lnTo>
                    <a:lnTo>
                      <a:pt x="22" y="0"/>
                    </a:lnTo>
                    <a:lnTo>
                      <a:pt x="51" y="2"/>
                    </a:lnTo>
                    <a:lnTo>
                      <a:pt x="77" y="9"/>
                    </a:lnTo>
                    <a:lnTo>
                      <a:pt x="102" y="21"/>
                    </a:lnTo>
                    <a:lnTo>
                      <a:pt x="123" y="36"/>
                    </a:lnTo>
                    <a:lnTo>
                      <a:pt x="140" y="53"/>
                    </a:lnTo>
                    <a:lnTo>
                      <a:pt x="153" y="74"/>
                    </a:lnTo>
                    <a:lnTo>
                      <a:pt x="162" y="96"/>
                    </a:lnTo>
                    <a:lnTo>
                      <a:pt x="165" y="120"/>
                    </a:lnTo>
                    <a:close/>
                  </a:path>
                </a:pathLst>
              </a:custGeom>
              <a:solidFill>
                <a:srgbClr val="A059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203" name="Freeform 76"/>
              <p:cNvSpPr>
                <a:spLocks/>
              </p:cNvSpPr>
              <p:nvPr/>
            </p:nvSpPr>
            <p:spPr bwMode="auto">
              <a:xfrm>
                <a:off x="2645" y="1730"/>
                <a:ext cx="162" cy="186"/>
              </a:xfrm>
              <a:custGeom>
                <a:avLst/>
                <a:gdLst>
                  <a:gd name="T0" fmla="*/ 0 w 325"/>
                  <a:gd name="T1" fmla="*/ 2 h 372"/>
                  <a:gd name="T2" fmla="*/ 0 w 325"/>
                  <a:gd name="T3" fmla="*/ 0 h 372"/>
                  <a:gd name="T4" fmla="*/ 1 w 325"/>
                  <a:gd name="T5" fmla="*/ 0 h 372"/>
                  <a:gd name="T6" fmla="*/ 2 w 325"/>
                  <a:gd name="T7" fmla="*/ 0 h 372"/>
                  <a:gd name="T8" fmla="*/ 1 w 325"/>
                  <a:gd name="T9" fmla="*/ 2 h 372"/>
                  <a:gd name="T10" fmla="*/ 1 w 325"/>
                  <a:gd name="T11" fmla="*/ 3 h 372"/>
                  <a:gd name="T12" fmla="*/ 0 w 325"/>
                  <a:gd name="T13" fmla="*/ 2 h 372"/>
                  <a:gd name="T14" fmla="*/ 0 60000 65536"/>
                  <a:gd name="T15" fmla="*/ 0 60000 65536"/>
                  <a:gd name="T16" fmla="*/ 0 60000 65536"/>
                  <a:gd name="T17" fmla="*/ 0 60000 65536"/>
                  <a:gd name="T18" fmla="*/ 0 60000 65536"/>
                  <a:gd name="T19" fmla="*/ 0 60000 65536"/>
                  <a:gd name="T20" fmla="*/ 0 60000 65536"/>
                  <a:gd name="T21" fmla="*/ 0 w 325"/>
                  <a:gd name="T22" fmla="*/ 0 h 372"/>
                  <a:gd name="T23" fmla="*/ 325 w 325"/>
                  <a:gd name="T24" fmla="*/ 372 h 3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5" h="372">
                    <a:moveTo>
                      <a:pt x="101" y="227"/>
                    </a:moveTo>
                    <a:lnTo>
                      <a:pt x="0" y="0"/>
                    </a:lnTo>
                    <a:lnTo>
                      <a:pt x="163" y="0"/>
                    </a:lnTo>
                    <a:lnTo>
                      <a:pt x="325" y="0"/>
                    </a:lnTo>
                    <a:lnTo>
                      <a:pt x="227" y="227"/>
                    </a:lnTo>
                    <a:lnTo>
                      <a:pt x="163" y="372"/>
                    </a:lnTo>
                    <a:lnTo>
                      <a:pt x="101" y="2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204" name="Freeform 77"/>
              <p:cNvSpPr>
                <a:spLocks/>
              </p:cNvSpPr>
              <p:nvPr/>
            </p:nvSpPr>
            <p:spPr bwMode="auto">
              <a:xfrm>
                <a:off x="2695" y="1745"/>
                <a:ext cx="63" cy="171"/>
              </a:xfrm>
              <a:custGeom>
                <a:avLst/>
                <a:gdLst>
                  <a:gd name="T0" fmla="*/ 1 w 126"/>
                  <a:gd name="T1" fmla="*/ 0 h 342"/>
                  <a:gd name="T2" fmla="*/ 1 w 126"/>
                  <a:gd name="T3" fmla="*/ 0 h 342"/>
                  <a:gd name="T4" fmla="*/ 1 w 126"/>
                  <a:gd name="T5" fmla="*/ 1 h 342"/>
                  <a:gd name="T6" fmla="*/ 1 w 126"/>
                  <a:gd name="T7" fmla="*/ 2 h 342"/>
                  <a:gd name="T8" fmla="*/ 1 w 126"/>
                  <a:gd name="T9" fmla="*/ 3 h 342"/>
                  <a:gd name="T10" fmla="*/ 0 w 126"/>
                  <a:gd name="T11" fmla="*/ 2 h 342"/>
                  <a:gd name="T12" fmla="*/ 1 w 126"/>
                  <a:gd name="T13" fmla="*/ 1 h 342"/>
                  <a:gd name="T14" fmla="*/ 1 w 126"/>
                  <a:gd name="T15" fmla="*/ 0 h 342"/>
                  <a:gd name="T16" fmla="*/ 1 w 126"/>
                  <a:gd name="T17" fmla="*/ 0 h 3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
                  <a:gd name="T28" fmla="*/ 0 h 342"/>
                  <a:gd name="T29" fmla="*/ 126 w 126"/>
                  <a:gd name="T30" fmla="*/ 342 h 3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 h="342">
                    <a:moveTo>
                      <a:pt x="62" y="0"/>
                    </a:moveTo>
                    <a:lnTo>
                      <a:pt x="106" y="0"/>
                    </a:lnTo>
                    <a:lnTo>
                      <a:pt x="77" y="49"/>
                    </a:lnTo>
                    <a:lnTo>
                      <a:pt x="126" y="197"/>
                    </a:lnTo>
                    <a:lnTo>
                      <a:pt x="62" y="342"/>
                    </a:lnTo>
                    <a:lnTo>
                      <a:pt x="0" y="197"/>
                    </a:lnTo>
                    <a:lnTo>
                      <a:pt x="48" y="49"/>
                    </a:lnTo>
                    <a:lnTo>
                      <a:pt x="19" y="0"/>
                    </a:lnTo>
                    <a:lnTo>
                      <a:pt x="62"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5033" name="Group 107"/>
            <p:cNvGrpSpPr>
              <a:grpSpLocks noChangeAspect="1"/>
            </p:cNvGrpSpPr>
            <p:nvPr/>
          </p:nvGrpSpPr>
          <p:grpSpPr bwMode="auto">
            <a:xfrm>
              <a:off x="1119188" y="3084513"/>
              <a:ext cx="568325" cy="928687"/>
              <a:chOff x="2636" y="1702"/>
              <a:chExt cx="387" cy="767"/>
            </a:xfrm>
          </p:grpSpPr>
          <p:sp>
            <p:nvSpPr>
              <p:cNvPr id="25193" name="AutoShape 108"/>
              <p:cNvSpPr>
                <a:spLocks noChangeAspect="1" noChangeArrowheads="1" noTextEdit="1"/>
              </p:cNvSpPr>
              <p:nvPr/>
            </p:nvSpPr>
            <p:spPr bwMode="auto">
              <a:xfrm>
                <a:off x="2636" y="1702"/>
                <a:ext cx="387" cy="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5194" name="Freeform 109"/>
              <p:cNvSpPr>
                <a:spLocks/>
              </p:cNvSpPr>
              <p:nvPr/>
            </p:nvSpPr>
            <p:spPr bwMode="auto">
              <a:xfrm>
                <a:off x="2636" y="1844"/>
                <a:ext cx="387" cy="625"/>
              </a:xfrm>
              <a:custGeom>
                <a:avLst/>
                <a:gdLst>
                  <a:gd name="T0" fmla="*/ 7 w 774"/>
                  <a:gd name="T1" fmla="*/ 4 h 1251"/>
                  <a:gd name="T2" fmla="*/ 5 w 774"/>
                  <a:gd name="T3" fmla="*/ 0 h 1251"/>
                  <a:gd name="T4" fmla="*/ 4 w 774"/>
                  <a:gd name="T5" fmla="*/ 0 h 1251"/>
                  <a:gd name="T6" fmla="*/ 2 w 774"/>
                  <a:gd name="T7" fmla="*/ 0 h 1251"/>
                  <a:gd name="T8" fmla="*/ 0 w 774"/>
                  <a:gd name="T9" fmla="*/ 4 h 1251"/>
                  <a:gd name="T10" fmla="*/ 1 w 774"/>
                  <a:gd name="T11" fmla="*/ 4 h 1251"/>
                  <a:gd name="T12" fmla="*/ 2 w 774"/>
                  <a:gd name="T13" fmla="*/ 3 h 1251"/>
                  <a:gd name="T14" fmla="*/ 2 w 774"/>
                  <a:gd name="T15" fmla="*/ 9 h 1251"/>
                  <a:gd name="T16" fmla="*/ 3 w 774"/>
                  <a:gd name="T17" fmla="*/ 9 h 1251"/>
                  <a:gd name="T18" fmla="*/ 4 w 774"/>
                  <a:gd name="T19" fmla="*/ 5 h 1251"/>
                  <a:gd name="T20" fmla="*/ 4 w 774"/>
                  <a:gd name="T21" fmla="*/ 9 h 1251"/>
                  <a:gd name="T22" fmla="*/ 5 w 774"/>
                  <a:gd name="T23" fmla="*/ 9 h 1251"/>
                  <a:gd name="T24" fmla="*/ 5 w 774"/>
                  <a:gd name="T25" fmla="*/ 3 h 1251"/>
                  <a:gd name="T26" fmla="*/ 6 w 774"/>
                  <a:gd name="T27" fmla="*/ 4 h 1251"/>
                  <a:gd name="T28" fmla="*/ 7 w 774"/>
                  <a:gd name="T29" fmla="*/ 4 h 12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74"/>
                  <a:gd name="T46" fmla="*/ 0 h 1251"/>
                  <a:gd name="T47" fmla="*/ 774 w 774"/>
                  <a:gd name="T48" fmla="*/ 1251 h 125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74" h="1251">
                    <a:moveTo>
                      <a:pt x="774" y="615"/>
                    </a:moveTo>
                    <a:lnTo>
                      <a:pt x="622" y="0"/>
                    </a:lnTo>
                    <a:lnTo>
                      <a:pt x="387" y="0"/>
                    </a:lnTo>
                    <a:lnTo>
                      <a:pt x="152" y="0"/>
                    </a:lnTo>
                    <a:lnTo>
                      <a:pt x="0" y="615"/>
                    </a:lnTo>
                    <a:lnTo>
                      <a:pt x="84" y="638"/>
                    </a:lnTo>
                    <a:lnTo>
                      <a:pt x="174" y="409"/>
                    </a:lnTo>
                    <a:lnTo>
                      <a:pt x="220" y="1251"/>
                    </a:lnTo>
                    <a:lnTo>
                      <a:pt x="299" y="1251"/>
                    </a:lnTo>
                    <a:lnTo>
                      <a:pt x="387" y="654"/>
                    </a:lnTo>
                    <a:lnTo>
                      <a:pt x="475" y="1251"/>
                    </a:lnTo>
                    <a:lnTo>
                      <a:pt x="554" y="1251"/>
                    </a:lnTo>
                    <a:lnTo>
                      <a:pt x="600" y="409"/>
                    </a:lnTo>
                    <a:lnTo>
                      <a:pt x="690" y="638"/>
                    </a:lnTo>
                    <a:lnTo>
                      <a:pt x="774" y="615"/>
                    </a:lnTo>
                    <a:close/>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95" name="Freeform 110"/>
              <p:cNvSpPr>
                <a:spLocks/>
              </p:cNvSpPr>
              <p:nvPr/>
            </p:nvSpPr>
            <p:spPr bwMode="auto">
              <a:xfrm>
                <a:off x="2770" y="1702"/>
                <a:ext cx="119" cy="120"/>
              </a:xfrm>
              <a:custGeom>
                <a:avLst/>
                <a:gdLst>
                  <a:gd name="T0" fmla="*/ 0 w 239"/>
                  <a:gd name="T1" fmla="*/ 2 h 240"/>
                  <a:gd name="T2" fmla="*/ 1 w 239"/>
                  <a:gd name="T3" fmla="*/ 2 h 240"/>
                  <a:gd name="T4" fmla="*/ 1 w 239"/>
                  <a:gd name="T5" fmla="*/ 2 h 240"/>
                  <a:gd name="T6" fmla="*/ 1 w 239"/>
                  <a:gd name="T7" fmla="*/ 2 h 240"/>
                  <a:gd name="T8" fmla="*/ 1 w 239"/>
                  <a:gd name="T9" fmla="*/ 2 h 240"/>
                  <a:gd name="T10" fmla="*/ 1 w 239"/>
                  <a:gd name="T11" fmla="*/ 2 h 240"/>
                  <a:gd name="T12" fmla="*/ 1 w 239"/>
                  <a:gd name="T13" fmla="*/ 2 h 240"/>
                  <a:gd name="T14" fmla="*/ 1 w 239"/>
                  <a:gd name="T15" fmla="*/ 2 h 240"/>
                  <a:gd name="T16" fmla="*/ 1 w 239"/>
                  <a:gd name="T17" fmla="*/ 1 h 240"/>
                  <a:gd name="T18" fmla="*/ 1 w 239"/>
                  <a:gd name="T19" fmla="*/ 1 h 240"/>
                  <a:gd name="T20" fmla="*/ 1 w 239"/>
                  <a:gd name="T21" fmla="*/ 1 h 240"/>
                  <a:gd name="T22" fmla="*/ 1 w 239"/>
                  <a:gd name="T23" fmla="*/ 1 h 240"/>
                  <a:gd name="T24" fmla="*/ 1 w 239"/>
                  <a:gd name="T25" fmla="*/ 1 h 240"/>
                  <a:gd name="T26" fmla="*/ 1 w 239"/>
                  <a:gd name="T27" fmla="*/ 1 h 240"/>
                  <a:gd name="T28" fmla="*/ 1 w 239"/>
                  <a:gd name="T29" fmla="*/ 1 h 240"/>
                  <a:gd name="T30" fmla="*/ 1 w 239"/>
                  <a:gd name="T31" fmla="*/ 1 h 240"/>
                  <a:gd name="T32" fmla="*/ 0 w 239"/>
                  <a:gd name="T33" fmla="*/ 0 h 240"/>
                  <a:gd name="T34" fmla="*/ 0 w 239"/>
                  <a:gd name="T35" fmla="*/ 1 h 240"/>
                  <a:gd name="T36" fmla="*/ 0 w 239"/>
                  <a:gd name="T37" fmla="*/ 1 h 240"/>
                  <a:gd name="T38" fmla="*/ 0 w 239"/>
                  <a:gd name="T39" fmla="*/ 1 h 240"/>
                  <a:gd name="T40" fmla="*/ 0 w 239"/>
                  <a:gd name="T41" fmla="*/ 1 h 240"/>
                  <a:gd name="T42" fmla="*/ 0 w 239"/>
                  <a:gd name="T43" fmla="*/ 1 h 240"/>
                  <a:gd name="T44" fmla="*/ 0 w 239"/>
                  <a:gd name="T45" fmla="*/ 1 h 240"/>
                  <a:gd name="T46" fmla="*/ 0 w 239"/>
                  <a:gd name="T47" fmla="*/ 1 h 240"/>
                  <a:gd name="T48" fmla="*/ 0 w 239"/>
                  <a:gd name="T49" fmla="*/ 1 h 240"/>
                  <a:gd name="T50" fmla="*/ 0 w 239"/>
                  <a:gd name="T51" fmla="*/ 2 h 240"/>
                  <a:gd name="T52" fmla="*/ 0 w 239"/>
                  <a:gd name="T53" fmla="*/ 2 h 240"/>
                  <a:gd name="T54" fmla="*/ 0 w 239"/>
                  <a:gd name="T55" fmla="*/ 2 h 240"/>
                  <a:gd name="T56" fmla="*/ 0 w 239"/>
                  <a:gd name="T57" fmla="*/ 2 h 240"/>
                  <a:gd name="T58" fmla="*/ 0 w 239"/>
                  <a:gd name="T59" fmla="*/ 2 h 240"/>
                  <a:gd name="T60" fmla="*/ 0 w 239"/>
                  <a:gd name="T61" fmla="*/ 2 h 240"/>
                  <a:gd name="T62" fmla="*/ 0 w 239"/>
                  <a:gd name="T63" fmla="*/ 2 h 240"/>
                  <a:gd name="T64" fmla="*/ 0 w 239"/>
                  <a:gd name="T65" fmla="*/ 2 h 2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9"/>
                  <a:gd name="T100" fmla="*/ 0 h 240"/>
                  <a:gd name="T101" fmla="*/ 239 w 239"/>
                  <a:gd name="T102" fmla="*/ 240 h 2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9" h="240">
                    <a:moveTo>
                      <a:pt x="120" y="240"/>
                    </a:moveTo>
                    <a:lnTo>
                      <a:pt x="144" y="237"/>
                    </a:lnTo>
                    <a:lnTo>
                      <a:pt x="166" y="230"/>
                    </a:lnTo>
                    <a:lnTo>
                      <a:pt x="187" y="219"/>
                    </a:lnTo>
                    <a:lnTo>
                      <a:pt x="204" y="204"/>
                    </a:lnTo>
                    <a:lnTo>
                      <a:pt x="218" y="187"/>
                    </a:lnTo>
                    <a:lnTo>
                      <a:pt x="229" y="166"/>
                    </a:lnTo>
                    <a:lnTo>
                      <a:pt x="236" y="144"/>
                    </a:lnTo>
                    <a:lnTo>
                      <a:pt x="239" y="120"/>
                    </a:lnTo>
                    <a:lnTo>
                      <a:pt x="236" y="96"/>
                    </a:lnTo>
                    <a:lnTo>
                      <a:pt x="229" y="74"/>
                    </a:lnTo>
                    <a:lnTo>
                      <a:pt x="218" y="53"/>
                    </a:lnTo>
                    <a:lnTo>
                      <a:pt x="204" y="36"/>
                    </a:lnTo>
                    <a:lnTo>
                      <a:pt x="187" y="21"/>
                    </a:lnTo>
                    <a:lnTo>
                      <a:pt x="166" y="9"/>
                    </a:lnTo>
                    <a:lnTo>
                      <a:pt x="144" y="2"/>
                    </a:lnTo>
                    <a:lnTo>
                      <a:pt x="120" y="0"/>
                    </a:lnTo>
                    <a:lnTo>
                      <a:pt x="96" y="2"/>
                    </a:lnTo>
                    <a:lnTo>
                      <a:pt x="74" y="9"/>
                    </a:lnTo>
                    <a:lnTo>
                      <a:pt x="53" y="21"/>
                    </a:lnTo>
                    <a:lnTo>
                      <a:pt x="36" y="36"/>
                    </a:lnTo>
                    <a:lnTo>
                      <a:pt x="21" y="53"/>
                    </a:lnTo>
                    <a:lnTo>
                      <a:pt x="9" y="74"/>
                    </a:lnTo>
                    <a:lnTo>
                      <a:pt x="3" y="96"/>
                    </a:lnTo>
                    <a:lnTo>
                      <a:pt x="0" y="120"/>
                    </a:lnTo>
                    <a:lnTo>
                      <a:pt x="3" y="144"/>
                    </a:lnTo>
                    <a:lnTo>
                      <a:pt x="9" y="166"/>
                    </a:lnTo>
                    <a:lnTo>
                      <a:pt x="21" y="187"/>
                    </a:lnTo>
                    <a:lnTo>
                      <a:pt x="36" y="204"/>
                    </a:lnTo>
                    <a:lnTo>
                      <a:pt x="53" y="219"/>
                    </a:lnTo>
                    <a:lnTo>
                      <a:pt x="74" y="230"/>
                    </a:lnTo>
                    <a:lnTo>
                      <a:pt x="96" y="237"/>
                    </a:lnTo>
                    <a:lnTo>
                      <a:pt x="120" y="24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96" name="Freeform 111"/>
              <p:cNvSpPr>
                <a:spLocks/>
              </p:cNvSpPr>
              <p:nvPr/>
            </p:nvSpPr>
            <p:spPr bwMode="auto">
              <a:xfrm>
                <a:off x="2820" y="1702"/>
                <a:ext cx="69" cy="120"/>
              </a:xfrm>
              <a:custGeom>
                <a:avLst/>
                <a:gdLst>
                  <a:gd name="T0" fmla="*/ 1 w 137"/>
                  <a:gd name="T1" fmla="*/ 0 h 240"/>
                  <a:gd name="T2" fmla="*/ 1 w 137"/>
                  <a:gd name="T3" fmla="*/ 0 h 240"/>
                  <a:gd name="T4" fmla="*/ 1 w 137"/>
                  <a:gd name="T5" fmla="*/ 0 h 240"/>
                  <a:gd name="T6" fmla="*/ 1 w 137"/>
                  <a:gd name="T7" fmla="*/ 1 h 240"/>
                  <a:gd name="T8" fmla="*/ 0 w 137"/>
                  <a:gd name="T9" fmla="*/ 1 h 240"/>
                  <a:gd name="T10" fmla="*/ 1 w 137"/>
                  <a:gd name="T11" fmla="*/ 1 h 240"/>
                  <a:gd name="T12" fmla="*/ 1 w 137"/>
                  <a:gd name="T13" fmla="*/ 1 h 240"/>
                  <a:gd name="T14" fmla="*/ 1 w 137"/>
                  <a:gd name="T15" fmla="*/ 1 h 240"/>
                  <a:gd name="T16" fmla="*/ 1 w 137"/>
                  <a:gd name="T17" fmla="*/ 1 h 240"/>
                  <a:gd name="T18" fmla="*/ 1 w 137"/>
                  <a:gd name="T19" fmla="*/ 1 h 240"/>
                  <a:gd name="T20" fmla="*/ 1 w 137"/>
                  <a:gd name="T21" fmla="*/ 1 h 240"/>
                  <a:gd name="T22" fmla="*/ 1 w 137"/>
                  <a:gd name="T23" fmla="*/ 1 h 240"/>
                  <a:gd name="T24" fmla="*/ 1 w 137"/>
                  <a:gd name="T25" fmla="*/ 1 h 240"/>
                  <a:gd name="T26" fmla="*/ 1 w 137"/>
                  <a:gd name="T27" fmla="*/ 2 h 240"/>
                  <a:gd name="T28" fmla="*/ 1 w 137"/>
                  <a:gd name="T29" fmla="*/ 2 h 240"/>
                  <a:gd name="T30" fmla="*/ 1 w 137"/>
                  <a:gd name="T31" fmla="*/ 2 h 240"/>
                  <a:gd name="T32" fmla="*/ 1 w 137"/>
                  <a:gd name="T33" fmla="*/ 2 h 240"/>
                  <a:gd name="T34" fmla="*/ 1 w 137"/>
                  <a:gd name="T35" fmla="*/ 2 h 240"/>
                  <a:gd name="T36" fmla="*/ 1 w 137"/>
                  <a:gd name="T37" fmla="*/ 2 h 240"/>
                  <a:gd name="T38" fmla="*/ 1 w 137"/>
                  <a:gd name="T39" fmla="*/ 2 h 240"/>
                  <a:gd name="T40" fmla="*/ 0 w 137"/>
                  <a:gd name="T41" fmla="*/ 2 h 240"/>
                  <a:gd name="T42" fmla="*/ 1 w 137"/>
                  <a:gd name="T43" fmla="*/ 2 h 240"/>
                  <a:gd name="T44" fmla="*/ 1 w 137"/>
                  <a:gd name="T45" fmla="*/ 2 h 240"/>
                  <a:gd name="T46" fmla="*/ 1 w 137"/>
                  <a:gd name="T47" fmla="*/ 2 h 240"/>
                  <a:gd name="T48" fmla="*/ 1 w 137"/>
                  <a:gd name="T49" fmla="*/ 2 h 240"/>
                  <a:gd name="T50" fmla="*/ 1 w 137"/>
                  <a:gd name="T51" fmla="*/ 2 h 240"/>
                  <a:gd name="T52" fmla="*/ 1 w 137"/>
                  <a:gd name="T53" fmla="*/ 2 h 240"/>
                  <a:gd name="T54" fmla="*/ 1 w 137"/>
                  <a:gd name="T55" fmla="*/ 2 h 240"/>
                  <a:gd name="T56" fmla="*/ 1 w 137"/>
                  <a:gd name="T57" fmla="*/ 2 h 240"/>
                  <a:gd name="T58" fmla="*/ 1 w 137"/>
                  <a:gd name="T59" fmla="*/ 2 h 240"/>
                  <a:gd name="T60" fmla="*/ 1 w 137"/>
                  <a:gd name="T61" fmla="*/ 2 h 240"/>
                  <a:gd name="T62" fmla="*/ 2 w 137"/>
                  <a:gd name="T63" fmla="*/ 2 h 240"/>
                  <a:gd name="T64" fmla="*/ 2 w 137"/>
                  <a:gd name="T65" fmla="*/ 1 h 240"/>
                  <a:gd name="T66" fmla="*/ 2 w 137"/>
                  <a:gd name="T67" fmla="*/ 1 h 240"/>
                  <a:gd name="T68" fmla="*/ 1 w 137"/>
                  <a:gd name="T69" fmla="*/ 1 h 240"/>
                  <a:gd name="T70" fmla="*/ 1 w 137"/>
                  <a:gd name="T71" fmla="*/ 1 h 240"/>
                  <a:gd name="T72" fmla="*/ 1 w 137"/>
                  <a:gd name="T73" fmla="*/ 1 h 240"/>
                  <a:gd name="T74" fmla="*/ 1 w 137"/>
                  <a:gd name="T75" fmla="*/ 1 h 240"/>
                  <a:gd name="T76" fmla="*/ 1 w 137"/>
                  <a:gd name="T77" fmla="*/ 1 h 240"/>
                  <a:gd name="T78" fmla="*/ 1 w 137"/>
                  <a:gd name="T79" fmla="*/ 1 h 240"/>
                  <a:gd name="T80" fmla="*/ 1 w 137"/>
                  <a:gd name="T81" fmla="*/ 0 h 2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7"/>
                  <a:gd name="T124" fmla="*/ 0 h 240"/>
                  <a:gd name="T125" fmla="*/ 137 w 137"/>
                  <a:gd name="T126" fmla="*/ 240 h 2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7" h="240">
                    <a:moveTo>
                      <a:pt x="18" y="0"/>
                    </a:moveTo>
                    <a:lnTo>
                      <a:pt x="13" y="0"/>
                    </a:lnTo>
                    <a:lnTo>
                      <a:pt x="9" y="0"/>
                    </a:lnTo>
                    <a:lnTo>
                      <a:pt x="4" y="1"/>
                    </a:lnTo>
                    <a:lnTo>
                      <a:pt x="0" y="1"/>
                    </a:lnTo>
                    <a:lnTo>
                      <a:pt x="20" y="7"/>
                    </a:lnTo>
                    <a:lnTo>
                      <a:pt x="40" y="15"/>
                    </a:lnTo>
                    <a:lnTo>
                      <a:pt x="57" y="26"/>
                    </a:lnTo>
                    <a:lnTo>
                      <a:pt x="71" y="41"/>
                    </a:lnTo>
                    <a:lnTo>
                      <a:pt x="84" y="59"/>
                    </a:lnTo>
                    <a:lnTo>
                      <a:pt x="92" y="77"/>
                    </a:lnTo>
                    <a:lnTo>
                      <a:pt x="97" y="98"/>
                    </a:lnTo>
                    <a:lnTo>
                      <a:pt x="100" y="120"/>
                    </a:lnTo>
                    <a:lnTo>
                      <a:pt x="97" y="142"/>
                    </a:lnTo>
                    <a:lnTo>
                      <a:pt x="92" y="162"/>
                    </a:lnTo>
                    <a:lnTo>
                      <a:pt x="84" y="181"/>
                    </a:lnTo>
                    <a:lnTo>
                      <a:pt x="71" y="198"/>
                    </a:lnTo>
                    <a:lnTo>
                      <a:pt x="57" y="213"/>
                    </a:lnTo>
                    <a:lnTo>
                      <a:pt x="40" y="225"/>
                    </a:lnTo>
                    <a:lnTo>
                      <a:pt x="20" y="233"/>
                    </a:lnTo>
                    <a:lnTo>
                      <a:pt x="0" y="238"/>
                    </a:lnTo>
                    <a:lnTo>
                      <a:pt x="4" y="238"/>
                    </a:lnTo>
                    <a:lnTo>
                      <a:pt x="9" y="238"/>
                    </a:lnTo>
                    <a:lnTo>
                      <a:pt x="13" y="240"/>
                    </a:lnTo>
                    <a:lnTo>
                      <a:pt x="18" y="240"/>
                    </a:lnTo>
                    <a:lnTo>
                      <a:pt x="42" y="237"/>
                    </a:lnTo>
                    <a:lnTo>
                      <a:pt x="64" y="230"/>
                    </a:lnTo>
                    <a:lnTo>
                      <a:pt x="85" y="219"/>
                    </a:lnTo>
                    <a:lnTo>
                      <a:pt x="102" y="204"/>
                    </a:lnTo>
                    <a:lnTo>
                      <a:pt x="116" y="187"/>
                    </a:lnTo>
                    <a:lnTo>
                      <a:pt x="127" y="166"/>
                    </a:lnTo>
                    <a:lnTo>
                      <a:pt x="134" y="144"/>
                    </a:lnTo>
                    <a:lnTo>
                      <a:pt x="137" y="120"/>
                    </a:lnTo>
                    <a:lnTo>
                      <a:pt x="134" y="96"/>
                    </a:lnTo>
                    <a:lnTo>
                      <a:pt x="127" y="74"/>
                    </a:lnTo>
                    <a:lnTo>
                      <a:pt x="116" y="53"/>
                    </a:lnTo>
                    <a:lnTo>
                      <a:pt x="102" y="36"/>
                    </a:lnTo>
                    <a:lnTo>
                      <a:pt x="85" y="21"/>
                    </a:lnTo>
                    <a:lnTo>
                      <a:pt x="64" y="9"/>
                    </a:lnTo>
                    <a:lnTo>
                      <a:pt x="42" y="2"/>
                    </a:lnTo>
                    <a:lnTo>
                      <a:pt x="18" y="0"/>
                    </a:lnTo>
                    <a:close/>
                  </a:path>
                </a:pathLst>
              </a:custGeom>
              <a:solidFill>
                <a:srgbClr val="E09E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97" name="Freeform 112"/>
              <p:cNvSpPr>
                <a:spLocks/>
              </p:cNvSpPr>
              <p:nvPr/>
            </p:nvSpPr>
            <p:spPr bwMode="auto">
              <a:xfrm>
                <a:off x="2762" y="1844"/>
                <a:ext cx="135" cy="186"/>
              </a:xfrm>
              <a:custGeom>
                <a:avLst/>
                <a:gdLst>
                  <a:gd name="T0" fmla="*/ 1 w 271"/>
                  <a:gd name="T1" fmla="*/ 3 h 372"/>
                  <a:gd name="T2" fmla="*/ 1 w 271"/>
                  <a:gd name="T3" fmla="*/ 2 h 372"/>
                  <a:gd name="T4" fmla="*/ 2 w 271"/>
                  <a:gd name="T5" fmla="*/ 0 h 372"/>
                  <a:gd name="T6" fmla="*/ 0 w 271"/>
                  <a:gd name="T7" fmla="*/ 0 h 372"/>
                  <a:gd name="T8" fmla="*/ 0 w 271"/>
                  <a:gd name="T9" fmla="*/ 2 h 372"/>
                  <a:gd name="T10" fmla="*/ 1 w 271"/>
                  <a:gd name="T11" fmla="*/ 3 h 372"/>
                  <a:gd name="T12" fmla="*/ 0 60000 65536"/>
                  <a:gd name="T13" fmla="*/ 0 60000 65536"/>
                  <a:gd name="T14" fmla="*/ 0 60000 65536"/>
                  <a:gd name="T15" fmla="*/ 0 60000 65536"/>
                  <a:gd name="T16" fmla="*/ 0 60000 65536"/>
                  <a:gd name="T17" fmla="*/ 0 60000 65536"/>
                  <a:gd name="T18" fmla="*/ 0 w 271"/>
                  <a:gd name="T19" fmla="*/ 0 h 372"/>
                  <a:gd name="T20" fmla="*/ 271 w 271"/>
                  <a:gd name="T21" fmla="*/ 372 h 372"/>
                </a:gdLst>
                <a:ahLst/>
                <a:cxnLst>
                  <a:cxn ang="T12">
                    <a:pos x="T0" y="T1"/>
                  </a:cxn>
                  <a:cxn ang="T13">
                    <a:pos x="T2" y="T3"/>
                  </a:cxn>
                  <a:cxn ang="T14">
                    <a:pos x="T4" y="T5"/>
                  </a:cxn>
                  <a:cxn ang="T15">
                    <a:pos x="T6" y="T7"/>
                  </a:cxn>
                  <a:cxn ang="T16">
                    <a:pos x="T8" y="T9"/>
                  </a:cxn>
                  <a:cxn ang="T17">
                    <a:pos x="T10" y="T11"/>
                  </a:cxn>
                </a:cxnLst>
                <a:rect l="T18" t="T19" r="T20" b="T21"/>
                <a:pathLst>
                  <a:path w="271" h="372">
                    <a:moveTo>
                      <a:pt x="135" y="372"/>
                    </a:moveTo>
                    <a:lnTo>
                      <a:pt x="188" y="228"/>
                    </a:lnTo>
                    <a:lnTo>
                      <a:pt x="271" y="0"/>
                    </a:lnTo>
                    <a:lnTo>
                      <a:pt x="0" y="0"/>
                    </a:lnTo>
                    <a:lnTo>
                      <a:pt x="83" y="228"/>
                    </a:lnTo>
                    <a:lnTo>
                      <a:pt x="135" y="3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98" name="Freeform 113"/>
              <p:cNvSpPr>
                <a:spLocks/>
              </p:cNvSpPr>
              <p:nvPr/>
            </p:nvSpPr>
            <p:spPr bwMode="auto">
              <a:xfrm>
                <a:off x="2804" y="1859"/>
                <a:ext cx="52" cy="171"/>
              </a:xfrm>
              <a:custGeom>
                <a:avLst/>
                <a:gdLst>
                  <a:gd name="T0" fmla="*/ 0 w 105"/>
                  <a:gd name="T1" fmla="*/ 0 h 341"/>
                  <a:gd name="T2" fmla="*/ 0 w 105"/>
                  <a:gd name="T3" fmla="*/ 0 h 341"/>
                  <a:gd name="T4" fmla="*/ 0 w 105"/>
                  <a:gd name="T5" fmla="*/ 1 h 341"/>
                  <a:gd name="T6" fmla="*/ 0 w 105"/>
                  <a:gd name="T7" fmla="*/ 2 h 341"/>
                  <a:gd name="T8" fmla="*/ 0 w 105"/>
                  <a:gd name="T9" fmla="*/ 3 h 341"/>
                  <a:gd name="T10" fmla="*/ 0 w 105"/>
                  <a:gd name="T11" fmla="*/ 2 h 341"/>
                  <a:gd name="T12" fmla="*/ 0 w 105"/>
                  <a:gd name="T13" fmla="*/ 1 h 341"/>
                  <a:gd name="T14" fmla="*/ 0 w 105"/>
                  <a:gd name="T15" fmla="*/ 0 h 341"/>
                  <a:gd name="T16" fmla="*/ 0 w 105"/>
                  <a:gd name="T17" fmla="*/ 0 h 3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5"/>
                  <a:gd name="T28" fmla="*/ 0 h 341"/>
                  <a:gd name="T29" fmla="*/ 105 w 105"/>
                  <a:gd name="T30" fmla="*/ 341 h 3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5" h="341">
                    <a:moveTo>
                      <a:pt x="52" y="0"/>
                    </a:moveTo>
                    <a:lnTo>
                      <a:pt x="89" y="0"/>
                    </a:lnTo>
                    <a:lnTo>
                      <a:pt x="65" y="49"/>
                    </a:lnTo>
                    <a:lnTo>
                      <a:pt x="105" y="197"/>
                    </a:lnTo>
                    <a:lnTo>
                      <a:pt x="52" y="341"/>
                    </a:lnTo>
                    <a:lnTo>
                      <a:pt x="0" y="197"/>
                    </a:lnTo>
                    <a:lnTo>
                      <a:pt x="40" y="49"/>
                    </a:lnTo>
                    <a:lnTo>
                      <a:pt x="16" y="0"/>
                    </a:lnTo>
                    <a:lnTo>
                      <a:pt x="52"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5034" name="Group 114"/>
            <p:cNvGrpSpPr>
              <a:grpSpLocks noChangeAspect="1"/>
            </p:cNvGrpSpPr>
            <p:nvPr/>
          </p:nvGrpSpPr>
          <p:grpSpPr bwMode="auto">
            <a:xfrm>
              <a:off x="1582738" y="3048000"/>
              <a:ext cx="525462" cy="841375"/>
              <a:chOff x="2494" y="1588"/>
              <a:chExt cx="465" cy="767"/>
            </a:xfrm>
          </p:grpSpPr>
          <p:sp>
            <p:nvSpPr>
              <p:cNvPr id="25187" name="AutoShape 115"/>
              <p:cNvSpPr>
                <a:spLocks noChangeAspect="1" noChangeArrowheads="1" noTextEdit="1"/>
              </p:cNvSpPr>
              <p:nvPr/>
            </p:nvSpPr>
            <p:spPr bwMode="auto">
              <a:xfrm>
                <a:off x="2494" y="1588"/>
                <a:ext cx="465" cy="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5188" name="Freeform 116"/>
              <p:cNvSpPr>
                <a:spLocks/>
              </p:cNvSpPr>
              <p:nvPr/>
            </p:nvSpPr>
            <p:spPr bwMode="auto">
              <a:xfrm>
                <a:off x="2494" y="1730"/>
                <a:ext cx="465" cy="625"/>
              </a:xfrm>
              <a:custGeom>
                <a:avLst/>
                <a:gdLst>
                  <a:gd name="T0" fmla="*/ 8 w 930"/>
                  <a:gd name="T1" fmla="*/ 4 h 1251"/>
                  <a:gd name="T2" fmla="*/ 6 w 930"/>
                  <a:gd name="T3" fmla="*/ 0 h 1251"/>
                  <a:gd name="T4" fmla="*/ 4 w 930"/>
                  <a:gd name="T5" fmla="*/ 0 h 1251"/>
                  <a:gd name="T6" fmla="*/ 2 w 930"/>
                  <a:gd name="T7" fmla="*/ 0 h 1251"/>
                  <a:gd name="T8" fmla="*/ 0 w 930"/>
                  <a:gd name="T9" fmla="*/ 4 h 1251"/>
                  <a:gd name="T10" fmla="*/ 1 w 930"/>
                  <a:gd name="T11" fmla="*/ 4 h 1251"/>
                  <a:gd name="T12" fmla="*/ 2 w 930"/>
                  <a:gd name="T13" fmla="*/ 3 h 1251"/>
                  <a:gd name="T14" fmla="*/ 3 w 930"/>
                  <a:gd name="T15" fmla="*/ 9 h 1251"/>
                  <a:gd name="T16" fmla="*/ 3 w 930"/>
                  <a:gd name="T17" fmla="*/ 9 h 1251"/>
                  <a:gd name="T18" fmla="*/ 4 w 930"/>
                  <a:gd name="T19" fmla="*/ 5 h 1251"/>
                  <a:gd name="T20" fmla="*/ 5 w 930"/>
                  <a:gd name="T21" fmla="*/ 9 h 1251"/>
                  <a:gd name="T22" fmla="*/ 6 w 930"/>
                  <a:gd name="T23" fmla="*/ 9 h 1251"/>
                  <a:gd name="T24" fmla="*/ 6 w 930"/>
                  <a:gd name="T25" fmla="*/ 3 h 1251"/>
                  <a:gd name="T26" fmla="*/ 7 w 930"/>
                  <a:gd name="T27" fmla="*/ 4 h 1251"/>
                  <a:gd name="T28" fmla="*/ 8 w 930"/>
                  <a:gd name="T29" fmla="*/ 4 h 12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30"/>
                  <a:gd name="T46" fmla="*/ 0 h 1251"/>
                  <a:gd name="T47" fmla="*/ 930 w 930"/>
                  <a:gd name="T48" fmla="*/ 1251 h 125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30" h="1251">
                    <a:moveTo>
                      <a:pt x="930" y="615"/>
                    </a:moveTo>
                    <a:lnTo>
                      <a:pt x="747" y="0"/>
                    </a:lnTo>
                    <a:lnTo>
                      <a:pt x="465" y="0"/>
                    </a:lnTo>
                    <a:lnTo>
                      <a:pt x="183" y="0"/>
                    </a:lnTo>
                    <a:lnTo>
                      <a:pt x="0" y="615"/>
                    </a:lnTo>
                    <a:lnTo>
                      <a:pt x="101" y="638"/>
                    </a:lnTo>
                    <a:lnTo>
                      <a:pt x="209" y="409"/>
                    </a:lnTo>
                    <a:lnTo>
                      <a:pt x="264" y="1251"/>
                    </a:lnTo>
                    <a:lnTo>
                      <a:pt x="360" y="1251"/>
                    </a:lnTo>
                    <a:lnTo>
                      <a:pt x="465" y="654"/>
                    </a:lnTo>
                    <a:lnTo>
                      <a:pt x="570" y="1251"/>
                    </a:lnTo>
                    <a:lnTo>
                      <a:pt x="666" y="1251"/>
                    </a:lnTo>
                    <a:lnTo>
                      <a:pt x="721" y="409"/>
                    </a:lnTo>
                    <a:lnTo>
                      <a:pt x="829" y="638"/>
                    </a:lnTo>
                    <a:lnTo>
                      <a:pt x="930" y="615"/>
                    </a:lnTo>
                    <a:close/>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89" name="Freeform 117"/>
              <p:cNvSpPr>
                <a:spLocks/>
              </p:cNvSpPr>
              <p:nvPr/>
            </p:nvSpPr>
            <p:spPr bwMode="auto">
              <a:xfrm>
                <a:off x="2655" y="1588"/>
                <a:ext cx="143" cy="120"/>
              </a:xfrm>
              <a:custGeom>
                <a:avLst/>
                <a:gdLst>
                  <a:gd name="T0" fmla="*/ 0 w 287"/>
                  <a:gd name="T1" fmla="*/ 1 h 240"/>
                  <a:gd name="T2" fmla="*/ 0 w 287"/>
                  <a:gd name="T3" fmla="*/ 1 h 240"/>
                  <a:gd name="T4" fmla="*/ 0 w 287"/>
                  <a:gd name="T5" fmla="*/ 1 h 240"/>
                  <a:gd name="T6" fmla="*/ 0 w 287"/>
                  <a:gd name="T7" fmla="*/ 1 h 240"/>
                  <a:gd name="T8" fmla="*/ 0 w 287"/>
                  <a:gd name="T9" fmla="*/ 1 h 240"/>
                  <a:gd name="T10" fmla="*/ 0 w 287"/>
                  <a:gd name="T11" fmla="*/ 1 h 240"/>
                  <a:gd name="T12" fmla="*/ 0 w 287"/>
                  <a:gd name="T13" fmla="*/ 1 h 240"/>
                  <a:gd name="T14" fmla="*/ 0 w 287"/>
                  <a:gd name="T15" fmla="*/ 1 h 240"/>
                  <a:gd name="T16" fmla="*/ 1 w 287"/>
                  <a:gd name="T17" fmla="*/ 0 h 240"/>
                  <a:gd name="T18" fmla="*/ 1 w 287"/>
                  <a:gd name="T19" fmla="*/ 1 h 240"/>
                  <a:gd name="T20" fmla="*/ 1 w 287"/>
                  <a:gd name="T21" fmla="*/ 1 h 240"/>
                  <a:gd name="T22" fmla="*/ 1 w 287"/>
                  <a:gd name="T23" fmla="*/ 1 h 240"/>
                  <a:gd name="T24" fmla="*/ 1 w 287"/>
                  <a:gd name="T25" fmla="*/ 1 h 240"/>
                  <a:gd name="T26" fmla="*/ 2 w 287"/>
                  <a:gd name="T27" fmla="*/ 1 h 240"/>
                  <a:gd name="T28" fmla="*/ 2 w 287"/>
                  <a:gd name="T29" fmla="*/ 1 h 240"/>
                  <a:gd name="T30" fmla="*/ 2 w 287"/>
                  <a:gd name="T31" fmla="*/ 1 h 240"/>
                  <a:gd name="T32" fmla="*/ 2 w 287"/>
                  <a:gd name="T33" fmla="*/ 1 h 240"/>
                  <a:gd name="T34" fmla="*/ 2 w 287"/>
                  <a:gd name="T35" fmla="*/ 2 h 240"/>
                  <a:gd name="T36" fmla="*/ 2 w 287"/>
                  <a:gd name="T37" fmla="*/ 2 h 240"/>
                  <a:gd name="T38" fmla="*/ 2 w 287"/>
                  <a:gd name="T39" fmla="*/ 2 h 240"/>
                  <a:gd name="T40" fmla="*/ 1 w 287"/>
                  <a:gd name="T41" fmla="*/ 2 h 240"/>
                  <a:gd name="T42" fmla="*/ 1 w 287"/>
                  <a:gd name="T43" fmla="*/ 2 h 240"/>
                  <a:gd name="T44" fmla="*/ 1 w 287"/>
                  <a:gd name="T45" fmla="*/ 2 h 240"/>
                  <a:gd name="T46" fmla="*/ 1 w 287"/>
                  <a:gd name="T47" fmla="*/ 2 h 240"/>
                  <a:gd name="T48" fmla="*/ 1 w 287"/>
                  <a:gd name="T49" fmla="*/ 2 h 240"/>
                  <a:gd name="T50" fmla="*/ 0 w 287"/>
                  <a:gd name="T51" fmla="*/ 2 h 240"/>
                  <a:gd name="T52" fmla="*/ 0 w 287"/>
                  <a:gd name="T53" fmla="*/ 2 h 240"/>
                  <a:gd name="T54" fmla="*/ 0 w 287"/>
                  <a:gd name="T55" fmla="*/ 2 h 240"/>
                  <a:gd name="T56" fmla="*/ 0 w 287"/>
                  <a:gd name="T57" fmla="*/ 2 h 240"/>
                  <a:gd name="T58" fmla="*/ 0 w 287"/>
                  <a:gd name="T59" fmla="*/ 2 h 240"/>
                  <a:gd name="T60" fmla="*/ 0 w 287"/>
                  <a:gd name="T61" fmla="*/ 2 h 240"/>
                  <a:gd name="T62" fmla="*/ 0 w 287"/>
                  <a:gd name="T63" fmla="*/ 2 h 240"/>
                  <a:gd name="T64" fmla="*/ 0 w 287"/>
                  <a:gd name="T65" fmla="*/ 1 h 2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87"/>
                  <a:gd name="T100" fmla="*/ 0 h 240"/>
                  <a:gd name="T101" fmla="*/ 287 w 287"/>
                  <a:gd name="T102" fmla="*/ 240 h 2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87" h="240">
                    <a:moveTo>
                      <a:pt x="0" y="120"/>
                    </a:moveTo>
                    <a:lnTo>
                      <a:pt x="3" y="96"/>
                    </a:lnTo>
                    <a:lnTo>
                      <a:pt x="11" y="74"/>
                    </a:lnTo>
                    <a:lnTo>
                      <a:pt x="25" y="53"/>
                    </a:lnTo>
                    <a:lnTo>
                      <a:pt x="43" y="36"/>
                    </a:lnTo>
                    <a:lnTo>
                      <a:pt x="64" y="21"/>
                    </a:lnTo>
                    <a:lnTo>
                      <a:pt x="89" y="9"/>
                    </a:lnTo>
                    <a:lnTo>
                      <a:pt x="115" y="2"/>
                    </a:lnTo>
                    <a:lnTo>
                      <a:pt x="144" y="0"/>
                    </a:lnTo>
                    <a:lnTo>
                      <a:pt x="173" y="2"/>
                    </a:lnTo>
                    <a:lnTo>
                      <a:pt x="199" y="9"/>
                    </a:lnTo>
                    <a:lnTo>
                      <a:pt x="224" y="21"/>
                    </a:lnTo>
                    <a:lnTo>
                      <a:pt x="245" y="36"/>
                    </a:lnTo>
                    <a:lnTo>
                      <a:pt x="262" y="53"/>
                    </a:lnTo>
                    <a:lnTo>
                      <a:pt x="275" y="74"/>
                    </a:lnTo>
                    <a:lnTo>
                      <a:pt x="284" y="96"/>
                    </a:lnTo>
                    <a:lnTo>
                      <a:pt x="287" y="120"/>
                    </a:lnTo>
                    <a:lnTo>
                      <a:pt x="284" y="144"/>
                    </a:lnTo>
                    <a:lnTo>
                      <a:pt x="275" y="166"/>
                    </a:lnTo>
                    <a:lnTo>
                      <a:pt x="262" y="187"/>
                    </a:lnTo>
                    <a:lnTo>
                      <a:pt x="245" y="204"/>
                    </a:lnTo>
                    <a:lnTo>
                      <a:pt x="224" y="219"/>
                    </a:lnTo>
                    <a:lnTo>
                      <a:pt x="199" y="230"/>
                    </a:lnTo>
                    <a:lnTo>
                      <a:pt x="173" y="237"/>
                    </a:lnTo>
                    <a:lnTo>
                      <a:pt x="144" y="240"/>
                    </a:lnTo>
                    <a:lnTo>
                      <a:pt x="115" y="237"/>
                    </a:lnTo>
                    <a:lnTo>
                      <a:pt x="89" y="230"/>
                    </a:lnTo>
                    <a:lnTo>
                      <a:pt x="64" y="219"/>
                    </a:lnTo>
                    <a:lnTo>
                      <a:pt x="43" y="204"/>
                    </a:lnTo>
                    <a:lnTo>
                      <a:pt x="25" y="187"/>
                    </a:lnTo>
                    <a:lnTo>
                      <a:pt x="11" y="166"/>
                    </a:lnTo>
                    <a:lnTo>
                      <a:pt x="3" y="144"/>
                    </a:lnTo>
                    <a:lnTo>
                      <a:pt x="0" y="120"/>
                    </a:lnTo>
                    <a:close/>
                  </a:path>
                </a:pathLst>
              </a:custGeom>
              <a:solidFill>
                <a:srgbClr val="B782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90" name="Freeform 118"/>
              <p:cNvSpPr>
                <a:spLocks/>
              </p:cNvSpPr>
              <p:nvPr/>
            </p:nvSpPr>
            <p:spPr bwMode="auto">
              <a:xfrm>
                <a:off x="2715" y="1588"/>
                <a:ext cx="83" cy="120"/>
              </a:xfrm>
              <a:custGeom>
                <a:avLst/>
                <a:gdLst>
                  <a:gd name="T0" fmla="*/ 2 w 165"/>
                  <a:gd name="T1" fmla="*/ 1 h 240"/>
                  <a:gd name="T2" fmla="*/ 2 w 165"/>
                  <a:gd name="T3" fmla="*/ 2 h 240"/>
                  <a:gd name="T4" fmla="*/ 2 w 165"/>
                  <a:gd name="T5" fmla="*/ 2 h 240"/>
                  <a:gd name="T6" fmla="*/ 2 w 165"/>
                  <a:gd name="T7" fmla="*/ 2 h 240"/>
                  <a:gd name="T8" fmla="*/ 1 w 165"/>
                  <a:gd name="T9" fmla="*/ 2 h 240"/>
                  <a:gd name="T10" fmla="*/ 1 w 165"/>
                  <a:gd name="T11" fmla="*/ 2 h 240"/>
                  <a:gd name="T12" fmla="*/ 1 w 165"/>
                  <a:gd name="T13" fmla="*/ 2 h 240"/>
                  <a:gd name="T14" fmla="*/ 1 w 165"/>
                  <a:gd name="T15" fmla="*/ 2 h 240"/>
                  <a:gd name="T16" fmla="*/ 1 w 165"/>
                  <a:gd name="T17" fmla="*/ 2 h 240"/>
                  <a:gd name="T18" fmla="*/ 1 w 165"/>
                  <a:gd name="T19" fmla="*/ 2 h 240"/>
                  <a:gd name="T20" fmla="*/ 1 w 165"/>
                  <a:gd name="T21" fmla="*/ 2 h 240"/>
                  <a:gd name="T22" fmla="*/ 1 w 165"/>
                  <a:gd name="T23" fmla="*/ 2 h 240"/>
                  <a:gd name="T24" fmla="*/ 0 w 165"/>
                  <a:gd name="T25" fmla="*/ 2 h 240"/>
                  <a:gd name="T26" fmla="*/ 1 w 165"/>
                  <a:gd name="T27" fmla="*/ 2 h 240"/>
                  <a:gd name="T28" fmla="*/ 1 w 165"/>
                  <a:gd name="T29" fmla="*/ 2 h 240"/>
                  <a:gd name="T30" fmla="*/ 1 w 165"/>
                  <a:gd name="T31" fmla="*/ 2 h 240"/>
                  <a:gd name="T32" fmla="*/ 1 w 165"/>
                  <a:gd name="T33" fmla="*/ 2 h 240"/>
                  <a:gd name="T34" fmla="*/ 1 w 165"/>
                  <a:gd name="T35" fmla="*/ 2 h 240"/>
                  <a:gd name="T36" fmla="*/ 1 w 165"/>
                  <a:gd name="T37" fmla="*/ 2 h 240"/>
                  <a:gd name="T38" fmla="*/ 1 w 165"/>
                  <a:gd name="T39" fmla="*/ 2 h 240"/>
                  <a:gd name="T40" fmla="*/ 1 w 165"/>
                  <a:gd name="T41" fmla="*/ 1 h 240"/>
                  <a:gd name="T42" fmla="*/ 1 w 165"/>
                  <a:gd name="T43" fmla="*/ 1 h 240"/>
                  <a:gd name="T44" fmla="*/ 1 w 165"/>
                  <a:gd name="T45" fmla="*/ 1 h 240"/>
                  <a:gd name="T46" fmla="*/ 1 w 165"/>
                  <a:gd name="T47" fmla="*/ 1 h 240"/>
                  <a:gd name="T48" fmla="*/ 1 w 165"/>
                  <a:gd name="T49" fmla="*/ 1 h 240"/>
                  <a:gd name="T50" fmla="*/ 1 w 165"/>
                  <a:gd name="T51" fmla="*/ 1 h 240"/>
                  <a:gd name="T52" fmla="*/ 1 w 165"/>
                  <a:gd name="T53" fmla="*/ 1 h 240"/>
                  <a:gd name="T54" fmla="*/ 1 w 165"/>
                  <a:gd name="T55" fmla="*/ 1 h 240"/>
                  <a:gd name="T56" fmla="*/ 0 w 165"/>
                  <a:gd name="T57" fmla="*/ 1 h 240"/>
                  <a:gd name="T58" fmla="*/ 1 w 165"/>
                  <a:gd name="T59" fmla="*/ 1 h 240"/>
                  <a:gd name="T60" fmla="*/ 1 w 165"/>
                  <a:gd name="T61" fmla="*/ 0 h 240"/>
                  <a:gd name="T62" fmla="*/ 1 w 165"/>
                  <a:gd name="T63" fmla="*/ 0 h 240"/>
                  <a:gd name="T64" fmla="*/ 1 w 165"/>
                  <a:gd name="T65" fmla="*/ 0 h 240"/>
                  <a:gd name="T66" fmla="*/ 1 w 165"/>
                  <a:gd name="T67" fmla="*/ 1 h 240"/>
                  <a:gd name="T68" fmla="*/ 1 w 165"/>
                  <a:gd name="T69" fmla="*/ 1 h 240"/>
                  <a:gd name="T70" fmla="*/ 1 w 165"/>
                  <a:gd name="T71" fmla="*/ 1 h 240"/>
                  <a:gd name="T72" fmla="*/ 1 w 165"/>
                  <a:gd name="T73" fmla="*/ 1 h 240"/>
                  <a:gd name="T74" fmla="*/ 2 w 165"/>
                  <a:gd name="T75" fmla="*/ 1 h 240"/>
                  <a:gd name="T76" fmla="*/ 2 w 165"/>
                  <a:gd name="T77" fmla="*/ 1 h 240"/>
                  <a:gd name="T78" fmla="*/ 2 w 165"/>
                  <a:gd name="T79" fmla="*/ 1 h 240"/>
                  <a:gd name="T80" fmla="*/ 2 w 165"/>
                  <a:gd name="T81" fmla="*/ 1 h 2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5"/>
                  <a:gd name="T124" fmla="*/ 0 h 240"/>
                  <a:gd name="T125" fmla="*/ 165 w 165"/>
                  <a:gd name="T126" fmla="*/ 240 h 2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5" h="240">
                    <a:moveTo>
                      <a:pt x="165" y="120"/>
                    </a:moveTo>
                    <a:lnTo>
                      <a:pt x="162" y="144"/>
                    </a:lnTo>
                    <a:lnTo>
                      <a:pt x="153" y="166"/>
                    </a:lnTo>
                    <a:lnTo>
                      <a:pt x="140" y="187"/>
                    </a:lnTo>
                    <a:lnTo>
                      <a:pt x="123" y="204"/>
                    </a:lnTo>
                    <a:lnTo>
                      <a:pt x="102" y="219"/>
                    </a:lnTo>
                    <a:lnTo>
                      <a:pt x="77" y="230"/>
                    </a:lnTo>
                    <a:lnTo>
                      <a:pt x="51" y="237"/>
                    </a:lnTo>
                    <a:lnTo>
                      <a:pt x="22" y="240"/>
                    </a:lnTo>
                    <a:lnTo>
                      <a:pt x="16" y="240"/>
                    </a:lnTo>
                    <a:lnTo>
                      <a:pt x="11" y="238"/>
                    </a:lnTo>
                    <a:lnTo>
                      <a:pt x="5" y="238"/>
                    </a:lnTo>
                    <a:lnTo>
                      <a:pt x="0" y="238"/>
                    </a:lnTo>
                    <a:lnTo>
                      <a:pt x="25" y="233"/>
                    </a:lnTo>
                    <a:lnTo>
                      <a:pt x="48" y="225"/>
                    </a:lnTo>
                    <a:lnTo>
                      <a:pt x="69" y="213"/>
                    </a:lnTo>
                    <a:lnTo>
                      <a:pt x="86" y="198"/>
                    </a:lnTo>
                    <a:lnTo>
                      <a:pt x="101" y="181"/>
                    </a:lnTo>
                    <a:lnTo>
                      <a:pt x="111" y="162"/>
                    </a:lnTo>
                    <a:lnTo>
                      <a:pt x="117" y="142"/>
                    </a:lnTo>
                    <a:lnTo>
                      <a:pt x="120" y="120"/>
                    </a:lnTo>
                    <a:lnTo>
                      <a:pt x="117" y="98"/>
                    </a:lnTo>
                    <a:lnTo>
                      <a:pt x="111" y="77"/>
                    </a:lnTo>
                    <a:lnTo>
                      <a:pt x="101" y="59"/>
                    </a:lnTo>
                    <a:lnTo>
                      <a:pt x="86" y="41"/>
                    </a:lnTo>
                    <a:lnTo>
                      <a:pt x="69" y="26"/>
                    </a:lnTo>
                    <a:lnTo>
                      <a:pt x="48" y="15"/>
                    </a:lnTo>
                    <a:lnTo>
                      <a:pt x="25" y="7"/>
                    </a:lnTo>
                    <a:lnTo>
                      <a:pt x="0" y="1"/>
                    </a:lnTo>
                    <a:lnTo>
                      <a:pt x="5" y="1"/>
                    </a:lnTo>
                    <a:lnTo>
                      <a:pt x="11" y="0"/>
                    </a:lnTo>
                    <a:lnTo>
                      <a:pt x="16" y="0"/>
                    </a:lnTo>
                    <a:lnTo>
                      <a:pt x="22" y="0"/>
                    </a:lnTo>
                    <a:lnTo>
                      <a:pt x="51" y="2"/>
                    </a:lnTo>
                    <a:lnTo>
                      <a:pt x="77" y="9"/>
                    </a:lnTo>
                    <a:lnTo>
                      <a:pt x="102" y="21"/>
                    </a:lnTo>
                    <a:lnTo>
                      <a:pt x="123" y="36"/>
                    </a:lnTo>
                    <a:lnTo>
                      <a:pt x="140" y="53"/>
                    </a:lnTo>
                    <a:lnTo>
                      <a:pt x="153" y="74"/>
                    </a:lnTo>
                    <a:lnTo>
                      <a:pt x="162" y="96"/>
                    </a:lnTo>
                    <a:lnTo>
                      <a:pt x="165" y="120"/>
                    </a:lnTo>
                    <a:close/>
                  </a:path>
                </a:pathLst>
              </a:custGeom>
              <a:solidFill>
                <a:srgbClr val="A059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91" name="Freeform 119"/>
              <p:cNvSpPr>
                <a:spLocks/>
              </p:cNvSpPr>
              <p:nvPr/>
            </p:nvSpPr>
            <p:spPr bwMode="auto">
              <a:xfrm>
                <a:off x="2645" y="1730"/>
                <a:ext cx="162" cy="186"/>
              </a:xfrm>
              <a:custGeom>
                <a:avLst/>
                <a:gdLst>
                  <a:gd name="T0" fmla="*/ 0 w 325"/>
                  <a:gd name="T1" fmla="*/ 2 h 372"/>
                  <a:gd name="T2" fmla="*/ 0 w 325"/>
                  <a:gd name="T3" fmla="*/ 0 h 372"/>
                  <a:gd name="T4" fmla="*/ 1 w 325"/>
                  <a:gd name="T5" fmla="*/ 0 h 372"/>
                  <a:gd name="T6" fmla="*/ 2 w 325"/>
                  <a:gd name="T7" fmla="*/ 0 h 372"/>
                  <a:gd name="T8" fmla="*/ 1 w 325"/>
                  <a:gd name="T9" fmla="*/ 2 h 372"/>
                  <a:gd name="T10" fmla="*/ 1 w 325"/>
                  <a:gd name="T11" fmla="*/ 3 h 372"/>
                  <a:gd name="T12" fmla="*/ 0 w 325"/>
                  <a:gd name="T13" fmla="*/ 2 h 372"/>
                  <a:gd name="T14" fmla="*/ 0 60000 65536"/>
                  <a:gd name="T15" fmla="*/ 0 60000 65536"/>
                  <a:gd name="T16" fmla="*/ 0 60000 65536"/>
                  <a:gd name="T17" fmla="*/ 0 60000 65536"/>
                  <a:gd name="T18" fmla="*/ 0 60000 65536"/>
                  <a:gd name="T19" fmla="*/ 0 60000 65536"/>
                  <a:gd name="T20" fmla="*/ 0 60000 65536"/>
                  <a:gd name="T21" fmla="*/ 0 w 325"/>
                  <a:gd name="T22" fmla="*/ 0 h 372"/>
                  <a:gd name="T23" fmla="*/ 325 w 325"/>
                  <a:gd name="T24" fmla="*/ 372 h 3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5" h="372">
                    <a:moveTo>
                      <a:pt x="101" y="227"/>
                    </a:moveTo>
                    <a:lnTo>
                      <a:pt x="0" y="0"/>
                    </a:lnTo>
                    <a:lnTo>
                      <a:pt x="163" y="0"/>
                    </a:lnTo>
                    <a:lnTo>
                      <a:pt x="325" y="0"/>
                    </a:lnTo>
                    <a:lnTo>
                      <a:pt x="227" y="227"/>
                    </a:lnTo>
                    <a:lnTo>
                      <a:pt x="163" y="372"/>
                    </a:lnTo>
                    <a:lnTo>
                      <a:pt x="101" y="2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92" name="Freeform 120"/>
              <p:cNvSpPr>
                <a:spLocks/>
              </p:cNvSpPr>
              <p:nvPr/>
            </p:nvSpPr>
            <p:spPr bwMode="auto">
              <a:xfrm>
                <a:off x="2695" y="1745"/>
                <a:ext cx="63" cy="171"/>
              </a:xfrm>
              <a:custGeom>
                <a:avLst/>
                <a:gdLst>
                  <a:gd name="T0" fmla="*/ 1 w 126"/>
                  <a:gd name="T1" fmla="*/ 0 h 342"/>
                  <a:gd name="T2" fmla="*/ 1 w 126"/>
                  <a:gd name="T3" fmla="*/ 0 h 342"/>
                  <a:gd name="T4" fmla="*/ 1 w 126"/>
                  <a:gd name="T5" fmla="*/ 1 h 342"/>
                  <a:gd name="T6" fmla="*/ 1 w 126"/>
                  <a:gd name="T7" fmla="*/ 2 h 342"/>
                  <a:gd name="T8" fmla="*/ 1 w 126"/>
                  <a:gd name="T9" fmla="*/ 3 h 342"/>
                  <a:gd name="T10" fmla="*/ 0 w 126"/>
                  <a:gd name="T11" fmla="*/ 2 h 342"/>
                  <a:gd name="T12" fmla="*/ 1 w 126"/>
                  <a:gd name="T13" fmla="*/ 1 h 342"/>
                  <a:gd name="T14" fmla="*/ 1 w 126"/>
                  <a:gd name="T15" fmla="*/ 0 h 342"/>
                  <a:gd name="T16" fmla="*/ 1 w 126"/>
                  <a:gd name="T17" fmla="*/ 0 h 3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
                  <a:gd name="T28" fmla="*/ 0 h 342"/>
                  <a:gd name="T29" fmla="*/ 126 w 126"/>
                  <a:gd name="T30" fmla="*/ 342 h 3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 h="342">
                    <a:moveTo>
                      <a:pt x="62" y="0"/>
                    </a:moveTo>
                    <a:lnTo>
                      <a:pt x="106" y="0"/>
                    </a:lnTo>
                    <a:lnTo>
                      <a:pt x="77" y="49"/>
                    </a:lnTo>
                    <a:lnTo>
                      <a:pt x="126" y="197"/>
                    </a:lnTo>
                    <a:lnTo>
                      <a:pt x="62" y="342"/>
                    </a:lnTo>
                    <a:lnTo>
                      <a:pt x="0" y="197"/>
                    </a:lnTo>
                    <a:lnTo>
                      <a:pt x="48" y="49"/>
                    </a:lnTo>
                    <a:lnTo>
                      <a:pt x="19" y="0"/>
                    </a:lnTo>
                    <a:lnTo>
                      <a:pt x="62"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5035" name="Group 121"/>
            <p:cNvGrpSpPr>
              <a:grpSpLocks/>
            </p:cNvGrpSpPr>
            <p:nvPr/>
          </p:nvGrpSpPr>
          <p:grpSpPr bwMode="auto">
            <a:xfrm>
              <a:off x="738188" y="3121025"/>
              <a:ext cx="501650" cy="830263"/>
              <a:chOff x="2278" y="1533"/>
              <a:chExt cx="443" cy="756"/>
            </a:xfrm>
          </p:grpSpPr>
          <p:sp>
            <p:nvSpPr>
              <p:cNvPr id="25174" name="AutoShape 122"/>
              <p:cNvSpPr>
                <a:spLocks noChangeAspect="1" noChangeArrowheads="1" noTextEdit="1"/>
              </p:cNvSpPr>
              <p:nvPr/>
            </p:nvSpPr>
            <p:spPr bwMode="auto">
              <a:xfrm>
                <a:off x="2278" y="1533"/>
                <a:ext cx="443"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5175" name="Freeform 123"/>
              <p:cNvSpPr>
                <a:spLocks/>
              </p:cNvSpPr>
              <p:nvPr/>
            </p:nvSpPr>
            <p:spPr bwMode="auto">
              <a:xfrm>
                <a:off x="2386" y="1533"/>
                <a:ext cx="225" cy="122"/>
              </a:xfrm>
              <a:custGeom>
                <a:avLst/>
                <a:gdLst>
                  <a:gd name="T0" fmla="*/ 6 w 375"/>
                  <a:gd name="T1" fmla="*/ 2 h 244"/>
                  <a:gd name="T2" fmla="*/ 7 w 375"/>
                  <a:gd name="T3" fmla="*/ 2 h 244"/>
                  <a:gd name="T4" fmla="*/ 8 w 375"/>
                  <a:gd name="T5" fmla="*/ 2 h 244"/>
                  <a:gd name="T6" fmla="*/ 9 w 375"/>
                  <a:gd name="T7" fmla="*/ 2 h 244"/>
                  <a:gd name="T8" fmla="*/ 10 w 375"/>
                  <a:gd name="T9" fmla="*/ 2 h 244"/>
                  <a:gd name="T10" fmla="*/ 10 w 375"/>
                  <a:gd name="T11" fmla="*/ 2 h 244"/>
                  <a:gd name="T12" fmla="*/ 10 w 375"/>
                  <a:gd name="T13" fmla="*/ 2 h 244"/>
                  <a:gd name="T14" fmla="*/ 10 w 375"/>
                  <a:gd name="T15" fmla="*/ 2 h 244"/>
                  <a:gd name="T16" fmla="*/ 10 w 375"/>
                  <a:gd name="T17" fmla="*/ 2 h 244"/>
                  <a:gd name="T18" fmla="*/ 10 w 375"/>
                  <a:gd name="T19" fmla="*/ 2 h 244"/>
                  <a:gd name="T20" fmla="*/ 10 w 375"/>
                  <a:gd name="T21" fmla="*/ 2 h 244"/>
                  <a:gd name="T22" fmla="*/ 10 w 375"/>
                  <a:gd name="T23" fmla="*/ 2 h 244"/>
                  <a:gd name="T24" fmla="*/ 10 w 375"/>
                  <a:gd name="T25" fmla="*/ 1 h 244"/>
                  <a:gd name="T26" fmla="*/ 8 w 375"/>
                  <a:gd name="T27" fmla="*/ 1 h 244"/>
                  <a:gd name="T28" fmla="*/ 8 w 375"/>
                  <a:gd name="T29" fmla="*/ 1 h 244"/>
                  <a:gd name="T30" fmla="*/ 6 w 375"/>
                  <a:gd name="T31" fmla="*/ 1 h 244"/>
                  <a:gd name="T32" fmla="*/ 4 w 375"/>
                  <a:gd name="T33" fmla="*/ 1 h 244"/>
                  <a:gd name="T34" fmla="*/ 3 w 375"/>
                  <a:gd name="T35" fmla="*/ 1 h 244"/>
                  <a:gd name="T36" fmla="*/ 2 w 375"/>
                  <a:gd name="T37" fmla="*/ 1 h 244"/>
                  <a:gd name="T38" fmla="*/ 1 w 375"/>
                  <a:gd name="T39" fmla="*/ 1 h 244"/>
                  <a:gd name="T40" fmla="*/ 1 w 375"/>
                  <a:gd name="T41" fmla="*/ 2 h 244"/>
                  <a:gd name="T42" fmla="*/ 1 w 375"/>
                  <a:gd name="T43" fmla="*/ 2 h 244"/>
                  <a:gd name="T44" fmla="*/ 1 w 375"/>
                  <a:gd name="T45" fmla="*/ 2 h 244"/>
                  <a:gd name="T46" fmla="*/ 1 w 375"/>
                  <a:gd name="T47" fmla="*/ 2 h 244"/>
                  <a:gd name="T48" fmla="*/ 1 w 375"/>
                  <a:gd name="T49" fmla="*/ 2 h 244"/>
                  <a:gd name="T50" fmla="*/ 1 w 375"/>
                  <a:gd name="T51" fmla="*/ 2 h 244"/>
                  <a:gd name="T52" fmla="*/ 1 w 375"/>
                  <a:gd name="T53" fmla="*/ 2 h 244"/>
                  <a:gd name="T54" fmla="*/ 1 w 375"/>
                  <a:gd name="T55" fmla="*/ 2 h 244"/>
                  <a:gd name="T56" fmla="*/ 1 w 375"/>
                  <a:gd name="T57" fmla="*/ 2 h 244"/>
                  <a:gd name="T58" fmla="*/ 2 w 375"/>
                  <a:gd name="T59" fmla="*/ 2 h 244"/>
                  <a:gd name="T60" fmla="*/ 4 w 375"/>
                  <a:gd name="T61" fmla="*/ 2 h 244"/>
                  <a:gd name="T62" fmla="*/ 5 w 375"/>
                  <a:gd name="T63" fmla="*/ 2 h 2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5"/>
                  <a:gd name="T97" fmla="*/ 0 h 244"/>
                  <a:gd name="T98" fmla="*/ 375 w 375"/>
                  <a:gd name="T99" fmla="*/ 244 h 2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5" h="244">
                    <a:moveTo>
                      <a:pt x="188" y="244"/>
                    </a:moveTo>
                    <a:lnTo>
                      <a:pt x="212" y="244"/>
                    </a:lnTo>
                    <a:lnTo>
                      <a:pt x="234" y="243"/>
                    </a:lnTo>
                    <a:lnTo>
                      <a:pt x="254" y="241"/>
                    </a:lnTo>
                    <a:lnTo>
                      <a:pt x="272" y="240"/>
                    </a:lnTo>
                    <a:lnTo>
                      <a:pt x="289" y="237"/>
                    </a:lnTo>
                    <a:lnTo>
                      <a:pt x="304" y="234"/>
                    </a:lnTo>
                    <a:lnTo>
                      <a:pt x="318" y="232"/>
                    </a:lnTo>
                    <a:lnTo>
                      <a:pt x="331" y="228"/>
                    </a:lnTo>
                    <a:lnTo>
                      <a:pt x="341" y="225"/>
                    </a:lnTo>
                    <a:lnTo>
                      <a:pt x="350" y="222"/>
                    </a:lnTo>
                    <a:lnTo>
                      <a:pt x="357" y="219"/>
                    </a:lnTo>
                    <a:lnTo>
                      <a:pt x="364" y="217"/>
                    </a:lnTo>
                    <a:lnTo>
                      <a:pt x="369" y="216"/>
                    </a:lnTo>
                    <a:lnTo>
                      <a:pt x="372" y="213"/>
                    </a:lnTo>
                    <a:lnTo>
                      <a:pt x="374" y="212"/>
                    </a:lnTo>
                    <a:lnTo>
                      <a:pt x="375" y="212"/>
                    </a:lnTo>
                    <a:lnTo>
                      <a:pt x="372" y="210"/>
                    </a:lnTo>
                    <a:lnTo>
                      <a:pt x="368" y="205"/>
                    </a:lnTo>
                    <a:lnTo>
                      <a:pt x="361" y="198"/>
                    </a:lnTo>
                    <a:lnTo>
                      <a:pt x="353" y="188"/>
                    </a:lnTo>
                    <a:lnTo>
                      <a:pt x="345" y="177"/>
                    </a:lnTo>
                    <a:lnTo>
                      <a:pt x="338" y="166"/>
                    </a:lnTo>
                    <a:lnTo>
                      <a:pt x="333" y="154"/>
                    </a:lnTo>
                    <a:lnTo>
                      <a:pt x="331" y="143"/>
                    </a:lnTo>
                    <a:lnTo>
                      <a:pt x="327" y="114"/>
                    </a:lnTo>
                    <a:lnTo>
                      <a:pt x="319" y="88"/>
                    </a:lnTo>
                    <a:lnTo>
                      <a:pt x="307" y="62"/>
                    </a:lnTo>
                    <a:lnTo>
                      <a:pt x="289" y="41"/>
                    </a:lnTo>
                    <a:lnTo>
                      <a:pt x="267" y="24"/>
                    </a:lnTo>
                    <a:lnTo>
                      <a:pt x="243" y="12"/>
                    </a:lnTo>
                    <a:lnTo>
                      <a:pt x="217" y="2"/>
                    </a:lnTo>
                    <a:lnTo>
                      <a:pt x="188" y="0"/>
                    </a:lnTo>
                    <a:lnTo>
                      <a:pt x="159" y="2"/>
                    </a:lnTo>
                    <a:lnTo>
                      <a:pt x="132" y="12"/>
                    </a:lnTo>
                    <a:lnTo>
                      <a:pt x="107" y="24"/>
                    </a:lnTo>
                    <a:lnTo>
                      <a:pt x="86" y="41"/>
                    </a:lnTo>
                    <a:lnTo>
                      <a:pt x="69" y="62"/>
                    </a:lnTo>
                    <a:lnTo>
                      <a:pt x="56" y="88"/>
                    </a:lnTo>
                    <a:lnTo>
                      <a:pt x="47" y="114"/>
                    </a:lnTo>
                    <a:lnTo>
                      <a:pt x="45" y="143"/>
                    </a:lnTo>
                    <a:lnTo>
                      <a:pt x="43" y="154"/>
                    </a:lnTo>
                    <a:lnTo>
                      <a:pt x="38" y="167"/>
                    </a:lnTo>
                    <a:lnTo>
                      <a:pt x="31" y="179"/>
                    </a:lnTo>
                    <a:lnTo>
                      <a:pt x="23" y="189"/>
                    </a:lnTo>
                    <a:lnTo>
                      <a:pt x="14" y="198"/>
                    </a:lnTo>
                    <a:lnTo>
                      <a:pt x="7" y="205"/>
                    </a:lnTo>
                    <a:lnTo>
                      <a:pt x="2" y="211"/>
                    </a:lnTo>
                    <a:lnTo>
                      <a:pt x="0" y="212"/>
                    </a:lnTo>
                    <a:lnTo>
                      <a:pt x="1" y="212"/>
                    </a:lnTo>
                    <a:lnTo>
                      <a:pt x="2" y="213"/>
                    </a:lnTo>
                    <a:lnTo>
                      <a:pt x="6" y="216"/>
                    </a:lnTo>
                    <a:lnTo>
                      <a:pt x="10" y="217"/>
                    </a:lnTo>
                    <a:lnTo>
                      <a:pt x="17" y="219"/>
                    </a:lnTo>
                    <a:lnTo>
                      <a:pt x="25" y="222"/>
                    </a:lnTo>
                    <a:lnTo>
                      <a:pt x="33" y="225"/>
                    </a:lnTo>
                    <a:lnTo>
                      <a:pt x="45" y="228"/>
                    </a:lnTo>
                    <a:lnTo>
                      <a:pt x="56" y="232"/>
                    </a:lnTo>
                    <a:lnTo>
                      <a:pt x="70" y="234"/>
                    </a:lnTo>
                    <a:lnTo>
                      <a:pt x="86" y="237"/>
                    </a:lnTo>
                    <a:lnTo>
                      <a:pt x="103" y="240"/>
                    </a:lnTo>
                    <a:lnTo>
                      <a:pt x="122" y="241"/>
                    </a:lnTo>
                    <a:lnTo>
                      <a:pt x="142" y="243"/>
                    </a:lnTo>
                    <a:lnTo>
                      <a:pt x="164" y="244"/>
                    </a:lnTo>
                    <a:lnTo>
                      <a:pt x="188" y="244"/>
                    </a:lnTo>
                    <a:close/>
                  </a:path>
                </a:pathLst>
              </a:custGeom>
              <a:solidFill>
                <a:srgbClr val="8C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76" name="Freeform 124"/>
              <p:cNvSpPr>
                <a:spLocks/>
              </p:cNvSpPr>
              <p:nvPr/>
            </p:nvSpPr>
            <p:spPr bwMode="auto">
              <a:xfrm>
                <a:off x="2278" y="1664"/>
                <a:ext cx="443" cy="455"/>
              </a:xfrm>
              <a:custGeom>
                <a:avLst/>
                <a:gdLst>
                  <a:gd name="T0" fmla="*/ 17 w 738"/>
                  <a:gd name="T1" fmla="*/ 8 h 910"/>
                  <a:gd name="T2" fmla="*/ 14 w 738"/>
                  <a:gd name="T3" fmla="*/ 4 h 910"/>
                  <a:gd name="T4" fmla="*/ 16 w 738"/>
                  <a:gd name="T5" fmla="*/ 2 h 910"/>
                  <a:gd name="T6" fmla="*/ 19 w 738"/>
                  <a:gd name="T7" fmla="*/ 5 h 910"/>
                  <a:gd name="T8" fmla="*/ 21 w 738"/>
                  <a:gd name="T9" fmla="*/ 5 h 910"/>
                  <a:gd name="T10" fmla="*/ 16 w 738"/>
                  <a:gd name="T11" fmla="*/ 1 h 910"/>
                  <a:gd name="T12" fmla="*/ 13 w 738"/>
                  <a:gd name="T13" fmla="*/ 0 h 910"/>
                  <a:gd name="T14" fmla="*/ 10 w 738"/>
                  <a:gd name="T15" fmla="*/ 0 h 910"/>
                  <a:gd name="T16" fmla="*/ 8 w 738"/>
                  <a:gd name="T17" fmla="*/ 0 h 910"/>
                  <a:gd name="T18" fmla="*/ 5 w 738"/>
                  <a:gd name="T19" fmla="*/ 1 h 910"/>
                  <a:gd name="T20" fmla="*/ 0 w 738"/>
                  <a:gd name="T21" fmla="*/ 5 h 910"/>
                  <a:gd name="T22" fmla="*/ 2 w 738"/>
                  <a:gd name="T23" fmla="*/ 5 h 910"/>
                  <a:gd name="T24" fmla="*/ 5 w 738"/>
                  <a:gd name="T25" fmla="*/ 2 h 910"/>
                  <a:gd name="T26" fmla="*/ 7 w 738"/>
                  <a:gd name="T27" fmla="*/ 4 h 910"/>
                  <a:gd name="T28" fmla="*/ 4 w 738"/>
                  <a:gd name="T29" fmla="*/ 8 h 910"/>
                  <a:gd name="T30" fmla="*/ 17 w 738"/>
                  <a:gd name="T31" fmla="*/ 8 h 9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38"/>
                  <a:gd name="T49" fmla="*/ 0 h 910"/>
                  <a:gd name="T50" fmla="*/ 738 w 738"/>
                  <a:gd name="T51" fmla="*/ 910 h 9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38" h="910">
                    <a:moveTo>
                      <a:pt x="595" y="910"/>
                    </a:moveTo>
                    <a:lnTo>
                      <a:pt x="490" y="387"/>
                    </a:lnTo>
                    <a:lnTo>
                      <a:pt x="543" y="251"/>
                    </a:lnTo>
                    <a:lnTo>
                      <a:pt x="671" y="571"/>
                    </a:lnTo>
                    <a:lnTo>
                      <a:pt x="738" y="553"/>
                    </a:lnTo>
                    <a:lnTo>
                      <a:pt x="559" y="39"/>
                    </a:lnTo>
                    <a:lnTo>
                      <a:pt x="447" y="0"/>
                    </a:lnTo>
                    <a:lnTo>
                      <a:pt x="368" y="0"/>
                    </a:lnTo>
                    <a:lnTo>
                      <a:pt x="291" y="0"/>
                    </a:lnTo>
                    <a:lnTo>
                      <a:pt x="176" y="38"/>
                    </a:lnTo>
                    <a:lnTo>
                      <a:pt x="0" y="550"/>
                    </a:lnTo>
                    <a:lnTo>
                      <a:pt x="63" y="571"/>
                    </a:lnTo>
                    <a:lnTo>
                      <a:pt x="191" y="251"/>
                    </a:lnTo>
                    <a:lnTo>
                      <a:pt x="246" y="387"/>
                    </a:lnTo>
                    <a:lnTo>
                      <a:pt x="140" y="910"/>
                    </a:lnTo>
                    <a:lnTo>
                      <a:pt x="595" y="910"/>
                    </a:lnTo>
                    <a:close/>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77" name="Freeform 125"/>
              <p:cNvSpPr>
                <a:spLocks/>
              </p:cNvSpPr>
              <p:nvPr/>
            </p:nvSpPr>
            <p:spPr bwMode="auto">
              <a:xfrm>
                <a:off x="2522" y="2119"/>
                <a:ext cx="78" cy="170"/>
              </a:xfrm>
              <a:custGeom>
                <a:avLst/>
                <a:gdLst>
                  <a:gd name="T0" fmla="*/ 0 w 129"/>
                  <a:gd name="T1" fmla="*/ 0 h 340"/>
                  <a:gd name="T2" fmla="*/ 1 w 129"/>
                  <a:gd name="T3" fmla="*/ 3 h 340"/>
                  <a:gd name="T4" fmla="*/ 4 w 129"/>
                  <a:gd name="T5" fmla="*/ 3 h 340"/>
                  <a:gd name="T6" fmla="*/ 4 w 129"/>
                  <a:gd name="T7" fmla="*/ 0 h 340"/>
                  <a:gd name="T8" fmla="*/ 0 w 129"/>
                  <a:gd name="T9" fmla="*/ 0 h 340"/>
                  <a:gd name="T10" fmla="*/ 0 60000 65536"/>
                  <a:gd name="T11" fmla="*/ 0 60000 65536"/>
                  <a:gd name="T12" fmla="*/ 0 60000 65536"/>
                  <a:gd name="T13" fmla="*/ 0 60000 65536"/>
                  <a:gd name="T14" fmla="*/ 0 60000 65536"/>
                  <a:gd name="T15" fmla="*/ 0 w 129"/>
                  <a:gd name="T16" fmla="*/ 0 h 340"/>
                  <a:gd name="T17" fmla="*/ 129 w 129"/>
                  <a:gd name="T18" fmla="*/ 340 h 340"/>
                </a:gdLst>
                <a:ahLst/>
                <a:cxnLst>
                  <a:cxn ang="T10">
                    <a:pos x="T0" y="T1"/>
                  </a:cxn>
                  <a:cxn ang="T11">
                    <a:pos x="T2" y="T3"/>
                  </a:cxn>
                  <a:cxn ang="T12">
                    <a:pos x="T4" y="T5"/>
                  </a:cxn>
                  <a:cxn ang="T13">
                    <a:pos x="T6" y="T7"/>
                  </a:cxn>
                  <a:cxn ang="T14">
                    <a:pos x="T8" y="T9"/>
                  </a:cxn>
                </a:cxnLst>
                <a:rect l="T15" t="T16" r="T17" b="T18"/>
                <a:pathLst>
                  <a:path w="129" h="340">
                    <a:moveTo>
                      <a:pt x="0" y="0"/>
                    </a:moveTo>
                    <a:lnTo>
                      <a:pt x="49" y="340"/>
                    </a:lnTo>
                    <a:lnTo>
                      <a:pt x="129" y="340"/>
                    </a:lnTo>
                    <a:lnTo>
                      <a:pt x="121" y="0"/>
                    </a:lnTo>
                    <a:lnTo>
                      <a:pt x="0"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78" name="Freeform 126"/>
              <p:cNvSpPr>
                <a:spLocks/>
              </p:cNvSpPr>
              <p:nvPr/>
            </p:nvSpPr>
            <p:spPr bwMode="auto">
              <a:xfrm>
                <a:off x="2398" y="2119"/>
                <a:ext cx="78" cy="170"/>
              </a:xfrm>
              <a:custGeom>
                <a:avLst/>
                <a:gdLst>
                  <a:gd name="T0" fmla="*/ 1 w 131"/>
                  <a:gd name="T1" fmla="*/ 0 h 340"/>
                  <a:gd name="T2" fmla="*/ 0 w 131"/>
                  <a:gd name="T3" fmla="*/ 3 h 340"/>
                  <a:gd name="T4" fmla="*/ 2 w 131"/>
                  <a:gd name="T5" fmla="*/ 3 h 340"/>
                  <a:gd name="T6" fmla="*/ 4 w 131"/>
                  <a:gd name="T7" fmla="*/ 0 h 340"/>
                  <a:gd name="T8" fmla="*/ 1 w 131"/>
                  <a:gd name="T9" fmla="*/ 0 h 340"/>
                  <a:gd name="T10" fmla="*/ 0 60000 65536"/>
                  <a:gd name="T11" fmla="*/ 0 60000 65536"/>
                  <a:gd name="T12" fmla="*/ 0 60000 65536"/>
                  <a:gd name="T13" fmla="*/ 0 60000 65536"/>
                  <a:gd name="T14" fmla="*/ 0 60000 65536"/>
                  <a:gd name="T15" fmla="*/ 0 w 131"/>
                  <a:gd name="T16" fmla="*/ 0 h 340"/>
                  <a:gd name="T17" fmla="*/ 131 w 131"/>
                  <a:gd name="T18" fmla="*/ 340 h 340"/>
                </a:gdLst>
                <a:ahLst/>
                <a:cxnLst>
                  <a:cxn ang="T10">
                    <a:pos x="T0" y="T1"/>
                  </a:cxn>
                  <a:cxn ang="T11">
                    <a:pos x="T2" y="T3"/>
                  </a:cxn>
                  <a:cxn ang="T12">
                    <a:pos x="T4" y="T5"/>
                  </a:cxn>
                  <a:cxn ang="T13">
                    <a:pos x="T6" y="T7"/>
                  </a:cxn>
                  <a:cxn ang="T14">
                    <a:pos x="T8" y="T9"/>
                  </a:cxn>
                </a:cxnLst>
                <a:rect l="T15" t="T16" r="T17" b="T18"/>
                <a:pathLst>
                  <a:path w="131" h="340">
                    <a:moveTo>
                      <a:pt x="9" y="0"/>
                    </a:moveTo>
                    <a:lnTo>
                      <a:pt x="0" y="340"/>
                    </a:lnTo>
                    <a:lnTo>
                      <a:pt x="81" y="340"/>
                    </a:lnTo>
                    <a:lnTo>
                      <a:pt x="131" y="0"/>
                    </a:lnTo>
                    <a:lnTo>
                      <a:pt x="9"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79" name="Freeform 127"/>
              <p:cNvSpPr>
                <a:spLocks/>
              </p:cNvSpPr>
              <p:nvPr/>
            </p:nvSpPr>
            <p:spPr bwMode="auto">
              <a:xfrm>
                <a:off x="2434" y="1550"/>
                <a:ext cx="130" cy="109"/>
              </a:xfrm>
              <a:custGeom>
                <a:avLst/>
                <a:gdLst>
                  <a:gd name="T0" fmla="*/ 3 w 214"/>
                  <a:gd name="T1" fmla="*/ 2 h 216"/>
                  <a:gd name="T2" fmla="*/ 4 w 214"/>
                  <a:gd name="T3" fmla="*/ 2 h 216"/>
                  <a:gd name="T4" fmla="*/ 4 w 214"/>
                  <a:gd name="T5" fmla="*/ 2 h 216"/>
                  <a:gd name="T6" fmla="*/ 5 w 214"/>
                  <a:gd name="T7" fmla="*/ 2 h 216"/>
                  <a:gd name="T8" fmla="*/ 5 w 214"/>
                  <a:gd name="T9" fmla="*/ 2 h 216"/>
                  <a:gd name="T10" fmla="*/ 6 w 214"/>
                  <a:gd name="T11" fmla="*/ 2 h 216"/>
                  <a:gd name="T12" fmla="*/ 6 w 214"/>
                  <a:gd name="T13" fmla="*/ 2 h 216"/>
                  <a:gd name="T14" fmla="*/ 7 w 214"/>
                  <a:gd name="T15" fmla="*/ 2 h 216"/>
                  <a:gd name="T16" fmla="*/ 7 w 214"/>
                  <a:gd name="T17" fmla="*/ 1 h 216"/>
                  <a:gd name="T18" fmla="*/ 7 w 214"/>
                  <a:gd name="T19" fmla="*/ 1 h 216"/>
                  <a:gd name="T20" fmla="*/ 6 w 214"/>
                  <a:gd name="T21" fmla="*/ 1 h 216"/>
                  <a:gd name="T22" fmla="*/ 6 w 214"/>
                  <a:gd name="T23" fmla="*/ 1 h 216"/>
                  <a:gd name="T24" fmla="*/ 5 w 214"/>
                  <a:gd name="T25" fmla="*/ 1 h 216"/>
                  <a:gd name="T26" fmla="*/ 5 w 214"/>
                  <a:gd name="T27" fmla="*/ 1 h 216"/>
                  <a:gd name="T28" fmla="*/ 4 w 214"/>
                  <a:gd name="T29" fmla="*/ 1 h 216"/>
                  <a:gd name="T30" fmla="*/ 4 w 214"/>
                  <a:gd name="T31" fmla="*/ 1 h 216"/>
                  <a:gd name="T32" fmla="*/ 3 w 214"/>
                  <a:gd name="T33" fmla="*/ 0 h 216"/>
                  <a:gd name="T34" fmla="*/ 2 w 214"/>
                  <a:gd name="T35" fmla="*/ 1 h 216"/>
                  <a:gd name="T36" fmla="*/ 2 w 214"/>
                  <a:gd name="T37" fmla="*/ 1 h 216"/>
                  <a:gd name="T38" fmla="*/ 1 w 214"/>
                  <a:gd name="T39" fmla="*/ 1 h 216"/>
                  <a:gd name="T40" fmla="*/ 1 w 214"/>
                  <a:gd name="T41" fmla="*/ 1 h 216"/>
                  <a:gd name="T42" fmla="*/ 1 w 214"/>
                  <a:gd name="T43" fmla="*/ 1 h 216"/>
                  <a:gd name="T44" fmla="*/ 1 w 214"/>
                  <a:gd name="T45" fmla="*/ 1 h 216"/>
                  <a:gd name="T46" fmla="*/ 1 w 214"/>
                  <a:gd name="T47" fmla="*/ 1 h 216"/>
                  <a:gd name="T48" fmla="*/ 0 w 214"/>
                  <a:gd name="T49" fmla="*/ 1 h 216"/>
                  <a:gd name="T50" fmla="*/ 1 w 214"/>
                  <a:gd name="T51" fmla="*/ 2 h 216"/>
                  <a:gd name="T52" fmla="*/ 1 w 214"/>
                  <a:gd name="T53" fmla="*/ 2 h 216"/>
                  <a:gd name="T54" fmla="*/ 1 w 214"/>
                  <a:gd name="T55" fmla="*/ 2 h 216"/>
                  <a:gd name="T56" fmla="*/ 1 w 214"/>
                  <a:gd name="T57" fmla="*/ 2 h 216"/>
                  <a:gd name="T58" fmla="*/ 1 w 214"/>
                  <a:gd name="T59" fmla="*/ 2 h 216"/>
                  <a:gd name="T60" fmla="*/ 2 w 214"/>
                  <a:gd name="T61" fmla="*/ 2 h 216"/>
                  <a:gd name="T62" fmla="*/ 2 w 214"/>
                  <a:gd name="T63" fmla="*/ 2 h 216"/>
                  <a:gd name="T64" fmla="*/ 3 w 214"/>
                  <a:gd name="T65" fmla="*/ 2 h 2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
                  <a:gd name="T100" fmla="*/ 0 h 216"/>
                  <a:gd name="T101" fmla="*/ 214 w 214"/>
                  <a:gd name="T102" fmla="*/ 216 h 2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 h="216">
                    <a:moveTo>
                      <a:pt x="107" y="216"/>
                    </a:moveTo>
                    <a:lnTo>
                      <a:pt x="129" y="214"/>
                    </a:lnTo>
                    <a:lnTo>
                      <a:pt x="148" y="208"/>
                    </a:lnTo>
                    <a:lnTo>
                      <a:pt x="167" y="198"/>
                    </a:lnTo>
                    <a:lnTo>
                      <a:pt x="183" y="184"/>
                    </a:lnTo>
                    <a:lnTo>
                      <a:pt x="196" y="169"/>
                    </a:lnTo>
                    <a:lnTo>
                      <a:pt x="206" y="151"/>
                    </a:lnTo>
                    <a:lnTo>
                      <a:pt x="212" y="130"/>
                    </a:lnTo>
                    <a:lnTo>
                      <a:pt x="214" y="108"/>
                    </a:lnTo>
                    <a:lnTo>
                      <a:pt x="212" y="86"/>
                    </a:lnTo>
                    <a:lnTo>
                      <a:pt x="206" y="65"/>
                    </a:lnTo>
                    <a:lnTo>
                      <a:pt x="196" y="47"/>
                    </a:lnTo>
                    <a:lnTo>
                      <a:pt x="183" y="31"/>
                    </a:lnTo>
                    <a:lnTo>
                      <a:pt x="167" y="18"/>
                    </a:lnTo>
                    <a:lnTo>
                      <a:pt x="148" y="8"/>
                    </a:lnTo>
                    <a:lnTo>
                      <a:pt x="129" y="2"/>
                    </a:lnTo>
                    <a:lnTo>
                      <a:pt x="107" y="0"/>
                    </a:lnTo>
                    <a:lnTo>
                      <a:pt x="85" y="2"/>
                    </a:lnTo>
                    <a:lnTo>
                      <a:pt x="65" y="8"/>
                    </a:lnTo>
                    <a:lnTo>
                      <a:pt x="47" y="18"/>
                    </a:lnTo>
                    <a:lnTo>
                      <a:pt x="31" y="31"/>
                    </a:lnTo>
                    <a:lnTo>
                      <a:pt x="18" y="47"/>
                    </a:lnTo>
                    <a:lnTo>
                      <a:pt x="8" y="65"/>
                    </a:lnTo>
                    <a:lnTo>
                      <a:pt x="2" y="86"/>
                    </a:lnTo>
                    <a:lnTo>
                      <a:pt x="0" y="108"/>
                    </a:lnTo>
                    <a:lnTo>
                      <a:pt x="2" y="130"/>
                    </a:lnTo>
                    <a:lnTo>
                      <a:pt x="8" y="151"/>
                    </a:lnTo>
                    <a:lnTo>
                      <a:pt x="18" y="169"/>
                    </a:lnTo>
                    <a:lnTo>
                      <a:pt x="31" y="184"/>
                    </a:lnTo>
                    <a:lnTo>
                      <a:pt x="47" y="198"/>
                    </a:lnTo>
                    <a:lnTo>
                      <a:pt x="65" y="208"/>
                    </a:lnTo>
                    <a:lnTo>
                      <a:pt x="85" y="214"/>
                    </a:lnTo>
                    <a:lnTo>
                      <a:pt x="107" y="216"/>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80" name="Freeform 128"/>
              <p:cNvSpPr>
                <a:spLocks/>
              </p:cNvSpPr>
              <p:nvPr/>
            </p:nvSpPr>
            <p:spPr bwMode="auto">
              <a:xfrm>
                <a:off x="2489" y="1550"/>
                <a:ext cx="75" cy="109"/>
              </a:xfrm>
              <a:custGeom>
                <a:avLst/>
                <a:gdLst>
                  <a:gd name="T0" fmla="*/ 1 w 123"/>
                  <a:gd name="T1" fmla="*/ 0 h 216"/>
                  <a:gd name="T2" fmla="*/ 1 w 123"/>
                  <a:gd name="T3" fmla="*/ 0 h 216"/>
                  <a:gd name="T4" fmla="*/ 1 w 123"/>
                  <a:gd name="T5" fmla="*/ 1 h 216"/>
                  <a:gd name="T6" fmla="*/ 1 w 123"/>
                  <a:gd name="T7" fmla="*/ 1 h 216"/>
                  <a:gd name="T8" fmla="*/ 0 w 123"/>
                  <a:gd name="T9" fmla="*/ 1 h 216"/>
                  <a:gd name="T10" fmla="*/ 1 w 123"/>
                  <a:gd name="T11" fmla="*/ 1 h 216"/>
                  <a:gd name="T12" fmla="*/ 1 w 123"/>
                  <a:gd name="T13" fmla="*/ 1 h 216"/>
                  <a:gd name="T14" fmla="*/ 1 w 123"/>
                  <a:gd name="T15" fmla="*/ 1 h 216"/>
                  <a:gd name="T16" fmla="*/ 2 w 123"/>
                  <a:gd name="T17" fmla="*/ 1 h 216"/>
                  <a:gd name="T18" fmla="*/ 2 w 123"/>
                  <a:gd name="T19" fmla="*/ 1 h 216"/>
                  <a:gd name="T20" fmla="*/ 2 w 123"/>
                  <a:gd name="T21" fmla="*/ 1 h 216"/>
                  <a:gd name="T22" fmla="*/ 2 w 123"/>
                  <a:gd name="T23" fmla="*/ 1 h 216"/>
                  <a:gd name="T24" fmla="*/ 3 w 123"/>
                  <a:gd name="T25" fmla="*/ 1 h 216"/>
                  <a:gd name="T26" fmla="*/ 2 w 123"/>
                  <a:gd name="T27" fmla="*/ 1 h 216"/>
                  <a:gd name="T28" fmla="*/ 2 w 123"/>
                  <a:gd name="T29" fmla="*/ 2 h 216"/>
                  <a:gd name="T30" fmla="*/ 2 w 123"/>
                  <a:gd name="T31" fmla="*/ 2 h 216"/>
                  <a:gd name="T32" fmla="*/ 2 w 123"/>
                  <a:gd name="T33" fmla="*/ 2 h 216"/>
                  <a:gd name="T34" fmla="*/ 1 w 123"/>
                  <a:gd name="T35" fmla="*/ 2 h 216"/>
                  <a:gd name="T36" fmla="*/ 1 w 123"/>
                  <a:gd name="T37" fmla="*/ 2 h 216"/>
                  <a:gd name="T38" fmla="*/ 1 w 123"/>
                  <a:gd name="T39" fmla="*/ 2 h 216"/>
                  <a:gd name="T40" fmla="*/ 0 w 123"/>
                  <a:gd name="T41" fmla="*/ 2 h 216"/>
                  <a:gd name="T42" fmla="*/ 1 w 123"/>
                  <a:gd name="T43" fmla="*/ 2 h 216"/>
                  <a:gd name="T44" fmla="*/ 1 w 123"/>
                  <a:gd name="T45" fmla="*/ 2 h 216"/>
                  <a:gd name="T46" fmla="*/ 1 w 123"/>
                  <a:gd name="T47" fmla="*/ 2 h 216"/>
                  <a:gd name="T48" fmla="*/ 1 w 123"/>
                  <a:gd name="T49" fmla="*/ 2 h 216"/>
                  <a:gd name="T50" fmla="*/ 1 w 123"/>
                  <a:gd name="T51" fmla="*/ 2 h 216"/>
                  <a:gd name="T52" fmla="*/ 2 w 123"/>
                  <a:gd name="T53" fmla="*/ 2 h 216"/>
                  <a:gd name="T54" fmla="*/ 2 w 123"/>
                  <a:gd name="T55" fmla="*/ 2 h 216"/>
                  <a:gd name="T56" fmla="*/ 3 w 123"/>
                  <a:gd name="T57" fmla="*/ 2 h 216"/>
                  <a:gd name="T58" fmla="*/ 3 w 123"/>
                  <a:gd name="T59" fmla="*/ 2 h 216"/>
                  <a:gd name="T60" fmla="*/ 4 w 123"/>
                  <a:gd name="T61" fmla="*/ 2 h 216"/>
                  <a:gd name="T62" fmla="*/ 4 w 123"/>
                  <a:gd name="T63" fmla="*/ 2 h 216"/>
                  <a:gd name="T64" fmla="*/ 4 w 123"/>
                  <a:gd name="T65" fmla="*/ 1 h 216"/>
                  <a:gd name="T66" fmla="*/ 4 w 123"/>
                  <a:gd name="T67" fmla="*/ 1 h 216"/>
                  <a:gd name="T68" fmla="*/ 4 w 123"/>
                  <a:gd name="T69" fmla="*/ 1 h 216"/>
                  <a:gd name="T70" fmla="*/ 3 w 123"/>
                  <a:gd name="T71" fmla="*/ 1 h 216"/>
                  <a:gd name="T72" fmla="*/ 3 w 123"/>
                  <a:gd name="T73" fmla="*/ 1 h 216"/>
                  <a:gd name="T74" fmla="*/ 2 w 123"/>
                  <a:gd name="T75" fmla="*/ 1 h 216"/>
                  <a:gd name="T76" fmla="*/ 2 w 123"/>
                  <a:gd name="T77" fmla="*/ 1 h 216"/>
                  <a:gd name="T78" fmla="*/ 1 w 123"/>
                  <a:gd name="T79" fmla="*/ 1 h 216"/>
                  <a:gd name="T80" fmla="*/ 1 w 123"/>
                  <a:gd name="T81" fmla="*/ 0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3"/>
                  <a:gd name="T124" fmla="*/ 0 h 216"/>
                  <a:gd name="T125" fmla="*/ 123 w 123"/>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3" h="216">
                    <a:moveTo>
                      <a:pt x="16" y="0"/>
                    </a:moveTo>
                    <a:lnTo>
                      <a:pt x="11" y="0"/>
                    </a:lnTo>
                    <a:lnTo>
                      <a:pt x="8" y="1"/>
                    </a:lnTo>
                    <a:lnTo>
                      <a:pt x="3" y="1"/>
                    </a:lnTo>
                    <a:lnTo>
                      <a:pt x="0" y="2"/>
                    </a:lnTo>
                    <a:lnTo>
                      <a:pt x="18" y="6"/>
                    </a:lnTo>
                    <a:lnTo>
                      <a:pt x="35" y="15"/>
                    </a:lnTo>
                    <a:lnTo>
                      <a:pt x="50" y="25"/>
                    </a:lnTo>
                    <a:lnTo>
                      <a:pt x="64" y="38"/>
                    </a:lnTo>
                    <a:lnTo>
                      <a:pt x="75" y="53"/>
                    </a:lnTo>
                    <a:lnTo>
                      <a:pt x="83" y="70"/>
                    </a:lnTo>
                    <a:lnTo>
                      <a:pt x="87" y="88"/>
                    </a:lnTo>
                    <a:lnTo>
                      <a:pt x="90" y="108"/>
                    </a:lnTo>
                    <a:lnTo>
                      <a:pt x="87" y="127"/>
                    </a:lnTo>
                    <a:lnTo>
                      <a:pt x="83" y="146"/>
                    </a:lnTo>
                    <a:lnTo>
                      <a:pt x="75" y="163"/>
                    </a:lnTo>
                    <a:lnTo>
                      <a:pt x="64" y="178"/>
                    </a:lnTo>
                    <a:lnTo>
                      <a:pt x="50" y="191"/>
                    </a:lnTo>
                    <a:lnTo>
                      <a:pt x="35" y="201"/>
                    </a:lnTo>
                    <a:lnTo>
                      <a:pt x="18" y="209"/>
                    </a:lnTo>
                    <a:lnTo>
                      <a:pt x="0" y="214"/>
                    </a:lnTo>
                    <a:lnTo>
                      <a:pt x="3" y="215"/>
                    </a:lnTo>
                    <a:lnTo>
                      <a:pt x="8" y="215"/>
                    </a:lnTo>
                    <a:lnTo>
                      <a:pt x="11" y="216"/>
                    </a:lnTo>
                    <a:lnTo>
                      <a:pt x="16" y="216"/>
                    </a:lnTo>
                    <a:lnTo>
                      <a:pt x="38" y="214"/>
                    </a:lnTo>
                    <a:lnTo>
                      <a:pt x="57" y="208"/>
                    </a:lnTo>
                    <a:lnTo>
                      <a:pt x="76" y="198"/>
                    </a:lnTo>
                    <a:lnTo>
                      <a:pt x="92" y="184"/>
                    </a:lnTo>
                    <a:lnTo>
                      <a:pt x="105" y="169"/>
                    </a:lnTo>
                    <a:lnTo>
                      <a:pt x="115" y="151"/>
                    </a:lnTo>
                    <a:lnTo>
                      <a:pt x="121" y="130"/>
                    </a:lnTo>
                    <a:lnTo>
                      <a:pt x="123" y="108"/>
                    </a:lnTo>
                    <a:lnTo>
                      <a:pt x="121" y="86"/>
                    </a:lnTo>
                    <a:lnTo>
                      <a:pt x="115" y="65"/>
                    </a:lnTo>
                    <a:lnTo>
                      <a:pt x="105" y="47"/>
                    </a:lnTo>
                    <a:lnTo>
                      <a:pt x="92" y="31"/>
                    </a:lnTo>
                    <a:lnTo>
                      <a:pt x="76" y="18"/>
                    </a:lnTo>
                    <a:lnTo>
                      <a:pt x="57" y="8"/>
                    </a:lnTo>
                    <a:lnTo>
                      <a:pt x="38" y="2"/>
                    </a:lnTo>
                    <a:lnTo>
                      <a:pt x="16" y="0"/>
                    </a:lnTo>
                    <a:close/>
                  </a:path>
                </a:pathLst>
              </a:custGeom>
              <a:solidFill>
                <a:srgbClr val="E09E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81" name="Freeform 129"/>
              <p:cNvSpPr>
                <a:spLocks/>
              </p:cNvSpPr>
              <p:nvPr/>
            </p:nvSpPr>
            <p:spPr bwMode="auto">
              <a:xfrm>
                <a:off x="2452" y="1664"/>
                <a:ext cx="94" cy="94"/>
              </a:xfrm>
              <a:custGeom>
                <a:avLst/>
                <a:gdLst>
                  <a:gd name="T0" fmla="*/ 2 w 155"/>
                  <a:gd name="T1" fmla="*/ 2 h 187"/>
                  <a:gd name="T2" fmla="*/ 5 w 155"/>
                  <a:gd name="T3" fmla="*/ 0 h 187"/>
                  <a:gd name="T4" fmla="*/ 0 w 155"/>
                  <a:gd name="T5" fmla="*/ 0 h 187"/>
                  <a:gd name="T6" fmla="*/ 2 w 155"/>
                  <a:gd name="T7" fmla="*/ 2 h 187"/>
                  <a:gd name="T8" fmla="*/ 0 60000 65536"/>
                  <a:gd name="T9" fmla="*/ 0 60000 65536"/>
                  <a:gd name="T10" fmla="*/ 0 60000 65536"/>
                  <a:gd name="T11" fmla="*/ 0 60000 65536"/>
                  <a:gd name="T12" fmla="*/ 0 w 155"/>
                  <a:gd name="T13" fmla="*/ 0 h 187"/>
                  <a:gd name="T14" fmla="*/ 155 w 155"/>
                  <a:gd name="T15" fmla="*/ 187 h 187"/>
                </a:gdLst>
                <a:ahLst/>
                <a:cxnLst>
                  <a:cxn ang="T8">
                    <a:pos x="T0" y="T1"/>
                  </a:cxn>
                  <a:cxn ang="T9">
                    <a:pos x="T2" y="T3"/>
                  </a:cxn>
                  <a:cxn ang="T10">
                    <a:pos x="T4" y="T5"/>
                  </a:cxn>
                  <a:cxn ang="T11">
                    <a:pos x="T6" y="T7"/>
                  </a:cxn>
                </a:cxnLst>
                <a:rect l="T12" t="T13" r="T14" b="T15"/>
                <a:pathLst>
                  <a:path w="155" h="187">
                    <a:moveTo>
                      <a:pt x="77" y="187"/>
                    </a:moveTo>
                    <a:lnTo>
                      <a:pt x="155" y="0"/>
                    </a:lnTo>
                    <a:lnTo>
                      <a:pt x="0" y="0"/>
                    </a:lnTo>
                    <a:lnTo>
                      <a:pt x="77"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82" name="Freeform 130"/>
              <p:cNvSpPr>
                <a:spLocks/>
              </p:cNvSpPr>
              <p:nvPr/>
            </p:nvSpPr>
            <p:spPr bwMode="auto">
              <a:xfrm>
                <a:off x="2462" y="1681"/>
                <a:ext cx="16" cy="14"/>
              </a:xfrm>
              <a:custGeom>
                <a:avLst/>
                <a:gdLst>
                  <a:gd name="T0" fmla="*/ 1 w 28"/>
                  <a:gd name="T1" fmla="*/ 1 h 28"/>
                  <a:gd name="T2" fmla="*/ 1 w 28"/>
                  <a:gd name="T3" fmla="*/ 1 h 28"/>
                  <a:gd name="T4" fmla="*/ 1 w 28"/>
                  <a:gd name="T5" fmla="*/ 1 h 28"/>
                  <a:gd name="T6" fmla="*/ 1 w 28"/>
                  <a:gd name="T7" fmla="*/ 1 h 28"/>
                  <a:gd name="T8" fmla="*/ 1 w 28"/>
                  <a:gd name="T9" fmla="*/ 1 h 28"/>
                  <a:gd name="T10" fmla="*/ 1 w 28"/>
                  <a:gd name="T11" fmla="*/ 1 h 28"/>
                  <a:gd name="T12" fmla="*/ 1 w 28"/>
                  <a:gd name="T13" fmla="*/ 1 h 28"/>
                  <a:gd name="T14" fmla="*/ 1 w 28"/>
                  <a:gd name="T15" fmla="*/ 1 h 28"/>
                  <a:gd name="T16" fmla="*/ 1 w 28"/>
                  <a:gd name="T17" fmla="*/ 0 h 28"/>
                  <a:gd name="T18" fmla="*/ 1 w 28"/>
                  <a:gd name="T19" fmla="*/ 1 h 28"/>
                  <a:gd name="T20" fmla="*/ 1 w 28"/>
                  <a:gd name="T21" fmla="*/ 1 h 28"/>
                  <a:gd name="T22" fmla="*/ 1 w 28"/>
                  <a:gd name="T23" fmla="*/ 1 h 28"/>
                  <a:gd name="T24" fmla="*/ 0 w 28"/>
                  <a:gd name="T25" fmla="*/ 1 h 28"/>
                  <a:gd name="T26" fmla="*/ 1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5" y="28"/>
                    </a:moveTo>
                    <a:lnTo>
                      <a:pt x="19" y="27"/>
                    </a:lnTo>
                    <a:lnTo>
                      <a:pt x="24" y="24"/>
                    </a:lnTo>
                    <a:lnTo>
                      <a:pt x="27" y="20"/>
                    </a:lnTo>
                    <a:lnTo>
                      <a:pt x="28"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83" name="Freeform 131"/>
              <p:cNvSpPr>
                <a:spLocks/>
              </p:cNvSpPr>
              <p:nvPr/>
            </p:nvSpPr>
            <p:spPr bwMode="auto">
              <a:xfrm>
                <a:off x="2474" y="1693"/>
                <a:ext cx="15" cy="13"/>
              </a:xfrm>
              <a:custGeom>
                <a:avLst/>
                <a:gdLst>
                  <a:gd name="T0" fmla="*/ 1 w 28"/>
                  <a:gd name="T1" fmla="*/ 0 h 28"/>
                  <a:gd name="T2" fmla="*/ 1 w 28"/>
                  <a:gd name="T3" fmla="*/ 0 h 28"/>
                  <a:gd name="T4" fmla="*/ 1 w 28"/>
                  <a:gd name="T5" fmla="*/ 0 h 28"/>
                  <a:gd name="T6" fmla="*/ 1 w 28"/>
                  <a:gd name="T7" fmla="*/ 0 h 28"/>
                  <a:gd name="T8" fmla="*/ 1 w 28"/>
                  <a:gd name="T9" fmla="*/ 0 h 28"/>
                  <a:gd name="T10" fmla="*/ 1 w 28"/>
                  <a:gd name="T11" fmla="*/ 0 h 28"/>
                  <a:gd name="T12" fmla="*/ 1 w 28"/>
                  <a:gd name="T13" fmla="*/ 0 h 28"/>
                  <a:gd name="T14" fmla="*/ 1 w 28"/>
                  <a:gd name="T15" fmla="*/ 0 h 28"/>
                  <a:gd name="T16" fmla="*/ 1 w 28"/>
                  <a:gd name="T17" fmla="*/ 0 h 28"/>
                  <a:gd name="T18" fmla="*/ 1 w 28"/>
                  <a:gd name="T19" fmla="*/ 0 h 28"/>
                  <a:gd name="T20" fmla="*/ 1 w 28"/>
                  <a:gd name="T21" fmla="*/ 0 h 28"/>
                  <a:gd name="T22" fmla="*/ 1 w 28"/>
                  <a:gd name="T23" fmla="*/ 0 h 28"/>
                  <a:gd name="T24" fmla="*/ 0 w 28"/>
                  <a:gd name="T25" fmla="*/ 0 h 28"/>
                  <a:gd name="T26" fmla="*/ 1 w 28"/>
                  <a:gd name="T27" fmla="*/ 0 h 28"/>
                  <a:gd name="T28" fmla="*/ 1 w 28"/>
                  <a:gd name="T29" fmla="*/ 0 h 28"/>
                  <a:gd name="T30" fmla="*/ 1 w 28"/>
                  <a:gd name="T31" fmla="*/ 0 h 28"/>
                  <a:gd name="T32" fmla="*/ 1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20" y="27"/>
                    </a:lnTo>
                    <a:lnTo>
                      <a:pt x="24" y="24"/>
                    </a:lnTo>
                    <a:lnTo>
                      <a:pt x="27" y="20"/>
                    </a:lnTo>
                    <a:lnTo>
                      <a:pt x="28" y="14"/>
                    </a:lnTo>
                    <a:lnTo>
                      <a:pt x="27" y="8"/>
                    </a:lnTo>
                    <a:lnTo>
                      <a:pt x="24" y="4"/>
                    </a:lnTo>
                    <a:lnTo>
                      <a:pt x="20" y="1"/>
                    </a:lnTo>
                    <a:lnTo>
                      <a:pt x="14" y="0"/>
                    </a:lnTo>
                    <a:lnTo>
                      <a:pt x="8" y="1"/>
                    </a:lnTo>
                    <a:lnTo>
                      <a:pt x="4" y="4"/>
                    </a:lnTo>
                    <a:lnTo>
                      <a:pt x="1" y="8"/>
                    </a:lnTo>
                    <a:lnTo>
                      <a:pt x="0" y="14"/>
                    </a:lnTo>
                    <a:lnTo>
                      <a:pt x="1" y="20"/>
                    </a:lnTo>
                    <a:lnTo>
                      <a:pt x="4" y="24"/>
                    </a:lnTo>
                    <a:lnTo>
                      <a:pt x="8"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84" name="Freeform 132"/>
              <p:cNvSpPr>
                <a:spLocks/>
              </p:cNvSpPr>
              <p:nvPr/>
            </p:nvSpPr>
            <p:spPr bwMode="auto">
              <a:xfrm>
                <a:off x="2517" y="1681"/>
                <a:ext cx="17" cy="14"/>
              </a:xfrm>
              <a:custGeom>
                <a:avLst/>
                <a:gdLst>
                  <a:gd name="T0" fmla="*/ 1 w 29"/>
                  <a:gd name="T1" fmla="*/ 1 h 28"/>
                  <a:gd name="T2" fmla="*/ 1 w 29"/>
                  <a:gd name="T3" fmla="*/ 1 h 28"/>
                  <a:gd name="T4" fmla="*/ 1 w 29"/>
                  <a:gd name="T5" fmla="*/ 1 h 28"/>
                  <a:gd name="T6" fmla="*/ 1 w 29"/>
                  <a:gd name="T7" fmla="*/ 1 h 28"/>
                  <a:gd name="T8" fmla="*/ 0 w 29"/>
                  <a:gd name="T9" fmla="*/ 1 h 28"/>
                  <a:gd name="T10" fmla="*/ 1 w 29"/>
                  <a:gd name="T11" fmla="*/ 1 h 28"/>
                  <a:gd name="T12" fmla="*/ 1 w 29"/>
                  <a:gd name="T13" fmla="*/ 1 h 28"/>
                  <a:gd name="T14" fmla="*/ 1 w 29"/>
                  <a:gd name="T15" fmla="*/ 1 h 28"/>
                  <a:gd name="T16" fmla="*/ 1 w 29"/>
                  <a:gd name="T17" fmla="*/ 0 h 28"/>
                  <a:gd name="T18" fmla="*/ 1 w 29"/>
                  <a:gd name="T19" fmla="*/ 1 h 28"/>
                  <a:gd name="T20" fmla="*/ 1 w 29"/>
                  <a:gd name="T21" fmla="*/ 1 h 28"/>
                  <a:gd name="T22" fmla="*/ 1 w 29"/>
                  <a:gd name="T23" fmla="*/ 1 h 28"/>
                  <a:gd name="T24" fmla="*/ 1 w 29"/>
                  <a:gd name="T25" fmla="*/ 1 h 28"/>
                  <a:gd name="T26" fmla="*/ 1 w 29"/>
                  <a:gd name="T27" fmla="*/ 1 h 28"/>
                  <a:gd name="T28" fmla="*/ 1 w 29"/>
                  <a:gd name="T29" fmla="*/ 1 h 28"/>
                  <a:gd name="T30" fmla="*/ 1 w 29"/>
                  <a:gd name="T31" fmla="*/ 1 h 28"/>
                  <a:gd name="T32" fmla="*/ 1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4" y="28"/>
                    </a:moveTo>
                    <a:lnTo>
                      <a:pt x="9" y="27"/>
                    </a:lnTo>
                    <a:lnTo>
                      <a:pt x="4" y="24"/>
                    </a:lnTo>
                    <a:lnTo>
                      <a:pt x="1" y="20"/>
                    </a:lnTo>
                    <a:lnTo>
                      <a:pt x="0" y="14"/>
                    </a:lnTo>
                    <a:lnTo>
                      <a:pt x="1" y="8"/>
                    </a:lnTo>
                    <a:lnTo>
                      <a:pt x="4" y="4"/>
                    </a:lnTo>
                    <a:lnTo>
                      <a:pt x="9" y="1"/>
                    </a:lnTo>
                    <a:lnTo>
                      <a:pt x="14" y="0"/>
                    </a:lnTo>
                    <a:lnTo>
                      <a:pt x="19" y="1"/>
                    </a:lnTo>
                    <a:lnTo>
                      <a:pt x="24" y="4"/>
                    </a:lnTo>
                    <a:lnTo>
                      <a:pt x="28" y="8"/>
                    </a:lnTo>
                    <a:lnTo>
                      <a:pt x="29" y="14"/>
                    </a:lnTo>
                    <a:lnTo>
                      <a:pt x="28" y="20"/>
                    </a:lnTo>
                    <a:lnTo>
                      <a:pt x="24" y="24"/>
                    </a:lnTo>
                    <a:lnTo>
                      <a:pt x="19"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85" name="Freeform 133"/>
              <p:cNvSpPr>
                <a:spLocks/>
              </p:cNvSpPr>
              <p:nvPr/>
            </p:nvSpPr>
            <p:spPr bwMode="auto">
              <a:xfrm>
                <a:off x="2506" y="1693"/>
                <a:ext cx="17" cy="13"/>
              </a:xfrm>
              <a:custGeom>
                <a:avLst/>
                <a:gdLst>
                  <a:gd name="T0" fmla="*/ 1 w 28"/>
                  <a:gd name="T1" fmla="*/ 0 h 28"/>
                  <a:gd name="T2" fmla="*/ 1 w 28"/>
                  <a:gd name="T3" fmla="*/ 0 h 28"/>
                  <a:gd name="T4" fmla="*/ 1 w 28"/>
                  <a:gd name="T5" fmla="*/ 0 h 28"/>
                  <a:gd name="T6" fmla="*/ 1 w 28"/>
                  <a:gd name="T7" fmla="*/ 0 h 28"/>
                  <a:gd name="T8" fmla="*/ 0 w 28"/>
                  <a:gd name="T9" fmla="*/ 0 h 28"/>
                  <a:gd name="T10" fmla="*/ 1 w 28"/>
                  <a:gd name="T11" fmla="*/ 0 h 28"/>
                  <a:gd name="T12" fmla="*/ 1 w 28"/>
                  <a:gd name="T13" fmla="*/ 0 h 28"/>
                  <a:gd name="T14" fmla="*/ 1 w 28"/>
                  <a:gd name="T15" fmla="*/ 0 h 28"/>
                  <a:gd name="T16" fmla="*/ 1 w 28"/>
                  <a:gd name="T17" fmla="*/ 0 h 28"/>
                  <a:gd name="T18" fmla="*/ 1 w 28"/>
                  <a:gd name="T19" fmla="*/ 0 h 28"/>
                  <a:gd name="T20" fmla="*/ 1 w 28"/>
                  <a:gd name="T21" fmla="*/ 0 h 28"/>
                  <a:gd name="T22" fmla="*/ 1 w 28"/>
                  <a:gd name="T23" fmla="*/ 0 h 28"/>
                  <a:gd name="T24" fmla="*/ 1 w 28"/>
                  <a:gd name="T25" fmla="*/ 0 h 28"/>
                  <a:gd name="T26" fmla="*/ 1 w 28"/>
                  <a:gd name="T27" fmla="*/ 0 h 28"/>
                  <a:gd name="T28" fmla="*/ 1 w 28"/>
                  <a:gd name="T29" fmla="*/ 0 h 28"/>
                  <a:gd name="T30" fmla="*/ 1 w 28"/>
                  <a:gd name="T31" fmla="*/ 0 h 28"/>
                  <a:gd name="T32" fmla="*/ 1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8" y="27"/>
                    </a:lnTo>
                    <a:lnTo>
                      <a:pt x="4" y="24"/>
                    </a:lnTo>
                    <a:lnTo>
                      <a:pt x="2" y="20"/>
                    </a:lnTo>
                    <a:lnTo>
                      <a:pt x="0" y="14"/>
                    </a:lnTo>
                    <a:lnTo>
                      <a:pt x="2" y="8"/>
                    </a:lnTo>
                    <a:lnTo>
                      <a:pt x="4" y="4"/>
                    </a:lnTo>
                    <a:lnTo>
                      <a:pt x="8" y="1"/>
                    </a:lnTo>
                    <a:lnTo>
                      <a:pt x="14" y="0"/>
                    </a:lnTo>
                    <a:lnTo>
                      <a:pt x="20" y="1"/>
                    </a:lnTo>
                    <a:lnTo>
                      <a:pt x="25" y="4"/>
                    </a:lnTo>
                    <a:lnTo>
                      <a:pt x="27" y="8"/>
                    </a:lnTo>
                    <a:lnTo>
                      <a:pt x="28" y="14"/>
                    </a:lnTo>
                    <a:lnTo>
                      <a:pt x="27" y="20"/>
                    </a:lnTo>
                    <a:lnTo>
                      <a:pt x="25" y="24"/>
                    </a:lnTo>
                    <a:lnTo>
                      <a:pt x="20"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86" name="Freeform 134"/>
              <p:cNvSpPr>
                <a:spLocks/>
              </p:cNvSpPr>
              <p:nvPr/>
            </p:nvSpPr>
            <p:spPr bwMode="auto">
              <a:xfrm>
                <a:off x="2489" y="1700"/>
                <a:ext cx="17" cy="14"/>
              </a:xfrm>
              <a:custGeom>
                <a:avLst/>
                <a:gdLst>
                  <a:gd name="T0" fmla="*/ 1 w 29"/>
                  <a:gd name="T1" fmla="*/ 1 h 28"/>
                  <a:gd name="T2" fmla="*/ 1 w 29"/>
                  <a:gd name="T3" fmla="*/ 1 h 28"/>
                  <a:gd name="T4" fmla="*/ 1 w 29"/>
                  <a:gd name="T5" fmla="*/ 1 h 28"/>
                  <a:gd name="T6" fmla="*/ 1 w 29"/>
                  <a:gd name="T7" fmla="*/ 1 h 28"/>
                  <a:gd name="T8" fmla="*/ 1 w 29"/>
                  <a:gd name="T9" fmla="*/ 1 h 28"/>
                  <a:gd name="T10" fmla="*/ 1 w 29"/>
                  <a:gd name="T11" fmla="*/ 1 h 28"/>
                  <a:gd name="T12" fmla="*/ 1 w 29"/>
                  <a:gd name="T13" fmla="*/ 1 h 28"/>
                  <a:gd name="T14" fmla="*/ 1 w 29"/>
                  <a:gd name="T15" fmla="*/ 1 h 28"/>
                  <a:gd name="T16" fmla="*/ 1 w 29"/>
                  <a:gd name="T17" fmla="*/ 0 h 28"/>
                  <a:gd name="T18" fmla="*/ 1 w 29"/>
                  <a:gd name="T19" fmla="*/ 1 h 28"/>
                  <a:gd name="T20" fmla="*/ 1 w 29"/>
                  <a:gd name="T21" fmla="*/ 1 h 28"/>
                  <a:gd name="T22" fmla="*/ 1 w 29"/>
                  <a:gd name="T23" fmla="*/ 1 h 28"/>
                  <a:gd name="T24" fmla="*/ 0 w 29"/>
                  <a:gd name="T25" fmla="*/ 1 h 28"/>
                  <a:gd name="T26" fmla="*/ 1 w 29"/>
                  <a:gd name="T27" fmla="*/ 1 h 28"/>
                  <a:gd name="T28" fmla="*/ 1 w 29"/>
                  <a:gd name="T29" fmla="*/ 1 h 28"/>
                  <a:gd name="T30" fmla="*/ 1 w 29"/>
                  <a:gd name="T31" fmla="*/ 1 h 28"/>
                  <a:gd name="T32" fmla="*/ 1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5" y="28"/>
                    </a:moveTo>
                    <a:lnTo>
                      <a:pt x="19" y="27"/>
                    </a:lnTo>
                    <a:lnTo>
                      <a:pt x="24" y="24"/>
                    </a:lnTo>
                    <a:lnTo>
                      <a:pt x="27" y="20"/>
                    </a:lnTo>
                    <a:lnTo>
                      <a:pt x="29"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5036" name="AutoShape 135"/>
            <p:cNvSpPr>
              <a:spLocks noChangeAspect="1" noChangeArrowheads="1" noTextEdit="1"/>
            </p:cNvSpPr>
            <p:nvPr/>
          </p:nvSpPr>
          <p:spPr bwMode="auto">
            <a:xfrm>
              <a:off x="2495550" y="3440113"/>
              <a:ext cx="417513"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25037" name="Group 136"/>
            <p:cNvGrpSpPr>
              <a:grpSpLocks/>
            </p:cNvGrpSpPr>
            <p:nvPr/>
          </p:nvGrpSpPr>
          <p:grpSpPr bwMode="auto">
            <a:xfrm>
              <a:off x="1871663" y="3097213"/>
              <a:ext cx="415925" cy="828675"/>
              <a:chOff x="2857" y="1725"/>
              <a:chExt cx="369" cy="756"/>
            </a:xfrm>
          </p:grpSpPr>
          <p:sp>
            <p:nvSpPr>
              <p:cNvPr id="25162" name="Freeform 137"/>
              <p:cNvSpPr>
                <a:spLocks/>
              </p:cNvSpPr>
              <p:nvPr/>
            </p:nvSpPr>
            <p:spPr bwMode="auto">
              <a:xfrm>
                <a:off x="2947" y="1725"/>
                <a:ext cx="187" cy="122"/>
              </a:xfrm>
              <a:custGeom>
                <a:avLst/>
                <a:gdLst>
                  <a:gd name="T0" fmla="*/ 1 w 375"/>
                  <a:gd name="T1" fmla="*/ 2 h 244"/>
                  <a:gd name="T2" fmla="*/ 1 w 375"/>
                  <a:gd name="T3" fmla="*/ 2 h 244"/>
                  <a:gd name="T4" fmla="*/ 2 w 375"/>
                  <a:gd name="T5" fmla="*/ 2 h 244"/>
                  <a:gd name="T6" fmla="*/ 2 w 375"/>
                  <a:gd name="T7" fmla="*/ 2 h 244"/>
                  <a:gd name="T8" fmla="*/ 2 w 375"/>
                  <a:gd name="T9" fmla="*/ 2 h 244"/>
                  <a:gd name="T10" fmla="*/ 2 w 375"/>
                  <a:gd name="T11" fmla="*/ 2 h 244"/>
                  <a:gd name="T12" fmla="*/ 2 w 375"/>
                  <a:gd name="T13" fmla="*/ 2 h 244"/>
                  <a:gd name="T14" fmla="*/ 2 w 375"/>
                  <a:gd name="T15" fmla="*/ 2 h 244"/>
                  <a:gd name="T16" fmla="*/ 2 w 375"/>
                  <a:gd name="T17" fmla="*/ 2 h 244"/>
                  <a:gd name="T18" fmla="*/ 2 w 375"/>
                  <a:gd name="T19" fmla="*/ 2 h 244"/>
                  <a:gd name="T20" fmla="*/ 2 w 375"/>
                  <a:gd name="T21" fmla="*/ 2 h 244"/>
                  <a:gd name="T22" fmla="*/ 2 w 375"/>
                  <a:gd name="T23" fmla="*/ 2 h 244"/>
                  <a:gd name="T24" fmla="*/ 2 w 375"/>
                  <a:gd name="T25" fmla="*/ 1 h 244"/>
                  <a:gd name="T26" fmla="*/ 2 w 375"/>
                  <a:gd name="T27" fmla="*/ 1 h 244"/>
                  <a:gd name="T28" fmla="*/ 2 w 375"/>
                  <a:gd name="T29" fmla="*/ 1 h 244"/>
                  <a:gd name="T30" fmla="*/ 1 w 375"/>
                  <a:gd name="T31" fmla="*/ 1 h 244"/>
                  <a:gd name="T32" fmla="*/ 1 w 375"/>
                  <a:gd name="T33" fmla="*/ 1 h 244"/>
                  <a:gd name="T34" fmla="*/ 0 w 375"/>
                  <a:gd name="T35" fmla="*/ 1 h 244"/>
                  <a:gd name="T36" fmla="*/ 0 w 375"/>
                  <a:gd name="T37" fmla="*/ 1 h 244"/>
                  <a:gd name="T38" fmla="*/ 0 w 375"/>
                  <a:gd name="T39" fmla="*/ 1 h 244"/>
                  <a:gd name="T40" fmla="*/ 0 w 375"/>
                  <a:gd name="T41" fmla="*/ 2 h 244"/>
                  <a:gd name="T42" fmla="*/ 0 w 375"/>
                  <a:gd name="T43" fmla="*/ 2 h 244"/>
                  <a:gd name="T44" fmla="*/ 0 w 375"/>
                  <a:gd name="T45" fmla="*/ 2 h 244"/>
                  <a:gd name="T46" fmla="*/ 0 w 375"/>
                  <a:gd name="T47" fmla="*/ 2 h 244"/>
                  <a:gd name="T48" fmla="*/ 0 w 375"/>
                  <a:gd name="T49" fmla="*/ 2 h 244"/>
                  <a:gd name="T50" fmla="*/ 0 w 375"/>
                  <a:gd name="T51" fmla="*/ 2 h 244"/>
                  <a:gd name="T52" fmla="*/ 0 w 375"/>
                  <a:gd name="T53" fmla="*/ 2 h 244"/>
                  <a:gd name="T54" fmla="*/ 0 w 375"/>
                  <a:gd name="T55" fmla="*/ 2 h 244"/>
                  <a:gd name="T56" fmla="*/ 0 w 375"/>
                  <a:gd name="T57" fmla="*/ 2 h 244"/>
                  <a:gd name="T58" fmla="*/ 0 w 375"/>
                  <a:gd name="T59" fmla="*/ 2 h 244"/>
                  <a:gd name="T60" fmla="*/ 0 w 375"/>
                  <a:gd name="T61" fmla="*/ 2 h 244"/>
                  <a:gd name="T62" fmla="*/ 1 w 375"/>
                  <a:gd name="T63" fmla="*/ 2 h 2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5"/>
                  <a:gd name="T97" fmla="*/ 0 h 244"/>
                  <a:gd name="T98" fmla="*/ 375 w 375"/>
                  <a:gd name="T99" fmla="*/ 244 h 2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5" h="244">
                    <a:moveTo>
                      <a:pt x="188" y="244"/>
                    </a:moveTo>
                    <a:lnTo>
                      <a:pt x="212" y="244"/>
                    </a:lnTo>
                    <a:lnTo>
                      <a:pt x="234" y="243"/>
                    </a:lnTo>
                    <a:lnTo>
                      <a:pt x="254" y="241"/>
                    </a:lnTo>
                    <a:lnTo>
                      <a:pt x="272" y="240"/>
                    </a:lnTo>
                    <a:lnTo>
                      <a:pt x="289" y="237"/>
                    </a:lnTo>
                    <a:lnTo>
                      <a:pt x="304" y="234"/>
                    </a:lnTo>
                    <a:lnTo>
                      <a:pt x="318" y="232"/>
                    </a:lnTo>
                    <a:lnTo>
                      <a:pt x="331" y="228"/>
                    </a:lnTo>
                    <a:lnTo>
                      <a:pt x="341" y="225"/>
                    </a:lnTo>
                    <a:lnTo>
                      <a:pt x="350" y="222"/>
                    </a:lnTo>
                    <a:lnTo>
                      <a:pt x="357" y="219"/>
                    </a:lnTo>
                    <a:lnTo>
                      <a:pt x="364" y="217"/>
                    </a:lnTo>
                    <a:lnTo>
                      <a:pt x="369" y="216"/>
                    </a:lnTo>
                    <a:lnTo>
                      <a:pt x="372" y="213"/>
                    </a:lnTo>
                    <a:lnTo>
                      <a:pt x="374" y="212"/>
                    </a:lnTo>
                    <a:lnTo>
                      <a:pt x="375" y="212"/>
                    </a:lnTo>
                    <a:lnTo>
                      <a:pt x="372" y="210"/>
                    </a:lnTo>
                    <a:lnTo>
                      <a:pt x="368" y="205"/>
                    </a:lnTo>
                    <a:lnTo>
                      <a:pt x="361" y="198"/>
                    </a:lnTo>
                    <a:lnTo>
                      <a:pt x="353" y="188"/>
                    </a:lnTo>
                    <a:lnTo>
                      <a:pt x="345" y="177"/>
                    </a:lnTo>
                    <a:lnTo>
                      <a:pt x="338" y="166"/>
                    </a:lnTo>
                    <a:lnTo>
                      <a:pt x="333" y="154"/>
                    </a:lnTo>
                    <a:lnTo>
                      <a:pt x="331" y="143"/>
                    </a:lnTo>
                    <a:lnTo>
                      <a:pt x="327" y="114"/>
                    </a:lnTo>
                    <a:lnTo>
                      <a:pt x="319" y="88"/>
                    </a:lnTo>
                    <a:lnTo>
                      <a:pt x="307" y="62"/>
                    </a:lnTo>
                    <a:lnTo>
                      <a:pt x="289" y="41"/>
                    </a:lnTo>
                    <a:lnTo>
                      <a:pt x="267" y="24"/>
                    </a:lnTo>
                    <a:lnTo>
                      <a:pt x="243" y="12"/>
                    </a:lnTo>
                    <a:lnTo>
                      <a:pt x="217" y="2"/>
                    </a:lnTo>
                    <a:lnTo>
                      <a:pt x="188" y="0"/>
                    </a:lnTo>
                    <a:lnTo>
                      <a:pt x="159" y="2"/>
                    </a:lnTo>
                    <a:lnTo>
                      <a:pt x="132" y="12"/>
                    </a:lnTo>
                    <a:lnTo>
                      <a:pt x="107" y="24"/>
                    </a:lnTo>
                    <a:lnTo>
                      <a:pt x="86" y="41"/>
                    </a:lnTo>
                    <a:lnTo>
                      <a:pt x="69" y="62"/>
                    </a:lnTo>
                    <a:lnTo>
                      <a:pt x="56" y="88"/>
                    </a:lnTo>
                    <a:lnTo>
                      <a:pt x="47" y="114"/>
                    </a:lnTo>
                    <a:lnTo>
                      <a:pt x="45" y="143"/>
                    </a:lnTo>
                    <a:lnTo>
                      <a:pt x="43" y="154"/>
                    </a:lnTo>
                    <a:lnTo>
                      <a:pt x="38" y="167"/>
                    </a:lnTo>
                    <a:lnTo>
                      <a:pt x="31" y="179"/>
                    </a:lnTo>
                    <a:lnTo>
                      <a:pt x="23" y="189"/>
                    </a:lnTo>
                    <a:lnTo>
                      <a:pt x="14" y="198"/>
                    </a:lnTo>
                    <a:lnTo>
                      <a:pt x="7" y="205"/>
                    </a:lnTo>
                    <a:lnTo>
                      <a:pt x="2" y="211"/>
                    </a:lnTo>
                    <a:lnTo>
                      <a:pt x="0" y="212"/>
                    </a:lnTo>
                    <a:lnTo>
                      <a:pt x="1" y="212"/>
                    </a:lnTo>
                    <a:lnTo>
                      <a:pt x="2" y="213"/>
                    </a:lnTo>
                    <a:lnTo>
                      <a:pt x="6" y="216"/>
                    </a:lnTo>
                    <a:lnTo>
                      <a:pt x="10" y="217"/>
                    </a:lnTo>
                    <a:lnTo>
                      <a:pt x="17" y="219"/>
                    </a:lnTo>
                    <a:lnTo>
                      <a:pt x="25" y="222"/>
                    </a:lnTo>
                    <a:lnTo>
                      <a:pt x="33" y="225"/>
                    </a:lnTo>
                    <a:lnTo>
                      <a:pt x="45" y="228"/>
                    </a:lnTo>
                    <a:lnTo>
                      <a:pt x="56" y="232"/>
                    </a:lnTo>
                    <a:lnTo>
                      <a:pt x="70" y="234"/>
                    </a:lnTo>
                    <a:lnTo>
                      <a:pt x="86" y="237"/>
                    </a:lnTo>
                    <a:lnTo>
                      <a:pt x="103" y="240"/>
                    </a:lnTo>
                    <a:lnTo>
                      <a:pt x="122" y="241"/>
                    </a:lnTo>
                    <a:lnTo>
                      <a:pt x="142" y="243"/>
                    </a:lnTo>
                    <a:lnTo>
                      <a:pt x="164" y="244"/>
                    </a:lnTo>
                    <a:lnTo>
                      <a:pt x="188" y="244"/>
                    </a:lnTo>
                    <a:close/>
                  </a:path>
                </a:pathLst>
              </a:custGeom>
              <a:solidFill>
                <a:srgbClr val="8C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63" name="Freeform 138"/>
              <p:cNvSpPr>
                <a:spLocks/>
              </p:cNvSpPr>
              <p:nvPr/>
            </p:nvSpPr>
            <p:spPr bwMode="auto">
              <a:xfrm>
                <a:off x="2857" y="1856"/>
                <a:ext cx="369" cy="455"/>
              </a:xfrm>
              <a:custGeom>
                <a:avLst/>
                <a:gdLst>
                  <a:gd name="T0" fmla="*/ 5 w 738"/>
                  <a:gd name="T1" fmla="*/ 8 h 910"/>
                  <a:gd name="T2" fmla="*/ 4 w 738"/>
                  <a:gd name="T3" fmla="*/ 4 h 910"/>
                  <a:gd name="T4" fmla="*/ 5 w 738"/>
                  <a:gd name="T5" fmla="*/ 2 h 910"/>
                  <a:gd name="T6" fmla="*/ 6 w 738"/>
                  <a:gd name="T7" fmla="*/ 5 h 910"/>
                  <a:gd name="T8" fmla="*/ 6 w 738"/>
                  <a:gd name="T9" fmla="*/ 5 h 910"/>
                  <a:gd name="T10" fmla="*/ 5 w 738"/>
                  <a:gd name="T11" fmla="*/ 1 h 910"/>
                  <a:gd name="T12" fmla="*/ 4 w 738"/>
                  <a:gd name="T13" fmla="*/ 0 h 910"/>
                  <a:gd name="T14" fmla="*/ 3 w 738"/>
                  <a:gd name="T15" fmla="*/ 0 h 910"/>
                  <a:gd name="T16" fmla="*/ 3 w 738"/>
                  <a:gd name="T17" fmla="*/ 0 h 910"/>
                  <a:gd name="T18" fmla="*/ 2 w 738"/>
                  <a:gd name="T19" fmla="*/ 1 h 910"/>
                  <a:gd name="T20" fmla="*/ 0 w 738"/>
                  <a:gd name="T21" fmla="*/ 5 h 910"/>
                  <a:gd name="T22" fmla="*/ 1 w 738"/>
                  <a:gd name="T23" fmla="*/ 5 h 910"/>
                  <a:gd name="T24" fmla="*/ 2 w 738"/>
                  <a:gd name="T25" fmla="*/ 2 h 910"/>
                  <a:gd name="T26" fmla="*/ 2 w 738"/>
                  <a:gd name="T27" fmla="*/ 4 h 910"/>
                  <a:gd name="T28" fmla="*/ 2 w 738"/>
                  <a:gd name="T29" fmla="*/ 8 h 910"/>
                  <a:gd name="T30" fmla="*/ 5 w 738"/>
                  <a:gd name="T31" fmla="*/ 8 h 9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38"/>
                  <a:gd name="T49" fmla="*/ 0 h 910"/>
                  <a:gd name="T50" fmla="*/ 738 w 738"/>
                  <a:gd name="T51" fmla="*/ 910 h 9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38" h="910">
                    <a:moveTo>
                      <a:pt x="595" y="910"/>
                    </a:moveTo>
                    <a:lnTo>
                      <a:pt x="490" y="387"/>
                    </a:lnTo>
                    <a:lnTo>
                      <a:pt x="543" y="251"/>
                    </a:lnTo>
                    <a:lnTo>
                      <a:pt x="671" y="571"/>
                    </a:lnTo>
                    <a:lnTo>
                      <a:pt x="738" y="553"/>
                    </a:lnTo>
                    <a:lnTo>
                      <a:pt x="559" y="39"/>
                    </a:lnTo>
                    <a:lnTo>
                      <a:pt x="447" y="0"/>
                    </a:lnTo>
                    <a:lnTo>
                      <a:pt x="368" y="0"/>
                    </a:lnTo>
                    <a:lnTo>
                      <a:pt x="291" y="0"/>
                    </a:lnTo>
                    <a:lnTo>
                      <a:pt x="176" y="38"/>
                    </a:lnTo>
                    <a:lnTo>
                      <a:pt x="0" y="550"/>
                    </a:lnTo>
                    <a:lnTo>
                      <a:pt x="63" y="571"/>
                    </a:lnTo>
                    <a:lnTo>
                      <a:pt x="191" y="251"/>
                    </a:lnTo>
                    <a:lnTo>
                      <a:pt x="246" y="387"/>
                    </a:lnTo>
                    <a:lnTo>
                      <a:pt x="140" y="910"/>
                    </a:lnTo>
                    <a:lnTo>
                      <a:pt x="595" y="910"/>
                    </a:lnTo>
                    <a:close/>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64" name="Freeform 139"/>
              <p:cNvSpPr>
                <a:spLocks/>
              </p:cNvSpPr>
              <p:nvPr/>
            </p:nvSpPr>
            <p:spPr bwMode="auto">
              <a:xfrm>
                <a:off x="3060" y="2311"/>
                <a:ext cx="65" cy="170"/>
              </a:xfrm>
              <a:custGeom>
                <a:avLst/>
                <a:gdLst>
                  <a:gd name="T0" fmla="*/ 0 w 129"/>
                  <a:gd name="T1" fmla="*/ 0 h 340"/>
                  <a:gd name="T2" fmla="*/ 1 w 129"/>
                  <a:gd name="T3" fmla="*/ 3 h 340"/>
                  <a:gd name="T4" fmla="*/ 2 w 129"/>
                  <a:gd name="T5" fmla="*/ 3 h 340"/>
                  <a:gd name="T6" fmla="*/ 1 w 129"/>
                  <a:gd name="T7" fmla="*/ 0 h 340"/>
                  <a:gd name="T8" fmla="*/ 0 w 129"/>
                  <a:gd name="T9" fmla="*/ 0 h 340"/>
                  <a:gd name="T10" fmla="*/ 0 60000 65536"/>
                  <a:gd name="T11" fmla="*/ 0 60000 65536"/>
                  <a:gd name="T12" fmla="*/ 0 60000 65536"/>
                  <a:gd name="T13" fmla="*/ 0 60000 65536"/>
                  <a:gd name="T14" fmla="*/ 0 60000 65536"/>
                  <a:gd name="T15" fmla="*/ 0 w 129"/>
                  <a:gd name="T16" fmla="*/ 0 h 340"/>
                  <a:gd name="T17" fmla="*/ 129 w 129"/>
                  <a:gd name="T18" fmla="*/ 340 h 340"/>
                </a:gdLst>
                <a:ahLst/>
                <a:cxnLst>
                  <a:cxn ang="T10">
                    <a:pos x="T0" y="T1"/>
                  </a:cxn>
                  <a:cxn ang="T11">
                    <a:pos x="T2" y="T3"/>
                  </a:cxn>
                  <a:cxn ang="T12">
                    <a:pos x="T4" y="T5"/>
                  </a:cxn>
                  <a:cxn ang="T13">
                    <a:pos x="T6" y="T7"/>
                  </a:cxn>
                  <a:cxn ang="T14">
                    <a:pos x="T8" y="T9"/>
                  </a:cxn>
                </a:cxnLst>
                <a:rect l="T15" t="T16" r="T17" b="T18"/>
                <a:pathLst>
                  <a:path w="129" h="340">
                    <a:moveTo>
                      <a:pt x="0" y="0"/>
                    </a:moveTo>
                    <a:lnTo>
                      <a:pt x="49" y="340"/>
                    </a:lnTo>
                    <a:lnTo>
                      <a:pt x="129" y="340"/>
                    </a:lnTo>
                    <a:lnTo>
                      <a:pt x="121" y="0"/>
                    </a:lnTo>
                    <a:lnTo>
                      <a:pt x="0"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65" name="Freeform 140"/>
              <p:cNvSpPr>
                <a:spLocks/>
              </p:cNvSpPr>
              <p:nvPr/>
            </p:nvSpPr>
            <p:spPr bwMode="auto">
              <a:xfrm>
                <a:off x="2957" y="2311"/>
                <a:ext cx="65" cy="170"/>
              </a:xfrm>
              <a:custGeom>
                <a:avLst/>
                <a:gdLst>
                  <a:gd name="T0" fmla="*/ 0 w 131"/>
                  <a:gd name="T1" fmla="*/ 0 h 340"/>
                  <a:gd name="T2" fmla="*/ 0 w 131"/>
                  <a:gd name="T3" fmla="*/ 3 h 340"/>
                  <a:gd name="T4" fmla="*/ 0 w 131"/>
                  <a:gd name="T5" fmla="*/ 3 h 340"/>
                  <a:gd name="T6" fmla="*/ 1 w 131"/>
                  <a:gd name="T7" fmla="*/ 0 h 340"/>
                  <a:gd name="T8" fmla="*/ 0 w 131"/>
                  <a:gd name="T9" fmla="*/ 0 h 340"/>
                  <a:gd name="T10" fmla="*/ 0 60000 65536"/>
                  <a:gd name="T11" fmla="*/ 0 60000 65536"/>
                  <a:gd name="T12" fmla="*/ 0 60000 65536"/>
                  <a:gd name="T13" fmla="*/ 0 60000 65536"/>
                  <a:gd name="T14" fmla="*/ 0 60000 65536"/>
                  <a:gd name="T15" fmla="*/ 0 w 131"/>
                  <a:gd name="T16" fmla="*/ 0 h 340"/>
                  <a:gd name="T17" fmla="*/ 131 w 131"/>
                  <a:gd name="T18" fmla="*/ 340 h 340"/>
                </a:gdLst>
                <a:ahLst/>
                <a:cxnLst>
                  <a:cxn ang="T10">
                    <a:pos x="T0" y="T1"/>
                  </a:cxn>
                  <a:cxn ang="T11">
                    <a:pos x="T2" y="T3"/>
                  </a:cxn>
                  <a:cxn ang="T12">
                    <a:pos x="T4" y="T5"/>
                  </a:cxn>
                  <a:cxn ang="T13">
                    <a:pos x="T6" y="T7"/>
                  </a:cxn>
                  <a:cxn ang="T14">
                    <a:pos x="T8" y="T9"/>
                  </a:cxn>
                </a:cxnLst>
                <a:rect l="T15" t="T16" r="T17" b="T18"/>
                <a:pathLst>
                  <a:path w="131" h="340">
                    <a:moveTo>
                      <a:pt x="9" y="0"/>
                    </a:moveTo>
                    <a:lnTo>
                      <a:pt x="0" y="340"/>
                    </a:lnTo>
                    <a:lnTo>
                      <a:pt x="81" y="340"/>
                    </a:lnTo>
                    <a:lnTo>
                      <a:pt x="131" y="0"/>
                    </a:lnTo>
                    <a:lnTo>
                      <a:pt x="9"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66" name="Freeform 141"/>
              <p:cNvSpPr>
                <a:spLocks/>
              </p:cNvSpPr>
              <p:nvPr/>
            </p:nvSpPr>
            <p:spPr bwMode="auto">
              <a:xfrm>
                <a:off x="2987" y="1742"/>
                <a:ext cx="108" cy="109"/>
              </a:xfrm>
              <a:custGeom>
                <a:avLst/>
                <a:gdLst>
                  <a:gd name="T0" fmla="*/ 1 w 214"/>
                  <a:gd name="T1" fmla="*/ 2 h 216"/>
                  <a:gd name="T2" fmla="*/ 2 w 214"/>
                  <a:gd name="T3" fmla="*/ 2 h 216"/>
                  <a:gd name="T4" fmla="*/ 2 w 214"/>
                  <a:gd name="T5" fmla="*/ 2 h 216"/>
                  <a:gd name="T6" fmla="*/ 2 w 214"/>
                  <a:gd name="T7" fmla="*/ 2 h 216"/>
                  <a:gd name="T8" fmla="*/ 2 w 214"/>
                  <a:gd name="T9" fmla="*/ 2 h 216"/>
                  <a:gd name="T10" fmla="*/ 2 w 214"/>
                  <a:gd name="T11" fmla="*/ 2 h 216"/>
                  <a:gd name="T12" fmla="*/ 2 w 214"/>
                  <a:gd name="T13" fmla="*/ 2 h 216"/>
                  <a:gd name="T14" fmla="*/ 2 w 214"/>
                  <a:gd name="T15" fmla="*/ 2 h 216"/>
                  <a:gd name="T16" fmla="*/ 2 w 214"/>
                  <a:gd name="T17" fmla="*/ 1 h 216"/>
                  <a:gd name="T18" fmla="*/ 2 w 214"/>
                  <a:gd name="T19" fmla="*/ 1 h 216"/>
                  <a:gd name="T20" fmla="*/ 2 w 214"/>
                  <a:gd name="T21" fmla="*/ 1 h 216"/>
                  <a:gd name="T22" fmla="*/ 2 w 214"/>
                  <a:gd name="T23" fmla="*/ 1 h 216"/>
                  <a:gd name="T24" fmla="*/ 2 w 214"/>
                  <a:gd name="T25" fmla="*/ 1 h 216"/>
                  <a:gd name="T26" fmla="*/ 2 w 214"/>
                  <a:gd name="T27" fmla="*/ 1 h 216"/>
                  <a:gd name="T28" fmla="*/ 2 w 214"/>
                  <a:gd name="T29" fmla="*/ 1 h 216"/>
                  <a:gd name="T30" fmla="*/ 2 w 214"/>
                  <a:gd name="T31" fmla="*/ 1 h 216"/>
                  <a:gd name="T32" fmla="*/ 1 w 214"/>
                  <a:gd name="T33" fmla="*/ 0 h 216"/>
                  <a:gd name="T34" fmla="*/ 1 w 214"/>
                  <a:gd name="T35" fmla="*/ 1 h 216"/>
                  <a:gd name="T36" fmla="*/ 1 w 214"/>
                  <a:gd name="T37" fmla="*/ 1 h 216"/>
                  <a:gd name="T38" fmla="*/ 1 w 214"/>
                  <a:gd name="T39" fmla="*/ 1 h 216"/>
                  <a:gd name="T40" fmla="*/ 1 w 214"/>
                  <a:gd name="T41" fmla="*/ 1 h 216"/>
                  <a:gd name="T42" fmla="*/ 1 w 214"/>
                  <a:gd name="T43" fmla="*/ 1 h 216"/>
                  <a:gd name="T44" fmla="*/ 1 w 214"/>
                  <a:gd name="T45" fmla="*/ 1 h 216"/>
                  <a:gd name="T46" fmla="*/ 1 w 214"/>
                  <a:gd name="T47" fmla="*/ 1 h 216"/>
                  <a:gd name="T48" fmla="*/ 0 w 214"/>
                  <a:gd name="T49" fmla="*/ 1 h 216"/>
                  <a:gd name="T50" fmla="*/ 1 w 214"/>
                  <a:gd name="T51" fmla="*/ 2 h 216"/>
                  <a:gd name="T52" fmla="*/ 1 w 214"/>
                  <a:gd name="T53" fmla="*/ 2 h 216"/>
                  <a:gd name="T54" fmla="*/ 1 w 214"/>
                  <a:gd name="T55" fmla="*/ 2 h 216"/>
                  <a:gd name="T56" fmla="*/ 1 w 214"/>
                  <a:gd name="T57" fmla="*/ 2 h 216"/>
                  <a:gd name="T58" fmla="*/ 1 w 214"/>
                  <a:gd name="T59" fmla="*/ 2 h 216"/>
                  <a:gd name="T60" fmla="*/ 1 w 214"/>
                  <a:gd name="T61" fmla="*/ 2 h 216"/>
                  <a:gd name="T62" fmla="*/ 1 w 214"/>
                  <a:gd name="T63" fmla="*/ 2 h 216"/>
                  <a:gd name="T64" fmla="*/ 1 w 214"/>
                  <a:gd name="T65" fmla="*/ 2 h 2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
                  <a:gd name="T100" fmla="*/ 0 h 216"/>
                  <a:gd name="T101" fmla="*/ 214 w 214"/>
                  <a:gd name="T102" fmla="*/ 216 h 2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 h="216">
                    <a:moveTo>
                      <a:pt x="107" y="216"/>
                    </a:moveTo>
                    <a:lnTo>
                      <a:pt x="129" y="214"/>
                    </a:lnTo>
                    <a:lnTo>
                      <a:pt x="148" y="208"/>
                    </a:lnTo>
                    <a:lnTo>
                      <a:pt x="167" y="198"/>
                    </a:lnTo>
                    <a:lnTo>
                      <a:pt x="183" y="184"/>
                    </a:lnTo>
                    <a:lnTo>
                      <a:pt x="196" y="169"/>
                    </a:lnTo>
                    <a:lnTo>
                      <a:pt x="206" y="151"/>
                    </a:lnTo>
                    <a:lnTo>
                      <a:pt x="212" y="130"/>
                    </a:lnTo>
                    <a:lnTo>
                      <a:pt x="214" y="108"/>
                    </a:lnTo>
                    <a:lnTo>
                      <a:pt x="212" y="86"/>
                    </a:lnTo>
                    <a:lnTo>
                      <a:pt x="206" y="65"/>
                    </a:lnTo>
                    <a:lnTo>
                      <a:pt x="196" y="47"/>
                    </a:lnTo>
                    <a:lnTo>
                      <a:pt x="183" y="31"/>
                    </a:lnTo>
                    <a:lnTo>
                      <a:pt x="167" y="18"/>
                    </a:lnTo>
                    <a:lnTo>
                      <a:pt x="148" y="8"/>
                    </a:lnTo>
                    <a:lnTo>
                      <a:pt x="129" y="2"/>
                    </a:lnTo>
                    <a:lnTo>
                      <a:pt x="107" y="0"/>
                    </a:lnTo>
                    <a:lnTo>
                      <a:pt x="85" y="2"/>
                    </a:lnTo>
                    <a:lnTo>
                      <a:pt x="65" y="8"/>
                    </a:lnTo>
                    <a:lnTo>
                      <a:pt x="47" y="18"/>
                    </a:lnTo>
                    <a:lnTo>
                      <a:pt x="31" y="31"/>
                    </a:lnTo>
                    <a:lnTo>
                      <a:pt x="18" y="47"/>
                    </a:lnTo>
                    <a:lnTo>
                      <a:pt x="8" y="65"/>
                    </a:lnTo>
                    <a:lnTo>
                      <a:pt x="2" y="86"/>
                    </a:lnTo>
                    <a:lnTo>
                      <a:pt x="0" y="108"/>
                    </a:lnTo>
                    <a:lnTo>
                      <a:pt x="2" y="130"/>
                    </a:lnTo>
                    <a:lnTo>
                      <a:pt x="8" y="151"/>
                    </a:lnTo>
                    <a:lnTo>
                      <a:pt x="18" y="169"/>
                    </a:lnTo>
                    <a:lnTo>
                      <a:pt x="31" y="184"/>
                    </a:lnTo>
                    <a:lnTo>
                      <a:pt x="47" y="198"/>
                    </a:lnTo>
                    <a:lnTo>
                      <a:pt x="65" y="208"/>
                    </a:lnTo>
                    <a:lnTo>
                      <a:pt x="85" y="214"/>
                    </a:lnTo>
                    <a:lnTo>
                      <a:pt x="107" y="216"/>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67" name="Freeform 142"/>
              <p:cNvSpPr>
                <a:spLocks/>
              </p:cNvSpPr>
              <p:nvPr/>
            </p:nvSpPr>
            <p:spPr bwMode="auto">
              <a:xfrm>
                <a:off x="3033" y="1742"/>
                <a:ext cx="62" cy="109"/>
              </a:xfrm>
              <a:custGeom>
                <a:avLst/>
                <a:gdLst>
                  <a:gd name="T0" fmla="*/ 1 w 123"/>
                  <a:gd name="T1" fmla="*/ 0 h 216"/>
                  <a:gd name="T2" fmla="*/ 1 w 123"/>
                  <a:gd name="T3" fmla="*/ 0 h 216"/>
                  <a:gd name="T4" fmla="*/ 1 w 123"/>
                  <a:gd name="T5" fmla="*/ 1 h 216"/>
                  <a:gd name="T6" fmla="*/ 1 w 123"/>
                  <a:gd name="T7" fmla="*/ 1 h 216"/>
                  <a:gd name="T8" fmla="*/ 0 w 123"/>
                  <a:gd name="T9" fmla="*/ 1 h 216"/>
                  <a:gd name="T10" fmla="*/ 1 w 123"/>
                  <a:gd name="T11" fmla="*/ 1 h 216"/>
                  <a:gd name="T12" fmla="*/ 1 w 123"/>
                  <a:gd name="T13" fmla="*/ 1 h 216"/>
                  <a:gd name="T14" fmla="*/ 1 w 123"/>
                  <a:gd name="T15" fmla="*/ 1 h 216"/>
                  <a:gd name="T16" fmla="*/ 1 w 123"/>
                  <a:gd name="T17" fmla="*/ 1 h 216"/>
                  <a:gd name="T18" fmla="*/ 1 w 123"/>
                  <a:gd name="T19" fmla="*/ 1 h 216"/>
                  <a:gd name="T20" fmla="*/ 1 w 123"/>
                  <a:gd name="T21" fmla="*/ 1 h 216"/>
                  <a:gd name="T22" fmla="*/ 1 w 123"/>
                  <a:gd name="T23" fmla="*/ 1 h 216"/>
                  <a:gd name="T24" fmla="*/ 1 w 123"/>
                  <a:gd name="T25" fmla="*/ 1 h 216"/>
                  <a:gd name="T26" fmla="*/ 1 w 123"/>
                  <a:gd name="T27" fmla="*/ 1 h 216"/>
                  <a:gd name="T28" fmla="*/ 1 w 123"/>
                  <a:gd name="T29" fmla="*/ 2 h 216"/>
                  <a:gd name="T30" fmla="*/ 1 w 123"/>
                  <a:gd name="T31" fmla="*/ 2 h 216"/>
                  <a:gd name="T32" fmla="*/ 1 w 123"/>
                  <a:gd name="T33" fmla="*/ 2 h 216"/>
                  <a:gd name="T34" fmla="*/ 1 w 123"/>
                  <a:gd name="T35" fmla="*/ 2 h 216"/>
                  <a:gd name="T36" fmla="*/ 1 w 123"/>
                  <a:gd name="T37" fmla="*/ 2 h 216"/>
                  <a:gd name="T38" fmla="*/ 1 w 123"/>
                  <a:gd name="T39" fmla="*/ 2 h 216"/>
                  <a:gd name="T40" fmla="*/ 0 w 123"/>
                  <a:gd name="T41" fmla="*/ 2 h 216"/>
                  <a:gd name="T42" fmla="*/ 1 w 123"/>
                  <a:gd name="T43" fmla="*/ 2 h 216"/>
                  <a:gd name="T44" fmla="*/ 1 w 123"/>
                  <a:gd name="T45" fmla="*/ 2 h 216"/>
                  <a:gd name="T46" fmla="*/ 1 w 123"/>
                  <a:gd name="T47" fmla="*/ 2 h 216"/>
                  <a:gd name="T48" fmla="*/ 1 w 123"/>
                  <a:gd name="T49" fmla="*/ 2 h 216"/>
                  <a:gd name="T50" fmla="*/ 1 w 123"/>
                  <a:gd name="T51" fmla="*/ 2 h 216"/>
                  <a:gd name="T52" fmla="*/ 1 w 123"/>
                  <a:gd name="T53" fmla="*/ 2 h 216"/>
                  <a:gd name="T54" fmla="*/ 1 w 123"/>
                  <a:gd name="T55" fmla="*/ 2 h 216"/>
                  <a:gd name="T56" fmla="*/ 1 w 123"/>
                  <a:gd name="T57" fmla="*/ 2 h 216"/>
                  <a:gd name="T58" fmla="*/ 1 w 123"/>
                  <a:gd name="T59" fmla="*/ 2 h 216"/>
                  <a:gd name="T60" fmla="*/ 1 w 123"/>
                  <a:gd name="T61" fmla="*/ 2 h 216"/>
                  <a:gd name="T62" fmla="*/ 1 w 123"/>
                  <a:gd name="T63" fmla="*/ 2 h 216"/>
                  <a:gd name="T64" fmla="*/ 1 w 123"/>
                  <a:gd name="T65" fmla="*/ 1 h 216"/>
                  <a:gd name="T66" fmla="*/ 1 w 123"/>
                  <a:gd name="T67" fmla="*/ 1 h 216"/>
                  <a:gd name="T68" fmla="*/ 1 w 123"/>
                  <a:gd name="T69" fmla="*/ 1 h 216"/>
                  <a:gd name="T70" fmla="*/ 1 w 123"/>
                  <a:gd name="T71" fmla="*/ 1 h 216"/>
                  <a:gd name="T72" fmla="*/ 1 w 123"/>
                  <a:gd name="T73" fmla="*/ 1 h 216"/>
                  <a:gd name="T74" fmla="*/ 1 w 123"/>
                  <a:gd name="T75" fmla="*/ 1 h 216"/>
                  <a:gd name="T76" fmla="*/ 1 w 123"/>
                  <a:gd name="T77" fmla="*/ 1 h 216"/>
                  <a:gd name="T78" fmla="*/ 1 w 123"/>
                  <a:gd name="T79" fmla="*/ 1 h 216"/>
                  <a:gd name="T80" fmla="*/ 1 w 123"/>
                  <a:gd name="T81" fmla="*/ 0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3"/>
                  <a:gd name="T124" fmla="*/ 0 h 216"/>
                  <a:gd name="T125" fmla="*/ 123 w 123"/>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3" h="216">
                    <a:moveTo>
                      <a:pt x="16" y="0"/>
                    </a:moveTo>
                    <a:lnTo>
                      <a:pt x="11" y="0"/>
                    </a:lnTo>
                    <a:lnTo>
                      <a:pt x="8" y="1"/>
                    </a:lnTo>
                    <a:lnTo>
                      <a:pt x="3" y="1"/>
                    </a:lnTo>
                    <a:lnTo>
                      <a:pt x="0" y="2"/>
                    </a:lnTo>
                    <a:lnTo>
                      <a:pt x="18" y="6"/>
                    </a:lnTo>
                    <a:lnTo>
                      <a:pt x="35" y="15"/>
                    </a:lnTo>
                    <a:lnTo>
                      <a:pt x="50" y="25"/>
                    </a:lnTo>
                    <a:lnTo>
                      <a:pt x="64" y="38"/>
                    </a:lnTo>
                    <a:lnTo>
                      <a:pt x="75" y="53"/>
                    </a:lnTo>
                    <a:lnTo>
                      <a:pt x="83" y="70"/>
                    </a:lnTo>
                    <a:lnTo>
                      <a:pt x="87" y="88"/>
                    </a:lnTo>
                    <a:lnTo>
                      <a:pt x="90" y="108"/>
                    </a:lnTo>
                    <a:lnTo>
                      <a:pt x="87" y="127"/>
                    </a:lnTo>
                    <a:lnTo>
                      <a:pt x="83" y="146"/>
                    </a:lnTo>
                    <a:lnTo>
                      <a:pt x="75" y="163"/>
                    </a:lnTo>
                    <a:lnTo>
                      <a:pt x="64" y="178"/>
                    </a:lnTo>
                    <a:lnTo>
                      <a:pt x="50" y="191"/>
                    </a:lnTo>
                    <a:lnTo>
                      <a:pt x="35" y="201"/>
                    </a:lnTo>
                    <a:lnTo>
                      <a:pt x="18" y="209"/>
                    </a:lnTo>
                    <a:lnTo>
                      <a:pt x="0" y="214"/>
                    </a:lnTo>
                    <a:lnTo>
                      <a:pt x="3" y="215"/>
                    </a:lnTo>
                    <a:lnTo>
                      <a:pt x="8" y="215"/>
                    </a:lnTo>
                    <a:lnTo>
                      <a:pt x="11" y="216"/>
                    </a:lnTo>
                    <a:lnTo>
                      <a:pt x="16" y="216"/>
                    </a:lnTo>
                    <a:lnTo>
                      <a:pt x="38" y="214"/>
                    </a:lnTo>
                    <a:lnTo>
                      <a:pt x="57" y="208"/>
                    </a:lnTo>
                    <a:lnTo>
                      <a:pt x="76" y="198"/>
                    </a:lnTo>
                    <a:lnTo>
                      <a:pt x="92" y="184"/>
                    </a:lnTo>
                    <a:lnTo>
                      <a:pt x="105" y="169"/>
                    </a:lnTo>
                    <a:lnTo>
                      <a:pt x="115" y="151"/>
                    </a:lnTo>
                    <a:lnTo>
                      <a:pt x="121" y="130"/>
                    </a:lnTo>
                    <a:lnTo>
                      <a:pt x="123" y="108"/>
                    </a:lnTo>
                    <a:lnTo>
                      <a:pt x="121" y="86"/>
                    </a:lnTo>
                    <a:lnTo>
                      <a:pt x="115" y="65"/>
                    </a:lnTo>
                    <a:lnTo>
                      <a:pt x="105" y="47"/>
                    </a:lnTo>
                    <a:lnTo>
                      <a:pt x="92" y="31"/>
                    </a:lnTo>
                    <a:lnTo>
                      <a:pt x="76" y="18"/>
                    </a:lnTo>
                    <a:lnTo>
                      <a:pt x="57" y="8"/>
                    </a:lnTo>
                    <a:lnTo>
                      <a:pt x="38" y="2"/>
                    </a:lnTo>
                    <a:lnTo>
                      <a:pt x="16" y="0"/>
                    </a:lnTo>
                    <a:close/>
                  </a:path>
                </a:pathLst>
              </a:custGeom>
              <a:solidFill>
                <a:srgbClr val="E09E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68" name="Freeform 143"/>
              <p:cNvSpPr>
                <a:spLocks/>
              </p:cNvSpPr>
              <p:nvPr/>
            </p:nvSpPr>
            <p:spPr bwMode="auto">
              <a:xfrm>
                <a:off x="3002" y="1856"/>
                <a:ext cx="78" cy="94"/>
              </a:xfrm>
              <a:custGeom>
                <a:avLst/>
                <a:gdLst>
                  <a:gd name="T0" fmla="*/ 1 w 155"/>
                  <a:gd name="T1" fmla="*/ 2 h 187"/>
                  <a:gd name="T2" fmla="*/ 2 w 155"/>
                  <a:gd name="T3" fmla="*/ 0 h 187"/>
                  <a:gd name="T4" fmla="*/ 0 w 155"/>
                  <a:gd name="T5" fmla="*/ 0 h 187"/>
                  <a:gd name="T6" fmla="*/ 1 w 155"/>
                  <a:gd name="T7" fmla="*/ 2 h 187"/>
                  <a:gd name="T8" fmla="*/ 0 60000 65536"/>
                  <a:gd name="T9" fmla="*/ 0 60000 65536"/>
                  <a:gd name="T10" fmla="*/ 0 60000 65536"/>
                  <a:gd name="T11" fmla="*/ 0 60000 65536"/>
                  <a:gd name="T12" fmla="*/ 0 w 155"/>
                  <a:gd name="T13" fmla="*/ 0 h 187"/>
                  <a:gd name="T14" fmla="*/ 155 w 155"/>
                  <a:gd name="T15" fmla="*/ 187 h 187"/>
                </a:gdLst>
                <a:ahLst/>
                <a:cxnLst>
                  <a:cxn ang="T8">
                    <a:pos x="T0" y="T1"/>
                  </a:cxn>
                  <a:cxn ang="T9">
                    <a:pos x="T2" y="T3"/>
                  </a:cxn>
                  <a:cxn ang="T10">
                    <a:pos x="T4" y="T5"/>
                  </a:cxn>
                  <a:cxn ang="T11">
                    <a:pos x="T6" y="T7"/>
                  </a:cxn>
                </a:cxnLst>
                <a:rect l="T12" t="T13" r="T14" b="T15"/>
                <a:pathLst>
                  <a:path w="155" h="187">
                    <a:moveTo>
                      <a:pt x="77" y="187"/>
                    </a:moveTo>
                    <a:lnTo>
                      <a:pt x="155" y="0"/>
                    </a:lnTo>
                    <a:lnTo>
                      <a:pt x="0" y="0"/>
                    </a:lnTo>
                    <a:lnTo>
                      <a:pt x="77"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69" name="Freeform 144"/>
              <p:cNvSpPr>
                <a:spLocks/>
              </p:cNvSpPr>
              <p:nvPr/>
            </p:nvSpPr>
            <p:spPr bwMode="auto">
              <a:xfrm>
                <a:off x="3010" y="1873"/>
                <a:ext cx="14" cy="14"/>
              </a:xfrm>
              <a:custGeom>
                <a:avLst/>
                <a:gdLst>
                  <a:gd name="T0" fmla="*/ 1 w 28"/>
                  <a:gd name="T1" fmla="*/ 1 h 28"/>
                  <a:gd name="T2" fmla="*/ 1 w 28"/>
                  <a:gd name="T3" fmla="*/ 1 h 28"/>
                  <a:gd name="T4" fmla="*/ 1 w 28"/>
                  <a:gd name="T5" fmla="*/ 1 h 28"/>
                  <a:gd name="T6" fmla="*/ 1 w 28"/>
                  <a:gd name="T7" fmla="*/ 1 h 28"/>
                  <a:gd name="T8" fmla="*/ 1 w 28"/>
                  <a:gd name="T9" fmla="*/ 1 h 28"/>
                  <a:gd name="T10" fmla="*/ 1 w 28"/>
                  <a:gd name="T11" fmla="*/ 1 h 28"/>
                  <a:gd name="T12" fmla="*/ 1 w 28"/>
                  <a:gd name="T13" fmla="*/ 1 h 28"/>
                  <a:gd name="T14" fmla="*/ 1 w 28"/>
                  <a:gd name="T15" fmla="*/ 1 h 28"/>
                  <a:gd name="T16" fmla="*/ 1 w 28"/>
                  <a:gd name="T17" fmla="*/ 0 h 28"/>
                  <a:gd name="T18" fmla="*/ 1 w 28"/>
                  <a:gd name="T19" fmla="*/ 1 h 28"/>
                  <a:gd name="T20" fmla="*/ 1 w 28"/>
                  <a:gd name="T21" fmla="*/ 1 h 28"/>
                  <a:gd name="T22" fmla="*/ 1 w 28"/>
                  <a:gd name="T23" fmla="*/ 1 h 28"/>
                  <a:gd name="T24" fmla="*/ 0 w 28"/>
                  <a:gd name="T25" fmla="*/ 1 h 28"/>
                  <a:gd name="T26" fmla="*/ 1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5" y="28"/>
                    </a:moveTo>
                    <a:lnTo>
                      <a:pt x="19" y="27"/>
                    </a:lnTo>
                    <a:lnTo>
                      <a:pt x="24" y="24"/>
                    </a:lnTo>
                    <a:lnTo>
                      <a:pt x="27" y="20"/>
                    </a:lnTo>
                    <a:lnTo>
                      <a:pt x="28"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70" name="Freeform 145"/>
              <p:cNvSpPr>
                <a:spLocks/>
              </p:cNvSpPr>
              <p:nvPr/>
            </p:nvSpPr>
            <p:spPr bwMode="auto">
              <a:xfrm>
                <a:off x="3020" y="1885"/>
                <a:ext cx="13" cy="13"/>
              </a:xfrm>
              <a:custGeom>
                <a:avLst/>
                <a:gdLst>
                  <a:gd name="T0" fmla="*/ 0 w 28"/>
                  <a:gd name="T1" fmla="*/ 0 h 28"/>
                  <a:gd name="T2" fmla="*/ 0 w 28"/>
                  <a:gd name="T3" fmla="*/ 0 h 28"/>
                  <a:gd name="T4" fmla="*/ 0 w 28"/>
                  <a:gd name="T5" fmla="*/ 0 h 28"/>
                  <a:gd name="T6" fmla="*/ 0 w 28"/>
                  <a:gd name="T7" fmla="*/ 0 h 28"/>
                  <a:gd name="T8" fmla="*/ 0 w 28"/>
                  <a:gd name="T9" fmla="*/ 0 h 28"/>
                  <a:gd name="T10" fmla="*/ 0 w 28"/>
                  <a:gd name="T11" fmla="*/ 0 h 28"/>
                  <a:gd name="T12" fmla="*/ 0 w 28"/>
                  <a:gd name="T13" fmla="*/ 0 h 28"/>
                  <a:gd name="T14" fmla="*/ 0 w 28"/>
                  <a:gd name="T15" fmla="*/ 0 h 28"/>
                  <a:gd name="T16" fmla="*/ 0 w 28"/>
                  <a:gd name="T17" fmla="*/ 0 h 28"/>
                  <a:gd name="T18" fmla="*/ 0 w 28"/>
                  <a:gd name="T19" fmla="*/ 0 h 28"/>
                  <a:gd name="T20" fmla="*/ 0 w 28"/>
                  <a:gd name="T21" fmla="*/ 0 h 28"/>
                  <a:gd name="T22" fmla="*/ 0 w 28"/>
                  <a:gd name="T23" fmla="*/ 0 h 28"/>
                  <a:gd name="T24" fmla="*/ 0 w 28"/>
                  <a:gd name="T25" fmla="*/ 0 h 28"/>
                  <a:gd name="T26" fmla="*/ 0 w 28"/>
                  <a:gd name="T27" fmla="*/ 0 h 28"/>
                  <a:gd name="T28" fmla="*/ 0 w 28"/>
                  <a:gd name="T29" fmla="*/ 0 h 28"/>
                  <a:gd name="T30" fmla="*/ 0 w 28"/>
                  <a:gd name="T31" fmla="*/ 0 h 28"/>
                  <a:gd name="T32" fmla="*/ 0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20" y="27"/>
                    </a:lnTo>
                    <a:lnTo>
                      <a:pt x="24" y="24"/>
                    </a:lnTo>
                    <a:lnTo>
                      <a:pt x="27" y="20"/>
                    </a:lnTo>
                    <a:lnTo>
                      <a:pt x="28" y="14"/>
                    </a:lnTo>
                    <a:lnTo>
                      <a:pt x="27" y="8"/>
                    </a:lnTo>
                    <a:lnTo>
                      <a:pt x="24" y="4"/>
                    </a:lnTo>
                    <a:lnTo>
                      <a:pt x="20" y="1"/>
                    </a:lnTo>
                    <a:lnTo>
                      <a:pt x="14" y="0"/>
                    </a:lnTo>
                    <a:lnTo>
                      <a:pt x="8" y="1"/>
                    </a:lnTo>
                    <a:lnTo>
                      <a:pt x="4" y="4"/>
                    </a:lnTo>
                    <a:lnTo>
                      <a:pt x="1" y="8"/>
                    </a:lnTo>
                    <a:lnTo>
                      <a:pt x="0" y="14"/>
                    </a:lnTo>
                    <a:lnTo>
                      <a:pt x="1" y="20"/>
                    </a:lnTo>
                    <a:lnTo>
                      <a:pt x="4" y="24"/>
                    </a:lnTo>
                    <a:lnTo>
                      <a:pt x="8"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71" name="Freeform 146"/>
              <p:cNvSpPr>
                <a:spLocks/>
              </p:cNvSpPr>
              <p:nvPr/>
            </p:nvSpPr>
            <p:spPr bwMode="auto">
              <a:xfrm>
                <a:off x="3056" y="1873"/>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4" y="28"/>
                    </a:moveTo>
                    <a:lnTo>
                      <a:pt x="9" y="27"/>
                    </a:lnTo>
                    <a:lnTo>
                      <a:pt x="4" y="24"/>
                    </a:lnTo>
                    <a:lnTo>
                      <a:pt x="1" y="20"/>
                    </a:lnTo>
                    <a:lnTo>
                      <a:pt x="0" y="14"/>
                    </a:lnTo>
                    <a:lnTo>
                      <a:pt x="1" y="8"/>
                    </a:lnTo>
                    <a:lnTo>
                      <a:pt x="4" y="4"/>
                    </a:lnTo>
                    <a:lnTo>
                      <a:pt x="9" y="1"/>
                    </a:lnTo>
                    <a:lnTo>
                      <a:pt x="14" y="0"/>
                    </a:lnTo>
                    <a:lnTo>
                      <a:pt x="19" y="1"/>
                    </a:lnTo>
                    <a:lnTo>
                      <a:pt x="24" y="4"/>
                    </a:lnTo>
                    <a:lnTo>
                      <a:pt x="28" y="8"/>
                    </a:lnTo>
                    <a:lnTo>
                      <a:pt x="29" y="14"/>
                    </a:lnTo>
                    <a:lnTo>
                      <a:pt x="28" y="20"/>
                    </a:lnTo>
                    <a:lnTo>
                      <a:pt x="24" y="24"/>
                    </a:lnTo>
                    <a:lnTo>
                      <a:pt x="19"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72" name="Freeform 147"/>
              <p:cNvSpPr>
                <a:spLocks/>
              </p:cNvSpPr>
              <p:nvPr/>
            </p:nvSpPr>
            <p:spPr bwMode="auto">
              <a:xfrm>
                <a:off x="3047" y="1885"/>
                <a:ext cx="14" cy="13"/>
              </a:xfrm>
              <a:custGeom>
                <a:avLst/>
                <a:gdLst>
                  <a:gd name="T0" fmla="*/ 1 w 28"/>
                  <a:gd name="T1" fmla="*/ 0 h 28"/>
                  <a:gd name="T2" fmla="*/ 1 w 28"/>
                  <a:gd name="T3" fmla="*/ 0 h 28"/>
                  <a:gd name="T4" fmla="*/ 1 w 28"/>
                  <a:gd name="T5" fmla="*/ 0 h 28"/>
                  <a:gd name="T6" fmla="*/ 1 w 28"/>
                  <a:gd name="T7" fmla="*/ 0 h 28"/>
                  <a:gd name="T8" fmla="*/ 0 w 28"/>
                  <a:gd name="T9" fmla="*/ 0 h 28"/>
                  <a:gd name="T10" fmla="*/ 1 w 28"/>
                  <a:gd name="T11" fmla="*/ 0 h 28"/>
                  <a:gd name="T12" fmla="*/ 1 w 28"/>
                  <a:gd name="T13" fmla="*/ 0 h 28"/>
                  <a:gd name="T14" fmla="*/ 1 w 28"/>
                  <a:gd name="T15" fmla="*/ 0 h 28"/>
                  <a:gd name="T16" fmla="*/ 1 w 28"/>
                  <a:gd name="T17" fmla="*/ 0 h 28"/>
                  <a:gd name="T18" fmla="*/ 1 w 28"/>
                  <a:gd name="T19" fmla="*/ 0 h 28"/>
                  <a:gd name="T20" fmla="*/ 1 w 28"/>
                  <a:gd name="T21" fmla="*/ 0 h 28"/>
                  <a:gd name="T22" fmla="*/ 1 w 28"/>
                  <a:gd name="T23" fmla="*/ 0 h 28"/>
                  <a:gd name="T24" fmla="*/ 1 w 28"/>
                  <a:gd name="T25" fmla="*/ 0 h 28"/>
                  <a:gd name="T26" fmla="*/ 1 w 28"/>
                  <a:gd name="T27" fmla="*/ 0 h 28"/>
                  <a:gd name="T28" fmla="*/ 1 w 28"/>
                  <a:gd name="T29" fmla="*/ 0 h 28"/>
                  <a:gd name="T30" fmla="*/ 1 w 28"/>
                  <a:gd name="T31" fmla="*/ 0 h 28"/>
                  <a:gd name="T32" fmla="*/ 1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8" y="27"/>
                    </a:lnTo>
                    <a:lnTo>
                      <a:pt x="4" y="24"/>
                    </a:lnTo>
                    <a:lnTo>
                      <a:pt x="2" y="20"/>
                    </a:lnTo>
                    <a:lnTo>
                      <a:pt x="0" y="14"/>
                    </a:lnTo>
                    <a:lnTo>
                      <a:pt x="2" y="8"/>
                    </a:lnTo>
                    <a:lnTo>
                      <a:pt x="4" y="4"/>
                    </a:lnTo>
                    <a:lnTo>
                      <a:pt x="8" y="1"/>
                    </a:lnTo>
                    <a:lnTo>
                      <a:pt x="14" y="0"/>
                    </a:lnTo>
                    <a:lnTo>
                      <a:pt x="20" y="1"/>
                    </a:lnTo>
                    <a:lnTo>
                      <a:pt x="25" y="4"/>
                    </a:lnTo>
                    <a:lnTo>
                      <a:pt x="27" y="8"/>
                    </a:lnTo>
                    <a:lnTo>
                      <a:pt x="28" y="14"/>
                    </a:lnTo>
                    <a:lnTo>
                      <a:pt x="27" y="20"/>
                    </a:lnTo>
                    <a:lnTo>
                      <a:pt x="25" y="24"/>
                    </a:lnTo>
                    <a:lnTo>
                      <a:pt x="20"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73" name="Freeform 148"/>
              <p:cNvSpPr>
                <a:spLocks/>
              </p:cNvSpPr>
              <p:nvPr/>
            </p:nvSpPr>
            <p:spPr bwMode="auto">
              <a:xfrm>
                <a:off x="3033" y="1892"/>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5" y="28"/>
                    </a:moveTo>
                    <a:lnTo>
                      <a:pt x="19" y="27"/>
                    </a:lnTo>
                    <a:lnTo>
                      <a:pt x="24" y="24"/>
                    </a:lnTo>
                    <a:lnTo>
                      <a:pt x="27" y="20"/>
                    </a:lnTo>
                    <a:lnTo>
                      <a:pt x="29"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5038" name="Group 149"/>
            <p:cNvGrpSpPr>
              <a:grpSpLocks noChangeAspect="1"/>
            </p:cNvGrpSpPr>
            <p:nvPr/>
          </p:nvGrpSpPr>
          <p:grpSpPr bwMode="auto">
            <a:xfrm>
              <a:off x="1504950" y="3354388"/>
              <a:ext cx="419100" cy="830262"/>
              <a:chOff x="2196" y="1717"/>
              <a:chExt cx="369" cy="757"/>
            </a:xfrm>
          </p:grpSpPr>
          <p:sp>
            <p:nvSpPr>
              <p:cNvPr id="25149" name="AutoShape 150"/>
              <p:cNvSpPr>
                <a:spLocks noChangeAspect="1" noChangeArrowheads="1" noTextEdit="1"/>
              </p:cNvSpPr>
              <p:nvPr/>
            </p:nvSpPr>
            <p:spPr bwMode="auto">
              <a:xfrm>
                <a:off x="2196" y="1717"/>
                <a:ext cx="369" cy="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5150" name="Freeform 151"/>
              <p:cNvSpPr>
                <a:spLocks/>
              </p:cNvSpPr>
              <p:nvPr/>
            </p:nvSpPr>
            <p:spPr bwMode="auto">
              <a:xfrm>
                <a:off x="2286" y="1717"/>
                <a:ext cx="188" cy="121"/>
              </a:xfrm>
              <a:custGeom>
                <a:avLst/>
                <a:gdLst>
                  <a:gd name="T0" fmla="*/ 2 w 376"/>
                  <a:gd name="T1" fmla="*/ 1 h 243"/>
                  <a:gd name="T2" fmla="*/ 2 w 376"/>
                  <a:gd name="T3" fmla="*/ 1 h 243"/>
                  <a:gd name="T4" fmla="*/ 3 w 376"/>
                  <a:gd name="T5" fmla="*/ 1 h 243"/>
                  <a:gd name="T6" fmla="*/ 3 w 376"/>
                  <a:gd name="T7" fmla="*/ 1 h 243"/>
                  <a:gd name="T8" fmla="*/ 3 w 376"/>
                  <a:gd name="T9" fmla="*/ 1 h 243"/>
                  <a:gd name="T10" fmla="*/ 3 w 376"/>
                  <a:gd name="T11" fmla="*/ 1 h 243"/>
                  <a:gd name="T12" fmla="*/ 3 w 376"/>
                  <a:gd name="T13" fmla="*/ 1 h 243"/>
                  <a:gd name="T14" fmla="*/ 3 w 376"/>
                  <a:gd name="T15" fmla="*/ 1 h 243"/>
                  <a:gd name="T16" fmla="*/ 3 w 376"/>
                  <a:gd name="T17" fmla="*/ 1 h 243"/>
                  <a:gd name="T18" fmla="*/ 3 w 376"/>
                  <a:gd name="T19" fmla="*/ 1 h 243"/>
                  <a:gd name="T20" fmla="*/ 3 w 376"/>
                  <a:gd name="T21" fmla="*/ 1 h 243"/>
                  <a:gd name="T22" fmla="*/ 3 w 376"/>
                  <a:gd name="T23" fmla="*/ 1 h 243"/>
                  <a:gd name="T24" fmla="*/ 3 w 376"/>
                  <a:gd name="T25" fmla="*/ 0 h 243"/>
                  <a:gd name="T26" fmla="*/ 3 w 376"/>
                  <a:gd name="T27" fmla="*/ 0 h 243"/>
                  <a:gd name="T28" fmla="*/ 3 w 376"/>
                  <a:gd name="T29" fmla="*/ 0 h 243"/>
                  <a:gd name="T30" fmla="*/ 2 w 376"/>
                  <a:gd name="T31" fmla="*/ 0 h 243"/>
                  <a:gd name="T32" fmla="*/ 2 w 376"/>
                  <a:gd name="T33" fmla="*/ 0 h 243"/>
                  <a:gd name="T34" fmla="*/ 1 w 376"/>
                  <a:gd name="T35" fmla="*/ 0 h 243"/>
                  <a:gd name="T36" fmla="*/ 1 w 376"/>
                  <a:gd name="T37" fmla="*/ 0 h 243"/>
                  <a:gd name="T38" fmla="*/ 1 w 376"/>
                  <a:gd name="T39" fmla="*/ 0 h 243"/>
                  <a:gd name="T40" fmla="*/ 1 w 376"/>
                  <a:gd name="T41" fmla="*/ 1 h 243"/>
                  <a:gd name="T42" fmla="*/ 1 w 376"/>
                  <a:gd name="T43" fmla="*/ 1 h 243"/>
                  <a:gd name="T44" fmla="*/ 1 w 376"/>
                  <a:gd name="T45" fmla="*/ 1 h 243"/>
                  <a:gd name="T46" fmla="*/ 1 w 376"/>
                  <a:gd name="T47" fmla="*/ 1 h 243"/>
                  <a:gd name="T48" fmla="*/ 1 w 376"/>
                  <a:gd name="T49" fmla="*/ 1 h 243"/>
                  <a:gd name="T50" fmla="*/ 1 w 376"/>
                  <a:gd name="T51" fmla="*/ 1 h 243"/>
                  <a:gd name="T52" fmla="*/ 1 w 376"/>
                  <a:gd name="T53" fmla="*/ 1 h 243"/>
                  <a:gd name="T54" fmla="*/ 1 w 376"/>
                  <a:gd name="T55" fmla="*/ 1 h 243"/>
                  <a:gd name="T56" fmla="*/ 1 w 376"/>
                  <a:gd name="T57" fmla="*/ 1 h 243"/>
                  <a:gd name="T58" fmla="*/ 1 w 376"/>
                  <a:gd name="T59" fmla="*/ 1 h 243"/>
                  <a:gd name="T60" fmla="*/ 1 w 376"/>
                  <a:gd name="T61" fmla="*/ 1 h 243"/>
                  <a:gd name="T62" fmla="*/ 2 w 376"/>
                  <a:gd name="T63" fmla="*/ 1 h 2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6"/>
                  <a:gd name="T97" fmla="*/ 0 h 243"/>
                  <a:gd name="T98" fmla="*/ 376 w 376"/>
                  <a:gd name="T99" fmla="*/ 243 h 24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6" h="243">
                    <a:moveTo>
                      <a:pt x="189" y="243"/>
                    </a:moveTo>
                    <a:lnTo>
                      <a:pt x="212" y="243"/>
                    </a:lnTo>
                    <a:lnTo>
                      <a:pt x="234" y="242"/>
                    </a:lnTo>
                    <a:lnTo>
                      <a:pt x="255" y="239"/>
                    </a:lnTo>
                    <a:lnTo>
                      <a:pt x="273" y="238"/>
                    </a:lnTo>
                    <a:lnTo>
                      <a:pt x="290" y="236"/>
                    </a:lnTo>
                    <a:lnTo>
                      <a:pt x="305" y="233"/>
                    </a:lnTo>
                    <a:lnTo>
                      <a:pt x="319" y="230"/>
                    </a:lnTo>
                    <a:lnTo>
                      <a:pt x="331" y="227"/>
                    </a:lnTo>
                    <a:lnTo>
                      <a:pt x="342" y="223"/>
                    </a:lnTo>
                    <a:lnTo>
                      <a:pt x="352" y="221"/>
                    </a:lnTo>
                    <a:lnTo>
                      <a:pt x="359" y="218"/>
                    </a:lnTo>
                    <a:lnTo>
                      <a:pt x="365" y="215"/>
                    </a:lnTo>
                    <a:lnTo>
                      <a:pt x="370" y="214"/>
                    </a:lnTo>
                    <a:lnTo>
                      <a:pt x="374" y="212"/>
                    </a:lnTo>
                    <a:lnTo>
                      <a:pt x="375" y="211"/>
                    </a:lnTo>
                    <a:lnTo>
                      <a:pt x="376" y="211"/>
                    </a:lnTo>
                    <a:lnTo>
                      <a:pt x="374" y="208"/>
                    </a:lnTo>
                    <a:lnTo>
                      <a:pt x="369" y="204"/>
                    </a:lnTo>
                    <a:lnTo>
                      <a:pt x="362" y="197"/>
                    </a:lnTo>
                    <a:lnTo>
                      <a:pt x="354" y="188"/>
                    </a:lnTo>
                    <a:lnTo>
                      <a:pt x="345" y="177"/>
                    </a:lnTo>
                    <a:lnTo>
                      <a:pt x="338" y="166"/>
                    </a:lnTo>
                    <a:lnTo>
                      <a:pt x="333" y="154"/>
                    </a:lnTo>
                    <a:lnTo>
                      <a:pt x="331" y="143"/>
                    </a:lnTo>
                    <a:lnTo>
                      <a:pt x="327" y="114"/>
                    </a:lnTo>
                    <a:lnTo>
                      <a:pt x="319" y="88"/>
                    </a:lnTo>
                    <a:lnTo>
                      <a:pt x="307" y="62"/>
                    </a:lnTo>
                    <a:lnTo>
                      <a:pt x="289" y="41"/>
                    </a:lnTo>
                    <a:lnTo>
                      <a:pt x="267" y="24"/>
                    </a:lnTo>
                    <a:lnTo>
                      <a:pt x="243" y="12"/>
                    </a:lnTo>
                    <a:lnTo>
                      <a:pt x="217" y="2"/>
                    </a:lnTo>
                    <a:lnTo>
                      <a:pt x="188" y="0"/>
                    </a:lnTo>
                    <a:lnTo>
                      <a:pt x="159" y="2"/>
                    </a:lnTo>
                    <a:lnTo>
                      <a:pt x="132" y="12"/>
                    </a:lnTo>
                    <a:lnTo>
                      <a:pt x="108" y="24"/>
                    </a:lnTo>
                    <a:lnTo>
                      <a:pt x="88" y="41"/>
                    </a:lnTo>
                    <a:lnTo>
                      <a:pt x="69" y="62"/>
                    </a:lnTo>
                    <a:lnTo>
                      <a:pt x="56" y="88"/>
                    </a:lnTo>
                    <a:lnTo>
                      <a:pt x="48" y="114"/>
                    </a:lnTo>
                    <a:lnTo>
                      <a:pt x="45" y="143"/>
                    </a:lnTo>
                    <a:lnTo>
                      <a:pt x="43" y="154"/>
                    </a:lnTo>
                    <a:lnTo>
                      <a:pt x="38" y="167"/>
                    </a:lnTo>
                    <a:lnTo>
                      <a:pt x="31" y="178"/>
                    </a:lnTo>
                    <a:lnTo>
                      <a:pt x="23" y="189"/>
                    </a:lnTo>
                    <a:lnTo>
                      <a:pt x="14" y="197"/>
                    </a:lnTo>
                    <a:lnTo>
                      <a:pt x="7" y="205"/>
                    </a:lnTo>
                    <a:lnTo>
                      <a:pt x="2" y="210"/>
                    </a:lnTo>
                    <a:lnTo>
                      <a:pt x="0" y="211"/>
                    </a:lnTo>
                    <a:lnTo>
                      <a:pt x="1" y="211"/>
                    </a:lnTo>
                    <a:lnTo>
                      <a:pt x="2" y="212"/>
                    </a:lnTo>
                    <a:lnTo>
                      <a:pt x="6" y="214"/>
                    </a:lnTo>
                    <a:lnTo>
                      <a:pt x="10" y="215"/>
                    </a:lnTo>
                    <a:lnTo>
                      <a:pt x="17" y="218"/>
                    </a:lnTo>
                    <a:lnTo>
                      <a:pt x="25" y="221"/>
                    </a:lnTo>
                    <a:lnTo>
                      <a:pt x="34" y="223"/>
                    </a:lnTo>
                    <a:lnTo>
                      <a:pt x="45" y="227"/>
                    </a:lnTo>
                    <a:lnTo>
                      <a:pt x="58" y="230"/>
                    </a:lnTo>
                    <a:lnTo>
                      <a:pt x="71" y="233"/>
                    </a:lnTo>
                    <a:lnTo>
                      <a:pt x="86" y="236"/>
                    </a:lnTo>
                    <a:lnTo>
                      <a:pt x="104" y="238"/>
                    </a:lnTo>
                    <a:lnTo>
                      <a:pt x="122" y="239"/>
                    </a:lnTo>
                    <a:lnTo>
                      <a:pt x="143" y="242"/>
                    </a:lnTo>
                    <a:lnTo>
                      <a:pt x="165" y="243"/>
                    </a:lnTo>
                    <a:lnTo>
                      <a:pt x="189" y="243"/>
                    </a:lnTo>
                    <a:close/>
                  </a:path>
                </a:pathLst>
              </a:custGeom>
              <a:solidFill>
                <a:srgbClr val="661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51" name="Freeform 152"/>
              <p:cNvSpPr>
                <a:spLocks/>
              </p:cNvSpPr>
              <p:nvPr/>
            </p:nvSpPr>
            <p:spPr bwMode="auto">
              <a:xfrm>
                <a:off x="2196" y="1848"/>
                <a:ext cx="369" cy="456"/>
              </a:xfrm>
              <a:custGeom>
                <a:avLst/>
                <a:gdLst>
                  <a:gd name="T0" fmla="*/ 5 w 738"/>
                  <a:gd name="T1" fmla="*/ 8 h 911"/>
                  <a:gd name="T2" fmla="*/ 4 w 738"/>
                  <a:gd name="T3" fmla="*/ 4 h 911"/>
                  <a:gd name="T4" fmla="*/ 5 w 738"/>
                  <a:gd name="T5" fmla="*/ 2 h 911"/>
                  <a:gd name="T6" fmla="*/ 6 w 738"/>
                  <a:gd name="T7" fmla="*/ 5 h 911"/>
                  <a:gd name="T8" fmla="*/ 6 w 738"/>
                  <a:gd name="T9" fmla="*/ 5 h 911"/>
                  <a:gd name="T10" fmla="*/ 5 w 738"/>
                  <a:gd name="T11" fmla="*/ 1 h 911"/>
                  <a:gd name="T12" fmla="*/ 4 w 738"/>
                  <a:gd name="T13" fmla="*/ 0 h 911"/>
                  <a:gd name="T14" fmla="*/ 3 w 738"/>
                  <a:gd name="T15" fmla="*/ 0 h 911"/>
                  <a:gd name="T16" fmla="*/ 3 w 738"/>
                  <a:gd name="T17" fmla="*/ 0 h 911"/>
                  <a:gd name="T18" fmla="*/ 2 w 738"/>
                  <a:gd name="T19" fmla="*/ 1 h 911"/>
                  <a:gd name="T20" fmla="*/ 0 w 738"/>
                  <a:gd name="T21" fmla="*/ 5 h 911"/>
                  <a:gd name="T22" fmla="*/ 1 w 738"/>
                  <a:gd name="T23" fmla="*/ 5 h 911"/>
                  <a:gd name="T24" fmla="*/ 2 w 738"/>
                  <a:gd name="T25" fmla="*/ 2 h 911"/>
                  <a:gd name="T26" fmla="*/ 2 w 738"/>
                  <a:gd name="T27" fmla="*/ 4 h 911"/>
                  <a:gd name="T28" fmla="*/ 2 w 738"/>
                  <a:gd name="T29" fmla="*/ 8 h 911"/>
                  <a:gd name="T30" fmla="*/ 5 w 738"/>
                  <a:gd name="T31" fmla="*/ 8 h 9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38"/>
                  <a:gd name="T49" fmla="*/ 0 h 911"/>
                  <a:gd name="T50" fmla="*/ 738 w 738"/>
                  <a:gd name="T51" fmla="*/ 911 h 9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38" h="911">
                    <a:moveTo>
                      <a:pt x="595" y="911"/>
                    </a:moveTo>
                    <a:lnTo>
                      <a:pt x="490" y="388"/>
                    </a:lnTo>
                    <a:lnTo>
                      <a:pt x="543" y="252"/>
                    </a:lnTo>
                    <a:lnTo>
                      <a:pt x="672" y="572"/>
                    </a:lnTo>
                    <a:lnTo>
                      <a:pt x="738" y="553"/>
                    </a:lnTo>
                    <a:lnTo>
                      <a:pt x="559" y="39"/>
                    </a:lnTo>
                    <a:lnTo>
                      <a:pt x="447" y="0"/>
                    </a:lnTo>
                    <a:lnTo>
                      <a:pt x="369" y="0"/>
                    </a:lnTo>
                    <a:lnTo>
                      <a:pt x="291" y="0"/>
                    </a:lnTo>
                    <a:lnTo>
                      <a:pt x="176" y="39"/>
                    </a:lnTo>
                    <a:lnTo>
                      <a:pt x="0" y="550"/>
                    </a:lnTo>
                    <a:lnTo>
                      <a:pt x="65" y="572"/>
                    </a:lnTo>
                    <a:lnTo>
                      <a:pt x="193" y="252"/>
                    </a:lnTo>
                    <a:lnTo>
                      <a:pt x="246" y="388"/>
                    </a:lnTo>
                    <a:lnTo>
                      <a:pt x="141" y="911"/>
                    </a:lnTo>
                    <a:lnTo>
                      <a:pt x="595" y="911"/>
                    </a:lnTo>
                    <a:close/>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52" name="Freeform 153"/>
              <p:cNvSpPr>
                <a:spLocks/>
              </p:cNvSpPr>
              <p:nvPr/>
            </p:nvSpPr>
            <p:spPr bwMode="auto">
              <a:xfrm>
                <a:off x="2400" y="2304"/>
                <a:ext cx="64" cy="170"/>
              </a:xfrm>
              <a:custGeom>
                <a:avLst/>
                <a:gdLst>
                  <a:gd name="T0" fmla="*/ 0 w 128"/>
                  <a:gd name="T1" fmla="*/ 0 h 340"/>
                  <a:gd name="T2" fmla="*/ 1 w 128"/>
                  <a:gd name="T3" fmla="*/ 3 h 340"/>
                  <a:gd name="T4" fmla="*/ 1 w 128"/>
                  <a:gd name="T5" fmla="*/ 3 h 340"/>
                  <a:gd name="T6" fmla="*/ 1 w 128"/>
                  <a:gd name="T7" fmla="*/ 0 h 340"/>
                  <a:gd name="T8" fmla="*/ 0 w 128"/>
                  <a:gd name="T9" fmla="*/ 0 h 340"/>
                  <a:gd name="T10" fmla="*/ 0 60000 65536"/>
                  <a:gd name="T11" fmla="*/ 0 60000 65536"/>
                  <a:gd name="T12" fmla="*/ 0 60000 65536"/>
                  <a:gd name="T13" fmla="*/ 0 60000 65536"/>
                  <a:gd name="T14" fmla="*/ 0 60000 65536"/>
                  <a:gd name="T15" fmla="*/ 0 w 128"/>
                  <a:gd name="T16" fmla="*/ 0 h 340"/>
                  <a:gd name="T17" fmla="*/ 128 w 128"/>
                  <a:gd name="T18" fmla="*/ 340 h 340"/>
                </a:gdLst>
                <a:ahLst/>
                <a:cxnLst>
                  <a:cxn ang="T10">
                    <a:pos x="T0" y="T1"/>
                  </a:cxn>
                  <a:cxn ang="T11">
                    <a:pos x="T2" y="T3"/>
                  </a:cxn>
                  <a:cxn ang="T12">
                    <a:pos x="T4" y="T5"/>
                  </a:cxn>
                  <a:cxn ang="T13">
                    <a:pos x="T6" y="T7"/>
                  </a:cxn>
                  <a:cxn ang="T14">
                    <a:pos x="T8" y="T9"/>
                  </a:cxn>
                </a:cxnLst>
                <a:rect l="T15" t="T16" r="T17" b="T18"/>
                <a:pathLst>
                  <a:path w="128" h="340">
                    <a:moveTo>
                      <a:pt x="0" y="0"/>
                    </a:moveTo>
                    <a:lnTo>
                      <a:pt x="48" y="340"/>
                    </a:lnTo>
                    <a:lnTo>
                      <a:pt x="128" y="340"/>
                    </a:lnTo>
                    <a:lnTo>
                      <a:pt x="120" y="0"/>
                    </a:lnTo>
                    <a:lnTo>
                      <a:pt x="0" y="0"/>
                    </a:lnTo>
                    <a:close/>
                  </a:path>
                </a:pathLst>
              </a:custGeom>
              <a:solidFill>
                <a:srgbClr val="B782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53" name="Freeform 154"/>
              <p:cNvSpPr>
                <a:spLocks/>
              </p:cNvSpPr>
              <p:nvPr/>
            </p:nvSpPr>
            <p:spPr bwMode="auto">
              <a:xfrm>
                <a:off x="2296" y="2304"/>
                <a:ext cx="65" cy="170"/>
              </a:xfrm>
              <a:custGeom>
                <a:avLst/>
                <a:gdLst>
                  <a:gd name="T0" fmla="*/ 1 w 130"/>
                  <a:gd name="T1" fmla="*/ 0 h 340"/>
                  <a:gd name="T2" fmla="*/ 0 w 130"/>
                  <a:gd name="T3" fmla="*/ 3 h 340"/>
                  <a:gd name="T4" fmla="*/ 1 w 130"/>
                  <a:gd name="T5" fmla="*/ 3 h 340"/>
                  <a:gd name="T6" fmla="*/ 2 w 130"/>
                  <a:gd name="T7" fmla="*/ 0 h 340"/>
                  <a:gd name="T8" fmla="*/ 1 w 130"/>
                  <a:gd name="T9" fmla="*/ 0 h 340"/>
                  <a:gd name="T10" fmla="*/ 0 60000 65536"/>
                  <a:gd name="T11" fmla="*/ 0 60000 65536"/>
                  <a:gd name="T12" fmla="*/ 0 60000 65536"/>
                  <a:gd name="T13" fmla="*/ 0 60000 65536"/>
                  <a:gd name="T14" fmla="*/ 0 60000 65536"/>
                  <a:gd name="T15" fmla="*/ 0 w 130"/>
                  <a:gd name="T16" fmla="*/ 0 h 340"/>
                  <a:gd name="T17" fmla="*/ 130 w 130"/>
                  <a:gd name="T18" fmla="*/ 340 h 340"/>
                </a:gdLst>
                <a:ahLst/>
                <a:cxnLst>
                  <a:cxn ang="T10">
                    <a:pos x="T0" y="T1"/>
                  </a:cxn>
                  <a:cxn ang="T11">
                    <a:pos x="T2" y="T3"/>
                  </a:cxn>
                  <a:cxn ang="T12">
                    <a:pos x="T4" y="T5"/>
                  </a:cxn>
                  <a:cxn ang="T13">
                    <a:pos x="T6" y="T7"/>
                  </a:cxn>
                  <a:cxn ang="T14">
                    <a:pos x="T8" y="T9"/>
                  </a:cxn>
                </a:cxnLst>
                <a:rect l="T15" t="T16" r="T17" b="T18"/>
                <a:pathLst>
                  <a:path w="130" h="340">
                    <a:moveTo>
                      <a:pt x="8" y="0"/>
                    </a:moveTo>
                    <a:lnTo>
                      <a:pt x="0" y="340"/>
                    </a:lnTo>
                    <a:lnTo>
                      <a:pt x="79" y="340"/>
                    </a:lnTo>
                    <a:lnTo>
                      <a:pt x="130" y="0"/>
                    </a:lnTo>
                    <a:lnTo>
                      <a:pt x="8" y="0"/>
                    </a:lnTo>
                    <a:close/>
                  </a:path>
                </a:pathLst>
              </a:custGeom>
              <a:solidFill>
                <a:srgbClr val="B782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54" name="Freeform 155"/>
              <p:cNvSpPr>
                <a:spLocks/>
              </p:cNvSpPr>
              <p:nvPr/>
            </p:nvSpPr>
            <p:spPr bwMode="auto">
              <a:xfrm>
                <a:off x="2326" y="1734"/>
                <a:ext cx="108" cy="108"/>
              </a:xfrm>
              <a:custGeom>
                <a:avLst/>
                <a:gdLst>
                  <a:gd name="T0" fmla="*/ 1 w 214"/>
                  <a:gd name="T1" fmla="*/ 2 h 215"/>
                  <a:gd name="T2" fmla="*/ 2 w 214"/>
                  <a:gd name="T3" fmla="*/ 2 h 215"/>
                  <a:gd name="T4" fmla="*/ 2 w 214"/>
                  <a:gd name="T5" fmla="*/ 2 h 215"/>
                  <a:gd name="T6" fmla="*/ 2 w 214"/>
                  <a:gd name="T7" fmla="*/ 2 h 215"/>
                  <a:gd name="T8" fmla="*/ 2 w 214"/>
                  <a:gd name="T9" fmla="*/ 2 h 215"/>
                  <a:gd name="T10" fmla="*/ 2 w 214"/>
                  <a:gd name="T11" fmla="*/ 2 h 215"/>
                  <a:gd name="T12" fmla="*/ 2 w 214"/>
                  <a:gd name="T13" fmla="*/ 2 h 215"/>
                  <a:gd name="T14" fmla="*/ 2 w 214"/>
                  <a:gd name="T15" fmla="*/ 2 h 215"/>
                  <a:gd name="T16" fmla="*/ 2 w 214"/>
                  <a:gd name="T17" fmla="*/ 1 h 215"/>
                  <a:gd name="T18" fmla="*/ 2 w 214"/>
                  <a:gd name="T19" fmla="*/ 1 h 215"/>
                  <a:gd name="T20" fmla="*/ 2 w 214"/>
                  <a:gd name="T21" fmla="*/ 1 h 215"/>
                  <a:gd name="T22" fmla="*/ 2 w 214"/>
                  <a:gd name="T23" fmla="*/ 1 h 215"/>
                  <a:gd name="T24" fmla="*/ 2 w 214"/>
                  <a:gd name="T25" fmla="*/ 1 h 215"/>
                  <a:gd name="T26" fmla="*/ 2 w 214"/>
                  <a:gd name="T27" fmla="*/ 1 h 215"/>
                  <a:gd name="T28" fmla="*/ 2 w 214"/>
                  <a:gd name="T29" fmla="*/ 1 h 215"/>
                  <a:gd name="T30" fmla="*/ 2 w 214"/>
                  <a:gd name="T31" fmla="*/ 1 h 215"/>
                  <a:gd name="T32" fmla="*/ 1 w 214"/>
                  <a:gd name="T33" fmla="*/ 0 h 215"/>
                  <a:gd name="T34" fmla="*/ 1 w 214"/>
                  <a:gd name="T35" fmla="*/ 1 h 215"/>
                  <a:gd name="T36" fmla="*/ 1 w 214"/>
                  <a:gd name="T37" fmla="*/ 1 h 215"/>
                  <a:gd name="T38" fmla="*/ 1 w 214"/>
                  <a:gd name="T39" fmla="*/ 1 h 215"/>
                  <a:gd name="T40" fmla="*/ 1 w 214"/>
                  <a:gd name="T41" fmla="*/ 1 h 215"/>
                  <a:gd name="T42" fmla="*/ 1 w 214"/>
                  <a:gd name="T43" fmla="*/ 1 h 215"/>
                  <a:gd name="T44" fmla="*/ 1 w 214"/>
                  <a:gd name="T45" fmla="*/ 1 h 215"/>
                  <a:gd name="T46" fmla="*/ 1 w 214"/>
                  <a:gd name="T47" fmla="*/ 1 h 215"/>
                  <a:gd name="T48" fmla="*/ 0 w 214"/>
                  <a:gd name="T49" fmla="*/ 1 h 215"/>
                  <a:gd name="T50" fmla="*/ 1 w 214"/>
                  <a:gd name="T51" fmla="*/ 2 h 215"/>
                  <a:gd name="T52" fmla="*/ 1 w 214"/>
                  <a:gd name="T53" fmla="*/ 2 h 215"/>
                  <a:gd name="T54" fmla="*/ 1 w 214"/>
                  <a:gd name="T55" fmla="*/ 2 h 215"/>
                  <a:gd name="T56" fmla="*/ 1 w 214"/>
                  <a:gd name="T57" fmla="*/ 2 h 215"/>
                  <a:gd name="T58" fmla="*/ 1 w 214"/>
                  <a:gd name="T59" fmla="*/ 2 h 215"/>
                  <a:gd name="T60" fmla="*/ 1 w 214"/>
                  <a:gd name="T61" fmla="*/ 2 h 215"/>
                  <a:gd name="T62" fmla="*/ 1 w 214"/>
                  <a:gd name="T63" fmla="*/ 2 h 215"/>
                  <a:gd name="T64" fmla="*/ 1 w 214"/>
                  <a:gd name="T65" fmla="*/ 2 h 21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
                  <a:gd name="T100" fmla="*/ 0 h 215"/>
                  <a:gd name="T101" fmla="*/ 214 w 214"/>
                  <a:gd name="T102" fmla="*/ 215 h 21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 h="215">
                    <a:moveTo>
                      <a:pt x="108" y="215"/>
                    </a:moveTo>
                    <a:lnTo>
                      <a:pt x="129" y="213"/>
                    </a:lnTo>
                    <a:lnTo>
                      <a:pt x="148" y="207"/>
                    </a:lnTo>
                    <a:lnTo>
                      <a:pt x="167" y="196"/>
                    </a:lnTo>
                    <a:lnTo>
                      <a:pt x="183" y="184"/>
                    </a:lnTo>
                    <a:lnTo>
                      <a:pt x="196" y="168"/>
                    </a:lnTo>
                    <a:lnTo>
                      <a:pt x="206" y="149"/>
                    </a:lnTo>
                    <a:lnTo>
                      <a:pt x="212" y="130"/>
                    </a:lnTo>
                    <a:lnTo>
                      <a:pt x="214" y="108"/>
                    </a:lnTo>
                    <a:lnTo>
                      <a:pt x="212" y="86"/>
                    </a:lnTo>
                    <a:lnTo>
                      <a:pt x="206" y="65"/>
                    </a:lnTo>
                    <a:lnTo>
                      <a:pt x="196" y="47"/>
                    </a:lnTo>
                    <a:lnTo>
                      <a:pt x="183" y="31"/>
                    </a:lnTo>
                    <a:lnTo>
                      <a:pt x="167" y="18"/>
                    </a:lnTo>
                    <a:lnTo>
                      <a:pt x="148" y="8"/>
                    </a:lnTo>
                    <a:lnTo>
                      <a:pt x="129" y="2"/>
                    </a:lnTo>
                    <a:lnTo>
                      <a:pt x="108" y="0"/>
                    </a:lnTo>
                    <a:lnTo>
                      <a:pt x="86" y="2"/>
                    </a:lnTo>
                    <a:lnTo>
                      <a:pt x="65" y="8"/>
                    </a:lnTo>
                    <a:lnTo>
                      <a:pt x="47" y="18"/>
                    </a:lnTo>
                    <a:lnTo>
                      <a:pt x="32" y="31"/>
                    </a:lnTo>
                    <a:lnTo>
                      <a:pt x="18" y="47"/>
                    </a:lnTo>
                    <a:lnTo>
                      <a:pt x="8" y="65"/>
                    </a:lnTo>
                    <a:lnTo>
                      <a:pt x="2" y="86"/>
                    </a:lnTo>
                    <a:lnTo>
                      <a:pt x="0" y="108"/>
                    </a:lnTo>
                    <a:lnTo>
                      <a:pt x="2" y="130"/>
                    </a:lnTo>
                    <a:lnTo>
                      <a:pt x="8" y="149"/>
                    </a:lnTo>
                    <a:lnTo>
                      <a:pt x="18" y="168"/>
                    </a:lnTo>
                    <a:lnTo>
                      <a:pt x="32" y="184"/>
                    </a:lnTo>
                    <a:lnTo>
                      <a:pt x="47" y="196"/>
                    </a:lnTo>
                    <a:lnTo>
                      <a:pt x="65" y="207"/>
                    </a:lnTo>
                    <a:lnTo>
                      <a:pt x="86" y="213"/>
                    </a:lnTo>
                    <a:lnTo>
                      <a:pt x="108" y="215"/>
                    </a:lnTo>
                    <a:close/>
                  </a:path>
                </a:pathLst>
              </a:custGeom>
              <a:solidFill>
                <a:srgbClr val="B782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55" name="Freeform 156"/>
              <p:cNvSpPr>
                <a:spLocks/>
              </p:cNvSpPr>
              <p:nvPr/>
            </p:nvSpPr>
            <p:spPr bwMode="auto">
              <a:xfrm>
                <a:off x="2372" y="1734"/>
                <a:ext cx="62" cy="108"/>
              </a:xfrm>
              <a:custGeom>
                <a:avLst/>
                <a:gdLst>
                  <a:gd name="T0" fmla="*/ 1 w 123"/>
                  <a:gd name="T1" fmla="*/ 0 h 215"/>
                  <a:gd name="T2" fmla="*/ 1 w 123"/>
                  <a:gd name="T3" fmla="*/ 0 h 215"/>
                  <a:gd name="T4" fmla="*/ 1 w 123"/>
                  <a:gd name="T5" fmla="*/ 0 h 215"/>
                  <a:gd name="T6" fmla="*/ 1 w 123"/>
                  <a:gd name="T7" fmla="*/ 1 h 215"/>
                  <a:gd name="T8" fmla="*/ 0 w 123"/>
                  <a:gd name="T9" fmla="*/ 1 h 215"/>
                  <a:gd name="T10" fmla="*/ 1 w 123"/>
                  <a:gd name="T11" fmla="*/ 1 h 215"/>
                  <a:gd name="T12" fmla="*/ 1 w 123"/>
                  <a:gd name="T13" fmla="*/ 1 h 215"/>
                  <a:gd name="T14" fmla="*/ 1 w 123"/>
                  <a:gd name="T15" fmla="*/ 1 h 215"/>
                  <a:gd name="T16" fmla="*/ 1 w 123"/>
                  <a:gd name="T17" fmla="*/ 1 h 215"/>
                  <a:gd name="T18" fmla="*/ 1 w 123"/>
                  <a:gd name="T19" fmla="*/ 1 h 215"/>
                  <a:gd name="T20" fmla="*/ 1 w 123"/>
                  <a:gd name="T21" fmla="*/ 1 h 215"/>
                  <a:gd name="T22" fmla="*/ 1 w 123"/>
                  <a:gd name="T23" fmla="*/ 1 h 215"/>
                  <a:gd name="T24" fmla="*/ 1 w 123"/>
                  <a:gd name="T25" fmla="*/ 1 h 215"/>
                  <a:gd name="T26" fmla="*/ 1 w 123"/>
                  <a:gd name="T27" fmla="*/ 1 h 215"/>
                  <a:gd name="T28" fmla="*/ 1 w 123"/>
                  <a:gd name="T29" fmla="*/ 2 h 215"/>
                  <a:gd name="T30" fmla="*/ 1 w 123"/>
                  <a:gd name="T31" fmla="*/ 2 h 215"/>
                  <a:gd name="T32" fmla="*/ 1 w 123"/>
                  <a:gd name="T33" fmla="*/ 2 h 215"/>
                  <a:gd name="T34" fmla="*/ 1 w 123"/>
                  <a:gd name="T35" fmla="*/ 2 h 215"/>
                  <a:gd name="T36" fmla="*/ 1 w 123"/>
                  <a:gd name="T37" fmla="*/ 2 h 215"/>
                  <a:gd name="T38" fmla="*/ 1 w 123"/>
                  <a:gd name="T39" fmla="*/ 2 h 215"/>
                  <a:gd name="T40" fmla="*/ 0 w 123"/>
                  <a:gd name="T41" fmla="*/ 2 h 215"/>
                  <a:gd name="T42" fmla="*/ 1 w 123"/>
                  <a:gd name="T43" fmla="*/ 2 h 215"/>
                  <a:gd name="T44" fmla="*/ 1 w 123"/>
                  <a:gd name="T45" fmla="*/ 2 h 215"/>
                  <a:gd name="T46" fmla="*/ 1 w 123"/>
                  <a:gd name="T47" fmla="*/ 2 h 215"/>
                  <a:gd name="T48" fmla="*/ 1 w 123"/>
                  <a:gd name="T49" fmla="*/ 2 h 215"/>
                  <a:gd name="T50" fmla="*/ 1 w 123"/>
                  <a:gd name="T51" fmla="*/ 2 h 215"/>
                  <a:gd name="T52" fmla="*/ 1 w 123"/>
                  <a:gd name="T53" fmla="*/ 2 h 215"/>
                  <a:gd name="T54" fmla="*/ 1 w 123"/>
                  <a:gd name="T55" fmla="*/ 2 h 215"/>
                  <a:gd name="T56" fmla="*/ 1 w 123"/>
                  <a:gd name="T57" fmla="*/ 2 h 215"/>
                  <a:gd name="T58" fmla="*/ 1 w 123"/>
                  <a:gd name="T59" fmla="*/ 2 h 215"/>
                  <a:gd name="T60" fmla="*/ 1 w 123"/>
                  <a:gd name="T61" fmla="*/ 2 h 215"/>
                  <a:gd name="T62" fmla="*/ 1 w 123"/>
                  <a:gd name="T63" fmla="*/ 2 h 215"/>
                  <a:gd name="T64" fmla="*/ 1 w 123"/>
                  <a:gd name="T65" fmla="*/ 1 h 215"/>
                  <a:gd name="T66" fmla="*/ 1 w 123"/>
                  <a:gd name="T67" fmla="*/ 1 h 215"/>
                  <a:gd name="T68" fmla="*/ 1 w 123"/>
                  <a:gd name="T69" fmla="*/ 1 h 215"/>
                  <a:gd name="T70" fmla="*/ 1 w 123"/>
                  <a:gd name="T71" fmla="*/ 1 h 215"/>
                  <a:gd name="T72" fmla="*/ 1 w 123"/>
                  <a:gd name="T73" fmla="*/ 1 h 215"/>
                  <a:gd name="T74" fmla="*/ 1 w 123"/>
                  <a:gd name="T75" fmla="*/ 1 h 215"/>
                  <a:gd name="T76" fmla="*/ 1 w 123"/>
                  <a:gd name="T77" fmla="*/ 1 h 215"/>
                  <a:gd name="T78" fmla="*/ 1 w 123"/>
                  <a:gd name="T79" fmla="*/ 1 h 215"/>
                  <a:gd name="T80" fmla="*/ 1 w 123"/>
                  <a:gd name="T81" fmla="*/ 0 h 21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3"/>
                  <a:gd name="T124" fmla="*/ 0 h 215"/>
                  <a:gd name="T125" fmla="*/ 123 w 123"/>
                  <a:gd name="T126" fmla="*/ 215 h 21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3" h="215">
                    <a:moveTo>
                      <a:pt x="17" y="0"/>
                    </a:moveTo>
                    <a:lnTo>
                      <a:pt x="12" y="0"/>
                    </a:lnTo>
                    <a:lnTo>
                      <a:pt x="9" y="0"/>
                    </a:lnTo>
                    <a:lnTo>
                      <a:pt x="4" y="1"/>
                    </a:lnTo>
                    <a:lnTo>
                      <a:pt x="0" y="1"/>
                    </a:lnTo>
                    <a:lnTo>
                      <a:pt x="18" y="5"/>
                    </a:lnTo>
                    <a:lnTo>
                      <a:pt x="35" y="13"/>
                    </a:lnTo>
                    <a:lnTo>
                      <a:pt x="50" y="24"/>
                    </a:lnTo>
                    <a:lnTo>
                      <a:pt x="64" y="36"/>
                    </a:lnTo>
                    <a:lnTo>
                      <a:pt x="75" y="53"/>
                    </a:lnTo>
                    <a:lnTo>
                      <a:pt x="83" y="70"/>
                    </a:lnTo>
                    <a:lnTo>
                      <a:pt x="87" y="88"/>
                    </a:lnTo>
                    <a:lnTo>
                      <a:pt x="90" y="108"/>
                    </a:lnTo>
                    <a:lnTo>
                      <a:pt x="87" y="127"/>
                    </a:lnTo>
                    <a:lnTo>
                      <a:pt x="83" y="146"/>
                    </a:lnTo>
                    <a:lnTo>
                      <a:pt x="75" y="162"/>
                    </a:lnTo>
                    <a:lnTo>
                      <a:pt x="64" y="178"/>
                    </a:lnTo>
                    <a:lnTo>
                      <a:pt x="50" y="191"/>
                    </a:lnTo>
                    <a:lnTo>
                      <a:pt x="35" y="201"/>
                    </a:lnTo>
                    <a:lnTo>
                      <a:pt x="18" y="209"/>
                    </a:lnTo>
                    <a:lnTo>
                      <a:pt x="0" y="214"/>
                    </a:lnTo>
                    <a:lnTo>
                      <a:pt x="4" y="215"/>
                    </a:lnTo>
                    <a:lnTo>
                      <a:pt x="9" y="215"/>
                    </a:lnTo>
                    <a:lnTo>
                      <a:pt x="12" y="215"/>
                    </a:lnTo>
                    <a:lnTo>
                      <a:pt x="17" y="215"/>
                    </a:lnTo>
                    <a:lnTo>
                      <a:pt x="38" y="213"/>
                    </a:lnTo>
                    <a:lnTo>
                      <a:pt x="57" y="207"/>
                    </a:lnTo>
                    <a:lnTo>
                      <a:pt x="76" y="196"/>
                    </a:lnTo>
                    <a:lnTo>
                      <a:pt x="92" y="184"/>
                    </a:lnTo>
                    <a:lnTo>
                      <a:pt x="105" y="168"/>
                    </a:lnTo>
                    <a:lnTo>
                      <a:pt x="115" y="149"/>
                    </a:lnTo>
                    <a:lnTo>
                      <a:pt x="121" y="130"/>
                    </a:lnTo>
                    <a:lnTo>
                      <a:pt x="123" y="108"/>
                    </a:lnTo>
                    <a:lnTo>
                      <a:pt x="121" y="86"/>
                    </a:lnTo>
                    <a:lnTo>
                      <a:pt x="115" y="65"/>
                    </a:lnTo>
                    <a:lnTo>
                      <a:pt x="105" y="47"/>
                    </a:lnTo>
                    <a:lnTo>
                      <a:pt x="92" y="31"/>
                    </a:lnTo>
                    <a:lnTo>
                      <a:pt x="76" y="18"/>
                    </a:lnTo>
                    <a:lnTo>
                      <a:pt x="57" y="8"/>
                    </a:lnTo>
                    <a:lnTo>
                      <a:pt x="38" y="2"/>
                    </a:lnTo>
                    <a:lnTo>
                      <a:pt x="17" y="0"/>
                    </a:lnTo>
                    <a:close/>
                  </a:path>
                </a:pathLst>
              </a:custGeom>
              <a:solidFill>
                <a:srgbClr val="A059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56" name="Freeform 157"/>
              <p:cNvSpPr>
                <a:spLocks/>
              </p:cNvSpPr>
              <p:nvPr/>
            </p:nvSpPr>
            <p:spPr bwMode="auto">
              <a:xfrm>
                <a:off x="2341" y="1848"/>
                <a:ext cx="78" cy="95"/>
              </a:xfrm>
              <a:custGeom>
                <a:avLst/>
                <a:gdLst>
                  <a:gd name="T0" fmla="*/ 1 w 156"/>
                  <a:gd name="T1" fmla="*/ 2 h 188"/>
                  <a:gd name="T2" fmla="*/ 2 w 156"/>
                  <a:gd name="T3" fmla="*/ 0 h 188"/>
                  <a:gd name="T4" fmla="*/ 0 w 156"/>
                  <a:gd name="T5" fmla="*/ 0 h 188"/>
                  <a:gd name="T6" fmla="*/ 1 w 156"/>
                  <a:gd name="T7" fmla="*/ 2 h 188"/>
                  <a:gd name="T8" fmla="*/ 0 60000 65536"/>
                  <a:gd name="T9" fmla="*/ 0 60000 65536"/>
                  <a:gd name="T10" fmla="*/ 0 60000 65536"/>
                  <a:gd name="T11" fmla="*/ 0 60000 65536"/>
                  <a:gd name="T12" fmla="*/ 0 w 156"/>
                  <a:gd name="T13" fmla="*/ 0 h 188"/>
                  <a:gd name="T14" fmla="*/ 156 w 156"/>
                  <a:gd name="T15" fmla="*/ 188 h 188"/>
                </a:gdLst>
                <a:ahLst/>
                <a:cxnLst>
                  <a:cxn ang="T8">
                    <a:pos x="T0" y="T1"/>
                  </a:cxn>
                  <a:cxn ang="T9">
                    <a:pos x="T2" y="T3"/>
                  </a:cxn>
                  <a:cxn ang="T10">
                    <a:pos x="T4" y="T5"/>
                  </a:cxn>
                  <a:cxn ang="T11">
                    <a:pos x="T6" y="T7"/>
                  </a:cxn>
                </a:cxnLst>
                <a:rect l="T12" t="T13" r="T14" b="T15"/>
                <a:pathLst>
                  <a:path w="156" h="188">
                    <a:moveTo>
                      <a:pt x="80" y="188"/>
                    </a:moveTo>
                    <a:lnTo>
                      <a:pt x="156" y="0"/>
                    </a:lnTo>
                    <a:lnTo>
                      <a:pt x="0" y="0"/>
                    </a:lnTo>
                    <a:lnTo>
                      <a:pt x="80" y="1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57" name="Freeform 158"/>
              <p:cNvSpPr>
                <a:spLocks/>
              </p:cNvSpPr>
              <p:nvPr/>
            </p:nvSpPr>
            <p:spPr bwMode="auto">
              <a:xfrm>
                <a:off x="2349" y="1866"/>
                <a:ext cx="14" cy="14"/>
              </a:xfrm>
              <a:custGeom>
                <a:avLst/>
                <a:gdLst>
                  <a:gd name="T0" fmla="*/ 1 w 27"/>
                  <a:gd name="T1" fmla="*/ 1 h 28"/>
                  <a:gd name="T2" fmla="*/ 1 w 27"/>
                  <a:gd name="T3" fmla="*/ 1 h 28"/>
                  <a:gd name="T4" fmla="*/ 1 w 27"/>
                  <a:gd name="T5" fmla="*/ 1 h 28"/>
                  <a:gd name="T6" fmla="*/ 1 w 27"/>
                  <a:gd name="T7" fmla="*/ 1 h 28"/>
                  <a:gd name="T8" fmla="*/ 1 w 27"/>
                  <a:gd name="T9" fmla="*/ 1 h 28"/>
                  <a:gd name="T10" fmla="*/ 1 w 27"/>
                  <a:gd name="T11" fmla="*/ 1 h 28"/>
                  <a:gd name="T12" fmla="*/ 1 w 27"/>
                  <a:gd name="T13" fmla="*/ 1 h 28"/>
                  <a:gd name="T14" fmla="*/ 1 w 27"/>
                  <a:gd name="T15" fmla="*/ 1 h 28"/>
                  <a:gd name="T16" fmla="*/ 1 w 27"/>
                  <a:gd name="T17" fmla="*/ 0 h 28"/>
                  <a:gd name="T18" fmla="*/ 1 w 27"/>
                  <a:gd name="T19" fmla="*/ 1 h 28"/>
                  <a:gd name="T20" fmla="*/ 1 w 27"/>
                  <a:gd name="T21" fmla="*/ 1 h 28"/>
                  <a:gd name="T22" fmla="*/ 1 w 27"/>
                  <a:gd name="T23" fmla="*/ 1 h 28"/>
                  <a:gd name="T24" fmla="*/ 0 w 27"/>
                  <a:gd name="T25" fmla="*/ 1 h 28"/>
                  <a:gd name="T26" fmla="*/ 1 w 27"/>
                  <a:gd name="T27" fmla="*/ 1 h 28"/>
                  <a:gd name="T28" fmla="*/ 1 w 27"/>
                  <a:gd name="T29" fmla="*/ 1 h 28"/>
                  <a:gd name="T30" fmla="*/ 1 w 27"/>
                  <a:gd name="T31" fmla="*/ 1 h 28"/>
                  <a:gd name="T32" fmla="*/ 1 w 27"/>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28"/>
                  <a:gd name="T53" fmla="*/ 27 w 27"/>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28">
                    <a:moveTo>
                      <a:pt x="14" y="28"/>
                    </a:moveTo>
                    <a:lnTo>
                      <a:pt x="19" y="27"/>
                    </a:lnTo>
                    <a:lnTo>
                      <a:pt x="24" y="24"/>
                    </a:lnTo>
                    <a:lnTo>
                      <a:pt x="26" y="20"/>
                    </a:lnTo>
                    <a:lnTo>
                      <a:pt x="27" y="14"/>
                    </a:lnTo>
                    <a:lnTo>
                      <a:pt x="26" y="8"/>
                    </a:lnTo>
                    <a:lnTo>
                      <a:pt x="24" y="4"/>
                    </a:lnTo>
                    <a:lnTo>
                      <a:pt x="19" y="1"/>
                    </a:lnTo>
                    <a:lnTo>
                      <a:pt x="14" y="0"/>
                    </a:lnTo>
                    <a:lnTo>
                      <a:pt x="8" y="1"/>
                    </a:lnTo>
                    <a:lnTo>
                      <a:pt x="3" y="4"/>
                    </a:lnTo>
                    <a:lnTo>
                      <a:pt x="1" y="8"/>
                    </a:lnTo>
                    <a:lnTo>
                      <a:pt x="0" y="14"/>
                    </a:lnTo>
                    <a:lnTo>
                      <a:pt x="1" y="20"/>
                    </a:lnTo>
                    <a:lnTo>
                      <a:pt x="3" y="24"/>
                    </a:lnTo>
                    <a:lnTo>
                      <a:pt x="8"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58" name="Freeform 159"/>
              <p:cNvSpPr>
                <a:spLocks/>
              </p:cNvSpPr>
              <p:nvPr/>
            </p:nvSpPr>
            <p:spPr bwMode="auto">
              <a:xfrm>
                <a:off x="2359" y="1878"/>
                <a:ext cx="14" cy="13"/>
              </a:xfrm>
              <a:custGeom>
                <a:avLst/>
                <a:gdLst>
                  <a:gd name="T0" fmla="*/ 0 w 29"/>
                  <a:gd name="T1" fmla="*/ 0 h 28"/>
                  <a:gd name="T2" fmla="*/ 0 w 29"/>
                  <a:gd name="T3" fmla="*/ 0 h 28"/>
                  <a:gd name="T4" fmla="*/ 0 w 29"/>
                  <a:gd name="T5" fmla="*/ 0 h 28"/>
                  <a:gd name="T6" fmla="*/ 0 w 29"/>
                  <a:gd name="T7" fmla="*/ 0 h 28"/>
                  <a:gd name="T8" fmla="*/ 0 w 29"/>
                  <a:gd name="T9" fmla="*/ 0 h 28"/>
                  <a:gd name="T10" fmla="*/ 0 w 29"/>
                  <a:gd name="T11" fmla="*/ 0 h 28"/>
                  <a:gd name="T12" fmla="*/ 0 w 29"/>
                  <a:gd name="T13" fmla="*/ 0 h 28"/>
                  <a:gd name="T14" fmla="*/ 0 w 29"/>
                  <a:gd name="T15" fmla="*/ 0 h 28"/>
                  <a:gd name="T16" fmla="*/ 0 w 29"/>
                  <a:gd name="T17" fmla="*/ 0 h 28"/>
                  <a:gd name="T18" fmla="*/ 0 w 29"/>
                  <a:gd name="T19" fmla="*/ 0 h 28"/>
                  <a:gd name="T20" fmla="*/ 0 w 29"/>
                  <a:gd name="T21" fmla="*/ 0 h 28"/>
                  <a:gd name="T22" fmla="*/ 0 w 29"/>
                  <a:gd name="T23" fmla="*/ 0 h 28"/>
                  <a:gd name="T24" fmla="*/ 0 w 29"/>
                  <a:gd name="T25" fmla="*/ 0 h 28"/>
                  <a:gd name="T26" fmla="*/ 0 w 29"/>
                  <a:gd name="T27" fmla="*/ 0 h 28"/>
                  <a:gd name="T28" fmla="*/ 0 w 29"/>
                  <a:gd name="T29" fmla="*/ 0 h 28"/>
                  <a:gd name="T30" fmla="*/ 0 w 29"/>
                  <a:gd name="T31" fmla="*/ 0 h 28"/>
                  <a:gd name="T32" fmla="*/ 0 w 29"/>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4" y="28"/>
                    </a:moveTo>
                    <a:lnTo>
                      <a:pt x="20" y="27"/>
                    </a:lnTo>
                    <a:lnTo>
                      <a:pt x="24" y="24"/>
                    </a:lnTo>
                    <a:lnTo>
                      <a:pt x="28" y="20"/>
                    </a:lnTo>
                    <a:lnTo>
                      <a:pt x="29" y="14"/>
                    </a:lnTo>
                    <a:lnTo>
                      <a:pt x="28" y="8"/>
                    </a:lnTo>
                    <a:lnTo>
                      <a:pt x="24" y="4"/>
                    </a:lnTo>
                    <a:lnTo>
                      <a:pt x="20" y="1"/>
                    </a:lnTo>
                    <a:lnTo>
                      <a:pt x="14" y="0"/>
                    </a:lnTo>
                    <a:lnTo>
                      <a:pt x="9" y="1"/>
                    </a:lnTo>
                    <a:lnTo>
                      <a:pt x="5" y="4"/>
                    </a:lnTo>
                    <a:lnTo>
                      <a:pt x="1" y="8"/>
                    </a:lnTo>
                    <a:lnTo>
                      <a:pt x="0" y="14"/>
                    </a:lnTo>
                    <a:lnTo>
                      <a:pt x="1" y="20"/>
                    </a:lnTo>
                    <a:lnTo>
                      <a:pt x="5" y="24"/>
                    </a:lnTo>
                    <a:lnTo>
                      <a:pt x="9"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59" name="Freeform 160"/>
              <p:cNvSpPr>
                <a:spLocks/>
              </p:cNvSpPr>
              <p:nvPr/>
            </p:nvSpPr>
            <p:spPr bwMode="auto">
              <a:xfrm>
                <a:off x="2395" y="1866"/>
                <a:ext cx="14" cy="14"/>
              </a:xfrm>
              <a:custGeom>
                <a:avLst/>
                <a:gdLst>
                  <a:gd name="T0" fmla="*/ 1 w 27"/>
                  <a:gd name="T1" fmla="*/ 1 h 28"/>
                  <a:gd name="T2" fmla="*/ 1 w 27"/>
                  <a:gd name="T3" fmla="*/ 1 h 28"/>
                  <a:gd name="T4" fmla="*/ 1 w 27"/>
                  <a:gd name="T5" fmla="*/ 1 h 28"/>
                  <a:gd name="T6" fmla="*/ 1 w 27"/>
                  <a:gd name="T7" fmla="*/ 1 h 28"/>
                  <a:gd name="T8" fmla="*/ 0 w 27"/>
                  <a:gd name="T9" fmla="*/ 1 h 28"/>
                  <a:gd name="T10" fmla="*/ 1 w 27"/>
                  <a:gd name="T11" fmla="*/ 1 h 28"/>
                  <a:gd name="T12" fmla="*/ 1 w 27"/>
                  <a:gd name="T13" fmla="*/ 1 h 28"/>
                  <a:gd name="T14" fmla="*/ 1 w 27"/>
                  <a:gd name="T15" fmla="*/ 1 h 28"/>
                  <a:gd name="T16" fmla="*/ 1 w 27"/>
                  <a:gd name="T17" fmla="*/ 0 h 28"/>
                  <a:gd name="T18" fmla="*/ 1 w 27"/>
                  <a:gd name="T19" fmla="*/ 1 h 28"/>
                  <a:gd name="T20" fmla="*/ 1 w 27"/>
                  <a:gd name="T21" fmla="*/ 1 h 28"/>
                  <a:gd name="T22" fmla="*/ 1 w 27"/>
                  <a:gd name="T23" fmla="*/ 1 h 28"/>
                  <a:gd name="T24" fmla="*/ 1 w 27"/>
                  <a:gd name="T25" fmla="*/ 1 h 28"/>
                  <a:gd name="T26" fmla="*/ 1 w 27"/>
                  <a:gd name="T27" fmla="*/ 1 h 28"/>
                  <a:gd name="T28" fmla="*/ 1 w 27"/>
                  <a:gd name="T29" fmla="*/ 1 h 28"/>
                  <a:gd name="T30" fmla="*/ 1 w 27"/>
                  <a:gd name="T31" fmla="*/ 1 h 28"/>
                  <a:gd name="T32" fmla="*/ 1 w 27"/>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28"/>
                  <a:gd name="T53" fmla="*/ 27 w 27"/>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28">
                    <a:moveTo>
                      <a:pt x="13" y="28"/>
                    </a:moveTo>
                    <a:lnTo>
                      <a:pt x="8" y="27"/>
                    </a:lnTo>
                    <a:lnTo>
                      <a:pt x="3" y="24"/>
                    </a:lnTo>
                    <a:lnTo>
                      <a:pt x="1" y="20"/>
                    </a:lnTo>
                    <a:lnTo>
                      <a:pt x="0" y="14"/>
                    </a:lnTo>
                    <a:lnTo>
                      <a:pt x="1" y="8"/>
                    </a:lnTo>
                    <a:lnTo>
                      <a:pt x="3" y="4"/>
                    </a:lnTo>
                    <a:lnTo>
                      <a:pt x="8" y="1"/>
                    </a:lnTo>
                    <a:lnTo>
                      <a:pt x="13" y="0"/>
                    </a:lnTo>
                    <a:lnTo>
                      <a:pt x="18" y="1"/>
                    </a:lnTo>
                    <a:lnTo>
                      <a:pt x="23" y="4"/>
                    </a:lnTo>
                    <a:lnTo>
                      <a:pt x="25" y="8"/>
                    </a:lnTo>
                    <a:lnTo>
                      <a:pt x="27" y="14"/>
                    </a:lnTo>
                    <a:lnTo>
                      <a:pt x="25" y="20"/>
                    </a:lnTo>
                    <a:lnTo>
                      <a:pt x="23" y="24"/>
                    </a:lnTo>
                    <a:lnTo>
                      <a:pt x="18" y="27"/>
                    </a:lnTo>
                    <a:lnTo>
                      <a:pt x="13"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60" name="Freeform 161"/>
              <p:cNvSpPr>
                <a:spLocks/>
              </p:cNvSpPr>
              <p:nvPr/>
            </p:nvSpPr>
            <p:spPr bwMode="auto">
              <a:xfrm>
                <a:off x="2386" y="1878"/>
                <a:ext cx="14" cy="13"/>
              </a:xfrm>
              <a:custGeom>
                <a:avLst/>
                <a:gdLst>
                  <a:gd name="T0" fmla="*/ 0 w 29"/>
                  <a:gd name="T1" fmla="*/ 0 h 28"/>
                  <a:gd name="T2" fmla="*/ 0 w 29"/>
                  <a:gd name="T3" fmla="*/ 0 h 28"/>
                  <a:gd name="T4" fmla="*/ 0 w 29"/>
                  <a:gd name="T5" fmla="*/ 0 h 28"/>
                  <a:gd name="T6" fmla="*/ 0 w 29"/>
                  <a:gd name="T7" fmla="*/ 0 h 28"/>
                  <a:gd name="T8" fmla="*/ 0 w 29"/>
                  <a:gd name="T9" fmla="*/ 0 h 28"/>
                  <a:gd name="T10" fmla="*/ 0 w 29"/>
                  <a:gd name="T11" fmla="*/ 0 h 28"/>
                  <a:gd name="T12" fmla="*/ 0 w 29"/>
                  <a:gd name="T13" fmla="*/ 0 h 28"/>
                  <a:gd name="T14" fmla="*/ 0 w 29"/>
                  <a:gd name="T15" fmla="*/ 0 h 28"/>
                  <a:gd name="T16" fmla="*/ 0 w 29"/>
                  <a:gd name="T17" fmla="*/ 0 h 28"/>
                  <a:gd name="T18" fmla="*/ 0 w 29"/>
                  <a:gd name="T19" fmla="*/ 0 h 28"/>
                  <a:gd name="T20" fmla="*/ 0 w 29"/>
                  <a:gd name="T21" fmla="*/ 0 h 28"/>
                  <a:gd name="T22" fmla="*/ 0 w 29"/>
                  <a:gd name="T23" fmla="*/ 0 h 28"/>
                  <a:gd name="T24" fmla="*/ 0 w 29"/>
                  <a:gd name="T25" fmla="*/ 0 h 28"/>
                  <a:gd name="T26" fmla="*/ 0 w 29"/>
                  <a:gd name="T27" fmla="*/ 0 h 28"/>
                  <a:gd name="T28" fmla="*/ 0 w 29"/>
                  <a:gd name="T29" fmla="*/ 0 h 28"/>
                  <a:gd name="T30" fmla="*/ 0 w 29"/>
                  <a:gd name="T31" fmla="*/ 0 h 28"/>
                  <a:gd name="T32" fmla="*/ 0 w 29"/>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4" y="28"/>
                    </a:moveTo>
                    <a:lnTo>
                      <a:pt x="10" y="27"/>
                    </a:lnTo>
                    <a:lnTo>
                      <a:pt x="5" y="24"/>
                    </a:lnTo>
                    <a:lnTo>
                      <a:pt x="2" y="20"/>
                    </a:lnTo>
                    <a:lnTo>
                      <a:pt x="0" y="14"/>
                    </a:lnTo>
                    <a:lnTo>
                      <a:pt x="2" y="8"/>
                    </a:lnTo>
                    <a:lnTo>
                      <a:pt x="5" y="4"/>
                    </a:lnTo>
                    <a:lnTo>
                      <a:pt x="10" y="1"/>
                    </a:lnTo>
                    <a:lnTo>
                      <a:pt x="14" y="0"/>
                    </a:lnTo>
                    <a:lnTo>
                      <a:pt x="20" y="1"/>
                    </a:lnTo>
                    <a:lnTo>
                      <a:pt x="25" y="4"/>
                    </a:lnTo>
                    <a:lnTo>
                      <a:pt x="28" y="8"/>
                    </a:lnTo>
                    <a:lnTo>
                      <a:pt x="29" y="14"/>
                    </a:lnTo>
                    <a:lnTo>
                      <a:pt x="28" y="20"/>
                    </a:lnTo>
                    <a:lnTo>
                      <a:pt x="25" y="24"/>
                    </a:lnTo>
                    <a:lnTo>
                      <a:pt x="20"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61" name="Freeform 162"/>
              <p:cNvSpPr>
                <a:spLocks/>
              </p:cNvSpPr>
              <p:nvPr/>
            </p:nvSpPr>
            <p:spPr bwMode="auto">
              <a:xfrm>
                <a:off x="2372" y="1885"/>
                <a:ext cx="14" cy="14"/>
              </a:xfrm>
              <a:custGeom>
                <a:avLst/>
                <a:gdLst>
                  <a:gd name="T0" fmla="*/ 1 w 28"/>
                  <a:gd name="T1" fmla="*/ 1 h 28"/>
                  <a:gd name="T2" fmla="*/ 1 w 28"/>
                  <a:gd name="T3" fmla="*/ 1 h 28"/>
                  <a:gd name="T4" fmla="*/ 1 w 28"/>
                  <a:gd name="T5" fmla="*/ 1 h 28"/>
                  <a:gd name="T6" fmla="*/ 1 w 28"/>
                  <a:gd name="T7" fmla="*/ 1 h 28"/>
                  <a:gd name="T8" fmla="*/ 1 w 28"/>
                  <a:gd name="T9" fmla="*/ 1 h 28"/>
                  <a:gd name="T10" fmla="*/ 1 w 28"/>
                  <a:gd name="T11" fmla="*/ 1 h 28"/>
                  <a:gd name="T12" fmla="*/ 1 w 28"/>
                  <a:gd name="T13" fmla="*/ 1 h 28"/>
                  <a:gd name="T14" fmla="*/ 1 w 28"/>
                  <a:gd name="T15" fmla="*/ 1 h 28"/>
                  <a:gd name="T16" fmla="*/ 1 w 28"/>
                  <a:gd name="T17" fmla="*/ 0 h 28"/>
                  <a:gd name="T18" fmla="*/ 1 w 28"/>
                  <a:gd name="T19" fmla="*/ 1 h 28"/>
                  <a:gd name="T20" fmla="*/ 1 w 28"/>
                  <a:gd name="T21" fmla="*/ 1 h 28"/>
                  <a:gd name="T22" fmla="*/ 1 w 28"/>
                  <a:gd name="T23" fmla="*/ 1 h 28"/>
                  <a:gd name="T24" fmla="*/ 0 w 28"/>
                  <a:gd name="T25" fmla="*/ 1 h 28"/>
                  <a:gd name="T26" fmla="*/ 1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19" y="27"/>
                    </a:lnTo>
                    <a:lnTo>
                      <a:pt x="24" y="24"/>
                    </a:lnTo>
                    <a:lnTo>
                      <a:pt x="26" y="20"/>
                    </a:lnTo>
                    <a:lnTo>
                      <a:pt x="28" y="14"/>
                    </a:lnTo>
                    <a:lnTo>
                      <a:pt x="26" y="8"/>
                    </a:lnTo>
                    <a:lnTo>
                      <a:pt x="24" y="4"/>
                    </a:lnTo>
                    <a:lnTo>
                      <a:pt x="19" y="1"/>
                    </a:lnTo>
                    <a:lnTo>
                      <a:pt x="14" y="0"/>
                    </a:lnTo>
                    <a:lnTo>
                      <a:pt x="8" y="1"/>
                    </a:lnTo>
                    <a:lnTo>
                      <a:pt x="3" y="4"/>
                    </a:lnTo>
                    <a:lnTo>
                      <a:pt x="1" y="8"/>
                    </a:lnTo>
                    <a:lnTo>
                      <a:pt x="0" y="14"/>
                    </a:lnTo>
                    <a:lnTo>
                      <a:pt x="1" y="20"/>
                    </a:lnTo>
                    <a:lnTo>
                      <a:pt x="3" y="24"/>
                    </a:lnTo>
                    <a:lnTo>
                      <a:pt x="8"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5039" name="Group 163"/>
            <p:cNvGrpSpPr>
              <a:grpSpLocks/>
            </p:cNvGrpSpPr>
            <p:nvPr/>
          </p:nvGrpSpPr>
          <p:grpSpPr bwMode="auto">
            <a:xfrm>
              <a:off x="2211388" y="3608388"/>
              <a:ext cx="238125" cy="536575"/>
              <a:chOff x="2617" y="2532"/>
              <a:chExt cx="211" cy="490"/>
            </a:xfrm>
          </p:grpSpPr>
          <p:grpSp>
            <p:nvGrpSpPr>
              <p:cNvPr id="25143" name="Group 164"/>
              <p:cNvGrpSpPr>
                <a:grpSpLocks noChangeAspect="1"/>
              </p:cNvGrpSpPr>
              <p:nvPr/>
            </p:nvGrpSpPr>
            <p:grpSpPr bwMode="auto">
              <a:xfrm>
                <a:off x="2617" y="2532"/>
                <a:ext cx="211" cy="490"/>
                <a:chOff x="2473" y="2328"/>
                <a:chExt cx="211" cy="490"/>
              </a:xfrm>
            </p:grpSpPr>
            <p:sp>
              <p:nvSpPr>
                <p:cNvPr id="25146" name="AutoShape 165"/>
                <p:cNvSpPr>
                  <a:spLocks noChangeAspect="1" noChangeArrowheads="1" noTextEdit="1"/>
                </p:cNvSpPr>
                <p:nvPr/>
              </p:nvSpPr>
              <p:spPr bwMode="auto">
                <a:xfrm>
                  <a:off x="2473" y="2328"/>
                  <a:ext cx="211"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5147" name="Freeform 166"/>
                <p:cNvSpPr>
                  <a:spLocks/>
                </p:cNvSpPr>
                <p:nvPr/>
              </p:nvSpPr>
              <p:spPr bwMode="auto">
                <a:xfrm>
                  <a:off x="2474" y="2454"/>
                  <a:ext cx="210" cy="364"/>
                </a:xfrm>
                <a:custGeom>
                  <a:avLst/>
                  <a:gdLst>
                    <a:gd name="T0" fmla="*/ 2 w 420"/>
                    <a:gd name="T1" fmla="*/ 5 h 728"/>
                    <a:gd name="T2" fmla="*/ 2 w 420"/>
                    <a:gd name="T3" fmla="*/ 6 h 728"/>
                    <a:gd name="T4" fmla="*/ 1 w 420"/>
                    <a:gd name="T5" fmla="*/ 6 h 728"/>
                    <a:gd name="T6" fmla="*/ 1 w 420"/>
                    <a:gd name="T7" fmla="*/ 6 h 728"/>
                    <a:gd name="T8" fmla="*/ 1 w 420"/>
                    <a:gd name="T9" fmla="*/ 5 h 728"/>
                    <a:gd name="T10" fmla="*/ 1 w 420"/>
                    <a:gd name="T11" fmla="*/ 5 h 728"/>
                    <a:gd name="T12" fmla="*/ 1 w 420"/>
                    <a:gd name="T13" fmla="*/ 4 h 728"/>
                    <a:gd name="T14" fmla="*/ 1 w 420"/>
                    <a:gd name="T15" fmla="*/ 4 h 728"/>
                    <a:gd name="T16" fmla="*/ 1 w 420"/>
                    <a:gd name="T17" fmla="*/ 2 h 728"/>
                    <a:gd name="T18" fmla="*/ 1 w 420"/>
                    <a:gd name="T19" fmla="*/ 3 h 728"/>
                    <a:gd name="T20" fmla="*/ 0 w 420"/>
                    <a:gd name="T21" fmla="*/ 3 h 728"/>
                    <a:gd name="T22" fmla="*/ 1 w 420"/>
                    <a:gd name="T23" fmla="*/ 2 h 728"/>
                    <a:gd name="T24" fmla="*/ 1 w 420"/>
                    <a:gd name="T25" fmla="*/ 2 h 728"/>
                    <a:gd name="T26" fmla="*/ 1 w 420"/>
                    <a:gd name="T27" fmla="*/ 1 h 728"/>
                    <a:gd name="T28" fmla="*/ 2 w 420"/>
                    <a:gd name="T29" fmla="*/ 0 h 728"/>
                    <a:gd name="T30" fmla="*/ 3 w 420"/>
                    <a:gd name="T31" fmla="*/ 1 h 728"/>
                    <a:gd name="T32" fmla="*/ 4 w 420"/>
                    <a:gd name="T33" fmla="*/ 2 h 728"/>
                    <a:gd name="T34" fmla="*/ 3 w 420"/>
                    <a:gd name="T35" fmla="*/ 2 h 728"/>
                    <a:gd name="T36" fmla="*/ 4 w 420"/>
                    <a:gd name="T37" fmla="*/ 3 h 728"/>
                    <a:gd name="T38" fmla="*/ 3 w 420"/>
                    <a:gd name="T39" fmla="*/ 3 h 728"/>
                    <a:gd name="T40" fmla="*/ 3 w 420"/>
                    <a:gd name="T41" fmla="*/ 2 h 728"/>
                    <a:gd name="T42" fmla="*/ 3 w 420"/>
                    <a:gd name="T43" fmla="*/ 4 h 728"/>
                    <a:gd name="T44" fmla="*/ 3 w 420"/>
                    <a:gd name="T45" fmla="*/ 4 h 728"/>
                    <a:gd name="T46" fmla="*/ 3 w 420"/>
                    <a:gd name="T47" fmla="*/ 5 h 728"/>
                    <a:gd name="T48" fmla="*/ 3 w 420"/>
                    <a:gd name="T49" fmla="*/ 5 h 728"/>
                    <a:gd name="T50" fmla="*/ 3 w 420"/>
                    <a:gd name="T51" fmla="*/ 6 h 728"/>
                    <a:gd name="T52" fmla="*/ 3 w 420"/>
                    <a:gd name="T53" fmla="*/ 6 h 728"/>
                    <a:gd name="T54" fmla="*/ 2 w 420"/>
                    <a:gd name="T55" fmla="*/ 6 h 728"/>
                    <a:gd name="T56" fmla="*/ 2 w 420"/>
                    <a:gd name="T57" fmla="*/ 5 h 728"/>
                    <a:gd name="T58" fmla="*/ 2 w 420"/>
                    <a:gd name="T59" fmla="*/ 5 h 72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0"/>
                    <a:gd name="T91" fmla="*/ 0 h 728"/>
                    <a:gd name="T92" fmla="*/ 420 w 420"/>
                    <a:gd name="T93" fmla="*/ 728 h 72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0" h="728">
                      <a:moveTo>
                        <a:pt x="194" y="526"/>
                      </a:moveTo>
                      <a:lnTo>
                        <a:pt x="194" y="728"/>
                      </a:lnTo>
                      <a:lnTo>
                        <a:pt x="47" y="728"/>
                      </a:lnTo>
                      <a:lnTo>
                        <a:pt x="126" y="676"/>
                      </a:lnTo>
                      <a:lnTo>
                        <a:pt x="126" y="530"/>
                      </a:lnTo>
                      <a:lnTo>
                        <a:pt x="109" y="530"/>
                      </a:lnTo>
                      <a:lnTo>
                        <a:pt x="105" y="388"/>
                      </a:lnTo>
                      <a:lnTo>
                        <a:pt x="82" y="388"/>
                      </a:lnTo>
                      <a:lnTo>
                        <a:pt x="101" y="187"/>
                      </a:lnTo>
                      <a:lnTo>
                        <a:pt x="49" y="355"/>
                      </a:lnTo>
                      <a:lnTo>
                        <a:pt x="0" y="353"/>
                      </a:lnTo>
                      <a:lnTo>
                        <a:pt x="41" y="200"/>
                      </a:lnTo>
                      <a:lnTo>
                        <a:pt x="17" y="192"/>
                      </a:lnTo>
                      <a:lnTo>
                        <a:pt x="74" y="29"/>
                      </a:lnTo>
                      <a:lnTo>
                        <a:pt x="210" y="0"/>
                      </a:lnTo>
                      <a:lnTo>
                        <a:pt x="348" y="29"/>
                      </a:lnTo>
                      <a:lnTo>
                        <a:pt x="404" y="192"/>
                      </a:lnTo>
                      <a:lnTo>
                        <a:pt x="379" y="200"/>
                      </a:lnTo>
                      <a:lnTo>
                        <a:pt x="420" y="353"/>
                      </a:lnTo>
                      <a:lnTo>
                        <a:pt x="371" y="355"/>
                      </a:lnTo>
                      <a:lnTo>
                        <a:pt x="319" y="187"/>
                      </a:lnTo>
                      <a:lnTo>
                        <a:pt x="338" y="388"/>
                      </a:lnTo>
                      <a:lnTo>
                        <a:pt x="317" y="388"/>
                      </a:lnTo>
                      <a:lnTo>
                        <a:pt x="313" y="530"/>
                      </a:lnTo>
                      <a:lnTo>
                        <a:pt x="294" y="530"/>
                      </a:lnTo>
                      <a:lnTo>
                        <a:pt x="296" y="676"/>
                      </a:lnTo>
                      <a:lnTo>
                        <a:pt x="375" y="728"/>
                      </a:lnTo>
                      <a:lnTo>
                        <a:pt x="226" y="728"/>
                      </a:lnTo>
                      <a:lnTo>
                        <a:pt x="226" y="526"/>
                      </a:lnTo>
                      <a:lnTo>
                        <a:pt x="194" y="526"/>
                      </a:lnTo>
                      <a:close/>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48" name="Freeform 167"/>
                <p:cNvSpPr>
                  <a:spLocks/>
                </p:cNvSpPr>
                <p:nvPr/>
              </p:nvSpPr>
              <p:spPr bwMode="auto">
                <a:xfrm>
                  <a:off x="2472" y="2328"/>
                  <a:ext cx="180" cy="140"/>
                </a:xfrm>
                <a:custGeom>
                  <a:avLst/>
                  <a:gdLst>
                    <a:gd name="T0" fmla="*/ 2 w 360"/>
                    <a:gd name="T1" fmla="*/ 0 h 279"/>
                    <a:gd name="T2" fmla="*/ 2 w 360"/>
                    <a:gd name="T3" fmla="*/ 1 h 279"/>
                    <a:gd name="T4" fmla="*/ 2 w 360"/>
                    <a:gd name="T5" fmla="*/ 1 h 279"/>
                    <a:gd name="T6" fmla="*/ 2 w 360"/>
                    <a:gd name="T7" fmla="*/ 1 h 279"/>
                    <a:gd name="T8" fmla="*/ 2 w 360"/>
                    <a:gd name="T9" fmla="*/ 1 h 279"/>
                    <a:gd name="T10" fmla="*/ 2 w 360"/>
                    <a:gd name="T11" fmla="*/ 1 h 279"/>
                    <a:gd name="T12" fmla="*/ 1 w 360"/>
                    <a:gd name="T13" fmla="*/ 1 h 279"/>
                    <a:gd name="T14" fmla="*/ 1 w 360"/>
                    <a:gd name="T15" fmla="*/ 1 h 279"/>
                    <a:gd name="T16" fmla="*/ 1 w 360"/>
                    <a:gd name="T17" fmla="*/ 1 h 279"/>
                    <a:gd name="T18" fmla="*/ 1 w 360"/>
                    <a:gd name="T19" fmla="*/ 1 h 279"/>
                    <a:gd name="T20" fmla="*/ 1 w 360"/>
                    <a:gd name="T21" fmla="*/ 1 h 279"/>
                    <a:gd name="T22" fmla="*/ 1 w 360"/>
                    <a:gd name="T23" fmla="*/ 1 h 279"/>
                    <a:gd name="T24" fmla="*/ 1 w 360"/>
                    <a:gd name="T25" fmla="*/ 1 h 279"/>
                    <a:gd name="T26" fmla="*/ 1 w 360"/>
                    <a:gd name="T27" fmla="*/ 1 h 279"/>
                    <a:gd name="T28" fmla="*/ 1 w 360"/>
                    <a:gd name="T29" fmla="*/ 1 h 279"/>
                    <a:gd name="T30" fmla="*/ 1 w 360"/>
                    <a:gd name="T31" fmla="*/ 1 h 279"/>
                    <a:gd name="T32" fmla="*/ 0 w 360"/>
                    <a:gd name="T33" fmla="*/ 1 h 279"/>
                    <a:gd name="T34" fmla="*/ 1 w 360"/>
                    <a:gd name="T35" fmla="*/ 1 h 279"/>
                    <a:gd name="T36" fmla="*/ 1 w 360"/>
                    <a:gd name="T37" fmla="*/ 1 h 279"/>
                    <a:gd name="T38" fmla="*/ 1 w 360"/>
                    <a:gd name="T39" fmla="*/ 1 h 279"/>
                    <a:gd name="T40" fmla="*/ 1 w 360"/>
                    <a:gd name="T41" fmla="*/ 1 h 279"/>
                    <a:gd name="T42" fmla="*/ 1 w 360"/>
                    <a:gd name="T43" fmla="*/ 2 h 279"/>
                    <a:gd name="T44" fmla="*/ 1 w 360"/>
                    <a:gd name="T45" fmla="*/ 2 h 279"/>
                    <a:gd name="T46" fmla="*/ 1 w 360"/>
                    <a:gd name="T47" fmla="*/ 2 h 279"/>
                    <a:gd name="T48" fmla="*/ 1 w 360"/>
                    <a:gd name="T49" fmla="*/ 2 h 279"/>
                    <a:gd name="T50" fmla="*/ 1 w 360"/>
                    <a:gd name="T51" fmla="*/ 2 h 279"/>
                    <a:gd name="T52" fmla="*/ 1 w 360"/>
                    <a:gd name="T53" fmla="*/ 2 h 279"/>
                    <a:gd name="T54" fmla="*/ 1 w 360"/>
                    <a:gd name="T55" fmla="*/ 2 h 279"/>
                    <a:gd name="T56" fmla="*/ 1 w 360"/>
                    <a:gd name="T57" fmla="*/ 2 h 279"/>
                    <a:gd name="T58" fmla="*/ 2 w 360"/>
                    <a:gd name="T59" fmla="*/ 2 h 279"/>
                    <a:gd name="T60" fmla="*/ 2 w 360"/>
                    <a:gd name="T61" fmla="*/ 3 h 279"/>
                    <a:gd name="T62" fmla="*/ 2 w 360"/>
                    <a:gd name="T63" fmla="*/ 3 h 279"/>
                    <a:gd name="T64" fmla="*/ 2 w 360"/>
                    <a:gd name="T65" fmla="*/ 3 h 279"/>
                    <a:gd name="T66" fmla="*/ 2 w 360"/>
                    <a:gd name="T67" fmla="*/ 3 h 279"/>
                    <a:gd name="T68" fmla="*/ 2 w 360"/>
                    <a:gd name="T69" fmla="*/ 3 h 279"/>
                    <a:gd name="T70" fmla="*/ 2 w 360"/>
                    <a:gd name="T71" fmla="*/ 3 h 279"/>
                    <a:gd name="T72" fmla="*/ 3 w 360"/>
                    <a:gd name="T73" fmla="*/ 3 h 279"/>
                    <a:gd name="T74" fmla="*/ 3 w 360"/>
                    <a:gd name="T75" fmla="*/ 3 h 279"/>
                    <a:gd name="T76" fmla="*/ 3 w 360"/>
                    <a:gd name="T77" fmla="*/ 2 h 279"/>
                    <a:gd name="T78" fmla="*/ 3 w 360"/>
                    <a:gd name="T79" fmla="*/ 2 h 279"/>
                    <a:gd name="T80" fmla="*/ 3 w 360"/>
                    <a:gd name="T81" fmla="*/ 2 h 279"/>
                    <a:gd name="T82" fmla="*/ 3 w 360"/>
                    <a:gd name="T83" fmla="*/ 2 h 279"/>
                    <a:gd name="T84" fmla="*/ 3 w 360"/>
                    <a:gd name="T85" fmla="*/ 2 h 279"/>
                    <a:gd name="T86" fmla="*/ 3 w 360"/>
                    <a:gd name="T87" fmla="*/ 2 h 279"/>
                    <a:gd name="T88" fmla="*/ 3 w 360"/>
                    <a:gd name="T89" fmla="*/ 2 h 279"/>
                    <a:gd name="T90" fmla="*/ 3 w 360"/>
                    <a:gd name="T91" fmla="*/ 1 h 279"/>
                    <a:gd name="T92" fmla="*/ 3 w 360"/>
                    <a:gd name="T93" fmla="*/ 1 h 279"/>
                    <a:gd name="T94" fmla="*/ 3 w 360"/>
                    <a:gd name="T95" fmla="*/ 1 h 279"/>
                    <a:gd name="T96" fmla="*/ 3 w 360"/>
                    <a:gd name="T97" fmla="*/ 1 h 279"/>
                    <a:gd name="T98" fmla="*/ 3 w 360"/>
                    <a:gd name="T99" fmla="*/ 1 h 279"/>
                    <a:gd name="T100" fmla="*/ 3 w 360"/>
                    <a:gd name="T101" fmla="*/ 1 h 279"/>
                    <a:gd name="T102" fmla="*/ 3 w 360"/>
                    <a:gd name="T103" fmla="*/ 1 h 279"/>
                    <a:gd name="T104" fmla="*/ 3 w 360"/>
                    <a:gd name="T105" fmla="*/ 1 h 279"/>
                    <a:gd name="T106" fmla="*/ 2 w 360"/>
                    <a:gd name="T107" fmla="*/ 1 h 279"/>
                    <a:gd name="T108" fmla="*/ 2 w 360"/>
                    <a:gd name="T109" fmla="*/ 0 h 2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60"/>
                    <a:gd name="T166" fmla="*/ 0 h 279"/>
                    <a:gd name="T167" fmla="*/ 360 w 360"/>
                    <a:gd name="T168" fmla="*/ 279 h 2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60" h="279">
                      <a:moveTo>
                        <a:pt x="220" y="0"/>
                      </a:moveTo>
                      <a:lnTo>
                        <a:pt x="214" y="0"/>
                      </a:lnTo>
                      <a:lnTo>
                        <a:pt x="208" y="0"/>
                      </a:lnTo>
                      <a:lnTo>
                        <a:pt x="204" y="0"/>
                      </a:lnTo>
                      <a:lnTo>
                        <a:pt x="198" y="2"/>
                      </a:lnTo>
                      <a:lnTo>
                        <a:pt x="193" y="2"/>
                      </a:lnTo>
                      <a:lnTo>
                        <a:pt x="187" y="4"/>
                      </a:lnTo>
                      <a:lnTo>
                        <a:pt x="183" y="6"/>
                      </a:lnTo>
                      <a:lnTo>
                        <a:pt x="177" y="6"/>
                      </a:lnTo>
                      <a:lnTo>
                        <a:pt x="173" y="8"/>
                      </a:lnTo>
                      <a:lnTo>
                        <a:pt x="167" y="10"/>
                      </a:lnTo>
                      <a:lnTo>
                        <a:pt x="163" y="12"/>
                      </a:lnTo>
                      <a:lnTo>
                        <a:pt x="158" y="14"/>
                      </a:lnTo>
                      <a:lnTo>
                        <a:pt x="154" y="17"/>
                      </a:lnTo>
                      <a:lnTo>
                        <a:pt x="150" y="19"/>
                      </a:lnTo>
                      <a:lnTo>
                        <a:pt x="144" y="21"/>
                      </a:lnTo>
                      <a:lnTo>
                        <a:pt x="140" y="25"/>
                      </a:lnTo>
                      <a:lnTo>
                        <a:pt x="136" y="27"/>
                      </a:lnTo>
                      <a:lnTo>
                        <a:pt x="132" y="31"/>
                      </a:lnTo>
                      <a:lnTo>
                        <a:pt x="128" y="33"/>
                      </a:lnTo>
                      <a:lnTo>
                        <a:pt x="125" y="37"/>
                      </a:lnTo>
                      <a:lnTo>
                        <a:pt x="121" y="41"/>
                      </a:lnTo>
                      <a:lnTo>
                        <a:pt x="117" y="45"/>
                      </a:lnTo>
                      <a:lnTo>
                        <a:pt x="113" y="49"/>
                      </a:lnTo>
                      <a:lnTo>
                        <a:pt x="111" y="52"/>
                      </a:lnTo>
                      <a:lnTo>
                        <a:pt x="107" y="56"/>
                      </a:lnTo>
                      <a:lnTo>
                        <a:pt x="105" y="60"/>
                      </a:lnTo>
                      <a:lnTo>
                        <a:pt x="101" y="64"/>
                      </a:lnTo>
                      <a:lnTo>
                        <a:pt x="99" y="70"/>
                      </a:lnTo>
                      <a:lnTo>
                        <a:pt x="97" y="74"/>
                      </a:lnTo>
                      <a:lnTo>
                        <a:pt x="93" y="78"/>
                      </a:lnTo>
                      <a:lnTo>
                        <a:pt x="91" y="83"/>
                      </a:lnTo>
                      <a:lnTo>
                        <a:pt x="90" y="87"/>
                      </a:lnTo>
                      <a:lnTo>
                        <a:pt x="82" y="87"/>
                      </a:lnTo>
                      <a:lnTo>
                        <a:pt x="74" y="89"/>
                      </a:lnTo>
                      <a:lnTo>
                        <a:pt x="66" y="89"/>
                      </a:lnTo>
                      <a:lnTo>
                        <a:pt x="60" y="89"/>
                      </a:lnTo>
                      <a:lnTo>
                        <a:pt x="53" y="91"/>
                      </a:lnTo>
                      <a:lnTo>
                        <a:pt x="47" y="91"/>
                      </a:lnTo>
                      <a:lnTo>
                        <a:pt x="39" y="93"/>
                      </a:lnTo>
                      <a:lnTo>
                        <a:pt x="33" y="95"/>
                      </a:lnTo>
                      <a:lnTo>
                        <a:pt x="27" y="95"/>
                      </a:lnTo>
                      <a:lnTo>
                        <a:pt x="23" y="97"/>
                      </a:lnTo>
                      <a:lnTo>
                        <a:pt x="18" y="99"/>
                      </a:lnTo>
                      <a:lnTo>
                        <a:pt x="14" y="101"/>
                      </a:lnTo>
                      <a:lnTo>
                        <a:pt x="10" y="103"/>
                      </a:lnTo>
                      <a:lnTo>
                        <a:pt x="6" y="105"/>
                      </a:lnTo>
                      <a:lnTo>
                        <a:pt x="4" y="107"/>
                      </a:lnTo>
                      <a:lnTo>
                        <a:pt x="2" y="109"/>
                      </a:lnTo>
                      <a:lnTo>
                        <a:pt x="0" y="109"/>
                      </a:lnTo>
                      <a:lnTo>
                        <a:pt x="0" y="111"/>
                      </a:lnTo>
                      <a:lnTo>
                        <a:pt x="0" y="113"/>
                      </a:lnTo>
                      <a:lnTo>
                        <a:pt x="0" y="114"/>
                      </a:lnTo>
                      <a:lnTo>
                        <a:pt x="2" y="116"/>
                      </a:lnTo>
                      <a:lnTo>
                        <a:pt x="4" y="118"/>
                      </a:lnTo>
                      <a:lnTo>
                        <a:pt x="8" y="120"/>
                      </a:lnTo>
                      <a:lnTo>
                        <a:pt x="12" y="120"/>
                      </a:lnTo>
                      <a:lnTo>
                        <a:pt x="18" y="122"/>
                      </a:lnTo>
                      <a:lnTo>
                        <a:pt x="23" y="124"/>
                      </a:lnTo>
                      <a:lnTo>
                        <a:pt x="29" y="124"/>
                      </a:lnTo>
                      <a:lnTo>
                        <a:pt x="37" y="126"/>
                      </a:lnTo>
                      <a:lnTo>
                        <a:pt x="47" y="126"/>
                      </a:lnTo>
                      <a:lnTo>
                        <a:pt x="56" y="128"/>
                      </a:lnTo>
                      <a:lnTo>
                        <a:pt x="68" y="128"/>
                      </a:lnTo>
                      <a:lnTo>
                        <a:pt x="80" y="128"/>
                      </a:lnTo>
                      <a:lnTo>
                        <a:pt x="80" y="130"/>
                      </a:lnTo>
                      <a:lnTo>
                        <a:pt x="80" y="132"/>
                      </a:lnTo>
                      <a:lnTo>
                        <a:pt x="80" y="134"/>
                      </a:lnTo>
                      <a:lnTo>
                        <a:pt x="80" y="136"/>
                      </a:lnTo>
                      <a:lnTo>
                        <a:pt x="80" y="138"/>
                      </a:lnTo>
                      <a:lnTo>
                        <a:pt x="80" y="140"/>
                      </a:lnTo>
                      <a:lnTo>
                        <a:pt x="80" y="147"/>
                      </a:lnTo>
                      <a:lnTo>
                        <a:pt x="80" y="153"/>
                      </a:lnTo>
                      <a:lnTo>
                        <a:pt x="82" y="161"/>
                      </a:lnTo>
                      <a:lnTo>
                        <a:pt x="82" y="169"/>
                      </a:lnTo>
                      <a:lnTo>
                        <a:pt x="84" y="175"/>
                      </a:lnTo>
                      <a:lnTo>
                        <a:pt x="86" y="180"/>
                      </a:lnTo>
                      <a:lnTo>
                        <a:pt x="88" y="188"/>
                      </a:lnTo>
                      <a:lnTo>
                        <a:pt x="90" y="194"/>
                      </a:lnTo>
                      <a:lnTo>
                        <a:pt x="93" y="200"/>
                      </a:lnTo>
                      <a:lnTo>
                        <a:pt x="97" y="206"/>
                      </a:lnTo>
                      <a:lnTo>
                        <a:pt x="99" y="212"/>
                      </a:lnTo>
                      <a:lnTo>
                        <a:pt x="103" y="217"/>
                      </a:lnTo>
                      <a:lnTo>
                        <a:pt x="107" y="223"/>
                      </a:lnTo>
                      <a:lnTo>
                        <a:pt x="111" y="229"/>
                      </a:lnTo>
                      <a:lnTo>
                        <a:pt x="117" y="235"/>
                      </a:lnTo>
                      <a:lnTo>
                        <a:pt x="121" y="239"/>
                      </a:lnTo>
                      <a:lnTo>
                        <a:pt x="125" y="243"/>
                      </a:lnTo>
                      <a:lnTo>
                        <a:pt x="130" y="248"/>
                      </a:lnTo>
                      <a:lnTo>
                        <a:pt x="136" y="252"/>
                      </a:lnTo>
                      <a:lnTo>
                        <a:pt x="142" y="256"/>
                      </a:lnTo>
                      <a:lnTo>
                        <a:pt x="148" y="260"/>
                      </a:lnTo>
                      <a:lnTo>
                        <a:pt x="154" y="264"/>
                      </a:lnTo>
                      <a:lnTo>
                        <a:pt x="160" y="266"/>
                      </a:lnTo>
                      <a:lnTo>
                        <a:pt x="165" y="270"/>
                      </a:lnTo>
                      <a:lnTo>
                        <a:pt x="171" y="272"/>
                      </a:lnTo>
                      <a:lnTo>
                        <a:pt x="179" y="274"/>
                      </a:lnTo>
                      <a:lnTo>
                        <a:pt x="185" y="276"/>
                      </a:lnTo>
                      <a:lnTo>
                        <a:pt x="191" y="278"/>
                      </a:lnTo>
                      <a:lnTo>
                        <a:pt x="198" y="278"/>
                      </a:lnTo>
                      <a:lnTo>
                        <a:pt x="206" y="279"/>
                      </a:lnTo>
                      <a:lnTo>
                        <a:pt x="212" y="279"/>
                      </a:lnTo>
                      <a:lnTo>
                        <a:pt x="220" y="279"/>
                      </a:lnTo>
                      <a:lnTo>
                        <a:pt x="228" y="279"/>
                      </a:lnTo>
                      <a:lnTo>
                        <a:pt x="233" y="279"/>
                      </a:lnTo>
                      <a:lnTo>
                        <a:pt x="241" y="278"/>
                      </a:lnTo>
                      <a:lnTo>
                        <a:pt x="247" y="278"/>
                      </a:lnTo>
                      <a:lnTo>
                        <a:pt x="255" y="276"/>
                      </a:lnTo>
                      <a:lnTo>
                        <a:pt x="261" y="274"/>
                      </a:lnTo>
                      <a:lnTo>
                        <a:pt x="268" y="272"/>
                      </a:lnTo>
                      <a:lnTo>
                        <a:pt x="274" y="270"/>
                      </a:lnTo>
                      <a:lnTo>
                        <a:pt x="280" y="266"/>
                      </a:lnTo>
                      <a:lnTo>
                        <a:pt x="286" y="264"/>
                      </a:lnTo>
                      <a:lnTo>
                        <a:pt x="292" y="260"/>
                      </a:lnTo>
                      <a:lnTo>
                        <a:pt x="298" y="256"/>
                      </a:lnTo>
                      <a:lnTo>
                        <a:pt x="303" y="252"/>
                      </a:lnTo>
                      <a:lnTo>
                        <a:pt x="309" y="248"/>
                      </a:lnTo>
                      <a:lnTo>
                        <a:pt x="313" y="243"/>
                      </a:lnTo>
                      <a:lnTo>
                        <a:pt x="319" y="239"/>
                      </a:lnTo>
                      <a:lnTo>
                        <a:pt x="323" y="235"/>
                      </a:lnTo>
                      <a:lnTo>
                        <a:pt x="327" y="229"/>
                      </a:lnTo>
                      <a:lnTo>
                        <a:pt x="333" y="223"/>
                      </a:lnTo>
                      <a:lnTo>
                        <a:pt x="336" y="217"/>
                      </a:lnTo>
                      <a:lnTo>
                        <a:pt x="338" y="212"/>
                      </a:lnTo>
                      <a:lnTo>
                        <a:pt x="342" y="206"/>
                      </a:lnTo>
                      <a:lnTo>
                        <a:pt x="346" y="200"/>
                      </a:lnTo>
                      <a:lnTo>
                        <a:pt x="348" y="194"/>
                      </a:lnTo>
                      <a:lnTo>
                        <a:pt x="350" y="188"/>
                      </a:lnTo>
                      <a:lnTo>
                        <a:pt x="354" y="180"/>
                      </a:lnTo>
                      <a:lnTo>
                        <a:pt x="356" y="175"/>
                      </a:lnTo>
                      <a:lnTo>
                        <a:pt x="356" y="169"/>
                      </a:lnTo>
                      <a:lnTo>
                        <a:pt x="358" y="161"/>
                      </a:lnTo>
                      <a:lnTo>
                        <a:pt x="358" y="153"/>
                      </a:lnTo>
                      <a:lnTo>
                        <a:pt x="360" y="147"/>
                      </a:lnTo>
                      <a:lnTo>
                        <a:pt x="360" y="140"/>
                      </a:lnTo>
                      <a:lnTo>
                        <a:pt x="360" y="132"/>
                      </a:lnTo>
                      <a:lnTo>
                        <a:pt x="358" y="126"/>
                      </a:lnTo>
                      <a:lnTo>
                        <a:pt x="358" y="118"/>
                      </a:lnTo>
                      <a:lnTo>
                        <a:pt x="356" y="113"/>
                      </a:lnTo>
                      <a:lnTo>
                        <a:pt x="356" y="105"/>
                      </a:lnTo>
                      <a:lnTo>
                        <a:pt x="354" y="99"/>
                      </a:lnTo>
                      <a:lnTo>
                        <a:pt x="350" y="91"/>
                      </a:lnTo>
                      <a:lnTo>
                        <a:pt x="348" y="85"/>
                      </a:lnTo>
                      <a:lnTo>
                        <a:pt x="346" y="80"/>
                      </a:lnTo>
                      <a:lnTo>
                        <a:pt x="342" y="74"/>
                      </a:lnTo>
                      <a:lnTo>
                        <a:pt x="338" y="68"/>
                      </a:lnTo>
                      <a:lnTo>
                        <a:pt x="336" y="62"/>
                      </a:lnTo>
                      <a:lnTo>
                        <a:pt x="333" y="56"/>
                      </a:lnTo>
                      <a:lnTo>
                        <a:pt x="327" y="50"/>
                      </a:lnTo>
                      <a:lnTo>
                        <a:pt x="323" y="47"/>
                      </a:lnTo>
                      <a:lnTo>
                        <a:pt x="319" y="41"/>
                      </a:lnTo>
                      <a:lnTo>
                        <a:pt x="313" y="37"/>
                      </a:lnTo>
                      <a:lnTo>
                        <a:pt x="309" y="31"/>
                      </a:lnTo>
                      <a:lnTo>
                        <a:pt x="303" y="27"/>
                      </a:lnTo>
                      <a:lnTo>
                        <a:pt x="298" y="23"/>
                      </a:lnTo>
                      <a:lnTo>
                        <a:pt x="292" y="19"/>
                      </a:lnTo>
                      <a:lnTo>
                        <a:pt x="286" y="17"/>
                      </a:lnTo>
                      <a:lnTo>
                        <a:pt x="280" y="14"/>
                      </a:lnTo>
                      <a:lnTo>
                        <a:pt x="274" y="12"/>
                      </a:lnTo>
                      <a:lnTo>
                        <a:pt x="268" y="8"/>
                      </a:lnTo>
                      <a:lnTo>
                        <a:pt x="261" y="6"/>
                      </a:lnTo>
                      <a:lnTo>
                        <a:pt x="255" y="4"/>
                      </a:lnTo>
                      <a:lnTo>
                        <a:pt x="247" y="2"/>
                      </a:lnTo>
                      <a:lnTo>
                        <a:pt x="241" y="2"/>
                      </a:lnTo>
                      <a:lnTo>
                        <a:pt x="233" y="0"/>
                      </a:lnTo>
                      <a:lnTo>
                        <a:pt x="228" y="0"/>
                      </a:lnTo>
                      <a:lnTo>
                        <a:pt x="220" y="0"/>
                      </a:lnTo>
                      <a:close/>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5144" name="Oval 168"/>
              <p:cNvSpPr>
                <a:spLocks noChangeArrowheads="1"/>
              </p:cNvSpPr>
              <p:nvPr/>
            </p:nvSpPr>
            <p:spPr bwMode="auto">
              <a:xfrm>
                <a:off x="2669" y="2562"/>
                <a:ext cx="120" cy="112"/>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5145" name="Oval 169"/>
              <p:cNvSpPr>
                <a:spLocks noChangeArrowheads="1"/>
              </p:cNvSpPr>
              <p:nvPr/>
            </p:nvSpPr>
            <p:spPr bwMode="auto">
              <a:xfrm>
                <a:off x="2689" y="2562"/>
                <a:ext cx="96" cy="112"/>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grpSp>
          <p:nvGrpSpPr>
            <p:cNvPr id="25040" name="Group 170"/>
            <p:cNvGrpSpPr>
              <a:grpSpLocks/>
            </p:cNvGrpSpPr>
            <p:nvPr/>
          </p:nvGrpSpPr>
          <p:grpSpPr bwMode="auto">
            <a:xfrm>
              <a:off x="1784350" y="3646488"/>
              <a:ext cx="239713" cy="550862"/>
              <a:chOff x="2221" y="2406"/>
              <a:chExt cx="212" cy="502"/>
            </a:xfrm>
          </p:grpSpPr>
          <p:grpSp>
            <p:nvGrpSpPr>
              <p:cNvPr id="25135" name="Group 171"/>
              <p:cNvGrpSpPr>
                <a:grpSpLocks noChangeAspect="1"/>
              </p:cNvGrpSpPr>
              <p:nvPr/>
            </p:nvGrpSpPr>
            <p:grpSpPr bwMode="auto">
              <a:xfrm>
                <a:off x="2221" y="2406"/>
                <a:ext cx="212" cy="502"/>
                <a:chOff x="2203" y="2184"/>
                <a:chExt cx="212" cy="502"/>
              </a:xfrm>
            </p:grpSpPr>
            <p:sp>
              <p:nvSpPr>
                <p:cNvPr id="25138" name="AutoShape 172"/>
                <p:cNvSpPr>
                  <a:spLocks noChangeAspect="1" noChangeArrowheads="1" noTextEdit="1"/>
                </p:cNvSpPr>
                <p:nvPr/>
              </p:nvSpPr>
              <p:spPr bwMode="auto">
                <a:xfrm>
                  <a:off x="2203" y="2184"/>
                  <a:ext cx="212" cy="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5139" name="Freeform 173"/>
                <p:cNvSpPr>
                  <a:spLocks/>
                </p:cNvSpPr>
                <p:nvPr/>
              </p:nvSpPr>
              <p:spPr bwMode="auto">
                <a:xfrm>
                  <a:off x="2203" y="2318"/>
                  <a:ext cx="212" cy="368"/>
                </a:xfrm>
                <a:custGeom>
                  <a:avLst/>
                  <a:gdLst>
                    <a:gd name="T0" fmla="*/ 2 w 424"/>
                    <a:gd name="T1" fmla="*/ 3 h 737"/>
                    <a:gd name="T2" fmla="*/ 2 w 424"/>
                    <a:gd name="T3" fmla="*/ 5 h 737"/>
                    <a:gd name="T4" fmla="*/ 1 w 424"/>
                    <a:gd name="T5" fmla="*/ 5 h 737"/>
                    <a:gd name="T6" fmla="*/ 1 w 424"/>
                    <a:gd name="T7" fmla="*/ 5 h 737"/>
                    <a:gd name="T8" fmla="*/ 1 w 424"/>
                    <a:gd name="T9" fmla="*/ 3 h 737"/>
                    <a:gd name="T10" fmla="*/ 1 w 424"/>
                    <a:gd name="T11" fmla="*/ 3 h 737"/>
                    <a:gd name="T12" fmla="*/ 1 w 424"/>
                    <a:gd name="T13" fmla="*/ 2 h 737"/>
                    <a:gd name="T14" fmla="*/ 1 w 424"/>
                    <a:gd name="T15" fmla="*/ 2 h 737"/>
                    <a:gd name="T16" fmla="*/ 1 w 424"/>
                    <a:gd name="T17" fmla="*/ 1 h 737"/>
                    <a:gd name="T18" fmla="*/ 1 w 424"/>
                    <a:gd name="T19" fmla="*/ 2 h 737"/>
                    <a:gd name="T20" fmla="*/ 0 w 424"/>
                    <a:gd name="T21" fmla="*/ 2 h 737"/>
                    <a:gd name="T22" fmla="*/ 1 w 424"/>
                    <a:gd name="T23" fmla="*/ 1 h 737"/>
                    <a:gd name="T24" fmla="*/ 1 w 424"/>
                    <a:gd name="T25" fmla="*/ 1 h 737"/>
                    <a:gd name="T26" fmla="*/ 1 w 424"/>
                    <a:gd name="T27" fmla="*/ 0 h 737"/>
                    <a:gd name="T28" fmla="*/ 2 w 424"/>
                    <a:gd name="T29" fmla="*/ 0 h 737"/>
                    <a:gd name="T30" fmla="*/ 3 w 424"/>
                    <a:gd name="T31" fmla="*/ 0 h 737"/>
                    <a:gd name="T32" fmla="*/ 4 w 424"/>
                    <a:gd name="T33" fmla="*/ 1 h 737"/>
                    <a:gd name="T34" fmla="*/ 3 w 424"/>
                    <a:gd name="T35" fmla="*/ 1 h 737"/>
                    <a:gd name="T36" fmla="*/ 4 w 424"/>
                    <a:gd name="T37" fmla="*/ 2 h 737"/>
                    <a:gd name="T38" fmla="*/ 3 w 424"/>
                    <a:gd name="T39" fmla="*/ 2 h 737"/>
                    <a:gd name="T40" fmla="*/ 3 w 424"/>
                    <a:gd name="T41" fmla="*/ 1 h 737"/>
                    <a:gd name="T42" fmla="*/ 3 w 424"/>
                    <a:gd name="T43" fmla="*/ 2 h 737"/>
                    <a:gd name="T44" fmla="*/ 3 w 424"/>
                    <a:gd name="T45" fmla="*/ 2 h 737"/>
                    <a:gd name="T46" fmla="*/ 3 w 424"/>
                    <a:gd name="T47" fmla="*/ 3 h 737"/>
                    <a:gd name="T48" fmla="*/ 3 w 424"/>
                    <a:gd name="T49" fmla="*/ 3 h 737"/>
                    <a:gd name="T50" fmla="*/ 3 w 424"/>
                    <a:gd name="T51" fmla="*/ 5 h 737"/>
                    <a:gd name="T52" fmla="*/ 3 w 424"/>
                    <a:gd name="T53" fmla="*/ 5 h 737"/>
                    <a:gd name="T54" fmla="*/ 2 w 424"/>
                    <a:gd name="T55" fmla="*/ 5 h 737"/>
                    <a:gd name="T56" fmla="*/ 2 w 424"/>
                    <a:gd name="T57" fmla="*/ 3 h 737"/>
                    <a:gd name="T58" fmla="*/ 2 w 424"/>
                    <a:gd name="T59" fmla="*/ 3 h 7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4"/>
                    <a:gd name="T91" fmla="*/ 0 h 737"/>
                    <a:gd name="T92" fmla="*/ 424 w 424"/>
                    <a:gd name="T93" fmla="*/ 737 h 73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4" h="737">
                      <a:moveTo>
                        <a:pt x="196" y="430"/>
                      </a:moveTo>
                      <a:lnTo>
                        <a:pt x="196" y="737"/>
                      </a:lnTo>
                      <a:lnTo>
                        <a:pt x="45" y="737"/>
                      </a:lnTo>
                      <a:lnTo>
                        <a:pt x="126" y="684"/>
                      </a:lnTo>
                      <a:lnTo>
                        <a:pt x="128" y="434"/>
                      </a:lnTo>
                      <a:lnTo>
                        <a:pt x="108" y="434"/>
                      </a:lnTo>
                      <a:lnTo>
                        <a:pt x="104" y="344"/>
                      </a:lnTo>
                      <a:lnTo>
                        <a:pt x="82" y="344"/>
                      </a:lnTo>
                      <a:lnTo>
                        <a:pt x="102" y="189"/>
                      </a:lnTo>
                      <a:lnTo>
                        <a:pt x="49" y="360"/>
                      </a:lnTo>
                      <a:lnTo>
                        <a:pt x="0" y="356"/>
                      </a:lnTo>
                      <a:lnTo>
                        <a:pt x="41" y="203"/>
                      </a:lnTo>
                      <a:lnTo>
                        <a:pt x="16" y="193"/>
                      </a:lnTo>
                      <a:lnTo>
                        <a:pt x="77" y="51"/>
                      </a:lnTo>
                      <a:lnTo>
                        <a:pt x="212" y="0"/>
                      </a:lnTo>
                      <a:lnTo>
                        <a:pt x="353" y="51"/>
                      </a:lnTo>
                      <a:lnTo>
                        <a:pt x="408" y="193"/>
                      </a:lnTo>
                      <a:lnTo>
                        <a:pt x="383" y="203"/>
                      </a:lnTo>
                      <a:lnTo>
                        <a:pt x="424" y="356"/>
                      </a:lnTo>
                      <a:lnTo>
                        <a:pt x="375" y="360"/>
                      </a:lnTo>
                      <a:lnTo>
                        <a:pt x="322" y="189"/>
                      </a:lnTo>
                      <a:lnTo>
                        <a:pt x="342" y="344"/>
                      </a:lnTo>
                      <a:lnTo>
                        <a:pt x="320" y="344"/>
                      </a:lnTo>
                      <a:lnTo>
                        <a:pt x="316" y="434"/>
                      </a:lnTo>
                      <a:lnTo>
                        <a:pt x="296" y="434"/>
                      </a:lnTo>
                      <a:lnTo>
                        <a:pt x="296" y="684"/>
                      </a:lnTo>
                      <a:lnTo>
                        <a:pt x="379" y="737"/>
                      </a:lnTo>
                      <a:lnTo>
                        <a:pt x="228" y="737"/>
                      </a:lnTo>
                      <a:lnTo>
                        <a:pt x="228" y="430"/>
                      </a:lnTo>
                      <a:lnTo>
                        <a:pt x="196" y="430"/>
                      </a:lnTo>
                      <a:close/>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40" name="Freeform 174"/>
                <p:cNvSpPr>
                  <a:spLocks/>
                </p:cNvSpPr>
                <p:nvPr/>
              </p:nvSpPr>
              <p:spPr bwMode="auto">
                <a:xfrm>
                  <a:off x="2313" y="2321"/>
                  <a:ext cx="39" cy="34"/>
                </a:xfrm>
                <a:custGeom>
                  <a:avLst/>
                  <a:gdLst>
                    <a:gd name="T0" fmla="*/ 0 w 78"/>
                    <a:gd name="T1" fmla="*/ 0 h 69"/>
                    <a:gd name="T2" fmla="*/ 1 w 78"/>
                    <a:gd name="T3" fmla="*/ 0 h 69"/>
                    <a:gd name="T4" fmla="*/ 1 w 78"/>
                    <a:gd name="T5" fmla="*/ 0 h 69"/>
                    <a:gd name="T6" fmla="*/ 0 w 78"/>
                    <a:gd name="T7" fmla="*/ 0 h 69"/>
                    <a:gd name="T8" fmla="*/ 0 60000 65536"/>
                    <a:gd name="T9" fmla="*/ 0 60000 65536"/>
                    <a:gd name="T10" fmla="*/ 0 60000 65536"/>
                    <a:gd name="T11" fmla="*/ 0 60000 65536"/>
                    <a:gd name="T12" fmla="*/ 0 w 78"/>
                    <a:gd name="T13" fmla="*/ 0 h 69"/>
                    <a:gd name="T14" fmla="*/ 78 w 78"/>
                    <a:gd name="T15" fmla="*/ 69 h 69"/>
                  </a:gdLst>
                  <a:ahLst/>
                  <a:cxnLst>
                    <a:cxn ang="T8">
                      <a:pos x="T0" y="T1"/>
                    </a:cxn>
                    <a:cxn ang="T9">
                      <a:pos x="T2" y="T3"/>
                    </a:cxn>
                    <a:cxn ang="T10">
                      <a:pos x="T4" y="T5"/>
                    </a:cxn>
                    <a:cxn ang="T11">
                      <a:pos x="T6" y="T7"/>
                    </a:cxn>
                  </a:cxnLst>
                  <a:rect l="T12" t="T13" r="T14" b="T15"/>
                  <a:pathLst>
                    <a:path w="78" h="69">
                      <a:moveTo>
                        <a:pt x="0" y="0"/>
                      </a:moveTo>
                      <a:lnTo>
                        <a:pt x="41" y="69"/>
                      </a:lnTo>
                      <a:lnTo>
                        <a:pt x="78" y="1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41" name="Freeform 175"/>
                <p:cNvSpPr>
                  <a:spLocks/>
                </p:cNvSpPr>
                <p:nvPr/>
              </p:nvSpPr>
              <p:spPr bwMode="auto">
                <a:xfrm>
                  <a:off x="2274" y="2321"/>
                  <a:ext cx="39" cy="34"/>
                </a:xfrm>
                <a:custGeom>
                  <a:avLst/>
                  <a:gdLst>
                    <a:gd name="T0" fmla="*/ 0 w 79"/>
                    <a:gd name="T1" fmla="*/ 0 h 69"/>
                    <a:gd name="T2" fmla="*/ 0 w 79"/>
                    <a:gd name="T3" fmla="*/ 0 h 69"/>
                    <a:gd name="T4" fmla="*/ 0 w 79"/>
                    <a:gd name="T5" fmla="*/ 0 h 69"/>
                    <a:gd name="T6" fmla="*/ 0 w 79"/>
                    <a:gd name="T7" fmla="*/ 0 h 69"/>
                    <a:gd name="T8" fmla="*/ 0 60000 65536"/>
                    <a:gd name="T9" fmla="*/ 0 60000 65536"/>
                    <a:gd name="T10" fmla="*/ 0 60000 65536"/>
                    <a:gd name="T11" fmla="*/ 0 60000 65536"/>
                    <a:gd name="T12" fmla="*/ 0 w 79"/>
                    <a:gd name="T13" fmla="*/ 0 h 69"/>
                    <a:gd name="T14" fmla="*/ 79 w 79"/>
                    <a:gd name="T15" fmla="*/ 69 h 69"/>
                  </a:gdLst>
                  <a:ahLst/>
                  <a:cxnLst>
                    <a:cxn ang="T8">
                      <a:pos x="T0" y="T1"/>
                    </a:cxn>
                    <a:cxn ang="T9">
                      <a:pos x="T2" y="T3"/>
                    </a:cxn>
                    <a:cxn ang="T10">
                      <a:pos x="T4" y="T5"/>
                    </a:cxn>
                    <a:cxn ang="T11">
                      <a:pos x="T6" y="T7"/>
                    </a:cxn>
                  </a:cxnLst>
                  <a:rect l="T12" t="T13" r="T14" b="T15"/>
                  <a:pathLst>
                    <a:path w="79" h="69">
                      <a:moveTo>
                        <a:pt x="36" y="69"/>
                      </a:moveTo>
                      <a:lnTo>
                        <a:pt x="79" y="0"/>
                      </a:lnTo>
                      <a:lnTo>
                        <a:pt x="0" y="10"/>
                      </a:lnTo>
                      <a:lnTo>
                        <a:pt x="36" y="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42" name="Freeform 176"/>
                <p:cNvSpPr>
                  <a:spLocks/>
                </p:cNvSpPr>
                <p:nvPr/>
              </p:nvSpPr>
              <p:spPr bwMode="auto">
                <a:xfrm>
                  <a:off x="2240" y="2184"/>
                  <a:ext cx="142" cy="144"/>
                </a:xfrm>
                <a:custGeom>
                  <a:avLst/>
                  <a:gdLst>
                    <a:gd name="T0" fmla="*/ 3 w 282"/>
                    <a:gd name="T1" fmla="*/ 1 h 289"/>
                    <a:gd name="T2" fmla="*/ 3 w 282"/>
                    <a:gd name="T3" fmla="*/ 0 h 289"/>
                    <a:gd name="T4" fmla="*/ 3 w 282"/>
                    <a:gd name="T5" fmla="*/ 0 h 289"/>
                    <a:gd name="T6" fmla="*/ 3 w 282"/>
                    <a:gd name="T7" fmla="*/ 0 h 289"/>
                    <a:gd name="T8" fmla="*/ 3 w 282"/>
                    <a:gd name="T9" fmla="*/ 0 h 289"/>
                    <a:gd name="T10" fmla="*/ 3 w 282"/>
                    <a:gd name="T11" fmla="*/ 0 h 289"/>
                    <a:gd name="T12" fmla="*/ 2 w 282"/>
                    <a:gd name="T13" fmla="*/ 0 h 289"/>
                    <a:gd name="T14" fmla="*/ 2 w 282"/>
                    <a:gd name="T15" fmla="*/ 0 h 289"/>
                    <a:gd name="T16" fmla="*/ 2 w 282"/>
                    <a:gd name="T17" fmla="*/ 0 h 289"/>
                    <a:gd name="T18" fmla="*/ 2 w 282"/>
                    <a:gd name="T19" fmla="*/ 0 h 289"/>
                    <a:gd name="T20" fmla="*/ 2 w 282"/>
                    <a:gd name="T21" fmla="*/ 0 h 289"/>
                    <a:gd name="T22" fmla="*/ 2 w 282"/>
                    <a:gd name="T23" fmla="*/ 0 h 289"/>
                    <a:gd name="T24" fmla="*/ 2 w 282"/>
                    <a:gd name="T25" fmla="*/ 0 h 289"/>
                    <a:gd name="T26" fmla="*/ 2 w 282"/>
                    <a:gd name="T27" fmla="*/ 0 h 289"/>
                    <a:gd name="T28" fmla="*/ 2 w 282"/>
                    <a:gd name="T29" fmla="*/ 0 h 289"/>
                    <a:gd name="T30" fmla="*/ 2 w 282"/>
                    <a:gd name="T31" fmla="*/ 0 h 289"/>
                    <a:gd name="T32" fmla="*/ 2 w 282"/>
                    <a:gd name="T33" fmla="*/ 0 h 289"/>
                    <a:gd name="T34" fmla="*/ 1 w 282"/>
                    <a:gd name="T35" fmla="*/ 0 h 289"/>
                    <a:gd name="T36" fmla="*/ 1 w 282"/>
                    <a:gd name="T37" fmla="*/ 0 h 289"/>
                    <a:gd name="T38" fmla="*/ 1 w 282"/>
                    <a:gd name="T39" fmla="*/ 0 h 289"/>
                    <a:gd name="T40" fmla="*/ 1 w 282"/>
                    <a:gd name="T41" fmla="*/ 0 h 289"/>
                    <a:gd name="T42" fmla="*/ 1 w 282"/>
                    <a:gd name="T43" fmla="*/ 0 h 289"/>
                    <a:gd name="T44" fmla="*/ 1 w 282"/>
                    <a:gd name="T45" fmla="*/ 0 h 289"/>
                    <a:gd name="T46" fmla="*/ 1 w 282"/>
                    <a:gd name="T47" fmla="*/ 0 h 289"/>
                    <a:gd name="T48" fmla="*/ 1 w 282"/>
                    <a:gd name="T49" fmla="*/ 0 h 289"/>
                    <a:gd name="T50" fmla="*/ 1 w 282"/>
                    <a:gd name="T51" fmla="*/ 0 h 289"/>
                    <a:gd name="T52" fmla="*/ 1 w 282"/>
                    <a:gd name="T53" fmla="*/ 0 h 289"/>
                    <a:gd name="T54" fmla="*/ 1 w 282"/>
                    <a:gd name="T55" fmla="*/ 0 h 289"/>
                    <a:gd name="T56" fmla="*/ 1 w 282"/>
                    <a:gd name="T57" fmla="*/ 0 h 289"/>
                    <a:gd name="T58" fmla="*/ 1 w 282"/>
                    <a:gd name="T59" fmla="*/ 0 h 289"/>
                    <a:gd name="T60" fmla="*/ 1 w 282"/>
                    <a:gd name="T61" fmla="*/ 0 h 289"/>
                    <a:gd name="T62" fmla="*/ 0 w 282"/>
                    <a:gd name="T63" fmla="*/ 1 h 289"/>
                    <a:gd name="T64" fmla="*/ 0 w 282"/>
                    <a:gd name="T65" fmla="*/ 2 h 289"/>
                    <a:gd name="T66" fmla="*/ 3 w 282"/>
                    <a:gd name="T67" fmla="*/ 1 h 28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89"/>
                    <a:gd name="T104" fmla="*/ 282 w 282"/>
                    <a:gd name="T105" fmla="*/ 289 h 28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89">
                      <a:moveTo>
                        <a:pt x="282" y="141"/>
                      </a:moveTo>
                      <a:lnTo>
                        <a:pt x="282" y="134"/>
                      </a:lnTo>
                      <a:lnTo>
                        <a:pt x="282" y="128"/>
                      </a:lnTo>
                      <a:lnTo>
                        <a:pt x="282" y="120"/>
                      </a:lnTo>
                      <a:lnTo>
                        <a:pt x="280" y="112"/>
                      </a:lnTo>
                      <a:lnTo>
                        <a:pt x="278" y="106"/>
                      </a:lnTo>
                      <a:lnTo>
                        <a:pt x="276" y="98"/>
                      </a:lnTo>
                      <a:lnTo>
                        <a:pt x="274" y="92"/>
                      </a:lnTo>
                      <a:lnTo>
                        <a:pt x="272" y="86"/>
                      </a:lnTo>
                      <a:lnTo>
                        <a:pt x="269" y="81"/>
                      </a:lnTo>
                      <a:lnTo>
                        <a:pt x="267" y="75"/>
                      </a:lnTo>
                      <a:lnTo>
                        <a:pt x="263" y="69"/>
                      </a:lnTo>
                      <a:lnTo>
                        <a:pt x="259" y="63"/>
                      </a:lnTo>
                      <a:lnTo>
                        <a:pt x="255" y="57"/>
                      </a:lnTo>
                      <a:lnTo>
                        <a:pt x="251" y="51"/>
                      </a:lnTo>
                      <a:lnTo>
                        <a:pt x="247" y="47"/>
                      </a:lnTo>
                      <a:lnTo>
                        <a:pt x="241" y="41"/>
                      </a:lnTo>
                      <a:lnTo>
                        <a:pt x="237" y="37"/>
                      </a:lnTo>
                      <a:lnTo>
                        <a:pt x="231" y="31"/>
                      </a:lnTo>
                      <a:lnTo>
                        <a:pt x="227" y="28"/>
                      </a:lnTo>
                      <a:lnTo>
                        <a:pt x="221" y="24"/>
                      </a:lnTo>
                      <a:lnTo>
                        <a:pt x="216" y="20"/>
                      </a:lnTo>
                      <a:lnTo>
                        <a:pt x="210" y="18"/>
                      </a:lnTo>
                      <a:lnTo>
                        <a:pt x="204" y="14"/>
                      </a:lnTo>
                      <a:lnTo>
                        <a:pt x="198" y="12"/>
                      </a:lnTo>
                      <a:lnTo>
                        <a:pt x="190" y="8"/>
                      </a:lnTo>
                      <a:lnTo>
                        <a:pt x="184" y="6"/>
                      </a:lnTo>
                      <a:lnTo>
                        <a:pt x="178" y="4"/>
                      </a:lnTo>
                      <a:lnTo>
                        <a:pt x="170" y="2"/>
                      </a:lnTo>
                      <a:lnTo>
                        <a:pt x="164" y="2"/>
                      </a:lnTo>
                      <a:lnTo>
                        <a:pt x="157" y="0"/>
                      </a:lnTo>
                      <a:lnTo>
                        <a:pt x="149" y="0"/>
                      </a:lnTo>
                      <a:lnTo>
                        <a:pt x="143" y="0"/>
                      </a:lnTo>
                      <a:lnTo>
                        <a:pt x="135" y="0"/>
                      </a:lnTo>
                      <a:lnTo>
                        <a:pt x="127" y="0"/>
                      </a:lnTo>
                      <a:lnTo>
                        <a:pt x="121" y="2"/>
                      </a:lnTo>
                      <a:lnTo>
                        <a:pt x="113" y="2"/>
                      </a:lnTo>
                      <a:lnTo>
                        <a:pt x="108" y="4"/>
                      </a:lnTo>
                      <a:lnTo>
                        <a:pt x="100" y="6"/>
                      </a:lnTo>
                      <a:lnTo>
                        <a:pt x="94" y="8"/>
                      </a:lnTo>
                      <a:lnTo>
                        <a:pt x="86" y="12"/>
                      </a:lnTo>
                      <a:lnTo>
                        <a:pt x="80" y="14"/>
                      </a:lnTo>
                      <a:lnTo>
                        <a:pt x="74" y="18"/>
                      </a:lnTo>
                      <a:lnTo>
                        <a:pt x="68" y="20"/>
                      </a:lnTo>
                      <a:lnTo>
                        <a:pt x="62" y="24"/>
                      </a:lnTo>
                      <a:lnTo>
                        <a:pt x="57" y="28"/>
                      </a:lnTo>
                      <a:lnTo>
                        <a:pt x="53" y="31"/>
                      </a:lnTo>
                      <a:lnTo>
                        <a:pt x="47" y="37"/>
                      </a:lnTo>
                      <a:lnTo>
                        <a:pt x="43" y="41"/>
                      </a:lnTo>
                      <a:lnTo>
                        <a:pt x="37" y="47"/>
                      </a:lnTo>
                      <a:lnTo>
                        <a:pt x="33" y="51"/>
                      </a:lnTo>
                      <a:lnTo>
                        <a:pt x="29" y="57"/>
                      </a:lnTo>
                      <a:lnTo>
                        <a:pt x="25" y="63"/>
                      </a:lnTo>
                      <a:lnTo>
                        <a:pt x="21" y="69"/>
                      </a:lnTo>
                      <a:lnTo>
                        <a:pt x="17" y="75"/>
                      </a:lnTo>
                      <a:lnTo>
                        <a:pt x="13" y="81"/>
                      </a:lnTo>
                      <a:lnTo>
                        <a:pt x="11" y="86"/>
                      </a:lnTo>
                      <a:lnTo>
                        <a:pt x="9" y="92"/>
                      </a:lnTo>
                      <a:lnTo>
                        <a:pt x="7" y="98"/>
                      </a:lnTo>
                      <a:lnTo>
                        <a:pt x="5" y="106"/>
                      </a:lnTo>
                      <a:lnTo>
                        <a:pt x="4" y="112"/>
                      </a:lnTo>
                      <a:lnTo>
                        <a:pt x="2" y="120"/>
                      </a:lnTo>
                      <a:lnTo>
                        <a:pt x="2" y="128"/>
                      </a:lnTo>
                      <a:lnTo>
                        <a:pt x="0" y="134"/>
                      </a:lnTo>
                      <a:lnTo>
                        <a:pt x="0" y="141"/>
                      </a:lnTo>
                      <a:lnTo>
                        <a:pt x="0" y="289"/>
                      </a:lnTo>
                      <a:lnTo>
                        <a:pt x="280" y="289"/>
                      </a:lnTo>
                      <a:lnTo>
                        <a:pt x="282" y="141"/>
                      </a:lnTo>
                      <a:close/>
                    </a:path>
                  </a:pathLst>
                </a:custGeom>
                <a:solidFill>
                  <a:srgbClr val="99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5136" name="Oval 177"/>
              <p:cNvSpPr>
                <a:spLocks noChangeArrowheads="1"/>
              </p:cNvSpPr>
              <p:nvPr/>
            </p:nvSpPr>
            <p:spPr bwMode="auto">
              <a:xfrm>
                <a:off x="2269" y="2442"/>
                <a:ext cx="120" cy="112"/>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5137" name="Oval 178"/>
              <p:cNvSpPr>
                <a:spLocks noChangeArrowheads="1"/>
              </p:cNvSpPr>
              <p:nvPr/>
            </p:nvSpPr>
            <p:spPr bwMode="auto">
              <a:xfrm>
                <a:off x="2289" y="2442"/>
                <a:ext cx="96" cy="112"/>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grpSp>
          <p:nvGrpSpPr>
            <p:cNvPr id="25041" name="Group 180"/>
            <p:cNvGrpSpPr>
              <a:grpSpLocks/>
            </p:cNvGrpSpPr>
            <p:nvPr/>
          </p:nvGrpSpPr>
          <p:grpSpPr bwMode="auto">
            <a:xfrm>
              <a:off x="2319338" y="3355975"/>
              <a:ext cx="501650" cy="830263"/>
              <a:chOff x="2278" y="1533"/>
              <a:chExt cx="443" cy="756"/>
            </a:xfrm>
          </p:grpSpPr>
          <p:sp>
            <p:nvSpPr>
              <p:cNvPr id="25122" name="AutoShape 181"/>
              <p:cNvSpPr>
                <a:spLocks noChangeAspect="1" noChangeArrowheads="1" noTextEdit="1"/>
              </p:cNvSpPr>
              <p:nvPr/>
            </p:nvSpPr>
            <p:spPr bwMode="auto">
              <a:xfrm>
                <a:off x="2278" y="1533"/>
                <a:ext cx="443"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5123" name="Freeform 182"/>
              <p:cNvSpPr>
                <a:spLocks/>
              </p:cNvSpPr>
              <p:nvPr/>
            </p:nvSpPr>
            <p:spPr bwMode="auto">
              <a:xfrm>
                <a:off x="2386" y="1533"/>
                <a:ext cx="225" cy="122"/>
              </a:xfrm>
              <a:custGeom>
                <a:avLst/>
                <a:gdLst>
                  <a:gd name="T0" fmla="*/ 6 w 375"/>
                  <a:gd name="T1" fmla="*/ 2 h 244"/>
                  <a:gd name="T2" fmla="*/ 7 w 375"/>
                  <a:gd name="T3" fmla="*/ 2 h 244"/>
                  <a:gd name="T4" fmla="*/ 8 w 375"/>
                  <a:gd name="T5" fmla="*/ 2 h 244"/>
                  <a:gd name="T6" fmla="*/ 9 w 375"/>
                  <a:gd name="T7" fmla="*/ 2 h 244"/>
                  <a:gd name="T8" fmla="*/ 10 w 375"/>
                  <a:gd name="T9" fmla="*/ 2 h 244"/>
                  <a:gd name="T10" fmla="*/ 10 w 375"/>
                  <a:gd name="T11" fmla="*/ 2 h 244"/>
                  <a:gd name="T12" fmla="*/ 10 w 375"/>
                  <a:gd name="T13" fmla="*/ 2 h 244"/>
                  <a:gd name="T14" fmla="*/ 10 w 375"/>
                  <a:gd name="T15" fmla="*/ 2 h 244"/>
                  <a:gd name="T16" fmla="*/ 10 w 375"/>
                  <a:gd name="T17" fmla="*/ 2 h 244"/>
                  <a:gd name="T18" fmla="*/ 10 w 375"/>
                  <a:gd name="T19" fmla="*/ 2 h 244"/>
                  <a:gd name="T20" fmla="*/ 10 w 375"/>
                  <a:gd name="T21" fmla="*/ 2 h 244"/>
                  <a:gd name="T22" fmla="*/ 10 w 375"/>
                  <a:gd name="T23" fmla="*/ 2 h 244"/>
                  <a:gd name="T24" fmla="*/ 10 w 375"/>
                  <a:gd name="T25" fmla="*/ 1 h 244"/>
                  <a:gd name="T26" fmla="*/ 8 w 375"/>
                  <a:gd name="T27" fmla="*/ 1 h 244"/>
                  <a:gd name="T28" fmla="*/ 8 w 375"/>
                  <a:gd name="T29" fmla="*/ 1 h 244"/>
                  <a:gd name="T30" fmla="*/ 6 w 375"/>
                  <a:gd name="T31" fmla="*/ 1 h 244"/>
                  <a:gd name="T32" fmla="*/ 4 w 375"/>
                  <a:gd name="T33" fmla="*/ 1 h 244"/>
                  <a:gd name="T34" fmla="*/ 3 w 375"/>
                  <a:gd name="T35" fmla="*/ 1 h 244"/>
                  <a:gd name="T36" fmla="*/ 2 w 375"/>
                  <a:gd name="T37" fmla="*/ 1 h 244"/>
                  <a:gd name="T38" fmla="*/ 1 w 375"/>
                  <a:gd name="T39" fmla="*/ 1 h 244"/>
                  <a:gd name="T40" fmla="*/ 1 w 375"/>
                  <a:gd name="T41" fmla="*/ 2 h 244"/>
                  <a:gd name="T42" fmla="*/ 1 w 375"/>
                  <a:gd name="T43" fmla="*/ 2 h 244"/>
                  <a:gd name="T44" fmla="*/ 1 w 375"/>
                  <a:gd name="T45" fmla="*/ 2 h 244"/>
                  <a:gd name="T46" fmla="*/ 1 w 375"/>
                  <a:gd name="T47" fmla="*/ 2 h 244"/>
                  <a:gd name="T48" fmla="*/ 1 w 375"/>
                  <a:gd name="T49" fmla="*/ 2 h 244"/>
                  <a:gd name="T50" fmla="*/ 1 w 375"/>
                  <a:gd name="T51" fmla="*/ 2 h 244"/>
                  <a:gd name="T52" fmla="*/ 1 w 375"/>
                  <a:gd name="T53" fmla="*/ 2 h 244"/>
                  <a:gd name="T54" fmla="*/ 1 w 375"/>
                  <a:gd name="T55" fmla="*/ 2 h 244"/>
                  <a:gd name="T56" fmla="*/ 1 w 375"/>
                  <a:gd name="T57" fmla="*/ 2 h 244"/>
                  <a:gd name="T58" fmla="*/ 2 w 375"/>
                  <a:gd name="T59" fmla="*/ 2 h 244"/>
                  <a:gd name="T60" fmla="*/ 4 w 375"/>
                  <a:gd name="T61" fmla="*/ 2 h 244"/>
                  <a:gd name="T62" fmla="*/ 5 w 375"/>
                  <a:gd name="T63" fmla="*/ 2 h 2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5"/>
                  <a:gd name="T97" fmla="*/ 0 h 244"/>
                  <a:gd name="T98" fmla="*/ 375 w 375"/>
                  <a:gd name="T99" fmla="*/ 244 h 2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5" h="244">
                    <a:moveTo>
                      <a:pt x="188" y="244"/>
                    </a:moveTo>
                    <a:lnTo>
                      <a:pt x="212" y="244"/>
                    </a:lnTo>
                    <a:lnTo>
                      <a:pt x="234" y="243"/>
                    </a:lnTo>
                    <a:lnTo>
                      <a:pt x="254" y="241"/>
                    </a:lnTo>
                    <a:lnTo>
                      <a:pt x="272" y="240"/>
                    </a:lnTo>
                    <a:lnTo>
                      <a:pt x="289" y="237"/>
                    </a:lnTo>
                    <a:lnTo>
                      <a:pt x="304" y="234"/>
                    </a:lnTo>
                    <a:lnTo>
                      <a:pt x="318" y="232"/>
                    </a:lnTo>
                    <a:lnTo>
                      <a:pt x="331" y="228"/>
                    </a:lnTo>
                    <a:lnTo>
                      <a:pt x="341" y="225"/>
                    </a:lnTo>
                    <a:lnTo>
                      <a:pt x="350" y="222"/>
                    </a:lnTo>
                    <a:lnTo>
                      <a:pt x="357" y="219"/>
                    </a:lnTo>
                    <a:lnTo>
                      <a:pt x="364" y="217"/>
                    </a:lnTo>
                    <a:lnTo>
                      <a:pt x="369" y="216"/>
                    </a:lnTo>
                    <a:lnTo>
                      <a:pt x="372" y="213"/>
                    </a:lnTo>
                    <a:lnTo>
                      <a:pt x="374" y="212"/>
                    </a:lnTo>
                    <a:lnTo>
                      <a:pt x="375" y="212"/>
                    </a:lnTo>
                    <a:lnTo>
                      <a:pt x="372" y="210"/>
                    </a:lnTo>
                    <a:lnTo>
                      <a:pt x="368" y="205"/>
                    </a:lnTo>
                    <a:lnTo>
                      <a:pt x="361" y="198"/>
                    </a:lnTo>
                    <a:lnTo>
                      <a:pt x="353" y="188"/>
                    </a:lnTo>
                    <a:lnTo>
                      <a:pt x="345" y="177"/>
                    </a:lnTo>
                    <a:lnTo>
                      <a:pt x="338" y="166"/>
                    </a:lnTo>
                    <a:lnTo>
                      <a:pt x="333" y="154"/>
                    </a:lnTo>
                    <a:lnTo>
                      <a:pt x="331" y="143"/>
                    </a:lnTo>
                    <a:lnTo>
                      <a:pt x="327" y="114"/>
                    </a:lnTo>
                    <a:lnTo>
                      <a:pt x="319" y="88"/>
                    </a:lnTo>
                    <a:lnTo>
                      <a:pt x="307" y="62"/>
                    </a:lnTo>
                    <a:lnTo>
                      <a:pt x="289" y="41"/>
                    </a:lnTo>
                    <a:lnTo>
                      <a:pt x="267" y="24"/>
                    </a:lnTo>
                    <a:lnTo>
                      <a:pt x="243" y="12"/>
                    </a:lnTo>
                    <a:lnTo>
                      <a:pt x="217" y="2"/>
                    </a:lnTo>
                    <a:lnTo>
                      <a:pt x="188" y="0"/>
                    </a:lnTo>
                    <a:lnTo>
                      <a:pt x="159" y="2"/>
                    </a:lnTo>
                    <a:lnTo>
                      <a:pt x="132" y="12"/>
                    </a:lnTo>
                    <a:lnTo>
                      <a:pt x="107" y="24"/>
                    </a:lnTo>
                    <a:lnTo>
                      <a:pt x="86" y="41"/>
                    </a:lnTo>
                    <a:lnTo>
                      <a:pt x="69" y="62"/>
                    </a:lnTo>
                    <a:lnTo>
                      <a:pt x="56" y="88"/>
                    </a:lnTo>
                    <a:lnTo>
                      <a:pt x="47" y="114"/>
                    </a:lnTo>
                    <a:lnTo>
                      <a:pt x="45" y="143"/>
                    </a:lnTo>
                    <a:lnTo>
                      <a:pt x="43" y="154"/>
                    </a:lnTo>
                    <a:lnTo>
                      <a:pt x="38" y="167"/>
                    </a:lnTo>
                    <a:lnTo>
                      <a:pt x="31" y="179"/>
                    </a:lnTo>
                    <a:lnTo>
                      <a:pt x="23" y="189"/>
                    </a:lnTo>
                    <a:lnTo>
                      <a:pt x="14" y="198"/>
                    </a:lnTo>
                    <a:lnTo>
                      <a:pt x="7" y="205"/>
                    </a:lnTo>
                    <a:lnTo>
                      <a:pt x="2" y="211"/>
                    </a:lnTo>
                    <a:lnTo>
                      <a:pt x="0" y="212"/>
                    </a:lnTo>
                    <a:lnTo>
                      <a:pt x="1" y="212"/>
                    </a:lnTo>
                    <a:lnTo>
                      <a:pt x="2" y="213"/>
                    </a:lnTo>
                    <a:lnTo>
                      <a:pt x="6" y="216"/>
                    </a:lnTo>
                    <a:lnTo>
                      <a:pt x="10" y="217"/>
                    </a:lnTo>
                    <a:lnTo>
                      <a:pt x="17" y="219"/>
                    </a:lnTo>
                    <a:lnTo>
                      <a:pt x="25" y="222"/>
                    </a:lnTo>
                    <a:lnTo>
                      <a:pt x="33" y="225"/>
                    </a:lnTo>
                    <a:lnTo>
                      <a:pt x="45" y="228"/>
                    </a:lnTo>
                    <a:lnTo>
                      <a:pt x="56" y="232"/>
                    </a:lnTo>
                    <a:lnTo>
                      <a:pt x="70" y="234"/>
                    </a:lnTo>
                    <a:lnTo>
                      <a:pt x="86" y="237"/>
                    </a:lnTo>
                    <a:lnTo>
                      <a:pt x="103" y="240"/>
                    </a:lnTo>
                    <a:lnTo>
                      <a:pt x="122" y="241"/>
                    </a:lnTo>
                    <a:lnTo>
                      <a:pt x="142" y="243"/>
                    </a:lnTo>
                    <a:lnTo>
                      <a:pt x="164" y="244"/>
                    </a:lnTo>
                    <a:lnTo>
                      <a:pt x="188" y="244"/>
                    </a:lnTo>
                    <a:close/>
                  </a:path>
                </a:pathLst>
              </a:custGeom>
              <a:solidFill>
                <a:srgbClr val="8C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24" name="Freeform 183"/>
              <p:cNvSpPr>
                <a:spLocks/>
              </p:cNvSpPr>
              <p:nvPr/>
            </p:nvSpPr>
            <p:spPr bwMode="auto">
              <a:xfrm>
                <a:off x="2278" y="1664"/>
                <a:ext cx="443" cy="455"/>
              </a:xfrm>
              <a:custGeom>
                <a:avLst/>
                <a:gdLst>
                  <a:gd name="T0" fmla="*/ 17 w 738"/>
                  <a:gd name="T1" fmla="*/ 8 h 910"/>
                  <a:gd name="T2" fmla="*/ 14 w 738"/>
                  <a:gd name="T3" fmla="*/ 4 h 910"/>
                  <a:gd name="T4" fmla="*/ 16 w 738"/>
                  <a:gd name="T5" fmla="*/ 2 h 910"/>
                  <a:gd name="T6" fmla="*/ 19 w 738"/>
                  <a:gd name="T7" fmla="*/ 5 h 910"/>
                  <a:gd name="T8" fmla="*/ 21 w 738"/>
                  <a:gd name="T9" fmla="*/ 5 h 910"/>
                  <a:gd name="T10" fmla="*/ 16 w 738"/>
                  <a:gd name="T11" fmla="*/ 1 h 910"/>
                  <a:gd name="T12" fmla="*/ 13 w 738"/>
                  <a:gd name="T13" fmla="*/ 0 h 910"/>
                  <a:gd name="T14" fmla="*/ 10 w 738"/>
                  <a:gd name="T15" fmla="*/ 0 h 910"/>
                  <a:gd name="T16" fmla="*/ 8 w 738"/>
                  <a:gd name="T17" fmla="*/ 0 h 910"/>
                  <a:gd name="T18" fmla="*/ 5 w 738"/>
                  <a:gd name="T19" fmla="*/ 1 h 910"/>
                  <a:gd name="T20" fmla="*/ 0 w 738"/>
                  <a:gd name="T21" fmla="*/ 5 h 910"/>
                  <a:gd name="T22" fmla="*/ 2 w 738"/>
                  <a:gd name="T23" fmla="*/ 5 h 910"/>
                  <a:gd name="T24" fmla="*/ 5 w 738"/>
                  <a:gd name="T25" fmla="*/ 2 h 910"/>
                  <a:gd name="T26" fmla="*/ 7 w 738"/>
                  <a:gd name="T27" fmla="*/ 4 h 910"/>
                  <a:gd name="T28" fmla="*/ 4 w 738"/>
                  <a:gd name="T29" fmla="*/ 8 h 910"/>
                  <a:gd name="T30" fmla="*/ 17 w 738"/>
                  <a:gd name="T31" fmla="*/ 8 h 9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38"/>
                  <a:gd name="T49" fmla="*/ 0 h 910"/>
                  <a:gd name="T50" fmla="*/ 738 w 738"/>
                  <a:gd name="T51" fmla="*/ 910 h 9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38" h="910">
                    <a:moveTo>
                      <a:pt x="595" y="910"/>
                    </a:moveTo>
                    <a:lnTo>
                      <a:pt x="490" y="387"/>
                    </a:lnTo>
                    <a:lnTo>
                      <a:pt x="543" y="251"/>
                    </a:lnTo>
                    <a:lnTo>
                      <a:pt x="671" y="571"/>
                    </a:lnTo>
                    <a:lnTo>
                      <a:pt x="738" y="553"/>
                    </a:lnTo>
                    <a:lnTo>
                      <a:pt x="559" y="39"/>
                    </a:lnTo>
                    <a:lnTo>
                      <a:pt x="447" y="0"/>
                    </a:lnTo>
                    <a:lnTo>
                      <a:pt x="368" y="0"/>
                    </a:lnTo>
                    <a:lnTo>
                      <a:pt x="291" y="0"/>
                    </a:lnTo>
                    <a:lnTo>
                      <a:pt x="176" y="38"/>
                    </a:lnTo>
                    <a:lnTo>
                      <a:pt x="0" y="550"/>
                    </a:lnTo>
                    <a:lnTo>
                      <a:pt x="63" y="571"/>
                    </a:lnTo>
                    <a:lnTo>
                      <a:pt x="191" y="251"/>
                    </a:lnTo>
                    <a:lnTo>
                      <a:pt x="246" y="387"/>
                    </a:lnTo>
                    <a:lnTo>
                      <a:pt x="140" y="910"/>
                    </a:lnTo>
                    <a:lnTo>
                      <a:pt x="595" y="910"/>
                    </a:lnTo>
                    <a:close/>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25" name="Freeform 184"/>
              <p:cNvSpPr>
                <a:spLocks/>
              </p:cNvSpPr>
              <p:nvPr/>
            </p:nvSpPr>
            <p:spPr bwMode="auto">
              <a:xfrm>
                <a:off x="2522" y="2119"/>
                <a:ext cx="78" cy="170"/>
              </a:xfrm>
              <a:custGeom>
                <a:avLst/>
                <a:gdLst>
                  <a:gd name="T0" fmla="*/ 0 w 129"/>
                  <a:gd name="T1" fmla="*/ 0 h 340"/>
                  <a:gd name="T2" fmla="*/ 1 w 129"/>
                  <a:gd name="T3" fmla="*/ 3 h 340"/>
                  <a:gd name="T4" fmla="*/ 4 w 129"/>
                  <a:gd name="T5" fmla="*/ 3 h 340"/>
                  <a:gd name="T6" fmla="*/ 4 w 129"/>
                  <a:gd name="T7" fmla="*/ 0 h 340"/>
                  <a:gd name="T8" fmla="*/ 0 w 129"/>
                  <a:gd name="T9" fmla="*/ 0 h 340"/>
                  <a:gd name="T10" fmla="*/ 0 60000 65536"/>
                  <a:gd name="T11" fmla="*/ 0 60000 65536"/>
                  <a:gd name="T12" fmla="*/ 0 60000 65536"/>
                  <a:gd name="T13" fmla="*/ 0 60000 65536"/>
                  <a:gd name="T14" fmla="*/ 0 60000 65536"/>
                  <a:gd name="T15" fmla="*/ 0 w 129"/>
                  <a:gd name="T16" fmla="*/ 0 h 340"/>
                  <a:gd name="T17" fmla="*/ 129 w 129"/>
                  <a:gd name="T18" fmla="*/ 340 h 340"/>
                </a:gdLst>
                <a:ahLst/>
                <a:cxnLst>
                  <a:cxn ang="T10">
                    <a:pos x="T0" y="T1"/>
                  </a:cxn>
                  <a:cxn ang="T11">
                    <a:pos x="T2" y="T3"/>
                  </a:cxn>
                  <a:cxn ang="T12">
                    <a:pos x="T4" y="T5"/>
                  </a:cxn>
                  <a:cxn ang="T13">
                    <a:pos x="T6" y="T7"/>
                  </a:cxn>
                  <a:cxn ang="T14">
                    <a:pos x="T8" y="T9"/>
                  </a:cxn>
                </a:cxnLst>
                <a:rect l="T15" t="T16" r="T17" b="T18"/>
                <a:pathLst>
                  <a:path w="129" h="340">
                    <a:moveTo>
                      <a:pt x="0" y="0"/>
                    </a:moveTo>
                    <a:lnTo>
                      <a:pt x="49" y="340"/>
                    </a:lnTo>
                    <a:lnTo>
                      <a:pt x="129" y="340"/>
                    </a:lnTo>
                    <a:lnTo>
                      <a:pt x="121" y="0"/>
                    </a:lnTo>
                    <a:lnTo>
                      <a:pt x="0"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26" name="Freeform 185"/>
              <p:cNvSpPr>
                <a:spLocks/>
              </p:cNvSpPr>
              <p:nvPr/>
            </p:nvSpPr>
            <p:spPr bwMode="auto">
              <a:xfrm>
                <a:off x="2398" y="2119"/>
                <a:ext cx="78" cy="170"/>
              </a:xfrm>
              <a:custGeom>
                <a:avLst/>
                <a:gdLst>
                  <a:gd name="T0" fmla="*/ 1 w 131"/>
                  <a:gd name="T1" fmla="*/ 0 h 340"/>
                  <a:gd name="T2" fmla="*/ 0 w 131"/>
                  <a:gd name="T3" fmla="*/ 3 h 340"/>
                  <a:gd name="T4" fmla="*/ 2 w 131"/>
                  <a:gd name="T5" fmla="*/ 3 h 340"/>
                  <a:gd name="T6" fmla="*/ 4 w 131"/>
                  <a:gd name="T7" fmla="*/ 0 h 340"/>
                  <a:gd name="T8" fmla="*/ 1 w 131"/>
                  <a:gd name="T9" fmla="*/ 0 h 340"/>
                  <a:gd name="T10" fmla="*/ 0 60000 65536"/>
                  <a:gd name="T11" fmla="*/ 0 60000 65536"/>
                  <a:gd name="T12" fmla="*/ 0 60000 65536"/>
                  <a:gd name="T13" fmla="*/ 0 60000 65536"/>
                  <a:gd name="T14" fmla="*/ 0 60000 65536"/>
                  <a:gd name="T15" fmla="*/ 0 w 131"/>
                  <a:gd name="T16" fmla="*/ 0 h 340"/>
                  <a:gd name="T17" fmla="*/ 131 w 131"/>
                  <a:gd name="T18" fmla="*/ 340 h 340"/>
                </a:gdLst>
                <a:ahLst/>
                <a:cxnLst>
                  <a:cxn ang="T10">
                    <a:pos x="T0" y="T1"/>
                  </a:cxn>
                  <a:cxn ang="T11">
                    <a:pos x="T2" y="T3"/>
                  </a:cxn>
                  <a:cxn ang="T12">
                    <a:pos x="T4" y="T5"/>
                  </a:cxn>
                  <a:cxn ang="T13">
                    <a:pos x="T6" y="T7"/>
                  </a:cxn>
                  <a:cxn ang="T14">
                    <a:pos x="T8" y="T9"/>
                  </a:cxn>
                </a:cxnLst>
                <a:rect l="T15" t="T16" r="T17" b="T18"/>
                <a:pathLst>
                  <a:path w="131" h="340">
                    <a:moveTo>
                      <a:pt x="9" y="0"/>
                    </a:moveTo>
                    <a:lnTo>
                      <a:pt x="0" y="340"/>
                    </a:lnTo>
                    <a:lnTo>
                      <a:pt x="81" y="340"/>
                    </a:lnTo>
                    <a:lnTo>
                      <a:pt x="131" y="0"/>
                    </a:lnTo>
                    <a:lnTo>
                      <a:pt x="9"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27" name="Freeform 186"/>
              <p:cNvSpPr>
                <a:spLocks/>
              </p:cNvSpPr>
              <p:nvPr/>
            </p:nvSpPr>
            <p:spPr bwMode="auto">
              <a:xfrm>
                <a:off x="2434" y="1550"/>
                <a:ext cx="130" cy="109"/>
              </a:xfrm>
              <a:custGeom>
                <a:avLst/>
                <a:gdLst>
                  <a:gd name="T0" fmla="*/ 3 w 214"/>
                  <a:gd name="T1" fmla="*/ 2 h 216"/>
                  <a:gd name="T2" fmla="*/ 4 w 214"/>
                  <a:gd name="T3" fmla="*/ 2 h 216"/>
                  <a:gd name="T4" fmla="*/ 4 w 214"/>
                  <a:gd name="T5" fmla="*/ 2 h 216"/>
                  <a:gd name="T6" fmla="*/ 5 w 214"/>
                  <a:gd name="T7" fmla="*/ 2 h 216"/>
                  <a:gd name="T8" fmla="*/ 5 w 214"/>
                  <a:gd name="T9" fmla="*/ 2 h 216"/>
                  <a:gd name="T10" fmla="*/ 6 w 214"/>
                  <a:gd name="T11" fmla="*/ 2 h 216"/>
                  <a:gd name="T12" fmla="*/ 6 w 214"/>
                  <a:gd name="T13" fmla="*/ 2 h 216"/>
                  <a:gd name="T14" fmla="*/ 7 w 214"/>
                  <a:gd name="T15" fmla="*/ 2 h 216"/>
                  <a:gd name="T16" fmla="*/ 7 w 214"/>
                  <a:gd name="T17" fmla="*/ 1 h 216"/>
                  <a:gd name="T18" fmla="*/ 7 w 214"/>
                  <a:gd name="T19" fmla="*/ 1 h 216"/>
                  <a:gd name="T20" fmla="*/ 6 w 214"/>
                  <a:gd name="T21" fmla="*/ 1 h 216"/>
                  <a:gd name="T22" fmla="*/ 6 w 214"/>
                  <a:gd name="T23" fmla="*/ 1 h 216"/>
                  <a:gd name="T24" fmla="*/ 5 w 214"/>
                  <a:gd name="T25" fmla="*/ 1 h 216"/>
                  <a:gd name="T26" fmla="*/ 5 w 214"/>
                  <a:gd name="T27" fmla="*/ 1 h 216"/>
                  <a:gd name="T28" fmla="*/ 4 w 214"/>
                  <a:gd name="T29" fmla="*/ 1 h 216"/>
                  <a:gd name="T30" fmla="*/ 4 w 214"/>
                  <a:gd name="T31" fmla="*/ 1 h 216"/>
                  <a:gd name="T32" fmla="*/ 3 w 214"/>
                  <a:gd name="T33" fmla="*/ 0 h 216"/>
                  <a:gd name="T34" fmla="*/ 2 w 214"/>
                  <a:gd name="T35" fmla="*/ 1 h 216"/>
                  <a:gd name="T36" fmla="*/ 2 w 214"/>
                  <a:gd name="T37" fmla="*/ 1 h 216"/>
                  <a:gd name="T38" fmla="*/ 1 w 214"/>
                  <a:gd name="T39" fmla="*/ 1 h 216"/>
                  <a:gd name="T40" fmla="*/ 1 w 214"/>
                  <a:gd name="T41" fmla="*/ 1 h 216"/>
                  <a:gd name="T42" fmla="*/ 1 w 214"/>
                  <a:gd name="T43" fmla="*/ 1 h 216"/>
                  <a:gd name="T44" fmla="*/ 1 w 214"/>
                  <a:gd name="T45" fmla="*/ 1 h 216"/>
                  <a:gd name="T46" fmla="*/ 1 w 214"/>
                  <a:gd name="T47" fmla="*/ 1 h 216"/>
                  <a:gd name="T48" fmla="*/ 0 w 214"/>
                  <a:gd name="T49" fmla="*/ 1 h 216"/>
                  <a:gd name="T50" fmla="*/ 1 w 214"/>
                  <a:gd name="T51" fmla="*/ 2 h 216"/>
                  <a:gd name="T52" fmla="*/ 1 w 214"/>
                  <a:gd name="T53" fmla="*/ 2 h 216"/>
                  <a:gd name="T54" fmla="*/ 1 w 214"/>
                  <a:gd name="T55" fmla="*/ 2 h 216"/>
                  <a:gd name="T56" fmla="*/ 1 w 214"/>
                  <a:gd name="T57" fmla="*/ 2 h 216"/>
                  <a:gd name="T58" fmla="*/ 1 w 214"/>
                  <a:gd name="T59" fmla="*/ 2 h 216"/>
                  <a:gd name="T60" fmla="*/ 2 w 214"/>
                  <a:gd name="T61" fmla="*/ 2 h 216"/>
                  <a:gd name="T62" fmla="*/ 2 w 214"/>
                  <a:gd name="T63" fmla="*/ 2 h 216"/>
                  <a:gd name="T64" fmla="*/ 3 w 214"/>
                  <a:gd name="T65" fmla="*/ 2 h 2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
                  <a:gd name="T100" fmla="*/ 0 h 216"/>
                  <a:gd name="T101" fmla="*/ 214 w 214"/>
                  <a:gd name="T102" fmla="*/ 216 h 2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 h="216">
                    <a:moveTo>
                      <a:pt x="107" y="216"/>
                    </a:moveTo>
                    <a:lnTo>
                      <a:pt x="129" y="214"/>
                    </a:lnTo>
                    <a:lnTo>
                      <a:pt x="148" y="208"/>
                    </a:lnTo>
                    <a:lnTo>
                      <a:pt x="167" y="198"/>
                    </a:lnTo>
                    <a:lnTo>
                      <a:pt x="183" y="184"/>
                    </a:lnTo>
                    <a:lnTo>
                      <a:pt x="196" y="169"/>
                    </a:lnTo>
                    <a:lnTo>
                      <a:pt x="206" y="151"/>
                    </a:lnTo>
                    <a:lnTo>
                      <a:pt x="212" y="130"/>
                    </a:lnTo>
                    <a:lnTo>
                      <a:pt x="214" y="108"/>
                    </a:lnTo>
                    <a:lnTo>
                      <a:pt x="212" y="86"/>
                    </a:lnTo>
                    <a:lnTo>
                      <a:pt x="206" y="65"/>
                    </a:lnTo>
                    <a:lnTo>
                      <a:pt x="196" y="47"/>
                    </a:lnTo>
                    <a:lnTo>
                      <a:pt x="183" y="31"/>
                    </a:lnTo>
                    <a:lnTo>
                      <a:pt x="167" y="18"/>
                    </a:lnTo>
                    <a:lnTo>
                      <a:pt x="148" y="8"/>
                    </a:lnTo>
                    <a:lnTo>
                      <a:pt x="129" y="2"/>
                    </a:lnTo>
                    <a:lnTo>
                      <a:pt x="107" y="0"/>
                    </a:lnTo>
                    <a:lnTo>
                      <a:pt x="85" y="2"/>
                    </a:lnTo>
                    <a:lnTo>
                      <a:pt x="65" y="8"/>
                    </a:lnTo>
                    <a:lnTo>
                      <a:pt x="47" y="18"/>
                    </a:lnTo>
                    <a:lnTo>
                      <a:pt x="31" y="31"/>
                    </a:lnTo>
                    <a:lnTo>
                      <a:pt x="18" y="47"/>
                    </a:lnTo>
                    <a:lnTo>
                      <a:pt x="8" y="65"/>
                    </a:lnTo>
                    <a:lnTo>
                      <a:pt x="2" y="86"/>
                    </a:lnTo>
                    <a:lnTo>
                      <a:pt x="0" y="108"/>
                    </a:lnTo>
                    <a:lnTo>
                      <a:pt x="2" y="130"/>
                    </a:lnTo>
                    <a:lnTo>
                      <a:pt x="8" y="151"/>
                    </a:lnTo>
                    <a:lnTo>
                      <a:pt x="18" y="169"/>
                    </a:lnTo>
                    <a:lnTo>
                      <a:pt x="31" y="184"/>
                    </a:lnTo>
                    <a:lnTo>
                      <a:pt x="47" y="198"/>
                    </a:lnTo>
                    <a:lnTo>
                      <a:pt x="65" y="208"/>
                    </a:lnTo>
                    <a:lnTo>
                      <a:pt x="85" y="214"/>
                    </a:lnTo>
                    <a:lnTo>
                      <a:pt x="107" y="216"/>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28" name="Freeform 187"/>
              <p:cNvSpPr>
                <a:spLocks/>
              </p:cNvSpPr>
              <p:nvPr/>
            </p:nvSpPr>
            <p:spPr bwMode="auto">
              <a:xfrm>
                <a:off x="2489" y="1550"/>
                <a:ext cx="75" cy="109"/>
              </a:xfrm>
              <a:custGeom>
                <a:avLst/>
                <a:gdLst>
                  <a:gd name="T0" fmla="*/ 1 w 123"/>
                  <a:gd name="T1" fmla="*/ 0 h 216"/>
                  <a:gd name="T2" fmla="*/ 1 w 123"/>
                  <a:gd name="T3" fmla="*/ 0 h 216"/>
                  <a:gd name="T4" fmla="*/ 1 w 123"/>
                  <a:gd name="T5" fmla="*/ 1 h 216"/>
                  <a:gd name="T6" fmla="*/ 1 w 123"/>
                  <a:gd name="T7" fmla="*/ 1 h 216"/>
                  <a:gd name="T8" fmla="*/ 0 w 123"/>
                  <a:gd name="T9" fmla="*/ 1 h 216"/>
                  <a:gd name="T10" fmla="*/ 1 w 123"/>
                  <a:gd name="T11" fmla="*/ 1 h 216"/>
                  <a:gd name="T12" fmla="*/ 1 w 123"/>
                  <a:gd name="T13" fmla="*/ 1 h 216"/>
                  <a:gd name="T14" fmla="*/ 1 w 123"/>
                  <a:gd name="T15" fmla="*/ 1 h 216"/>
                  <a:gd name="T16" fmla="*/ 2 w 123"/>
                  <a:gd name="T17" fmla="*/ 1 h 216"/>
                  <a:gd name="T18" fmla="*/ 2 w 123"/>
                  <a:gd name="T19" fmla="*/ 1 h 216"/>
                  <a:gd name="T20" fmla="*/ 2 w 123"/>
                  <a:gd name="T21" fmla="*/ 1 h 216"/>
                  <a:gd name="T22" fmla="*/ 2 w 123"/>
                  <a:gd name="T23" fmla="*/ 1 h 216"/>
                  <a:gd name="T24" fmla="*/ 3 w 123"/>
                  <a:gd name="T25" fmla="*/ 1 h 216"/>
                  <a:gd name="T26" fmla="*/ 2 w 123"/>
                  <a:gd name="T27" fmla="*/ 1 h 216"/>
                  <a:gd name="T28" fmla="*/ 2 w 123"/>
                  <a:gd name="T29" fmla="*/ 2 h 216"/>
                  <a:gd name="T30" fmla="*/ 2 w 123"/>
                  <a:gd name="T31" fmla="*/ 2 h 216"/>
                  <a:gd name="T32" fmla="*/ 2 w 123"/>
                  <a:gd name="T33" fmla="*/ 2 h 216"/>
                  <a:gd name="T34" fmla="*/ 1 w 123"/>
                  <a:gd name="T35" fmla="*/ 2 h 216"/>
                  <a:gd name="T36" fmla="*/ 1 w 123"/>
                  <a:gd name="T37" fmla="*/ 2 h 216"/>
                  <a:gd name="T38" fmla="*/ 1 w 123"/>
                  <a:gd name="T39" fmla="*/ 2 h 216"/>
                  <a:gd name="T40" fmla="*/ 0 w 123"/>
                  <a:gd name="T41" fmla="*/ 2 h 216"/>
                  <a:gd name="T42" fmla="*/ 1 w 123"/>
                  <a:gd name="T43" fmla="*/ 2 h 216"/>
                  <a:gd name="T44" fmla="*/ 1 w 123"/>
                  <a:gd name="T45" fmla="*/ 2 h 216"/>
                  <a:gd name="T46" fmla="*/ 1 w 123"/>
                  <a:gd name="T47" fmla="*/ 2 h 216"/>
                  <a:gd name="T48" fmla="*/ 1 w 123"/>
                  <a:gd name="T49" fmla="*/ 2 h 216"/>
                  <a:gd name="T50" fmla="*/ 1 w 123"/>
                  <a:gd name="T51" fmla="*/ 2 h 216"/>
                  <a:gd name="T52" fmla="*/ 2 w 123"/>
                  <a:gd name="T53" fmla="*/ 2 h 216"/>
                  <a:gd name="T54" fmla="*/ 2 w 123"/>
                  <a:gd name="T55" fmla="*/ 2 h 216"/>
                  <a:gd name="T56" fmla="*/ 3 w 123"/>
                  <a:gd name="T57" fmla="*/ 2 h 216"/>
                  <a:gd name="T58" fmla="*/ 3 w 123"/>
                  <a:gd name="T59" fmla="*/ 2 h 216"/>
                  <a:gd name="T60" fmla="*/ 4 w 123"/>
                  <a:gd name="T61" fmla="*/ 2 h 216"/>
                  <a:gd name="T62" fmla="*/ 4 w 123"/>
                  <a:gd name="T63" fmla="*/ 2 h 216"/>
                  <a:gd name="T64" fmla="*/ 4 w 123"/>
                  <a:gd name="T65" fmla="*/ 1 h 216"/>
                  <a:gd name="T66" fmla="*/ 4 w 123"/>
                  <a:gd name="T67" fmla="*/ 1 h 216"/>
                  <a:gd name="T68" fmla="*/ 4 w 123"/>
                  <a:gd name="T69" fmla="*/ 1 h 216"/>
                  <a:gd name="T70" fmla="*/ 3 w 123"/>
                  <a:gd name="T71" fmla="*/ 1 h 216"/>
                  <a:gd name="T72" fmla="*/ 3 w 123"/>
                  <a:gd name="T73" fmla="*/ 1 h 216"/>
                  <a:gd name="T74" fmla="*/ 2 w 123"/>
                  <a:gd name="T75" fmla="*/ 1 h 216"/>
                  <a:gd name="T76" fmla="*/ 2 w 123"/>
                  <a:gd name="T77" fmla="*/ 1 h 216"/>
                  <a:gd name="T78" fmla="*/ 1 w 123"/>
                  <a:gd name="T79" fmla="*/ 1 h 216"/>
                  <a:gd name="T80" fmla="*/ 1 w 123"/>
                  <a:gd name="T81" fmla="*/ 0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3"/>
                  <a:gd name="T124" fmla="*/ 0 h 216"/>
                  <a:gd name="T125" fmla="*/ 123 w 123"/>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3" h="216">
                    <a:moveTo>
                      <a:pt x="16" y="0"/>
                    </a:moveTo>
                    <a:lnTo>
                      <a:pt x="11" y="0"/>
                    </a:lnTo>
                    <a:lnTo>
                      <a:pt x="8" y="1"/>
                    </a:lnTo>
                    <a:lnTo>
                      <a:pt x="3" y="1"/>
                    </a:lnTo>
                    <a:lnTo>
                      <a:pt x="0" y="2"/>
                    </a:lnTo>
                    <a:lnTo>
                      <a:pt x="18" y="6"/>
                    </a:lnTo>
                    <a:lnTo>
                      <a:pt x="35" y="15"/>
                    </a:lnTo>
                    <a:lnTo>
                      <a:pt x="50" y="25"/>
                    </a:lnTo>
                    <a:lnTo>
                      <a:pt x="64" y="38"/>
                    </a:lnTo>
                    <a:lnTo>
                      <a:pt x="75" y="53"/>
                    </a:lnTo>
                    <a:lnTo>
                      <a:pt x="83" y="70"/>
                    </a:lnTo>
                    <a:lnTo>
                      <a:pt x="87" y="88"/>
                    </a:lnTo>
                    <a:lnTo>
                      <a:pt x="90" y="108"/>
                    </a:lnTo>
                    <a:lnTo>
                      <a:pt x="87" y="127"/>
                    </a:lnTo>
                    <a:lnTo>
                      <a:pt x="83" y="146"/>
                    </a:lnTo>
                    <a:lnTo>
                      <a:pt x="75" y="163"/>
                    </a:lnTo>
                    <a:lnTo>
                      <a:pt x="64" y="178"/>
                    </a:lnTo>
                    <a:lnTo>
                      <a:pt x="50" y="191"/>
                    </a:lnTo>
                    <a:lnTo>
                      <a:pt x="35" y="201"/>
                    </a:lnTo>
                    <a:lnTo>
                      <a:pt x="18" y="209"/>
                    </a:lnTo>
                    <a:lnTo>
                      <a:pt x="0" y="214"/>
                    </a:lnTo>
                    <a:lnTo>
                      <a:pt x="3" y="215"/>
                    </a:lnTo>
                    <a:lnTo>
                      <a:pt x="8" y="215"/>
                    </a:lnTo>
                    <a:lnTo>
                      <a:pt x="11" y="216"/>
                    </a:lnTo>
                    <a:lnTo>
                      <a:pt x="16" y="216"/>
                    </a:lnTo>
                    <a:lnTo>
                      <a:pt x="38" y="214"/>
                    </a:lnTo>
                    <a:lnTo>
                      <a:pt x="57" y="208"/>
                    </a:lnTo>
                    <a:lnTo>
                      <a:pt x="76" y="198"/>
                    </a:lnTo>
                    <a:lnTo>
                      <a:pt x="92" y="184"/>
                    </a:lnTo>
                    <a:lnTo>
                      <a:pt x="105" y="169"/>
                    </a:lnTo>
                    <a:lnTo>
                      <a:pt x="115" y="151"/>
                    </a:lnTo>
                    <a:lnTo>
                      <a:pt x="121" y="130"/>
                    </a:lnTo>
                    <a:lnTo>
                      <a:pt x="123" y="108"/>
                    </a:lnTo>
                    <a:lnTo>
                      <a:pt x="121" y="86"/>
                    </a:lnTo>
                    <a:lnTo>
                      <a:pt x="115" y="65"/>
                    </a:lnTo>
                    <a:lnTo>
                      <a:pt x="105" y="47"/>
                    </a:lnTo>
                    <a:lnTo>
                      <a:pt x="92" y="31"/>
                    </a:lnTo>
                    <a:lnTo>
                      <a:pt x="76" y="18"/>
                    </a:lnTo>
                    <a:lnTo>
                      <a:pt x="57" y="8"/>
                    </a:lnTo>
                    <a:lnTo>
                      <a:pt x="38" y="2"/>
                    </a:lnTo>
                    <a:lnTo>
                      <a:pt x="16" y="0"/>
                    </a:lnTo>
                    <a:close/>
                  </a:path>
                </a:pathLst>
              </a:custGeom>
              <a:solidFill>
                <a:srgbClr val="E09E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29" name="Freeform 188"/>
              <p:cNvSpPr>
                <a:spLocks/>
              </p:cNvSpPr>
              <p:nvPr/>
            </p:nvSpPr>
            <p:spPr bwMode="auto">
              <a:xfrm>
                <a:off x="2452" y="1664"/>
                <a:ext cx="94" cy="94"/>
              </a:xfrm>
              <a:custGeom>
                <a:avLst/>
                <a:gdLst>
                  <a:gd name="T0" fmla="*/ 2 w 155"/>
                  <a:gd name="T1" fmla="*/ 2 h 187"/>
                  <a:gd name="T2" fmla="*/ 5 w 155"/>
                  <a:gd name="T3" fmla="*/ 0 h 187"/>
                  <a:gd name="T4" fmla="*/ 0 w 155"/>
                  <a:gd name="T5" fmla="*/ 0 h 187"/>
                  <a:gd name="T6" fmla="*/ 2 w 155"/>
                  <a:gd name="T7" fmla="*/ 2 h 187"/>
                  <a:gd name="T8" fmla="*/ 0 60000 65536"/>
                  <a:gd name="T9" fmla="*/ 0 60000 65536"/>
                  <a:gd name="T10" fmla="*/ 0 60000 65536"/>
                  <a:gd name="T11" fmla="*/ 0 60000 65536"/>
                  <a:gd name="T12" fmla="*/ 0 w 155"/>
                  <a:gd name="T13" fmla="*/ 0 h 187"/>
                  <a:gd name="T14" fmla="*/ 155 w 155"/>
                  <a:gd name="T15" fmla="*/ 187 h 187"/>
                </a:gdLst>
                <a:ahLst/>
                <a:cxnLst>
                  <a:cxn ang="T8">
                    <a:pos x="T0" y="T1"/>
                  </a:cxn>
                  <a:cxn ang="T9">
                    <a:pos x="T2" y="T3"/>
                  </a:cxn>
                  <a:cxn ang="T10">
                    <a:pos x="T4" y="T5"/>
                  </a:cxn>
                  <a:cxn ang="T11">
                    <a:pos x="T6" y="T7"/>
                  </a:cxn>
                </a:cxnLst>
                <a:rect l="T12" t="T13" r="T14" b="T15"/>
                <a:pathLst>
                  <a:path w="155" h="187">
                    <a:moveTo>
                      <a:pt x="77" y="187"/>
                    </a:moveTo>
                    <a:lnTo>
                      <a:pt x="155" y="0"/>
                    </a:lnTo>
                    <a:lnTo>
                      <a:pt x="0" y="0"/>
                    </a:lnTo>
                    <a:lnTo>
                      <a:pt x="77"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30" name="Freeform 189"/>
              <p:cNvSpPr>
                <a:spLocks/>
              </p:cNvSpPr>
              <p:nvPr/>
            </p:nvSpPr>
            <p:spPr bwMode="auto">
              <a:xfrm>
                <a:off x="2462" y="1681"/>
                <a:ext cx="16" cy="14"/>
              </a:xfrm>
              <a:custGeom>
                <a:avLst/>
                <a:gdLst>
                  <a:gd name="T0" fmla="*/ 1 w 28"/>
                  <a:gd name="T1" fmla="*/ 1 h 28"/>
                  <a:gd name="T2" fmla="*/ 1 w 28"/>
                  <a:gd name="T3" fmla="*/ 1 h 28"/>
                  <a:gd name="T4" fmla="*/ 1 w 28"/>
                  <a:gd name="T5" fmla="*/ 1 h 28"/>
                  <a:gd name="T6" fmla="*/ 1 w 28"/>
                  <a:gd name="T7" fmla="*/ 1 h 28"/>
                  <a:gd name="T8" fmla="*/ 1 w 28"/>
                  <a:gd name="T9" fmla="*/ 1 h 28"/>
                  <a:gd name="T10" fmla="*/ 1 w 28"/>
                  <a:gd name="T11" fmla="*/ 1 h 28"/>
                  <a:gd name="T12" fmla="*/ 1 w 28"/>
                  <a:gd name="T13" fmla="*/ 1 h 28"/>
                  <a:gd name="T14" fmla="*/ 1 w 28"/>
                  <a:gd name="T15" fmla="*/ 1 h 28"/>
                  <a:gd name="T16" fmla="*/ 1 w 28"/>
                  <a:gd name="T17" fmla="*/ 0 h 28"/>
                  <a:gd name="T18" fmla="*/ 1 w 28"/>
                  <a:gd name="T19" fmla="*/ 1 h 28"/>
                  <a:gd name="T20" fmla="*/ 1 w 28"/>
                  <a:gd name="T21" fmla="*/ 1 h 28"/>
                  <a:gd name="T22" fmla="*/ 1 w 28"/>
                  <a:gd name="T23" fmla="*/ 1 h 28"/>
                  <a:gd name="T24" fmla="*/ 0 w 28"/>
                  <a:gd name="T25" fmla="*/ 1 h 28"/>
                  <a:gd name="T26" fmla="*/ 1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5" y="28"/>
                    </a:moveTo>
                    <a:lnTo>
                      <a:pt x="19" y="27"/>
                    </a:lnTo>
                    <a:lnTo>
                      <a:pt x="24" y="24"/>
                    </a:lnTo>
                    <a:lnTo>
                      <a:pt x="27" y="20"/>
                    </a:lnTo>
                    <a:lnTo>
                      <a:pt x="28"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31" name="Freeform 190"/>
              <p:cNvSpPr>
                <a:spLocks/>
              </p:cNvSpPr>
              <p:nvPr/>
            </p:nvSpPr>
            <p:spPr bwMode="auto">
              <a:xfrm>
                <a:off x="2474" y="1693"/>
                <a:ext cx="15" cy="13"/>
              </a:xfrm>
              <a:custGeom>
                <a:avLst/>
                <a:gdLst>
                  <a:gd name="T0" fmla="*/ 1 w 28"/>
                  <a:gd name="T1" fmla="*/ 0 h 28"/>
                  <a:gd name="T2" fmla="*/ 1 w 28"/>
                  <a:gd name="T3" fmla="*/ 0 h 28"/>
                  <a:gd name="T4" fmla="*/ 1 w 28"/>
                  <a:gd name="T5" fmla="*/ 0 h 28"/>
                  <a:gd name="T6" fmla="*/ 1 w 28"/>
                  <a:gd name="T7" fmla="*/ 0 h 28"/>
                  <a:gd name="T8" fmla="*/ 1 w 28"/>
                  <a:gd name="T9" fmla="*/ 0 h 28"/>
                  <a:gd name="T10" fmla="*/ 1 w 28"/>
                  <a:gd name="T11" fmla="*/ 0 h 28"/>
                  <a:gd name="T12" fmla="*/ 1 w 28"/>
                  <a:gd name="T13" fmla="*/ 0 h 28"/>
                  <a:gd name="T14" fmla="*/ 1 w 28"/>
                  <a:gd name="T15" fmla="*/ 0 h 28"/>
                  <a:gd name="T16" fmla="*/ 1 w 28"/>
                  <a:gd name="T17" fmla="*/ 0 h 28"/>
                  <a:gd name="T18" fmla="*/ 1 w 28"/>
                  <a:gd name="T19" fmla="*/ 0 h 28"/>
                  <a:gd name="T20" fmla="*/ 1 w 28"/>
                  <a:gd name="T21" fmla="*/ 0 h 28"/>
                  <a:gd name="T22" fmla="*/ 1 w 28"/>
                  <a:gd name="T23" fmla="*/ 0 h 28"/>
                  <a:gd name="T24" fmla="*/ 0 w 28"/>
                  <a:gd name="T25" fmla="*/ 0 h 28"/>
                  <a:gd name="T26" fmla="*/ 1 w 28"/>
                  <a:gd name="T27" fmla="*/ 0 h 28"/>
                  <a:gd name="T28" fmla="*/ 1 w 28"/>
                  <a:gd name="T29" fmla="*/ 0 h 28"/>
                  <a:gd name="T30" fmla="*/ 1 w 28"/>
                  <a:gd name="T31" fmla="*/ 0 h 28"/>
                  <a:gd name="T32" fmla="*/ 1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20" y="27"/>
                    </a:lnTo>
                    <a:lnTo>
                      <a:pt x="24" y="24"/>
                    </a:lnTo>
                    <a:lnTo>
                      <a:pt x="27" y="20"/>
                    </a:lnTo>
                    <a:lnTo>
                      <a:pt x="28" y="14"/>
                    </a:lnTo>
                    <a:lnTo>
                      <a:pt x="27" y="8"/>
                    </a:lnTo>
                    <a:lnTo>
                      <a:pt x="24" y="4"/>
                    </a:lnTo>
                    <a:lnTo>
                      <a:pt x="20" y="1"/>
                    </a:lnTo>
                    <a:lnTo>
                      <a:pt x="14" y="0"/>
                    </a:lnTo>
                    <a:lnTo>
                      <a:pt x="8" y="1"/>
                    </a:lnTo>
                    <a:lnTo>
                      <a:pt x="4" y="4"/>
                    </a:lnTo>
                    <a:lnTo>
                      <a:pt x="1" y="8"/>
                    </a:lnTo>
                    <a:lnTo>
                      <a:pt x="0" y="14"/>
                    </a:lnTo>
                    <a:lnTo>
                      <a:pt x="1" y="20"/>
                    </a:lnTo>
                    <a:lnTo>
                      <a:pt x="4" y="24"/>
                    </a:lnTo>
                    <a:lnTo>
                      <a:pt x="8"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32" name="Freeform 191"/>
              <p:cNvSpPr>
                <a:spLocks/>
              </p:cNvSpPr>
              <p:nvPr/>
            </p:nvSpPr>
            <p:spPr bwMode="auto">
              <a:xfrm>
                <a:off x="2517" y="1681"/>
                <a:ext cx="17" cy="14"/>
              </a:xfrm>
              <a:custGeom>
                <a:avLst/>
                <a:gdLst>
                  <a:gd name="T0" fmla="*/ 1 w 29"/>
                  <a:gd name="T1" fmla="*/ 1 h 28"/>
                  <a:gd name="T2" fmla="*/ 1 w 29"/>
                  <a:gd name="T3" fmla="*/ 1 h 28"/>
                  <a:gd name="T4" fmla="*/ 1 w 29"/>
                  <a:gd name="T5" fmla="*/ 1 h 28"/>
                  <a:gd name="T6" fmla="*/ 1 w 29"/>
                  <a:gd name="T7" fmla="*/ 1 h 28"/>
                  <a:gd name="T8" fmla="*/ 0 w 29"/>
                  <a:gd name="T9" fmla="*/ 1 h 28"/>
                  <a:gd name="T10" fmla="*/ 1 w 29"/>
                  <a:gd name="T11" fmla="*/ 1 h 28"/>
                  <a:gd name="T12" fmla="*/ 1 w 29"/>
                  <a:gd name="T13" fmla="*/ 1 h 28"/>
                  <a:gd name="T14" fmla="*/ 1 w 29"/>
                  <a:gd name="T15" fmla="*/ 1 h 28"/>
                  <a:gd name="T16" fmla="*/ 1 w 29"/>
                  <a:gd name="T17" fmla="*/ 0 h 28"/>
                  <a:gd name="T18" fmla="*/ 1 w 29"/>
                  <a:gd name="T19" fmla="*/ 1 h 28"/>
                  <a:gd name="T20" fmla="*/ 1 w 29"/>
                  <a:gd name="T21" fmla="*/ 1 h 28"/>
                  <a:gd name="T22" fmla="*/ 1 w 29"/>
                  <a:gd name="T23" fmla="*/ 1 h 28"/>
                  <a:gd name="T24" fmla="*/ 1 w 29"/>
                  <a:gd name="T25" fmla="*/ 1 h 28"/>
                  <a:gd name="T26" fmla="*/ 1 w 29"/>
                  <a:gd name="T27" fmla="*/ 1 h 28"/>
                  <a:gd name="T28" fmla="*/ 1 w 29"/>
                  <a:gd name="T29" fmla="*/ 1 h 28"/>
                  <a:gd name="T30" fmla="*/ 1 w 29"/>
                  <a:gd name="T31" fmla="*/ 1 h 28"/>
                  <a:gd name="T32" fmla="*/ 1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4" y="28"/>
                    </a:moveTo>
                    <a:lnTo>
                      <a:pt x="9" y="27"/>
                    </a:lnTo>
                    <a:lnTo>
                      <a:pt x="4" y="24"/>
                    </a:lnTo>
                    <a:lnTo>
                      <a:pt x="1" y="20"/>
                    </a:lnTo>
                    <a:lnTo>
                      <a:pt x="0" y="14"/>
                    </a:lnTo>
                    <a:lnTo>
                      <a:pt x="1" y="8"/>
                    </a:lnTo>
                    <a:lnTo>
                      <a:pt x="4" y="4"/>
                    </a:lnTo>
                    <a:lnTo>
                      <a:pt x="9" y="1"/>
                    </a:lnTo>
                    <a:lnTo>
                      <a:pt x="14" y="0"/>
                    </a:lnTo>
                    <a:lnTo>
                      <a:pt x="19" y="1"/>
                    </a:lnTo>
                    <a:lnTo>
                      <a:pt x="24" y="4"/>
                    </a:lnTo>
                    <a:lnTo>
                      <a:pt x="28" y="8"/>
                    </a:lnTo>
                    <a:lnTo>
                      <a:pt x="29" y="14"/>
                    </a:lnTo>
                    <a:lnTo>
                      <a:pt x="28" y="20"/>
                    </a:lnTo>
                    <a:lnTo>
                      <a:pt x="24" y="24"/>
                    </a:lnTo>
                    <a:lnTo>
                      <a:pt x="19"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33" name="Freeform 192"/>
              <p:cNvSpPr>
                <a:spLocks/>
              </p:cNvSpPr>
              <p:nvPr/>
            </p:nvSpPr>
            <p:spPr bwMode="auto">
              <a:xfrm>
                <a:off x="2506" y="1693"/>
                <a:ext cx="17" cy="13"/>
              </a:xfrm>
              <a:custGeom>
                <a:avLst/>
                <a:gdLst>
                  <a:gd name="T0" fmla="*/ 1 w 28"/>
                  <a:gd name="T1" fmla="*/ 0 h 28"/>
                  <a:gd name="T2" fmla="*/ 1 w 28"/>
                  <a:gd name="T3" fmla="*/ 0 h 28"/>
                  <a:gd name="T4" fmla="*/ 1 w 28"/>
                  <a:gd name="T5" fmla="*/ 0 h 28"/>
                  <a:gd name="T6" fmla="*/ 1 w 28"/>
                  <a:gd name="T7" fmla="*/ 0 h 28"/>
                  <a:gd name="T8" fmla="*/ 0 w 28"/>
                  <a:gd name="T9" fmla="*/ 0 h 28"/>
                  <a:gd name="T10" fmla="*/ 1 w 28"/>
                  <a:gd name="T11" fmla="*/ 0 h 28"/>
                  <a:gd name="T12" fmla="*/ 1 w 28"/>
                  <a:gd name="T13" fmla="*/ 0 h 28"/>
                  <a:gd name="T14" fmla="*/ 1 w 28"/>
                  <a:gd name="T15" fmla="*/ 0 h 28"/>
                  <a:gd name="T16" fmla="*/ 1 w 28"/>
                  <a:gd name="T17" fmla="*/ 0 h 28"/>
                  <a:gd name="T18" fmla="*/ 1 w 28"/>
                  <a:gd name="T19" fmla="*/ 0 h 28"/>
                  <a:gd name="T20" fmla="*/ 1 w 28"/>
                  <a:gd name="T21" fmla="*/ 0 h 28"/>
                  <a:gd name="T22" fmla="*/ 1 w 28"/>
                  <a:gd name="T23" fmla="*/ 0 h 28"/>
                  <a:gd name="T24" fmla="*/ 1 w 28"/>
                  <a:gd name="T25" fmla="*/ 0 h 28"/>
                  <a:gd name="T26" fmla="*/ 1 w 28"/>
                  <a:gd name="T27" fmla="*/ 0 h 28"/>
                  <a:gd name="T28" fmla="*/ 1 w 28"/>
                  <a:gd name="T29" fmla="*/ 0 h 28"/>
                  <a:gd name="T30" fmla="*/ 1 w 28"/>
                  <a:gd name="T31" fmla="*/ 0 h 28"/>
                  <a:gd name="T32" fmla="*/ 1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8" y="27"/>
                    </a:lnTo>
                    <a:lnTo>
                      <a:pt x="4" y="24"/>
                    </a:lnTo>
                    <a:lnTo>
                      <a:pt x="2" y="20"/>
                    </a:lnTo>
                    <a:lnTo>
                      <a:pt x="0" y="14"/>
                    </a:lnTo>
                    <a:lnTo>
                      <a:pt x="2" y="8"/>
                    </a:lnTo>
                    <a:lnTo>
                      <a:pt x="4" y="4"/>
                    </a:lnTo>
                    <a:lnTo>
                      <a:pt x="8" y="1"/>
                    </a:lnTo>
                    <a:lnTo>
                      <a:pt x="14" y="0"/>
                    </a:lnTo>
                    <a:lnTo>
                      <a:pt x="20" y="1"/>
                    </a:lnTo>
                    <a:lnTo>
                      <a:pt x="25" y="4"/>
                    </a:lnTo>
                    <a:lnTo>
                      <a:pt x="27" y="8"/>
                    </a:lnTo>
                    <a:lnTo>
                      <a:pt x="28" y="14"/>
                    </a:lnTo>
                    <a:lnTo>
                      <a:pt x="27" y="20"/>
                    </a:lnTo>
                    <a:lnTo>
                      <a:pt x="25" y="24"/>
                    </a:lnTo>
                    <a:lnTo>
                      <a:pt x="20"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34" name="Freeform 193"/>
              <p:cNvSpPr>
                <a:spLocks/>
              </p:cNvSpPr>
              <p:nvPr/>
            </p:nvSpPr>
            <p:spPr bwMode="auto">
              <a:xfrm>
                <a:off x="2489" y="1700"/>
                <a:ext cx="17" cy="14"/>
              </a:xfrm>
              <a:custGeom>
                <a:avLst/>
                <a:gdLst>
                  <a:gd name="T0" fmla="*/ 1 w 29"/>
                  <a:gd name="T1" fmla="*/ 1 h 28"/>
                  <a:gd name="T2" fmla="*/ 1 w 29"/>
                  <a:gd name="T3" fmla="*/ 1 h 28"/>
                  <a:gd name="T4" fmla="*/ 1 w 29"/>
                  <a:gd name="T5" fmla="*/ 1 h 28"/>
                  <a:gd name="T6" fmla="*/ 1 w 29"/>
                  <a:gd name="T7" fmla="*/ 1 h 28"/>
                  <a:gd name="T8" fmla="*/ 1 w 29"/>
                  <a:gd name="T9" fmla="*/ 1 h 28"/>
                  <a:gd name="T10" fmla="*/ 1 w 29"/>
                  <a:gd name="T11" fmla="*/ 1 h 28"/>
                  <a:gd name="T12" fmla="*/ 1 w 29"/>
                  <a:gd name="T13" fmla="*/ 1 h 28"/>
                  <a:gd name="T14" fmla="*/ 1 w 29"/>
                  <a:gd name="T15" fmla="*/ 1 h 28"/>
                  <a:gd name="T16" fmla="*/ 1 w 29"/>
                  <a:gd name="T17" fmla="*/ 0 h 28"/>
                  <a:gd name="T18" fmla="*/ 1 w 29"/>
                  <a:gd name="T19" fmla="*/ 1 h 28"/>
                  <a:gd name="T20" fmla="*/ 1 w 29"/>
                  <a:gd name="T21" fmla="*/ 1 h 28"/>
                  <a:gd name="T22" fmla="*/ 1 w 29"/>
                  <a:gd name="T23" fmla="*/ 1 h 28"/>
                  <a:gd name="T24" fmla="*/ 0 w 29"/>
                  <a:gd name="T25" fmla="*/ 1 h 28"/>
                  <a:gd name="T26" fmla="*/ 1 w 29"/>
                  <a:gd name="T27" fmla="*/ 1 h 28"/>
                  <a:gd name="T28" fmla="*/ 1 w 29"/>
                  <a:gd name="T29" fmla="*/ 1 h 28"/>
                  <a:gd name="T30" fmla="*/ 1 w 29"/>
                  <a:gd name="T31" fmla="*/ 1 h 28"/>
                  <a:gd name="T32" fmla="*/ 1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5" y="28"/>
                    </a:moveTo>
                    <a:lnTo>
                      <a:pt x="19" y="27"/>
                    </a:lnTo>
                    <a:lnTo>
                      <a:pt x="24" y="24"/>
                    </a:lnTo>
                    <a:lnTo>
                      <a:pt x="27" y="20"/>
                    </a:lnTo>
                    <a:lnTo>
                      <a:pt x="29"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5042" name="Group 194"/>
            <p:cNvGrpSpPr>
              <a:grpSpLocks/>
            </p:cNvGrpSpPr>
            <p:nvPr/>
          </p:nvGrpSpPr>
          <p:grpSpPr bwMode="auto">
            <a:xfrm>
              <a:off x="2471738" y="3144838"/>
              <a:ext cx="415925" cy="828675"/>
              <a:chOff x="2857" y="1725"/>
              <a:chExt cx="369" cy="756"/>
            </a:xfrm>
          </p:grpSpPr>
          <p:sp>
            <p:nvSpPr>
              <p:cNvPr id="25110" name="Freeform 195"/>
              <p:cNvSpPr>
                <a:spLocks/>
              </p:cNvSpPr>
              <p:nvPr/>
            </p:nvSpPr>
            <p:spPr bwMode="auto">
              <a:xfrm>
                <a:off x="2947" y="1725"/>
                <a:ext cx="187" cy="122"/>
              </a:xfrm>
              <a:custGeom>
                <a:avLst/>
                <a:gdLst>
                  <a:gd name="T0" fmla="*/ 1 w 375"/>
                  <a:gd name="T1" fmla="*/ 2 h 244"/>
                  <a:gd name="T2" fmla="*/ 1 w 375"/>
                  <a:gd name="T3" fmla="*/ 2 h 244"/>
                  <a:gd name="T4" fmla="*/ 2 w 375"/>
                  <a:gd name="T5" fmla="*/ 2 h 244"/>
                  <a:gd name="T6" fmla="*/ 2 w 375"/>
                  <a:gd name="T7" fmla="*/ 2 h 244"/>
                  <a:gd name="T8" fmla="*/ 2 w 375"/>
                  <a:gd name="T9" fmla="*/ 2 h 244"/>
                  <a:gd name="T10" fmla="*/ 2 w 375"/>
                  <a:gd name="T11" fmla="*/ 2 h 244"/>
                  <a:gd name="T12" fmla="*/ 2 w 375"/>
                  <a:gd name="T13" fmla="*/ 2 h 244"/>
                  <a:gd name="T14" fmla="*/ 2 w 375"/>
                  <a:gd name="T15" fmla="*/ 2 h 244"/>
                  <a:gd name="T16" fmla="*/ 2 w 375"/>
                  <a:gd name="T17" fmla="*/ 2 h 244"/>
                  <a:gd name="T18" fmla="*/ 2 w 375"/>
                  <a:gd name="T19" fmla="*/ 2 h 244"/>
                  <a:gd name="T20" fmla="*/ 2 w 375"/>
                  <a:gd name="T21" fmla="*/ 2 h 244"/>
                  <a:gd name="T22" fmla="*/ 2 w 375"/>
                  <a:gd name="T23" fmla="*/ 2 h 244"/>
                  <a:gd name="T24" fmla="*/ 2 w 375"/>
                  <a:gd name="T25" fmla="*/ 1 h 244"/>
                  <a:gd name="T26" fmla="*/ 2 w 375"/>
                  <a:gd name="T27" fmla="*/ 1 h 244"/>
                  <a:gd name="T28" fmla="*/ 2 w 375"/>
                  <a:gd name="T29" fmla="*/ 1 h 244"/>
                  <a:gd name="T30" fmla="*/ 1 w 375"/>
                  <a:gd name="T31" fmla="*/ 1 h 244"/>
                  <a:gd name="T32" fmla="*/ 1 w 375"/>
                  <a:gd name="T33" fmla="*/ 1 h 244"/>
                  <a:gd name="T34" fmla="*/ 0 w 375"/>
                  <a:gd name="T35" fmla="*/ 1 h 244"/>
                  <a:gd name="T36" fmla="*/ 0 w 375"/>
                  <a:gd name="T37" fmla="*/ 1 h 244"/>
                  <a:gd name="T38" fmla="*/ 0 w 375"/>
                  <a:gd name="T39" fmla="*/ 1 h 244"/>
                  <a:gd name="T40" fmla="*/ 0 w 375"/>
                  <a:gd name="T41" fmla="*/ 2 h 244"/>
                  <a:gd name="T42" fmla="*/ 0 w 375"/>
                  <a:gd name="T43" fmla="*/ 2 h 244"/>
                  <a:gd name="T44" fmla="*/ 0 w 375"/>
                  <a:gd name="T45" fmla="*/ 2 h 244"/>
                  <a:gd name="T46" fmla="*/ 0 w 375"/>
                  <a:gd name="T47" fmla="*/ 2 h 244"/>
                  <a:gd name="T48" fmla="*/ 0 w 375"/>
                  <a:gd name="T49" fmla="*/ 2 h 244"/>
                  <a:gd name="T50" fmla="*/ 0 w 375"/>
                  <a:gd name="T51" fmla="*/ 2 h 244"/>
                  <a:gd name="T52" fmla="*/ 0 w 375"/>
                  <a:gd name="T53" fmla="*/ 2 h 244"/>
                  <a:gd name="T54" fmla="*/ 0 w 375"/>
                  <a:gd name="T55" fmla="*/ 2 h 244"/>
                  <a:gd name="T56" fmla="*/ 0 w 375"/>
                  <a:gd name="T57" fmla="*/ 2 h 244"/>
                  <a:gd name="T58" fmla="*/ 0 w 375"/>
                  <a:gd name="T59" fmla="*/ 2 h 244"/>
                  <a:gd name="T60" fmla="*/ 0 w 375"/>
                  <a:gd name="T61" fmla="*/ 2 h 244"/>
                  <a:gd name="T62" fmla="*/ 1 w 375"/>
                  <a:gd name="T63" fmla="*/ 2 h 2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5"/>
                  <a:gd name="T97" fmla="*/ 0 h 244"/>
                  <a:gd name="T98" fmla="*/ 375 w 375"/>
                  <a:gd name="T99" fmla="*/ 244 h 2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5" h="244">
                    <a:moveTo>
                      <a:pt x="188" y="244"/>
                    </a:moveTo>
                    <a:lnTo>
                      <a:pt x="212" y="244"/>
                    </a:lnTo>
                    <a:lnTo>
                      <a:pt x="234" y="243"/>
                    </a:lnTo>
                    <a:lnTo>
                      <a:pt x="254" y="241"/>
                    </a:lnTo>
                    <a:lnTo>
                      <a:pt x="272" y="240"/>
                    </a:lnTo>
                    <a:lnTo>
                      <a:pt x="289" y="237"/>
                    </a:lnTo>
                    <a:lnTo>
                      <a:pt x="304" y="234"/>
                    </a:lnTo>
                    <a:lnTo>
                      <a:pt x="318" y="232"/>
                    </a:lnTo>
                    <a:lnTo>
                      <a:pt x="331" y="228"/>
                    </a:lnTo>
                    <a:lnTo>
                      <a:pt x="341" y="225"/>
                    </a:lnTo>
                    <a:lnTo>
                      <a:pt x="350" y="222"/>
                    </a:lnTo>
                    <a:lnTo>
                      <a:pt x="357" y="219"/>
                    </a:lnTo>
                    <a:lnTo>
                      <a:pt x="364" y="217"/>
                    </a:lnTo>
                    <a:lnTo>
                      <a:pt x="369" y="216"/>
                    </a:lnTo>
                    <a:lnTo>
                      <a:pt x="372" y="213"/>
                    </a:lnTo>
                    <a:lnTo>
                      <a:pt x="374" y="212"/>
                    </a:lnTo>
                    <a:lnTo>
                      <a:pt x="375" y="212"/>
                    </a:lnTo>
                    <a:lnTo>
                      <a:pt x="372" y="210"/>
                    </a:lnTo>
                    <a:lnTo>
                      <a:pt x="368" y="205"/>
                    </a:lnTo>
                    <a:lnTo>
                      <a:pt x="361" y="198"/>
                    </a:lnTo>
                    <a:lnTo>
                      <a:pt x="353" y="188"/>
                    </a:lnTo>
                    <a:lnTo>
                      <a:pt x="345" y="177"/>
                    </a:lnTo>
                    <a:lnTo>
                      <a:pt x="338" y="166"/>
                    </a:lnTo>
                    <a:lnTo>
                      <a:pt x="333" y="154"/>
                    </a:lnTo>
                    <a:lnTo>
                      <a:pt x="331" y="143"/>
                    </a:lnTo>
                    <a:lnTo>
                      <a:pt x="327" y="114"/>
                    </a:lnTo>
                    <a:lnTo>
                      <a:pt x="319" y="88"/>
                    </a:lnTo>
                    <a:lnTo>
                      <a:pt x="307" y="62"/>
                    </a:lnTo>
                    <a:lnTo>
                      <a:pt x="289" y="41"/>
                    </a:lnTo>
                    <a:lnTo>
                      <a:pt x="267" y="24"/>
                    </a:lnTo>
                    <a:lnTo>
                      <a:pt x="243" y="12"/>
                    </a:lnTo>
                    <a:lnTo>
                      <a:pt x="217" y="2"/>
                    </a:lnTo>
                    <a:lnTo>
                      <a:pt x="188" y="0"/>
                    </a:lnTo>
                    <a:lnTo>
                      <a:pt x="159" y="2"/>
                    </a:lnTo>
                    <a:lnTo>
                      <a:pt x="132" y="12"/>
                    </a:lnTo>
                    <a:lnTo>
                      <a:pt x="107" y="24"/>
                    </a:lnTo>
                    <a:lnTo>
                      <a:pt x="86" y="41"/>
                    </a:lnTo>
                    <a:lnTo>
                      <a:pt x="69" y="62"/>
                    </a:lnTo>
                    <a:lnTo>
                      <a:pt x="56" y="88"/>
                    </a:lnTo>
                    <a:lnTo>
                      <a:pt x="47" y="114"/>
                    </a:lnTo>
                    <a:lnTo>
                      <a:pt x="45" y="143"/>
                    </a:lnTo>
                    <a:lnTo>
                      <a:pt x="43" y="154"/>
                    </a:lnTo>
                    <a:lnTo>
                      <a:pt x="38" y="167"/>
                    </a:lnTo>
                    <a:lnTo>
                      <a:pt x="31" y="179"/>
                    </a:lnTo>
                    <a:lnTo>
                      <a:pt x="23" y="189"/>
                    </a:lnTo>
                    <a:lnTo>
                      <a:pt x="14" y="198"/>
                    </a:lnTo>
                    <a:lnTo>
                      <a:pt x="7" y="205"/>
                    </a:lnTo>
                    <a:lnTo>
                      <a:pt x="2" y="211"/>
                    </a:lnTo>
                    <a:lnTo>
                      <a:pt x="0" y="212"/>
                    </a:lnTo>
                    <a:lnTo>
                      <a:pt x="1" y="212"/>
                    </a:lnTo>
                    <a:lnTo>
                      <a:pt x="2" y="213"/>
                    </a:lnTo>
                    <a:lnTo>
                      <a:pt x="6" y="216"/>
                    </a:lnTo>
                    <a:lnTo>
                      <a:pt x="10" y="217"/>
                    </a:lnTo>
                    <a:lnTo>
                      <a:pt x="17" y="219"/>
                    </a:lnTo>
                    <a:lnTo>
                      <a:pt x="25" y="222"/>
                    </a:lnTo>
                    <a:lnTo>
                      <a:pt x="33" y="225"/>
                    </a:lnTo>
                    <a:lnTo>
                      <a:pt x="45" y="228"/>
                    </a:lnTo>
                    <a:lnTo>
                      <a:pt x="56" y="232"/>
                    </a:lnTo>
                    <a:lnTo>
                      <a:pt x="70" y="234"/>
                    </a:lnTo>
                    <a:lnTo>
                      <a:pt x="86" y="237"/>
                    </a:lnTo>
                    <a:lnTo>
                      <a:pt x="103" y="240"/>
                    </a:lnTo>
                    <a:lnTo>
                      <a:pt x="122" y="241"/>
                    </a:lnTo>
                    <a:lnTo>
                      <a:pt x="142" y="243"/>
                    </a:lnTo>
                    <a:lnTo>
                      <a:pt x="164" y="244"/>
                    </a:lnTo>
                    <a:lnTo>
                      <a:pt x="188" y="244"/>
                    </a:lnTo>
                    <a:close/>
                  </a:path>
                </a:pathLst>
              </a:custGeom>
              <a:solidFill>
                <a:srgbClr val="8C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11" name="Freeform 196"/>
              <p:cNvSpPr>
                <a:spLocks/>
              </p:cNvSpPr>
              <p:nvPr/>
            </p:nvSpPr>
            <p:spPr bwMode="auto">
              <a:xfrm>
                <a:off x="2857" y="1856"/>
                <a:ext cx="369" cy="455"/>
              </a:xfrm>
              <a:custGeom>
                <a:avLst/>
                <a:gdLst>
                  <a:gd name="T0" fmla="*/ 5 w 738"/>
                  <a:gd name="T1" fmla="*/ 8 h 910"/>
                  <a:gd name="T2" fmla="*/ 4 w 738"/>
                  <a:gd name="T3" fmla="*/ 4 h 910"/>
                  <a:gd name="T4" fmla="*/ 5 w 738"/>
                  <a:gd name="T5" fmla="*/ 2 h 910"/>
                  <a:gd name="T6" fmla="*/ 6 w 738"/>
                  <a:gd name="T7" fmla="*/ 5 h 910"/>
                  <a:gd name="T8" fmla="*/ 6 w 738"/>
                  <a:gd name="T9" fmla="*/ 5 h 910"/>
                  <a:gd name="T10" fmla="*/ 5 w 738"/>
                  <a:gd name="T11" fmla="*/ 1 h 910"/>
                  <a:gd name="T12" fmla="*/ 4 w 738"/>
                  <a:gd name="T13" fmla="*/ 0 h 910"/>
                  <a:gd name="T14" fmla="*/ 3 w 738"/>
                  <a:gd name="T15" fmla="*/ 0 h 910"/>
                  <a:gd name="T16" fmla="*/ 3 w 738"/>
                  <a:gd name="T17" fmla="*/ 0 h 910"/>
                  <a:gd name="T18" fmla="*/ 2 w 738"/>
                  <a:gd name="T19" fmla="*/ 1 h 910"/>
                  <a:gd name="T20" fmla="*/ 0 w 738"/>
                  <a:gd name="T21" fmla="*/ 5 h 910"/>
                  <a:gd name="T22" fmla="*/ 1 w 738"/>
                  <a:gd name="T23" fmla="*/ 5 h 910"/>
                  <a:gd name="T24" fmla="*/ 2 w 738"/>
                  <a:gd name="T25" fmla="*/ 2 h 910"/>
                  <a:gd name="T26" fmla="*/ 2 w 738"/>
                  <a:gd name="T27" fmla="*/ 4 h 910"/>
                  <a:gd name="T28" fmla="*/ 2 w 738"/>
                  <a:gd name="T29" fmla="*/ 8 h 910"/>
                  <a:gd name="T30" fmla="*/ 5 w 738"/>
                  <a:gd name="T31" fmla="*/ 8 h 9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38"/>
                  <a:gd name="T49" fmla="*/ 0 h 910"/>
                  <a:gd name="T50" fmla="*/ 738 w 738"/>
                  <a:gd name="T51" fmla="*/ 910 h 9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38" h="910">
                    <a:moveTo>
                      <a:pt x="595" y="910"/>
                    </a:moveTo>
                    <a:lnTo>
                      <a:pt x="490" y="387"/>
                    </a:lnTo>
                    <a:lnTo>
                      <a:pt x="543" y="251"/>
                    </a:lnTo>
                    <a:lnTo>
                      <a:pt x="671" y="571"/>
                    </a:lnTo>
                    <a:lnTo>
                      <a:pt x="738" y="553"/>
                    </a:lnTo>
                    <a:lnTo>
                      <a:pt x="559" y="39"/>
                    </a:lnTo>
                    <a:lnTo>
                      <a:pt x="447" y="0"/>
                    </a:lnTo>
                    <a:lnTo>
                      <a:pt x="368" y="0"/>
                    </a:lnTo>
                    <a:lnTo>
                      <a:pt x="291" y="0"/>
                    </a:lnTo>
                    <a:lnTo>
                      <a:pt x="176" y="38"/>
                    </a:lnTo>
                    <a:lnTo>
                      <a:pt x="0" y="550"/>
                    </a:lnTo>
                    <a:lnTo>
                      <a:pt x="63" y="571"/>
                    </a:lnTo>
                    <a:lnTo>
                      <a:pt x="191" y="251"/>
                    </a:lnTo>
                    <a:lnTo>
                      <a:pt x="246" y="387"/>
                    </a:lnTo>
                    <a:lnTo>
                      <a:pt x="140" y="910"/>
                    </a:lnTo>
                    <a:lnTo>
                      <a:pt x="595" y="910"/>
                    </a:lnTo>
                    <a:close/>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12" name="Freeform 197"/>
              <p:cNvSpPr>
                <a:spLocks/>
              </p:cNvSpPr>
              <p:nvPr/>
            </p:nvSpPr>
            <p:spPr bwMode="auto">
              <a:xfrm>
                <a:off x="3060" y="2311"/>
                <a:ext cx="65" cy="170"/>
              </a:xfrm>
              <a:custGeom>
                <a:avLst/>
                <a:gdLst>
                  <a:gd name="T0" fmla="*/ 0 w 129"/>
                  <a:gd name="T1" fmla="*/ 0 h 340"/>
                  <a:gd name="T2" fmla="*/ 1 w 129"/>
                  <a:gd name="T3" fmla="*/ 3 h 340"/>
                  <a:gd name="T4" fmla="*/ 2 w 129"/>
                  <a:gd name="T5" fmla="*/ 3 h 340"/>
                  <a:gd name="T6" fmla="*/ 1 w 129"/>
                  <a:gd name="T7" fmla="*/ 0 h 340"/>
                  <a:gd name="T8" fmla="*/ 0 w 129"/>
                  <a:gd name="T9" fmla="*/ 0 h 340"/>
                  <a:gd name="T10" fmla="*/ 0 60000 65536"/>
                  <a:gd name="T11" fmla="*/ 0 60000 65536"/>
                  <a:gd name="T12" fmla="*/ 0 60000 65536"/>
                  <a:gd name="T13" fmla="*/ 0 60000 65536"/>
                  <a:gd name="T14" fmla="*/ 0 60000 65536"/>
                  <a:gd name="T15" fmla="*/ 0 w 129"/>
                  <a:gd name="T16" fmla="*/ 0 h 340"/>
                  <a:gd name="T17" fmla="*/ 129 w 129"/>
                  <a:gd name="T18" fmla="*/ 340 h 340"/>
                </a:gdLst>
                <a:ahLst/>
                <a:cxnLst>
                  <a:cxn ang="T10">
                    <a:pos x="T0" y="T1"/>
                  </a:cxn>
                  <a:cxn ang="T11">
                    <a:pos x="T2" y="T3"/>
                  </a:cxn>
                  <a:cxn ang="T12">
                    <a:pos x="T4" y="T5"/>
                  </a:cxn>
                  <a:cxn ang="T13">
                    <a:pos x="T6" y="T7"/>
                  </a:cxn>
                  <a:cxn ang="T14">
                    <a:pos x="T8" y="T9"/>
                  </a:cxn>
                </a:cxnLst>
                <a:rect l="T15" t="T16" r="T17" b="T18"/>
                <a:pathLst>
                  <a:path w="129" h="340">
                    <a:moveTo>
                      <a:pt x="0" y="0"/>
                    </a:moveTo>
                    <a:lnTo>
                      <a:pt x="49" y="340"/>
                    </a:lnTo>
                    <a:lnTo>
                      <a:pt x="129" y="340"/>
                    </a:lnTo>
                    <a:lnTo>
                      <a:pt x="121" y="0"/>
                    </a:lnTo>
                    <a:lnTo>
                      <a:pt x="0"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13" name="Freeform 198"/>
              <p:cNvSpPr>
                <a:spLocks/>
              </p:cNvSpPr>
              <p:nvPr/>
            </p:nvSpPr>
            <p:spPr bwMode="auto">
              <a:xfrm>
                <a:off x="2957" y="2311"/>
                <a:ext cx="65" cy="170"/>
              </a:xfrm>
              <a:custGeom>
                <a:avLst/>
                <a:gdLst>
                  <a:gd name="T0" fmla="*/ 0 w 131"/>
                  <a:gd name="T1" fmla="*/ 0 h 340"/>
                  <a:gd name="T2" fmla="*/ 0 w 131"/>
                  <a:gd name="T3" fmla="*/ 3 h 340"/>
                  <a:gd name="T4" fmla="*/ 0 w 131"/>
                  <a:gd name="T5" fmla="*/ 3 h 340"/>
                  <a:gd name="T6" fmla="*/ 1 w 131"/>
                  <a:gd name="T7" fmla="*/ 0 h 340"/>
                  <a:gd name="T8" fmla="*/ 0 w 131"/>
                  <a:gd name="T9" fmla="*/ 0 h 340"/>
                  <a:gd name="T10" fmla="*/ 0 60000 65536"/>
                  <a:gd name="T11" fmla="*/ 0 60000 65536"/>
                  <a:gd name="T12" fmla="*/ 0 60000 65536"/>
                  <a:gd name="T13" fmla="*/ 0 60000 65536"/>
                  <a:gd name="T14" fmla="*/ 0 60000 65536"/>
                  <a:gd name="T15" fmla="*/ 0 w 131"/>
                  <a:gd name="T16" fmla="*/ 0 h 340"/>
                  <a:gd name="T17" fmla="*/ 131 w 131"/>
                  <a:gd name="T18" fmla="*/ 340 h 340"/>
                </a:gdLst>
                <a:ahLst/>
                <a:cxnLst>
                  <a:cxn ang="T10">
                    <a:pos x="T0" y="T1"/>
                  </a:cxn>
                  <a:cxn ang="T11">
                    <a:pos x="T2" y="T3"/>
                  </a:cxn>
                  <a:cxn ang="T12">
                    <a:pos x="T4" y="T5"/>
                  </a:cxn>
                  <a:cxn ang="T13">
                    <a:pos x="T6" y="T7"/>
                  </a:cxn>
                  <a:cxn ang="T14">
                    <a:pos x="T8" y="T9"/>
                  </a:cxn>
                </a:cxnLst>
                <a:rect l="T15" t="T16" r="T17" b="T18"/>
                <a:pathLst>
                  <a:path w="131" h="340">
                    <a:moveTo>
                      <a:pt x="9" y="0"/>
                    </a:moveTo>
                    <a:lnTo>
                      <a:pt x="0" y="340"/>
                    </a:lnTo>
                    <a:lnTo>
                      <a:pt x="81" y="340"/>
                    </a:lnTo>
                    <a:lnTo>
                      <a:pt x="131" y="0"/>
                    </a:lnTo>
                    <a:lnTo>
                      <a:pt x="9"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14" name="Freeform 199"/>
              <p:cNvSpPr>
                <a:spLocks/>
              </p:cNvSpPr>
              <p:nvPr/>
            </p:nvSpPr>
            <p:spPr bwMode="auto">
              <a:xfrm>
                <a:off x="2987" y="1742"/>
                <a:ext cx="108" cy="109"/>
              </a:xfrm>
              <a:custGeom>
                <a:avLst/>
                <a:gdLst>
                  <a:gd name="T0" fmla="*/ 1 w 214"/>
                  <a:gd name="T1" fmla="*/ 2 h 216"/>
                  <a:gd name="T2" fmla="*/ 2 w 214"/>
                  <a:gd name="T3" fmla="*/ 2 h 216"/>
                  <a:gd name="T4" fmla="*/ 2 w 214"/>
                  <a:gd name="T5" fmla="*/ 2 h 216"/>
                  <a:gd name="T6" fmla="*/ 2 w 214"/>
                  <a:gd name="T7" fmla="*/ 2 h 216"/>
                  <a:gd name="T8" fmla="*/ 2 w 214"/>
                  <a:gd name="T9" fmla="*/ 2 h 216"/>
                  <a:gd name="T10" fmla="*/ 2 w 214"/>
                  <a:gd name="T11" fmla="*/ 2 h 216"/>
                  <a:gd name="T12" fmla="*/ 2 w 214"/>
                  <a:gd name="T13" fmla="*/ 2 h 216"/>
                  <a:gd name="T14" fmla="*/ 2 w 214"/>
                  <a:gd name="T15" fmla="*/ 2 h 216"/>
                  <a:gd name="T16" fmla="*/ 2 w 214"/>
                  <a:gd name="T17" fmla="*/ 1 h 216"/>
                  <a:gd name="T18" fmla="*/ 2 w 214"/>
                  <a:gd name="T19" fmla="*/ 1 h 216"/>
                  <a:gd name="T20" fmla="*/ 2 w 214"/>
                  <a:gd name="T21" fmla="*/ 1 h 216"/>
                  <a:gd name="T22" fmla="*/ 2 w 214"/>
                  <a:gd name="T23" fmla="*/ 1 h 216"/>
                  <a:gd name="T24" fmla="*/ 2 w 214"/>
                  <a:gd name="T25" fmla="*/ 1 h 216"/>
                  <a:gd name="T26" fmla="*/ 2 w 214"/>
                  <a:gd name="T27" fmla="*/ 1 h 216"/>
                  <a:gd name="T28" fmla="*/ 2 w 214"/>
                  <a:gd name="T29" fmla="*/ 1 h 216"/>
                  <a:gd name="T30" fmla="*/ 2 w 214"/>
                  <a:gd name="T31" fmla="*/ 1 h 216"/>
                  <a:gd name="T32" fmla="*/ 1 w 214"/>
                  <a:gd name="T33" fmla="*/ 0 h 216"/>
                  <a:gd name="T34" fmla="*/ 1 w 214"/>
                  <a:gd name="T35" fmla="*/ 1 h 216"/>
                  <a:gd name="T36" fmla="*/ 1 w 214"/>
                  <a:gd name="T37" fmla="*/ 1 h 216"/>
                  <a:gd name="T38" fmla="*/ 1 w 214"/>
                  <a:gd name="T39" fmla="*/ 1 h 216"/>
                  <a:gd name="T40" fmla="*/ 1 w 214"/>
                  <a:gd name="T41" fmla="*/ 1 h 216"/>
                  <a:gd name="T42" fmla="*/ 1 w 214"/>
                  <a:gd name="T43" fmla="*/ 1 h 216"/>
                  <a:gd name="T44" fmla="*/ 1 w 214"/>
                  <a:gd name="T45" fmla="*/ 1 h 216"/>
                  <a:gd name="T46" fmla="*/ 1 w 214"/>
                  <a:gd name="T47" fmla="*/ 1 h 216"/>
                  <a:gd name="T48" fmla="*/ 0 w 214"/>
                  <a:gd name="T49" fmla="*/ 1 h 216"/>
                  <a:gd name="T50" fmla="*/ 1 w 214"/>
                  <a:gd name="T51" fmla="*/ 2 h 216"/>
                  <a:gd name="T52" fmla="*/ 1 w 214"/>
                  <a:gd name="T53" fmla="*/ 2 h 216"/>
                  <a:gd name="T54" fmla="*/ 1 w 214"/>
                  <a:gd name="T55" fmla="*/ 2 h 216"/>
                  <a:gd name="T56" fmla="*/ 1 w 214"/>
                  <a:gd name="T57" fmla="*/ 2 h 216"/>
                  <a:gd name="T58" fmla="*/ 1 w 214"/>
                  <a:gd name="T59" fmla="*/ 2 h 216"/>
                  <a:gd name="T60" fmla="*/ 1 w 214"/>
                  <a:gd name="T61" fmla="*/ 2 h 216"/>
                  <a:gd name="T62" fmla="*/ 1 w 214"/>
                  <a:gd name="T63" fmla="*/ 2 h 216"/>
                  <a:gd name="T64" fmla="*/ 1 w 214"/>
                  <a:gd name="T65" fmla="*/ 2 h 2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
                  <a:gd name="T100" fmla="*/ 0 h 216"/>
                  <a:gd name="T101" fmla="*/ 214 w 214"/>
                  <a:gd name="T102" fmla="*/ 216 h 2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 h="216">
                    <a:moveTo>
                      <a:pt x="107" y="216"/>
                    </a:moveTo>
                    <a:lnTo>
                      <a:pt x="129" y="214"/>
                    </a:lnTo>
                    <a:lnTo>
                      <a:pt x="148" y="208"/>
                    </a:lnTo>
                    <a:lnTo>
                      <a:pt x="167" y="198"/>
                    </a:lnTo>
                    <a:lnTo>
                      <a:pt x="183" y="184"/>
                    </a:lnTo>
                    <a:lnTo>
                      <a:pt x="196" y="169"/>
                    </a:lnTo>
                    <a:lnTo>
                      <a:pt x="206" y="151"/>
                    </a:lnTo>
                    <a:lnTo>
                      <a:pt x="212" y="130"/>
                    </a:lnTo>
                    <a:lnTo>
                      <a:pt x="214" y="108"/>
                    </a:lnTo>
                    <a:lnTo>
                      <a:pt x="212" y="86"/>
                    </a:lnTo>
                    <a:lnTo>
                      <a:pt x="206" y="65"/>
                    </a:lnTo>
                    <a:lnTo>
                      <a:pt x="196" y="47"/>
                    </a:lnTo>
                    <a:lnTo>
                      <a:pt x="183" y="31"/>
                    </a:lnTo>
                    <a:lnTo>
                      <a:pt x="167" y="18"/>
                    </a:lnTo>
                    <a:lnTo>
                      <a:pt x="148" y="8"/>
                    </a:lnTo>
                    <a:lnTo>
                      <a:pt x="129" y="2"/>
                    </a:lnTo>
                    <a:lnTo>
                      <a:pt x="107" y="0"/>
                    </a:lnTo>
                    <a:lnTo>
                      <a:pt x="85" y="2"/>
                    </a:lnTo>
                    <a:lnTo>
                      <a:pt x="65" y="8"/>
                    </a:lnTo>
                    <a:lnTo>
                      <a:pt x="47" y="18"/>
                    </a:lnTo>
                    <a:lnTo>
                      <a:pt x="31" y="31"/>
                    </a:lnTo>
                    <a:lnTo>
                      <a:pt x="18" y="47"/>
                    </a:lnTo>
                    <a:lnTo>
                      <a:pt x="8" y="65"/>
                    </a:lnTo>
                    <a:lnTo>
                      <a:pt x="2" y="86"/>
                    </a:lnTo>
                    <a:lnTo>
                      <a:pt x="0" y="108"/>
                    </a:lnTo>
                    <a:lnTo>
                      <a:pt x="2" y="130"/>
                    </a:lnTo>
                    <a:lnTo>
                      <a:pt x="8" y="151"/>
                    </a:lnTo>
                    <a:lnTo>
                      <a:pt x="18" y="169"/>
                    </a:lnTo>
                    <a:lnTo>
                      <a:pt x="31" y="184"/>
                    </a:lnTo>
                    <a:lnTo>
                      <a:pt x="47" y="198"/>
                    </a:lnTo>
                    <a:lnTo>
                      <a:pt x="65" y="208"/>
                    </a:lnTo>
                    <a:lnTo>
                      <a:pt x="85" y="214"/>
                    </a:lnTo>
                    <a:lnTo>
                      <a:pt x="107" y="216"/>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15" name="Freeform 200"/>
              <p:cNvSpPr>
                <a:spLocks/>
              </p:cNvSpPr>
              <p:nvPr/>
            </p:nvSpPr>
            <p:spPr bwMode="auto">
              <a:xfrm>
                <a:off x="3033" y="1742"/>
                <a:ext cx="62" cy="109"/>
              </a:xfrm>
              <a:custGeom>
                <a:avLst/>
                <a:gdLst>
                  <a:gd name="T0" fmla="*/ 1 w 123"/>
                  <a:gd name="T1" fmla="*/ 0 h 216"/>
                  <a:gd name="T2" fmla="*/ 1 w 123"/>
                  <a:gd name="T3" fmla="*/ 0 h 216"/>
                  <a:gd name="T4" fmla="*/ 1 w 123"/>
                  <a:gd name="T5" fmla="*/ 1 h 216"/>
                  <a:gd name="T6" fmla="*/ 1 w 123"/>
                  <a:gd name="T7" fmla="*/ 1 h 216"/>
                  <a:gd name="T8" fmla="*/ 0 w 123"/>
                  <a:gd name="T9" fmla="*/ 1 h 216"/>
                  <a:gd name="T10" fmla="*/ 1 w 123"/>
                  <a:gd name="T11" fmla="*/ 1 h 216"/>
                  <a:gd name="T12" fmla="*/ 1 w 123"/>
                  <a:gd name="T13" fmla="*/ 1 h 216"/>
                  <a:gd name="T14" fmla="*/ 1 w 123"/>
                  <a:gd name="T15" fmla="*/ 1 h 216"/>
                  <a:gd name="T16" fmla="*/ 1 w 123"/>
                  <a:gd name="T17" fmla="*/ 1 h 216"/>
                  <a:gd name="T18" fmla="*/ 1 w 123"/>
                  <a:gd name="T19" fmla="*/ 1 h 216"/>
                  <a:gd name="T20" fmla="*/ 1 w 123"/>
                  <a:gd name="T21" fmla="*/ 1 h 216"/>
                  <a:gd name="T22" fmla="*/ 1 w 123"/>
                  <a:gd name="T23" fmla="*/ 1 h 216"/>
                  <a:gd name="T24" fmla="*/ 1 w 123"/>
                  <a:gd name="T25" fmla="*/ 1 h 216"/>
                  <a:gd name="T26" fmla="*/ 1 w 123"/>
                  <a:gd name="T27" fmla="*/ 1 h 216"/>
                  <a:gd name="T28" fmla="*/ 1 w 123"/>
                  <a:gd name="T29" fmla="*/ 2 h 216"/>
                  <a:gd name="T30" fmla="*/ 1 w 123"/>
                  <a:gd name="T31" fmla="*/ 2 h 216"/>
                  <a:gd name="T32" fmla="*/ 1 w 123"/>
                  <a:gd name="T33" fmla="*/ 2 h 216"/>
                  <a:gd name="T34" fmla="*/ 1 w 123"/>
                  <a:gd name="T35" fmla="*/ 2 h 216"/>
                  <a:gd name="T36" fmla="*/ 1 w 123"/>
                  <a:gd name="T37" fmla="*/ 2 h 216"/>
                  <a:gd name="T38" fmla="*/ 1 w 123"/>
                  <a:gd name="T39" fmla="*/ 2 h 216"/>
                  <a:gd name="T40" fmla="*/ 0 w 123"/>
                  <a:gd name="T41" fmla="*/ 2 h 216"/>
                  <a:gd name="T42" fmla="*/ 1 w 123"/>
                  <a:gd name="T43" fmla="*/ 2 h 216"/>
                  <a:gd name="T44" fmla="*/ 1 w 123"/>
                  <a:gd name="T45" fmla="*/ 2 h 216"/>
                  <a:gd name="T46" fmla="*/ 1 w 123"/>
                  <a:gd name="T47" fmla="*/ 2 h 216"/>
                  <a:gd name="T48" fmla="*/ 1 w 123"/>
                  <a:gd name="T49" fmla="*/ 2 h 216"/>
                  <a:gd name="T50" fmla="*/ 1 w 123"/>
                  <a:gd name="T51" fmla="*/ 2 h 216"/>
                  <a:gd name="T52" fmla="*/ 1 w 123"/>
                  <a:gd name="T53" fmla="*/ 2 h 216"/>
                  <a:gd name="T54" fmla="*/ 1 w 123"/>
                  <a:gd name="T55" fmla="*/ 2 h 216"/>
                  <a:gd name="T56" fmla="*/ 1 w 123"/>
                  <a:gd name="T57" fmla="*/ 2 h 216"/>
                  <a:gd name="T58" fmla="*/ 1 w 123"/>
                  <a:gd name="T59" fmla="*/ 2 h 216"/>
                  <a:gd name="T60" fmla="*/ 1 w 123"/>
                  <a:gd name="T61" fmla="*/ 2 h 216"/>
                  <a:gd name="T62" fmla="*/ 1 w 123"/>
                  <a:gd name="T63" fmla="*/ 2 h 216"/>
                  <a:gd name="T64" fmla="*/ 1 w 123"/>
                  <a:gd name="T65" fmla="*/ 1 h 216"/>
                  <a:gd name="T66" fmla="*/ 1 w 123"/>
                  <a:gd name="T67" fmla="*/ 1 h 216"/>
                  <a:gd name="T68" fmla="*/ 1 w 123"/>
                  <a:gd name="T69" fmla="*/ 1 h 216"/>
                  <a:gd name="T70" fmla="*/ 1 w 123"/>
                  <a:gd name="T71" fmla="*/ 1 h 216"/>
                  <a:gd name="T72" fmla="*/ 1 w 123"/>
                  <a:gd name="T73" fmla="*/ 1 h 216"/>
                  <a:gd name="T74" fmla="*/ 1 w 123"/>
                  <a:gd name="T75" fmla="*/ 1 h 216"/>
                  <a:gd name="T76" fmla="*/ 1 w 123"/>
                  <a:gd name="T77" fmla="*/ 1 h 216"/>
                  <a:gd name="T78" fmla="*/ 1 w 123"/>
                  <a:gd name="T79" fmla="*/ 1 h 216"/>
                  <a:gd name="T80" fmla="*/ 1 w 123"/>
                  <a:gd name="T81" fmla="*/ 0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3"/>
                  <a:gd name="T124" fmla="*/ 0 h 216"/>
                  <a:gd name="T125" fmla="*/ 123 w 123"/>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3" h="216">
                    <a:moveTo>
                      <a:pt x="16" y="0"/>
                    </a:moveTo>
                    <a:lnTo>
                      <a:pt x="11" y="0"/>
                    </a:lnTo>
                    <a:lnTo>
                      <a:pt x="8" y="1"/>
                    </a:lnTo>
                    <a:lnTo>
                      <a:pt x="3" y="1"/>
                    </a:lnTo>
                    <a:lnTo>
                      <a:pt x="0" y="2"/>
                    </a:lnTo>
                    <a:lnTo>
                      <a:pt x="18" y="6"/>
                    </a:lnTo>
                    <a:lnTo>
                      <a:pt x="35" y="15"/>
                    </a:lnTo>
                    <a:lnTo>
                      <a:pt x="50" y="25"/>
                    </a:lnTo>
                    <a:lnTo>
                      <a:pt x="64" y="38"/>
                    </a:lnTo>
                    <a:lnTo>
                      <a:pt x="75" y="53"/>
                    </a:lnTo>
                    <a:lnTo>
                      <a:pt x="83" y="70"/>
                    </a:lnTo>
                    <a:lnTo>
                      <a:pt x="87" y="88"/>
                    </a:lnTo>
                    <a:lnTo>
                      <a:pt x="90" y="108"/>
                    </a:lnTo>
                    <a:lnTo>
                      <a:pt x="87" y="127"/>
                    </a:lnTo>
                    <a:lnTo>
                      <a:pt x="83" y="146"/>
                    </a:lnTo>
                    <a:lnTo>
                      <a:pt x="75" y="163"/>
                    </a:lnTo>
                    <a:lnTo>
                      <a:pt x="64" y="178"/>
                    </a:lnTo>
                    <a:lnTo>
                      <a:pt x="50" y="191"/>
                    </a:lnTo>
                    <a:lnTo>
                      <a:pt x="35" y="201"/>
                    </a:lnTo>
                    <a:lnTo>
                      <a:pt x="18" y="209"/>
                    </a:lnTo>
                    <a:lnTo>
                      <a:pt x="0" y="214"/>
                    </a:lnTo>
                    <a:lnTo>
                      <a:pt x="3" y="215"/>
                    </a:lnTo>
                    <a:lnTo>
                      <a:pt x="8" y="215"/>
                    </a:lnTo>
                    <a:lnTo>
                      <a:pt x="11" y="216"/>
                    </a:lnTo>
                    <a:lnTo>
                      <a:pt x="16" y="216"/>
                    </a:lnTo>
                    <a:lnTo>
                      <a:pt x="38" y="214"/>
                    </a:lnTo>
                    <a:lnTo>
                      <a:pt x="57" y="208"/>
                    </a:lnTo>
                    <a:lnTo>
                      <a:pt x="76" y="198"/>
                    </a:lnTo>
                    <a:lnTo>
                      <a:pt x="92" y="184"/>
                    </a:lnTo>
                    <a:lnTo>
                      <a:pt x="105" y="169"/>
                    </a:lnTo>
                    <a:lnTo>
                      <a:pt x="115" y="151"/>
                    </a:lnTo>
                    <a:lnTo>
                      <a:pt x="121" y="130"/>
                    </a:lnTo>
                    <a:lnTo>
                      <a:pt x="123" y="108"/>
                    </a:lnTo>
                    <a:lnTo>
                      <a:pt x="121" y="86"/>
                    </a:lnTo>
                    <a:lnTo>
                      <a:pt x="115" y="65"/>
                    </a:lnTo>
                    <a:lnTo>
                      <a:pt x="105" y="47"/>
                    </a:lnTo>
                    <a:lnTo>
                      <a:pt x="92" y="31"/>
                    </a:lnTo>
                    <a:lnTo>
                      <a:pt x="76" y="18"/>
                    </a:lnTo>
                    <a:lnTo>
                      <a:pt x="57" y="8"/>
                    </a:lnTo>
                    <a:lnTo>
                      <a:pt x="38" y="2"/>
                    </a:lnTo>
                    <a:lnTo>
                      <a:pt x="16" y="0"/>
                    </a:lnTo>
                    <a:close/>
                  </a:path>
                </a:pathLst>
              </a:custGeom>
              <a:solidFill>
                <a:srgbClr val="E09E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16" name="Freeform 201"/>
              <p:cNvSpPr>
                <a:spLocks/>
              </p:cNvSpPr>
              <p:nvPr/>
            </p:nvSpPr>
            <p:spPr bwMode="auto">
              <a:xfrm>
                <a:off x="3002" y="1856"/>
                <a:ext cx="78" cy="94"/>
              </a:xfrm>
              <a:custGeom>
                <a:avLst/>
                <a:gdLst>
                  <a:gd name="T0" fmla="*/ 1 w 155"/>
                  <a:gd name="T1" fmla="*/ 2 h 187"/>
                  <a:gd name="T2" fmla="*/ 2 w 155"/>
                  <a:gd name="T3" fmla="*/ 0 h 187"/>
                  <a:gd name="T4" fmla="*/ 0 w 155"/>
                  <a:gd name="T5" fmla="*/ 0 h 187"/>
                  <a:gd name="T6" fmla="*/ 1 w 155"/>
                  <a:gd name="T7" fmla="*/ 2 h 187"/>
                  <a:gd name="T8" fmla="*/ 0 60000 65536"/>
                  <a:gd name="T9" fmla="*/ 0 60000 65536"/>
                  <a:gd name="T10" fmla="*/ 0 60000 65536"/>
                  <a:gd name="T11" fmla="*/ 0 60000 65536"/>
                  <a:gd name="T12" fmla="*/ 0 w 155"/>
                  <a:gd name="T13" fmla="*/ 0 h 187"/>
                  <a:gd name="T14" fmla="*/ 155 w 155"/>
                  <a:gd name="T15" fmla="*/ 187 h 187"/>
                </a:gdLst>
                <a:ahLst/>
                <a:cxnLst>
                  <a:cxn ang="T8">
                    <a:pos x="T0" y="T1"/>
                  </a:cxn>
                  <a:cxn ang="T9">
                    <a:pos x="T2" y="T3"/>
                  </a:cxn>
                  <a:cxn ang="T10">
                    <a:pos x="T4" y="T5"/>
                  </a:cxn>
                  <a:cxn ang="T11">
                    <a:pos x="T6" y="T7"/>
                  </a:cxn>
                </a:cxnLst>
                <a:rect l="T12" t="T13" r="T14" b="T15"/>
                <a:pathLst>
                  <a:path w="155" h="187">
                    <a:moveTo>
                      <a:pt x="77" y="187"/>
                    </a:moveTo>
                    <a:lnTo>
                      <a:pt x="155" y="0"/>
                    </a:lnTo>
                    <a:lnTo>
                      <a:pt x="0" y="0"/>
                    </a:lnTo>
                    <a:lnTo>
                      <a:pt x="77"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17" name="Freeform 202"/>
              <p:cNvSpPr>
                <a:spLocks/>
              </p:cNvSpPr>
              <p:nvPr/>
            </p:nvSpPr>
            <p:spPr bwMode="auto">
              <a:xfrm>
                <a:off x="3010" y="1873"/>
                <a:ext cx="14" cy="14"/>
              </a:xfrm>
              <a:custGeom>
                <a:avLst/>
                <a:gdLst>
                  <a:gd name="T0" fmla="*/ 1 w 28"/>
                  <a:gd name="T1" fmla="*/ 1 h 28"/>
                  <a:gd name="T2" fmla="*/ 1 w 28"/>
                  <a:gd name="T3" fmla="*/ 1 h 28"/>
                  <a:gd name="T4" fmla="*/ 1 w 28"/>
                  <a:gd name="T5" fmla="*/ 1 h 28"/>
                  <a:gd name="T6" fmla="*/ 1 w 28"/>
                  <a:gd name="T7" fmla="*/ 1 h 28"/>
                  <a:gd name="T8" fmla="*/ 1 w 28"/>
                  <a:gd name="T9" fmla="*/ 1 h 28"/>
                  <a:gd name="T10" fmla="*/ 1 w 28"/>
                  <a:gd name="T11" fmla="*/ 1 h 28"/>
                  <a:gd name="T12" fmla="*/ 1 w 28"/>
                  <a:gd name="T13" fmla="*/ 1 h 28"/>
                  <a:gd name="T14" fmla="*/ 1 w 28"/>
                  <a:gd name="T15" fmla="*/ 1 h 28"/>
                  <a:gd name="T16" fmla="*/ 1 w 28"/>
                  <a:gd name="T17" fmla="*/ 0 h 28"/>
                  <a:gd name="T18" fmla="*/ 1 w 28"/>
                  <a:gd name="T19" fmla="*/ 1 h 28"/>
                  <a:gd name="T20" fmla="*/ 1 w 28"/>
                  <a:gd name="T21" fmla="*/ 1 h 28"/>
                  <a:gd name="T22" fmla="*/ 1 w 28"/>
                  <a:gd name="T23" fmla="*/ 1 h 28"/>
                  <a:gd name="T24" fmla="*/ 0 w 28"/>
                  <a:gd name="T25" fmla="*/ 1 h 28"/>
                  <a:gd name="T26" fmla="*/ 1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5" y="28"/>
                    </a:moveTo>
                    <a:lnTo>
                      <a:pt x="19" y="27"/>
                    </a:lnTo>
                    <a:lnTo>
                      <a:pt x="24" y="24"/>
                    </a:lnTo>
                    <a:lnTo>
                      <a:pt x="27" y="20"/>
                    </a:lnTo>
                    <a:lnTo>
                      <a:pt x="28"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18" name="Freeform 203"/>
              <p:cNvSpPr>
                <a:spLocks/>
              </p:cNvSpPr>
              <p:nvPr/>
            </p:nvSpPr>
            <p:spPr bwMode="auto">
              <a:xfrm>
                <a:off x="3020" y="1885"/>
                <a:ext cx="13" cy="13"/>
              </a:xfrm>
              <a:custGeom>
                <a:avLst/>
                <a:gdLst>
                  <a:gd name="T0" fmla="*/ 0 w 28"/>
                  <a:gd name="T1" fmla="*/ 0 h 28"/>
                  <a:gd name="T2" fmla="*/ 0 w 28"/>
                  <a:gd name="T3" fmla="*/ 0 h 28"/>
                  <a:gd name="T4" fmla="*/ 0 w 28"/>
                  <a:gd name="T5" fmla="*/ 0 h 28"/>
                  <a:gd name="T6" fmla="*/ 0 w 28"/>
                  <a:gd name="T7" fmla="*/ 0 h 28"/>
                  <a:gd name="T8" fmla="*/ 0 w 28"/>
                  <a:gd name="T9" fmla="*/ 0 h 28"/>
                  <a:gd name="T10" fmla="*/ 0 w 28"/>
                  <a:gd name="T11" fmla="*/ 0 h 28"/>
                  <a:gd name="T12" fmla="*/ 0 w 28"/>
                  <a:gd name="T13" fmla="*/ 0 h 28"/>
                  <a:gd name="T14" fmla="*/ 0 w 28"/>
                  <a:gd name="T15" fmla="*/ 0 h 28"/>
                  <a:gd name="T16" fmla="*/ 0 w 28"/>
                  <a:gd name="T17" fmla="*/ 0 h 28"/>
                  <a:gd name="T18" fmla="*/ 0 w 28"/>
                  <a:gd name="T19" fmla="*/ 0 h 28"/>
                  <a:gd name="T20" fmla="*/ 0 w 28"/>
                  <a:gd name="T21" fmla="*/ 0 h 28"/>
                  <a:gd name="T22" fmla="*/ 0 w 28"/>
                  <a:gd name="T23" fmla="*/ 0 h 28"/>
                  <a:gd name="T24" fmla="*/ 0 w 28"/>
                  <a:gd name="T25" fmla="*/ 0 h 28"/>
                  <a:gd name="T26" fmla="*/ 0 w 28"/>
                  <a:gd name="T27" fmla="*/ 0 h 28"/>
                  <a:gd name="T28" fmla="*/ 0 w 28"/>
                  <a:gd name="T29" fmla="*/ 0 h 28"/>
                  <a:gd name="T30" fmla="*/ 0 w 28"/>
                  <a:gd name="T31" fmla="*/ 0 h 28"/>
                  <a:gd name="T32" fmla="*/ 0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20" y="27"/>
                    </a:lnTo>
                    <a:lnTo>
                      <a:pt x="24" y="24"/>
                    </a:lnTo>
                    <a:lnTo>
                      <a:pt x="27" y="20"/>
                    </a:lnTo>
                    <a:lnTo>
                      <a:pt x="28" y="14"/>
                    </a:lnTo>
                    <a:lnTo>
                      <a:pt x="27" y="8"/>
                    </a:lnTo>
                    <a:lnTo>
                      <a:pt x="24" y="4"/>
                    </a:lnTo>
                    <a:lnTo>
                      <a:pt x="20" y="1"/>
                    </a:lnTo>
                    <a:lnTo>
                      <a:pt x="14" y="0"/>
                    </a:lnTo>
                    <a:lnTo>
                      <a:pt x="8" y="1"/>
                    </a:lnTo>
                    <a:lnTo>
                      <a:pt x="4" y="4"/>
                    </a:lnTo>
                    <a:lnTo>
                      <a:pt x="1" y="8"/>
                    </a:lnTo>
                    <a:lnTo>
                      <a:pt x="0" y="14"/>
                    </a:lnTo>
                    <a:lnTo>
                      <a:pt x="1" y="20"/>
                    </a:lnTo>
                    <a:lnTo>
                      <a:pt x="4" y="24"/>
                    </a:lnTo>
                    <a:lnTo>
                      <a:pt x="8"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19" name="Freeform 204"/>
              <p:cNvSpPr>
                <a:spLocks/>
              </p:cNvSpPr>
              <p:nvPr/>
            </p:nvSpPr>
            <p:spPr bwMode="auto">
              <a:xfrm>
                <a:off x="3056" y="1873"/>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4" y="28"/>
                    </a:moveTo>
                    <a:lnTo>
                      <a:pt x="9" y="27"/>
                    </a:lnTo>
                    <a:lnTo>
                      <a:pt x="4" y="24"/>
                    </a:lnTo>
                    <a:lnTo>
                      <a:pt x="1" y="20"/>
                    </a:lnTo>
                    <a:lnTo>
                      <a:pt x="0" y="14"/>
                    </a:lnTo>
                    <a:lnTo>
                      <a:pt x="1" y="8"/>
                    </a:lnTo>
                    <a:lnTo>
                      <a:pt x="4" y="4"/>
                    </a:lnTo>
                    <a:lnTo>
                      <a:pt x="9" y="1"/>
                    </a:lnTo>
                    <a:lnTo>
                      <a:pt x="14" y="0"/>
                    </a:lnTo>
                    <a:lnTo>
                      <a:pt x="19" y="1"/>
                    </a:lnTo>
                    <a:lnTo>
                      <a:pt x="24" y="4"/>
                    </a:lnTo>
                    <a:lnTo>
                      <a:pt x="28" y="8"/>
                    </a:lnTo>
                    <a:lnTo>
                      <a:pt x="29" y="14"/>
                    </a:lnTo>
                    <a:lnTo>
                      <a:pt x="28" y="20"/>
                    </a:lnTo>
                    <a:lnTo>
                      <a:pt x="24" y="24"/>
                    </a:lnTo>
                    <a:lnTo>
                      <a:pt x="19"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20" name="Freeform 205"/>
              <p:cNvSpPr>
                <a:spLocks/>
              </p:cNvSpPr>
              <p:nvPr/>
            </p:nvSpPr>
            <p:spPr bwMode="auto">
              <a:xfrm>
                <a:off x="3047" y="1885"/>
                <a:ext cx="14" cy="13"/>
              </a:xfrm>
              <a:custGeom>
                <a:avLst/>
                <a:gdLst>
                  <a:gd name="T0" fmla="*/ 1 w 28"/>
                  <a:gd name="T1" fmla="*/ 0 h 28"/>
                  <a:gd name="T2" fmla="*/ 1 w 28"/>
                  <a:gd name="T3" fmla="*/ 0 h 28"/>
                  <a:gd name="T4" fmla="*/ 1 w 28"/>
                  <a:gd name="T5" fmla="*/ 0 h 28"/>
                  <a:gd name="T6" fmla="*/ 1 w 28"/>
                  <a:gd name="T7" fmla="*/ 0 h 28"/>
                  <a:gd name="T8" fmla="*/ 0 w 28"/>
                  <a:gd name="T9" fmla="*/ 0 h 28"/>
                  <a:gd name="T10" fmla="*/ 1 w 28"/>
                  <a:gd name="T11" fmla="*/ 0 h 28"/>
                  <a:gd name="T12" fmla="*/ 1 w 28"/>
                  <a:gd name="T13" fmla="*/ 0 h 28"/>
                  <a:gd name="T14" fmla="*/ 1 w 28"/>
                  <a:gd name="T15" fmla="*/ 0 h 28"/>
                  <a:gd name="T16" fmla="*/ 1 w 28"/>
                  <a:gd name="T17" fmla="*/ 0 h 28"/>
                  <a:gd name="T18" fmla="*/ 1 w 28"/>
                  <a:gd name="T19" fmla="*/ 0 h 28"/>
                  <a:gd name="T20" fmla="*/ 1 w 28"/>
                  <a:gd name="T21" fmla="*/ 0 h 28"/>
                  <a:gd name="T22" fmla="*/ 1 w 28"/>
                  <a:gd name="T23" fmla="*/ 0 h 28"/>
                  <a:gd name="T24" fmla="*/ 1 w 28"/>
                  <a:gd name="T25" fmla="*/ 0 h 28"/>
                  <a:gd name="T26" fmla="*/ 1 w 28"/>
                  <a:gd name="T27" fmla="*/ 0 h 28"/>
                  <a:gd name="T28" fmla="*/ 1 w 28"/>
                  <a:gd name="T29" fmla="*/ 0 h 28"/>
                  <a:gd name="T30" fmla="*/ 1 w 28"/>
                  <a:gd name="T31" fmla="*/ 0 h 28"/>
                  <a:gd name="T32" fmla="*/ 1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8" y="27"/>
                    </a:lnTo>
                    <a:lnTo>
                      <a:pt x="4" y="24"/>
                    </a:lnTo>
                    <a:lnTo>
                      <a:pt x="2" y="20"/>
                    </a:lnTo>
                    <a:lnTo>
                      <a:pt x="0" y="14"/>
                    </a:lnTo>
                    <a:lnTo>
                      <a:pt x="2" y="8"/>
                    </a:lnTo>
                    <a:lnTo>
                      <a:pt x="4" y="4"/>
                    </a:lnTo>
                    <a:lnTo>
                      <a:pt x="8" y="1"/>
                    </a:lnTo>
                    <a:lnTo>
                      <a:pt x="14" y="0"/>
                    </a:lnTo>
                    <a:lnTo>
                      <a:pt x="20" y="1"/>
                    </a:lnTo>
                    <a:lnTo>
                      <a:pt x="25" y="4"/>
                    </a:lnTo>
                    <a:lnTo>
                      <a:pt x="27" y="8"/>
                    </a:lnTo>
                    <a:lnTo>
                      <a:pt x="28" y="14"/>
                    </a:lnTo>
                    <a:lnTo>
                      <a:pt x="27" y="20"/>
                    </a:lnTo>
                    <a:lnTo>
                      <a:pt x="25" y="24"/>
                    </a:lnTo>
                    <a:lnTo>
                      <a:pt x="20"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21" name="Freeform 206"/>
              <p:cNvSpPr>
                <a:spLocks/>
              </p:cNvSpPr>
              <p:nvPr/>
            </p:nvSpPr>
            <p:spPr bwMode="auto">
              <a:xfrm>
                <a:off x="3033" y="1892"/>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5" y="28"/>
                    </a:moveTo>
                    <a:lnTo>
                      <a:pt x="19" y="27"/>
                    </a:lnTo>
                    <a:lnTo>
                      <a:pt x="24" y="24"/>
                    </a:lnTo>
                    <a:lnTo>
                      <a:pt x="27" y="20"/>
                    </a:lnTo>
                    <a:lnTo>
                      <a:pt x="29"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5043" name="Group 207"/>
            <p:cNvGrpSpPr>
              <a:grpSpLocks noChangeAspect="1"/>
            </p:cNvGrpSpPr>
            <p:nvPr/>
          </p:nvGrpSpPr>
          <p:grpSpPr bwMode="auto">
            <a:xfrm>
              <a:off x="1951038" y="3360738"/>
              <a:ext cx="419100" cy="830262"/>
              <a:chOff x="2196" y="1717"/>
              <a:chExt cx="369" cy="757"/>
            </a:xfrm>
          </p:grpSpPr>
          <p:sp>
            <p:nvSpPr>
              <p:cNvPr id="25097" name="AutoShape 208"/>
              <p:cNvSpPr>
                <a:spLocks noChangeAspect="1" noChangeArrowheads="1" noTextEdit="1"/>
              </p:cNvSpPr>
              <p:nvPr/>
            </p:nvSpPr>
            <p:spPr bwMode="auto">
              <a:xfrm>
                <a:off x="2196" y="1717"/>
                <a:ext cx="369" cy="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5098" name="Freeform 209"/>
              <p:cNvSpPr>
                <a:spLocks/>
              </p:cNvSpPr>
              <p:nvPr/>
            </p:nvSpPr>
            <p:spPr bwMode="auto">
              <a:xfrm>
                <a:off x="2286" y="1717"/>
                <a:ext cx="188" cy="121"/>
              </a:xfrm>
              <a:custGeom>
                <a:avLst/>
                <a:gdLst>
                  <a:gd name="T0" fmla="*/ 2 w 376"/>
                  <a:gd name="T1" fmla="*/ 1 h 243"/>
                  <a:gd name="T2" fmla="*/ 2 w 376"/>
                  <a:gd name="T3" fmla="*/ 1 h 243"/>
                  <a:gd name="T4" fmla="*/ 3 w 376"/>
                  <a:gd name="T5" fmla="*/ 1 h 243"/>
                  <a:gd name="T6" fmla="*/ 3 w 376"/>
                  <a:gd name="T7" fmla="*/ 1 h 243"/>
                  <a:gd name="T8" fmla="*/ 3 w 376"/>
                  <a:gd name="T9" fmla="*/ 1 h 243"/>
                  <a:gd name="T10" fmla="*/ 3 w 376"/>
                  <a:gd name="T11" fmla="*/ 1 h 243"/>
                  <a:gd name="T12" fmla="*/ 3 w 376"/>
                  <a:gd name="T13" fmla="*/ 1 h 243"/>
                  <a:gd name="T14" fmla="*/ 3 w 376"/>
                  <a:gd name="T15" fmla="*/ 1 h 243"/>
                  <a:gd name="T16" fmla="*/ 3 w 376"/>
                  <a:gd name="T17" fmla="*/ 1 h 243"/>
                  <a:gd name="T18" fmla="*/ 3 w 376"/>
                  <a:gd name="T19" fmla="*/ 1 h 243"/>
                  <a:gd name="T20" fmla="*/ 3 w 376"/>
                  <a:gd name="T21" fmla="*/ 1 h 243"/>
                  <a:gd name="T22" fmla="*/ 3 w 376"/>
                  <a:gd name="T23" fmla="*/ 1 h 243"/>
                  <a:gd name="T24" fmla="*/ 3 w 376"/>
                  <a:gd name="T25" fmla="*/ 0 h 243"/>
                  <a:gd name="T26" fmla="*/ 3 w 376"/>
                  <a:gd name="T27" fmla="*/ 0 h 243"/>
                  <a:gd name="T28" fmla="*/ 3 w 376"/>
                  <a:gd name="T29" fmla="*/ 0 h 243"/>
                  <a:gd name="T30" fmla="*/ 2 w 376"/>
                  <a:gd name="T31" fmla="*/ 0 h 243"/>
                  <a:gd name="T32" fmla="*/ 2 w 376"/>
                  <a:gd name="T33" fmla="*/ 0 h 243"/>
                  <a:gd name="T34" fmla="*/ 1 w 376"/>
                  <a:gd name="T35" fmla="*/ 0 h 243"/>
                  <a:gd name="T36" fmla="*/ 1 w 376"/>
                  <a:gd name="T37" fmla="*/ 0 h 243"/>
                  <a:gd name="T38" fmla="*/ 1 w 376"/>
                  <a:gd name="T39" fmla="*/ 0 h 243"/>
                  <a:gd name="T40" fmla="*/ 1 w 376"/>
                  <a:gd name="T41" fmla="*/ 1 h 243"/>
                  <a:gd name="T42" fmla="*/ 1 w 376"/>
                  <a:gd name="T43" fmla="*/ 1 h 243"/>
                  <a:gd name="T44" fmla="*/ 1 w 376"/>
                  <a:gd name="T45" fmla="*/ 1 h 243"/>
                  <a:gd name="T46" fmla="*/ 1 w 376"/>
                  <a:gd name="T47" fmla="*/ 1 h 243"/>
                  <a:gd name="T48" fmla="*/ 1 w 376"/>
                  <a:gd name="T49" fmla="*/ 1 h 243"/>
                  <a:gd name="T50" fmla="*/ 1 w 376"/>
                  <a:gd name="T51" fmla="*/ 1 h 243"/>
                  <a:gd name="T52" fmla="*/ 1 w 376"/>
                  <a:gd name="T53" fmla="*/ 1 h 243"/>
                  <a:gd name="T54" fmla="*/ 1 w 376"/>
                  <a:gd name="T55" fmla="*/ 1 h 243"/>
                  <a:gd name="T56" fmla="*/ 1 w 376"/>
                  <a:gd name="T57" fmla="*/ 1 h 243"/>
                  <a:gd name="T58" fmla="*/ 1 w 376"/>
                  <a:gd name="T59" fmla="*/ 1 h 243"/>
                  <a:gd name="T60" fmla="*/ 1 w 376"/>
                  <a:gd name="T61" fmla="*/ 1 h 243"/>
                  <a:gd name="T62" fmla="*/ 2 w 376"/>
                  <a:gd name="T63" fmla="*/ 1 h 2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6"/>
                  <a:gd name="T97" fmla="*/ 0 h 243"/>
                  <a:gd name="T98" fmla="*/ 376 w 376"/>
                  <a:gd name="T99" fmla="*/ 243 h 24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6" h="243">
                    <a:moveTo>
                      <a:pt x="189" y="243"/>
                    </a:moveTo>
                    <a:lnTo>
                      <a:pt x="212" y="243"/>
                    </a:lnTo>
                    <a:lnTo>
                      <a:pt x="234" y="242"/>
                    </a:lnTo>
                    <a:lnTo>
                      <a:pt x="255" y="239"/>
                    </a:lnTo>
                    <a:lnTo>
                      <a:pt x="273" y="238"/>
                    </a:lnTo>
                    <a:lnTo>
                      <a:pt x="290" y="236"/>
                    </a:lnTo>
                    <a:lnTo>
                      <a:pt x="305" y="233"/>
                    </a:lnTo>
                    <a:lnTo>
                      <a:pt x="319" y="230"/>
                    </a:lnTo>
                    <a:lnTo>
                      <a:pt x="331" y="227"/>
                    </a:lnTo>
                    <a:lnTo>
                      <a:pt x="342" y="223"/>
                    </a:lnTo>
                    <a:lnTo>
                      <a:pt x="352" y="221"/>
                    </a:lnTo>
                    <a:lnTo>
                      <a:pt x="359" y="218"/>
                    </a:lnTo>
                    <a:lnTo>
                      <a:pt x="365" y="215"/>
                    </a:lnTo>
                    <a:lnTo>
                      <a:pt x="370" y="214"/>
                    </a:lnTo>
                    <a:lnTo>
                      <a:pt x="374" y="212"/>
                    </a:lnTo>
                    <a:lnTo>
                      <a:pt x="375" y="211"/>
                    </a:lnTo>
                    <a:lnTo>
                      <a:pt x="376" y="211"/>
                    </a:lnTo>
                    <a:lnTo>
                      <a:pt x="374" y="208"/>
                    </a:lnTo>
                    <a:lnTo>
                      <a:pt x="369" y="204"/>
                    </a:lnTo>
                    <a:lnTo>
                      <a:pt x="362" y="197"/>
                    </a:lnTo>
                    <a:lnTo>
                      <a:pt x="354" y="188"/>
                    </a:lnTo>
                    <a:lnTo>
                      <a:pt x="345" y="177"/>
                    </a:lnTo>
                    <a:lnTo>
                      <a:pt x="338" y="166"/>
                    </a:lnTo>
                    <a:lnTo>
                      <a:pt x="333" y="154"/>
                    </a:lnTo>
                    <a:lnTo>
                      <a:pt x="331" y="143"/>
                    </a:lnTo>
                    <a:lnTo>
                      <a:pt x="327" y="114"/>
                    </a:lnTo>
                    <a:lnTo>
                      <a:pt x="319" y="88"/>
                    </a:lnTo>
                    <a:lnTo>
                      <a:pt x="307" y="62"/>
                    </a:lnTo>
                    <a:lnTo>
                      <a:pt x="289" y="41"/>
                    </a:lnTo>
                    <a:lnTo>
                      <a:pt x="267" y="24"/>
                    </a:lnTo>
                    <a:lnTo>
                      <a:pt x="243" y="12"/>
                    </a:lnTo>
                    <a:lnTo>
                      <a:pt x="217" y="2"/>
                    </a:lnTo>
                    <a:lnTo>
                      <a:pt x="188" y="0"/>
                    </a:lnTo>
                    <a:lnTo>
                      <a:pt x="159" y="2"/>
                    </a:lnTo>
                    <a:lnTo>
                      <a:pt x="132" y="12"/>
                    </a:lnTo>
                    <a:lnTo>
                      <a:pt x="108" y="24"/>
                    </a:lnTo>
                    <a:lnTo>
                      <a:pt x="88" y="41"/>
                    </a:lnTo>
                    <a:lnTo>
                      <a:pt x="69" y="62"/>
                    </a:lnTo>
                    <a:lnTo>
                      <a:pt x="56" y="88"/>
                    </a:lnTo>
                    <a:lnTo>
                      <a:pt x="48" y="114"/>
                    </a:lnTo>
                    <a:lnTo>
                      <a:pt x="45" y="143"/>
                    </a:lnTo>
                    <a:lnTo>
                      <a:pt x="43" y="154"/>
                    </a:lnTo>
                    <a:lnTo>
                      <a:pt x="38" y="167"/>
                    </a:lnTo>
                    <a:lnTo>
                      <a:pt x="31" y="178"/>
                    </a:lnTo>
                    <a:lnTo>
                      <a:pt x="23" y="189"/>
                    </a:lnTo>
                    <a:lnTo>
                      <a:pt x="14" y="197"/>
                    </a:lnTo>
                    <a:lnTo>
                      <a:pt x="7" y="205"/>
                    </a:lnTo>
                    <a:lnTo>
                      <a:pt x="2" y="210"/>
                    </a:lnTo>
                    <a:lnTo>
                      <a:pt x="0" y="211"/>
                    </a:lnTo>
                    <a:lnTo>
                      <a:pt x="1" y="211"/>
                    </a:lnTo>
                    <a:lnTo>
                      <a:pt x="2" y="212"/>
                    </a:lnTo>
                    <a:lnTo>
                      <a:pt x="6" y="214"/>
                    </a:lnTo>
                    <a:lnTo>
                      <a:pt x="10" y="215"/>
                    </a:lnTo>
                    <a:lnTo>
                      <a:pt x="17" y="218"/>
                    </a:lnTo>
                    <a:lnTo>
                      <a:pt x="25" y="221"/>
                    </a:lnTo>
                    <a:lnTo>
                      <a:pt x="34" y="223"/>
                    </a:lnTo>
                    <a:lnTo>
                      <a:pt x="45" y="227"/>
                    </a:lnTo>
                    <a:lnTo>
                      <a:pt x="58" y="230"/>
                    </a:lnTo>
                    <a:lnTo>
                      <a:pt x="71" y="233"/>
                    </a:lnTo>
                    <a:lnTo>
                      <a:pt x="86" y="236"/>
                    </a:lnTo>
                    <a:lnTo>
                      <a:pt x="104" y="238"/>
                    </a:lnTo>
                    <a:lnTo>
                      <a:pt x="122" y="239"/>
                    </a:lnTo>
                    <a:lnTo>
                      <a:pt x="143" y="242"/>
                    </a:lnTo>
                    <a:lnTo>
                      <a:pt x="165" y="243"/>
                    </a:lnTo>
                    <a:lnTo>
                      <a:pt x="189" y="243"/>
                    </a:lnTo>
                    <a:close/>
                  </a:path>
                </a:pathLst>
              </a:custGeom>
              <a:solidFill>
                <a:srgbClr val="661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9" name="Freeform 210"/>
              <p:cNvSpPr>
                <a:spLocks/>
              </p:cNvSpPr>
              <p:nvPr/>
            </p:nvSpPr>
            <p:spPr bwMode="auto">
              <a:xfrm>
                <a:off x="2196" y="1848"/>
                <a:ext cx="369" cy="456"/>
              </a:xfrm>
              <a:custGeom>
                <a:avLst/>
                <a:gdLst>
                  <a:gd name="T0" fmla="*/ 5 w 738"/>
                  <a:gd name="T1" fmla="*/ 8 h 911"/>
                  <a:gd name="T2" fmla="*/ 4 w 738"/>
                  <a:gd name="T3" fmla="*/ 4 h 911"/>
                  <a:gd name="T4" fmla="*/ 5 w 738"/>
                  <a:gd name="T5" fmla="*/ 2 h 911"/>
                  <a:gd name="T6" fmla="*/ 6 w 738"/>
                  <a:gd name="T7" fmla="*/ 5 h 911"/>
                  <a:gd name="T8" fmla="*/ 6 w 738"/>
                  <a:gd name="T9" fmla="*/ 5 h 911"/>
                  <a:gd name="T10" fmla="*/ 5 w 738"/>
                  <a:gd name="T11" fmla="*/ 1 h 911"/>
                  <a:gd name="T12" fmla="*/ 4 w 738"/>
                  <a:gd name="T13" fmla="*/ 0 h 911"/>
                  <a:gd name="T14" fmla="*/ 3 w 738"/>
                  <a:gd name="T15" fmla="*/ 0 h 911"/>
                  <a:gd name="T16" fmla="*/ 3 w 738"/>
                  <a:gd name="T17" fmla="*/ 0 h 911"/>
                  <a:gd name="T18" fmla="*/ 2 w 738"/>
                  <a:gd name="T19" fmla="*/ 1 h 911"/>
                  <a:gd name="T20" fmla="*/ 0 w 738"/>
                  <a:gd name="T21" fmla="*/ 5 h 911"/>
                  <a:gd name="T22" fmla="*/ 1 w 738"/>
                  <a:gd name="T23" fmla="*/ 5 h 911"/>
                  <a:gd name="T24" fmla="*/ 2 w 738"/>
                  <a:gd name="T25" fmla="*/ 2 h 911"/>
                  <a:gd name="T26" fmla="*/ 2 w 738"/>
                  <a:gd name="T27" fmla="*/ 4 h 911"/>
                  <a:gd name="T28" fmla="*/ 2 w 738"/>
                  <a:gd name="T29" fmla="*/ 8 h 911"/>
                  <a:gd name="T30" fmla="*/ 5 w 738"/>
                  <a:gd name="T31" fmla="*/ 8 h 9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38"/>
                  <a:gd name="T49" fmla="*/ 0 h 911"/>
                  <a:gd name="T50" fmla="*/ 738 w 738"/>
                  <a:gd name="T51" fmla="*/ 911 h 9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38" h="911">
                    <a:moveTo>
                      <a:pt x="595" y="911"/>
                    </a:moveTo>
                    <a:lnTo>
                      <a:pt x="490" y="388"/>
                    </a:lnTo>
                    <a:lnTo>
                      <a:pt x="543" y="252"/>
                    </a:lnTo>
                    <a:lnTo>
                      <a:pt x="672" y="572"/>
                    </a:lnTo>
                    <a:lnTo>
                      <a:pt x="738" y="553"/>
                    </a:lnTo>
                    <a:lnTo>
                      <a:pt x="559" y="39"/>
                    </a:lnTo>
                    <a:lnTo>
                      <a:pt x="447" y="0"/>
                    </a:lnTo>
                    <a:lnTo>
                      <a:pt x="369" y="0"/>
                    </a:lnTo>
                    <a:lnTo>
                      <a:pt x="291" y="0"/>
                    </a:lnTo>
                    <a:lnTo>
                      <a:pt x="176" y="39"/>
                    </a:lnTo>
                    <a:lnTo>
                      <a:pt x="0" y="550"/>
                    </a:lnTo>
                    <a:lnTo>
                      <a:pt x="65" y="572"/>
                    </a:lnTo>
                    <a:lnTo>
                      <a:pt x="193" y="252"/>
                    </a:lnTo>
                    <a:lnTo>
                      <a:pt x="246" y="388"/>
                    </a:lnTo>
                    <a:lnTo>
                      <a:pt x="141" y="911"/>
                    </a:lnTo>
                    <a:lnTo>
                      <a:pt x="595" y="911"/>
                    </a:lnTo>
                    <a:close/>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0" name="Freeform 211"/>
              <p:cNvSpPr>
                <a:spLocks/>
              </p:cNvSpPr>
              <p:nvPr/>
            </p:nvSpPr>
            <p:spPr bwMode="auto">
              <a:xfrm>
                <a:off x="2400" y="2304"/>
                <a:ext cx="64" cy="170"/>
              </a:xfrm>
              <a:custGeom>
                <a:avLst/>
                <a:gdLst>
                  <a:gd name="T0" fmla="*/ 0 w 128"/>
                  <a:gd name="T1" fmla="*/ 0 h 340"/>
                  <a:gd name="T2" fmla="*/ 1 w 128"/>
                  <a:gd name="T3" fmla="*/ 3 h 340"/>
                  <a:gd name="T4" fmla="*/ 1 w 128"/>
                  <a:gd name="T5" fmla="*/ 3 h 340"/>
                  <a:gd name="T6" fmla="*/ 1 w 128"/>
                  <a:gd name="T7" fmla="*/ 0 h 340"/>
                  <a:gd name="T8" fmla="*/ 0 w 128"/>
                  <a:gd name="T9" fmla="*/ 0 h 340"/>
                  <a:gd name="T10" fmla="*/ 0 60000 65536"/>
                  <a:gd name="T11" fmla="*/ 0 60000 65536"/>
                  <a:gd name="T12" fmla="*/ 0 60000 65536"/>
                  <a:gd name="T13" fmla="*/ 0 60000 65536"/>
                  <a:gd name="T14" fmla="*/ 0 60000 65536"/>
                  <a:gd name="T15" fmla="*/ 0 w 128"/>
                  <a:gd name="T16" fmla="*/ 0 h 340"/>
                  <a:gd name="T17" fmla="*/ 128 w 128"/>
                  <a:gd name="T18" fmla="*/ 340 h 340"/>
                </a:gdLst>
                <a:ahLst/>
                <a:cxnLst>
                  <a:cxn ang="T10">
                    <a:pos x="T0" y="T1"/>
                  </a:cxn>
                  <a:cxn ang="T11">
                    <a:pos x="T2" y="T3"/>
                  </a:cxn>
                  <a:cxn ang="T12">
                    <a:pos x="T4" y="T5"/>
                  </a:cxn>
                  <a:cxn ang="T13">
                    <a:pos x="T6" y="T7"/>
                  </a:cxn>
                  <a:cxn ang="T14">
                    <a:pos x="T8" y="T9"/>
                  </a:cxn>
                </a:cxnLst>
                <a:rect l="T15" t="T16" r="T17" b="T18"/>
                <a:pathLst>
                  <a:path w="128" h="340">
                    <a:moveTo>
                      <a:pt x="0" y="0"/>
                    </a:moveTo>
                    <a:lnTo>
                      <a:pt x="48" y="340"/>
                    </a:lnTo>
                    <a:lnTo>
                      <a:pt x="128" y="340"/>
                    </a:lnTo>
                    <a:lnTo>
                      <a:pt x="120" y="0"/>
                    </a:lnTo>
                    <a:lnTo>
                      <a:pt x="0" y="0"/>
                    </a:lnTo>
                    <a:close/>
                  </a:path>
                </a:pathLst>
              </a:custGeom>
              <a:solidFill>
                <a:srgbClr val="B782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1" name="Freeform 212"/>
              <p:cNvSpPr>
                <a:spLocks/>
              </p:cNvSpPr>
              <p:nvPr/>
            </p:nvSpPr>
            <p:spPr bwMode="auto">
              <a:xfrm>
                <a:off x="2296" y="2304"/>
                <a:ext cx="65" cy="170"/>
              </a:xfrm>
              <a:custGeom>
                <a:avLst/>
                <a:gdLst>
                  <a:gd name="T0" fmla="*/ 1 w 130"/>
                  <a:gd name="T1" fmla="*/ 0 h 340"/>
                  <a:gd name="T2" fmla="*/ 0 w 130"/>
                  <a:gd name="T3" fmla="*/ 3 h 340"/>
                  <a:gd name="T4" fmla="*/ 1 w 130"/>
                  <a:gd name="T5" fmla="*/ 3 h 340"/>
                  <a:gd name="T6" fmla="*/ 2 w 130"/>
                  <a:gd name="T7" fmla="*/ 0 h 340"/>
                  <a:gd name="T8" fmla="*/ 1 w 130"/>
                  <a:gd name="T9" fmla="*/ 0 h 340"/>
                  <a:gd name="T10" fmla="*/ 0 60000 65536"/>
                  <a:gd name="T11" fmla="*/ 0 60000 65536"/>
                  <a:gd name="T12" fmla="*/ 0 60000 65536"/>
                  <a:gd name="T13" fmla="*/ 0 60000 65536"/>
                  <a:gd name="T14" fmla="*/ 0 60000 65536"/>
                  <a:gd name="T15" fmla="*/ 0 w 130"/>
                  <a:gd name="T16" fmla="*/ 0 h 340"/>
                  <a:gd name="T17" fmla="*/ 130 w 130"/>
                  <a:gd name="T18" fmla="*/ 340 h 340"/>
                </a:gdLst>
                <a:ahLst/>
                <a:cxnLst>
                  <a:cxn ang="T10">
                    <a:pos x="T0" y="T1"/>
                  </a:cxn>
                  <a:cxn ang="T11">
                    <a:pos x="T2" y="T3"/>
                  </a:cxn>
                  <a:cxn ang="T12">
                    <a:pos x="T4" y="T5"/>
                  </a:cxn>
                  <a:cxn ang="T13">
                    <a:pos x="T6" y="T7"/>
                  </a:cxn>
                  <a:cxn ang="T14">
                    <a:pos x="T8" y="T9"/>
                  </a:cxn>
                </a:cxnLst>
                <a:rect l="T15" t="T16" r="T17" b="T18"/>
                <a:pathLst>
                  <a:path w="130" h="340">
                    <a:moveTo>
                      <a:pt x="8" y="0"/>
                    </a:moveTo>
                    <a:lnTo>
                      <a:pt x="0" y="340"/>
                    </a:lnTo>
                    <a:lnTo>
                      <a:pt x="79" y="340"/>
                    </a:lnTo>
                    <a:lnTo>
                      <a:pt x="130" y="0"/>
                    </a:lnTo>
                    <a:lnTo>
                      <a:pt x="8" y="0"/>
                    </a:lnTo>
                    <a:close/>
                  </a:path>
                </a:pathLst>
              </a:custGeom>
              <a:solidFill>
                <a:srgbClr val="B782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2" name="Freeform 213"/>
              <p:cNvSpPr>
                <a:spLocks/>
              </p:cNvSpPr>
              <p:nvPr/>
            </p:nvSpPr>
            <p:spPr bwMode="auto">
              <a:xfrm>
                <a:off x="2326" y="1734"/>
                <a:ext cx="108" cy="108"/>
              </a:xfrm>
              <a:custGeom>
                <a:avLst/>
                <a:gdLst>
                  <a:gd name="T0" fmla="*/ 1 w 214"/>
                  <a:gd name="T1" fmla="*/ 2 h 215"/>
                  <a:gd name="T2" fmla="*/ 2 w 214"/>
                  <a:gd name="T3" fmla="*/ 2 h 215"/>
                  <a:gd name="T4" fmla="*/ 2 w 214"/>
                  <a:gd name="T5" fmla="*/ 2 h 215"/>
                  <a:gd name="T6" fmla="*/ 2 w 214"/>
                  <a:gd name="T7" fmla="*/ 2 h 215"/>
                  <a:gd name="T8" fmla="*/ 2 w 214"/>
                  <a:gd name="T9" fmla="*/ 2 h 215"/>
                  <a:gd name="T10" fmla="*/ 2 w 214"/>
                  <a:gd name="T11" fmla="*/ 2 h 215"/>
                  <a:gd name="T12" fmla="*/ 2 w 214"/>
                  <a:gd name="T13" fmla="*/ 2 h 215"/>
                  <a:gd name="T14" fmla="*/ 2 w 214"/>
                  <a:gd name="T15" fmla="*/ 2 h 215"/>
                  <a:gd name="T16" fmla="*/ 2 w 214"/>
                  <a:gd name="T17" fmla="*/ 1 h 215"/>
                  <a:gd name="T18" fmla="*/ 2 w 214"/>
                  <a:gd name="T19" fmla="*/ 1 h 215"/>
                  <a:gd name="T20" fmla="*/ 2 w 214"/>
                  <a:gd name="T21" fmla="*/ 1 h 215"/>
                  <a:gd name="T22" fmla="*/ 2 w 214"/>
                  <a:gd name="T23" fmla="*/ 1 h 215"/>
                  <a:gd name="T24" fmla="*/ 2 w 214"/>
                  <a:gd name="T25" fmla="*/ 1 h 215"/>
                  <a:gd name="T26" fmla="*/ 2 w 214"/>
                  <a:gd name="T27" fmla="*/ 1 h 215"/>
                  <a:gd name="T28" fmla="*/ 2 w 214"/>
                  <a:gd name="T29" fmla="*/ 1 h 215"/>
                  <a:gd name="T30" fmla="*/ 2 w 214"/>
                  <a:gd name="T31" fmla="*/ 1 h 215"/>
                  <a:gd name="T32" fmla="*/ 1 w 214"/>
                  <a:gd name="T33" fmla="*/ 0 h 215"/>
                  <a:gd name="T34" fmla="*/ 1 w 214"/>
                  <a:gd name="T35" fmla="*/ 1 h 215"/>
                  <a:gd name="T36" fmla="*/ 1 w 214"/>
                  <a:gd name="T37" fmla="*/ 1 h 215"/>
                  <a:gd name="T38" fmla="*/ 1 w 214"/>
                  <a:gd name="T39" fmla="*/ 1 h 215"/>
                  <a:gd name="T40" fmla="*/ 1 w 214"/>
                  <a:gd name="T41" fmla="*/ 1 h 215"/>
                  <a:gd name="T42" fmla="*/ 1 w 214"/>
                  <a:gd name="T43" fmla="*/ 1 h 215"/>
                  <a:gd name="T44" fmla="*/ 1 w 214"/>
                  <a:gd name="T45" fmla="*/ 1 h 215"/>
                  <a:gd name="T46" fmla="*/ 1 w 214"/>
                  <a:gd name="T47" fmla="*/ 1 h 215"/>
                  <a:gd name="T48" fmla="*/ 0 w 214"/>
                  <a:gd name="T49" fmla="*/ 1 h 215"/>
                  <a:gd name="T50" fmla="*/ 1 w 214"/>
                  <a:gd name="T51" fmla="*/ 2 h 215"/>
                  <a:gd name="T52" fmla="*/ 1 w 214"/>
                  <a:gd name="T53" fmla="*/ 2 h 215"/>
                  <a:gd name="T54" fmla="*/ 1 w 214"/>
                  <a:gd name="T55" fmla="*/ 2 h 215"/>
                  <a:gd name="T56" fmla="*/ 1 w 214"/>
                  <a:gd name="T57" fmla="*/ 2 h 215"/>
                  <a:gd name="T58" fmla="*/ 1 w 214"/>
                  <a:gd name="T59" fmla="*/ 2 h 215"/>
                  <a:gd name="T60" fmla="*/ 1 w 214"/>
                  <a:gd name="T61" fmla="*/ 2 h 215"/>
                  <a:gd name="T62" fmla="*/ 1 w 214"/>
                  <a:gd name="T63" fmla="*/ 2 h 215"/>
                  <a:gd name="T64" fmla="*/ 1 w 214"/>
                  <a:gd name="T65" fmla="*/ 2 h 21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
                  <a:gd name="T100" fmla="*/ 0 h 215"/>
                  <a:gd name="T101" fmla="*/ 214 w 214"/>
                  <a:gd name="T102" fmla="*/ 215 h 21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 h="215">
                    <a:moveTo>
                      <a:pt x="108" y="215"/>
                    </a:moveTo>
                    <a:lnTo>
                      <a:pt x="129" y="213"/>
                    </a:lnTo>
                    <a:lnTo>
                      <a:pt x="148" y="207"/>
                    </a:lnTo>
                    <a:lnTo>
                      <a:pt x="167" y="196"/>
                    </a:lnTo>
                    <a:lnTo>
                      <a:pt x="183" y="184"/>
                    </a:lnTo>
                    <a:lnTo>
                      <a:pt x="196" y="168"/>
                    </a:lnTo>
                    <a:lnTo>
                      <a:pt x="206" y="149"/>
                    </a:lnTo>
                    <a:lnTo>
                      <a:pt x="212" y="130"/>
                    </a:lnTo>
                    <a:lnTo>
                      <a:pt x="214" y="108"/>
                    </a:lnTo>
                    <a:lnTo>
                      <a:pt x="212" y="86"/>
                    </a:lnTo>
                    <a:lnTo>
                      <a:pt x="206" y="65"/>
                    </a:lnTo>
                    <a:lnTo>
                      <a:pt x="196" y="47"/>
                    </a:lnTo>
                    <a:lnTo>
                      <a:pt x="183" y="31"/>
                    </a:lnTo>
                    <a:lnTo>
                      <a:pt x="167" y="18"/>
                    </a:lnTo>
                    <a:lnTo>
                      <a:pt x="148" y="8"/>
                    </a:lnTo>
                    <a:lnTo>
                      <a:pt x="129" y="2"/>
                    </a:lnTo>
                    <a:lnTo>
                      <a:pt x="108" y="0"/>
                    </a:lnTo>
                    <a:lnTo>
                      <a:pt x="86" y="2"/>
                    </a:lnTo>
                    <a:lnTo>
                      <a:pt x="65" y="8"/>
                    </a:lnTo>
                    <a:lnTo>
                      <a:pt x="47" y="18"/>
                    </a:lnTo>
                    <a:lnTo>
                      <a:pt x="32" y="31"/>
                    </a:lnTo>
                    <a:lnTo>
                      <a:pt x="18" y="47"/>
                    </a:lnTo>
                    <a:lnTo>
                      <a:pt x="8" y="65"/>
                    </a:lnTo>
                    <a:lnTo>
                      <a:pt x="2" y="86"/>
                    </a:lnTo>
                    <a:lnTo>
                      <a:pt x="0" y="108"/>
                    </a:lnTo>
                    <a:lnTo>
                      <a:pt x="2" y="130"/>
                    </a:lnTo>
                    <a:lnTo>
                      <a:pt x="8" y="149"/>
                    </a:lnTo>
                    <a:lnTo>
                      <a:pt x="18" y="168"/>
                    </a:lnTo>
                    <a:lnTo>
                      <a:pt x="32" y="184"/>
                    </a:lnTo>
                    <a:lnTo>
                      <a:pt x="47" y="196"/>
                    </a:lnTo>
                    <a:lnTo>
                      <a:pt x="65" y="207"/>
                    </a:lnTo>
                    <a:lnTo>
                      <a:pt x="86" y="213"/>
                    </a:lnTo>
                    <a:lnTo>
                      <a:pt x="108" y="215"/>
                    </a:lnTo>
                    <a:close/>
                  </a:path>
                </a:pathLst>
              </a:custGeom>
              <a:solidFill>
                <a:srgbClr val="B782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3" name="Freeform 214"/>
              <p:cNvSpPr>
                <a:spLocks/>
              </p:cNvSpPr>
              <p:nvPr/>
            </p:nvSpPr>
            <p:spPr bwMode="auto">
              <a:xfrm>
                <a:off x="2372" y="1734"/>
                <a:ext cx="62" cy="108"/>
              </a:xfrm>
              <a:custGeom>
                <a:avLst/>
                <a:gdLst>
                  <a:gd name="T0" fmla="*/ 1 w 123"/>
                  <a:gd name="T1" fmla="*/ 0 h 215"/>
                  <a:gd name="T2" fmla="*/ 1 w 123"/>
                  <a:gd name="T3" fmla="*/ 0 h 215"/>
                  <a:gd name="T4" fmla="*/ 1 w 123"/>
                  <a:gd name="T5" fmla="*/ 0 h 215"/>
                  <a:gd name="T6" fmla="*/ 1 w 123"/>
                  <a:gd name="T7" fmla="*/ 1 h 215"/>
                  <a:gd name="T8" fmla="*/ 0 w 123"/>
                  <a:gd name="T9" fmla="*/ 1 h 215"/>
                  <a:gd name="T10" fmla="*/ 1 w 123"/>
                  <a:gd name="T11" fmla="*/ 1 h 215"/>
                  <a:gd name="T12" fmla="*/ 1 w 123"/>
                  <a:gd name="T13" fmla="*/ 1 h 215"/>
                  <a:gd name="T14" fmla="*/ 1 w 123"/>
                  <a:gd name="T15" fmla="*/ 1 h 215"/>
                  <a:gd name="T16" fmla="*/ 1 w 123"/>
                  <a:gd name="T17" fmla="*/ 1 h 215"/>
                  <a:gd name="T18" fmla="*/ 1 w 123"/>
                  <a:gd name="T19" fmla="*/ 1 h 215"/>
                  <a:gd name="T20" fmla="*/ 1 w 123"/>
                  <a:gd name="T21" fmla="*/ 1 h 215"/>
                  <a:gd name="T22" fmla="*/ 1 w 123"/>
                  <a:gd name="T23" fmla="*/ 1 h 215"/>
                  <a:gd name="T24" fmla="*/ 1 w 123"/>
                  <a:gd name="T25" fmla="*/ 1 h 215"/>
                  <a:gd name="T26" fmla="*/ 1 w 123"/>
                  <a:gd name="T27" fmla="*/ 1 h 215"/>
                  <a:gd name="T28" fmla="*/ 1 w 123"/>
                  <a:gd name="T29" fmla="*/ 2 h 215"/>
                  <a:gd name="T30" fmla="*/ 1 w 123"/>
                  <a:gd name="T31" fmla="*/ 2 h 215"/>
                  <a:gd name="T32" fmla="*/ 1 w 123"/>
                  <a:gd name="T33" fmla="*/ 2 h 215"/>
                  <a:gd name="T34" fmla="*/ 1 w 123"/>
                  <a:gd name="T35" fmla="*/ 2 h 215"/>
                  <a:gd name="T36" fmla="*/ 1 w 123"/>
                  <a:gd name="T37" fmla="*/ 2 h 215"/>
                  <a:gd name="T38" fmla="*/ 1 w 123"/>
                  <a:gd name="T39" fmla="*/ 2 h 215"/>
                  <a:gd name="T40" fmla="*/ 0 w 123"/>
                  <a:gd name="T41" fmla="*/ 2 h 215"/>
                  <a:gd name="T42" fmla="*/ 1 w 123"/>
                  <a:gd name="T43" fmla="*/ 2 h 215"/>
                  <a:gd name="T44" fmla="*/ 1 w 123"/>
                  <a:gd name="T45" fmla="*/ 2 h 215"/>
                  <a:gd name="T46" fmla="*/ 1 w 123"/>
                  <a:gd name="T47" fmla="*/ 2 h 215"/>
                  <a:gd name="T48" fmla="*/ 1 w 123"/>
                  <a:gd name="T49" fmla="*/ 2 h 215"/>
                  <a:gd name="T50" fmla="*/ 1 w 123"/>
                  <a:gd name="T51" fmla="*/ 2 h 215"/>
                  <a:gd name="T52" fmla="*/ 1 w 123"/>
                  <a:gd name="T53" fmla="*/ 2 h 215"/>
                  <a:gd name="T54" fmla="*/ 1 w 123"/>
                  <a:gd name="T55" fmla="*/ 2 h 215"/>
                  <a:gd name="T56" fmla="*/ 1 w 123"/>
                  <a:gd name="T57" fmla="*/ 2 h 215"/>
                  <a:gd name="T58" fmla="*/ 1 w 123"/>
                  <a:gd name="T59" fmla="*/ 2 h 215"/>
                  <a:gd name="T60" fmla="*/ 1 w 123"/>
                  <a:gd name="T61" fmla="*/ 2 h 215"/>
                  <a:gd name="T62" fmla="*/ 1 w 123"/>
                  <a:gd name="T63" fmla="*/ 2 h 215"/>
                  <a:gd name="T64" fmla="*/ 1 w 123"/>
                  <a:gd name="T65" fmla="*/ 1 h 215"/>
                  <a:gd name="T66" fmla="*/ 1 w 123"/>
                  <a:gd name="T67" fmla="*/ 1 h 215"/>
                  <a:gd name="T68" fmla="*/ 1 w 123"/>
                  <a:gd name="T69" fmla="*/ 1 h 215"/>
                  <a:gd name="T70" fmla="*/ 1 w 123"/>
                  <a:gd name="T71" fmla="*/ 1 h 215"/>
                  <a:gd name="T72" fmla="*/ 1 w 123"/>
                  <a:gd name="T73" fmla="*/ 1 h 215"/>
                  <a:gd name="T74" fmla="*/ 1 w 123"/>
                  <a:gd name="T75" fmla="*/ 1 h 215"/>
                  <a:gd name="T76" fmla="*/ 1 w 123"/>
                  <a:gd name="T77" fmla="*/ 1 h 215"/>
                  <a:gd name="T78" fmla="*/ 1 w 123"/>
                  <a:gd name="T79" fmla="*/ 1 h 215"/>
                  <a:gd name="T80" fmla="*/ 1 w 123"/>
                  <a:gd name="T81" fmla="*/ 0 h 21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3"/>
                  <a:gd name="T124" fmla="*/ 0 h 215"/>
                  <a:gd name="T125" fmla="*/ 123 w 123"/>
                  <a:gd name="T126" fmla="*/ 215 h 21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3" h="215">
                    <a:moveTo>
                      <a:pt x="17" y="0"/>
                    </a:moveTo>
                    <a:lnTo>
                      <a:pt x="12" y="0"/>
                    </a:lnTo>
                    <a:lnTo>
                      <a:pt x="9" y="0"/>
                    </a:lnTo>
                    <a:lnTo>
                      <a:pt x="4" y="1"/>
                    </a:lnTo>
                    <a:lnTo>
                      <a:pt x="0" y="1"/>
                    </a:lnTo>
                    <a:lnTo>
                      <a:pt x="18" y="5"/>
                    </a:lnTo>
                    <a:lnTo>
                      <a:pt x="35" y="13"/>
                    </a:lnTo>
                    <a:lnTo>
                      <a:pt x="50" y="24"/>
                    </a:lnTo>
                    <a:lnTo>
                      <a:pt x="64" y="36"/>
                    </a:lnTo>
                    <a:lnTo>
                      <a:pt x="75" y="53"/>
                    </a:lnTo>
                    <a:lnTo>
                      <a:pt x="83" y="70"/>
                    </a:lnTo>
                    <a:lnTo>
                      <a:pt x="87" y="88"/>
                    </a:lnTo>
                    <a:lnTo>
                      <a:pt x="90" y="108"/>
                    </a:lnTo>
                    <a:lnTo>
                      <a:pt x="87" y="127"/>
                    </a:lnTo>
                    <a:lnTo>
                      <a:pt x="83" y="146"/>
                    </a:lnTo>
                    <a:lnTo>
                      <a:pt x="75" y="162"/>
                    </a:lnTo>
                    <a:lnTo>
                      <a:pt x="64" y="178"/>
                    </a:lnTo>
                    <a:lnTo>
                      <a:pt x="50" y="191"/>
                    </a:lnTo>
                    <a:lnTo>
                      <a:pt x="35" y="201"/>
                    </a:lnTo>
                    <a:lnTo>
                      <a:pt x="18" y="209"/>
                    </a:lnTo>
                    <a:lnTo>
                      <a:pt x="0" y="214"/>
                    </a:lnTo>
                    <a:lnTo>
                      <a:pt x="4" y="215"/>
                    </a:lnTo>
                    <a:lnTo>
                      <a:pt x="9" y="215"/>
                    </a:lnTo>
                    <a:lnTo>
                      <a:pt x="12" y="215"/>
                    </a:lnTo>
                    <a:lnTo>
                      <a:pt x="17" y="215"/>
                    </a:lnTo>
                    <a:lnTo>
                      <a:pt x="38" y="213"/>
                    </a:lnTo>
                    <a:lnTo>
                      <a:pt x="57" y="207"/>
                    </a:lnTo>
                    <a:lnTo>
                      <a:pt x="76" y="196"/>
                    </a:lnTo>
                    <a:lnTo>
                      <a:pt x="92" y="184"/>
                    </a:lnTo>
                    <a:lnTo>
                      <a:pt x="105" y="168"/>
                    </a:lnTo>
                    <a:lnTo>
                      <a:pt x="115" y="149"/>
                    </a:lnTo>
                    <a:lnTo>
                      <a:pt x="121" y="130"/>
                    </a:lnTo>
                    <a:lnTo>
                      <a:pt x="123" y="108"/>
                    </a:lnTo>
                    <a:lnTo>
                      <a:pt x="121" y="86"/>
                    </a:lnTo>
                    <a:lnTo>
                      <a:pt x="115" y="65"/>
                    </a:lnTo>
                    <a:lnTo>
                      <a:pt x="105" y="47"/>
                    </a:lnTo>
                    <a:lnTo>
                      <a:pt x="92" y="31"/>
                    </a:lnTo>
                    <a:lnTo>
                      <a:pt x="76" y="18"/>
                    </a:lnTo>
                    <a:lnTo>
                      <a:pt x="57" y="8"/>
                    </a:lnTo>
                    <a:lnTo>
                      <a:pt x="38" y="2"/>
                    </a:lnTo>
                    <a:lnTo>
                      <a:pt x="17" y="0"/>
                    </a:lnTo>
                    <a:close/>
                  </a:path>
                </a:pathLst>
              </a:custGeom>
              <a:solidFill>
                <a:srgbClr val="A059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4" name="Freeform 215"/>
              <p:cNvSpPr>
                <a:spLocks/>
              </p:cNvSpPr>
              <p:nvPr/>
            </p:nvSpPr>
            <p:spPr bwMode="auto">
              <a:xfrm>
                <a:off x="2341" y="1848"/>
                <a:ext cx="78" cy="95"/>
              </a:xfrm>
              <a:custGeom>
                <a:avLst/>
                <a:gdLst>
                  <a:gd name="T0" fmla="*/ 1 w 156"/>
                  <a:gd name="T1" fmla="*/ 2 h 188"/>
                  <a:gd name="T2" fmla="*/ 2 w 156"/>
                  <a:gd name="T3" fmla="*/ 0 h 188"/>
                  <a:gd name="T4" fmla="*/ 0 w 156"/>
                  <a:gd name="T5" fmla="*/ 0 h 188"/>
                  <a:gd name="T6" fmla="*/ 1 w 156"/>
                  <a:gd name="T7" fmla="*/ 2 h 188"/>
                  <a:gd name="T8" fmla="*/ 0 60000 65536"/>
                  <a:gd name="T9" fmla="*/ 0 60000 65536"/>
                  <a:gd name="T10" fmla="*/ 0 60000 65536"/>
                  <a:gd name="T11" fmla="*/ 0 60000 65536"/>
                  <a:gd name="T12" fmla="*/ 0 w 156"/>
                  <a:gd name="T13" fmla="*/ 0 h 188"/>
                  <a:gd name="T14" fmla="*/ 156 w 156"/>
                  <a:gd name="T15" fmla="*/ 188 h 188"/>
                </a:gdLst>
                <a:ahLst/>
                <a:cxnLst>
                  <a:cxn ang="T8">
                    <a:pos x="T0" y="T1"/>
                  </a:cxn>
                  <a:cxn ang="T9">
                    <a:pos x="T2" y="T3"/>
                  </a:cxn>
                  <a:cxn ang="T10">
                    <a:pos x="T4" y="T5"/>
                  </a:cxn>
                  <a:cxn ang="T11">
                    <a:pos x="T6" y="T7"/>
                  </a:cxn>
                </a:cxnLst>
                <a:rect l="T12" t="T13" r="T14" b="T15"/>
                <a:pathLst>
                  <a:path w="156" h="188">
                    <a:moveTo>
                      <a:pt x="80" y="188"/>
                    </a:moveTo>
                    <a:lnTo>
                      <a:pt x="156" y="0"/>
                    </a:lnTo>
                    <a:lnTo>
                      <a:pt x="0" y="0"/>
                    </a:lnTo>
                    <a:lnTo>
                      <a:pt x="80" y="1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5" name="Freeform 216"/>
              <p:cNvSpPr>
                <a:spLocks/>
              </p:cNvSpPr>
              <p:nvPr/>
            </p:nvSpPr>
            <p:spPr bwMode="auto">
              <a:xfrm>
                <a:off x="2349" y="1866"/>
                <a:ext cx="14" cy="14"/>
              </a:xfrm>
              <a:custGeom>
                <a:avLst/>
                <a:gdLst>
                  <a:gd name="T0" fmla="*/ 1 w 27"/>
                  <a:gd name="T1" fmla="*/ 1 h 28"/>
                  <a:gd name="T2" fmla="*/ 1 w 27"/>
                  <a:gd name="T3" fmla="*/ 1 h 28"/>
                  <a:gd name="T4" fmla="*/ 1 w 27"/>
                  <a:gd name="T5" fmla="*/ 1 h 28"/>
                  <a:gd name="T6" fmla="*/ 1 w 27"/>
                  <a:gd name="T7" fmla="*/ 1 h 28"/>
                  <a:gd name="T8" fmla="*/ 1 w 27"/>
                  <a:gd name="T9" fmla="*/ 1 h 28"/>
                  <a:gd name="T10" fmla="*/ 1 w 27"/>
                  <a:gd name="T11" fmla="*/ 1 h 28"/>
                  <a:gd name="T12" fmla="*/ 1 w 27"/>
                  <a:gd name="T13" fmla="*/ 1 h 28"/>
                  <a:gd name="T14" fmla="*/ 1 w 27"/>
                  <a:gd name="T15" fmla="*/ 1 h 28"/>
                  <a:gd name="T16" fmla="*/ 1 w 27"/>
                  <a:gd name="T17" fmla="*/ 0 h 28"/>
                  <a:gd name="T18" fmla="*/ 1 w 27"/>
                  <a:gd name="T19" fmla="*/ 1 h 28"/>
                  <a:gd name="T20" fmla="*/ 1 w 27"/>
                  <a:gd name="T21" fmla="*/ 1 h 28"/>
                  <a:gd name="T22" fmla="*/ 1 w 27"/>
                  <a:gd name="T23" fmla="*/ 1 h 28"/>
                  <a:gd name="T24" fmla="*/ 0 w 27"/>
                  <a:gd name="T25" fmla="*/ 1 h 28"/>
                  <a:gd name="T26" fmla="*/ 1 w 27"/>
                  <a:gd name="T27" fmla="*/ 1 h 28"/>
                  <a:gd name="T28" fmla="*/ 1 w 27"/>
                  <a:gd name="T29" fmla="*/ 1 h 28"/>
                  <a:gd name="T30" fmla="*/ 1 w 27"/>
                  <a:gd name="T31" fmla="*/ 1 h 28"/>
                  <a:gd name="T32" fmla="*/ 1 w 27"/>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28"/>
                  <a:gd name="T53" fmla="*/ 27 w 27"/>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28">
                    <a:moveTo>
                      <a:pt x="14" y="28"/>
                    </a:moveTo>
                    <a:lnTo>
                      <a:pt x="19" y="27"/>
                    </a:lnTo>
                    <a:lnTo>
                      <a:pt x="24" y="24"/>
                    </a:lnTo>
                    <a:lnTo>
                      <a:pt x="26" y="20"/>
                    </a:lnTo>
                    <a:lnTo>
                      <a:pt x="27" y="14"/>
                    </a:lnTo>
                    <a:lnTo>
                      <a:pt x="26" y="8"/>
                    </a:lnTo>
                    <a:lnTo>
                      <a:pt x="24" y="4"/>
                    </a:lnTo>
                    <a:lnTo>
                      <a:pt x="19" y="1"/>
                    </a:lnTo>
                    <a:lnTo>
                      <a:pt x="14" y="0"/>
                    </a:lnTo>
                    <a:lnTo>
                      <a:pt x="8" y="1"/>
                    </a:lnTo>
                    <a:lnTo>
                      <a:pt x="3" y="4"/>
                    </a:lnTo>
                    <a:lnTo>
                      <a:pt x="1" y="8"/>
                    </a:lnTo>
                    <a:lnTo>
                      <a:pt x="0" y="14"/>
                    </a:lnTo>
                    <a:lnTo>
                      <a:pt x="1" y="20"/>
                    </a:lnTo>
                    <a:lnTo>
                      <a:pt x="3" y="24"/>
                    </a:lnTo>
                    <a:lnTo>
                      <a:pt x="8"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6" name="Freeform 217"/>
              <p:cNvSpPr>
                <a:spLocks/>
              </p:cNvSpPr>
              <p:nvPr/>
            </p:nvSpPr>
            <p:spPr bwMode="auto">
              <a:xfrm>
                <a:off x="2359" y="1878"/>
                <a:ext cx="14" cy="13"/>
              </a:xfrm>
              <a:custGeom>
                <a:avLst/>
                <a:gdLst>
                  <a:gd name="T0" fmla="*/ 0 w 29"/>
                  <a:gd name="T1" fmla="*/ 0 h 28"/>
                  <a:gd name="T2" fmla="*/ 0 w 29"/>
                  <a:gd name="T3" fmla="*/ 0 h 28"/>
                  <a:gd name="T4" fmla="*/ 0 w 29"/>
                  <a:gd name="T5" fmla="*/ 0 h 28"/>
                  <a:gd name="T6" fmla="*/ 0 w 29"/>
                  <a:gd name="T7" fmla="*/ 0 h 28"/>
                  <a:gd name="T8" fmla="*/ 0 w 29"/>
                  <a:gd name="T9" fmla="*/ 0 h 28"/>
                  <a:gd name="T10" fmla="*/ 0 w 29"/>
                  <a:gd name="T11" fmla="*/ 0 h 28"/>
                  <a:gd name="T12" fmla="*/ 0 w 29"/>
                  <a:gd name="T13" fmla="*/ 0 h 28"/>
                  <a:gd name="T14" fmla="*/ 0 w 29"/>
                  <a:gd name="T15" fmla="*/ 0 h 28"/>
                  <a:gd name="T16" fmla="*/ 0 w 29"/>
                  <a:gd name="T17" fmla="*/ 0 h 28"/>
                  <a:gd name="T18" fmla="*/ 0 w 29"/>
                  <a:gd name="T19" fmla="*/ 0 h 28"/>
                  <a:gd name="T20" fmla="*/ 0 w 29"/>
                  <a:gd name="T21" fmla="*/ 0 h 28"/>
                  <a:gd name="T22" fmla="*/ 0 w 29"/>
                  <a:gd name="T23" fmla="*/ 0 h 28"/>
                  <a:gd name="T24" fmla="*/ 0 w 29"/>
                  <a:gd name="T25" fmla="*/ 0 h 28"/>
                  <a:gd name="T26" fmla="*/ 0 w 29"/>
                  <a:gd name="T27" fmla="*/ 0 h 28"/>
                  <a:gd name="T28" fmla="*/ 0 w 29"/>
                  <a:gd name="T29" fmla="*/ 0 h 28"/>
                  <a:gd name="T30" fmla="*/ 0 w 29"/>
                  <a:gd name="T31" fmla="*/ 0 h 28"/>
                  <a:gd name="T32" fmla="*/ 0 w 29"/>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4" y="28"/>
                    </a:moveTo>
                    <a:lnTo>
                      <a:pt x="20" y="27"/>
                    </a:lnTo>
                    <a:lnTo>
                      <a:pt x="24" y="24"/>
                    </a:lnTo>
                    <a:lnTo>
                      <a:pt x="28" y="20"/>
                    </a:lnTo>
                    <a:lnTo>
                      <a:pt x="29" y="14"/>
                    </a:lnTo>
                    <a:lnTo>
                      <a:pt x="28" y="8"/>
                    </a:lnTo>
                    <a:lnTo>
                      <a:pt x="24" y="4"/>
                    </a:lnTo>
                    <a:lnTo>
                      <a:pt x="20" y="1"/>
                    </a:lnTo>
                    <a:lnTo>
                      <a:pt x="14" y="0"/>
                    </a:lnTo>
                    <a:lnTo>
                      <a:pt x="9" y="1"/>
                    </a:lnTo>
                    <a:lnTo>
                      <a:pt x="5" y="4"/>
                    </a:lnTo>
                    <a:lnTo>
                      <a:pt x="1" y="8"/>
                    </a:lnTo>
                    <a:lnTo>
                      <a:pt x="0" y="14"/>
                    </a:lnTo>
                    <a:lnTo>
                      <a:pt x="1" y="20"/>
                    </a:lnTo>
                    <a:lnTo>
                      <a:pt x="5" y="24"/>
                    </a:lnTo>
                    <a:lnTo>
                      <a:pt x="9"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7" name="Freeform 218"/>
              <p:cNvSpPr>
                <a:spLocks/>
              </p:cNvSpPr>
              <p:nvPr/>
            </p:nvSpPr>
            <p:spPr bwMode="auto">
              <a:xfrm>
                <a:off x="2395" y="1866"/>
                <a:ext cx="14" cy="14"/>
              </a:xfrm>
              <a:custGeom>
                <a:avLst/>
                <a:gdLst>
                  <a:gd name="T0" fmla="*/ 1 w 27"/>
                  <a:gd name="T1" fmla="*/ 1 h 28"/>
                  <a:gd name="T2" fmla="*/ 1 w 27"/>
                  <a:gd name="T3" fmla="*/ 1 h 28"/>
                  <a:gd name="T4" fmla="*/ 1 w 27"/>
                  <a:gd name="T5" fmla="*/ 1 h 28"/>
                  <a:gd name="T6" fmla="*/ 1 w 27"/>
                  <a:gd name="T7" fmla="*/ 1 h 28"/>
                  <a:gd name="T8" fmla="*/ 0 w 27"/>
                  <a:gd name="T9" fmla="*/ 1 h 28"/>
                  <a:gd name="T10" fmla="*/ 1 w 27"/>
                  <a:gd name="T11" fmla="*/ 1 h 28"/>
                  <a:gd name="T12" fmla="*/ 1 w 27"/>
                  <a:gd name="T13" fmla="*/ 1 h 28"/>
                  <a:gd name="T14" fmla="*/ 1 w 27"/>
                  <a:gd name="T15" fmla="*/ 1 h 28"/>
                  <a:gd name="T16" fmla="*/ 1 w 27"/>
                  <a:gd name="T17" fmla="*/ 0 h 28"/>
                  <a:gd name="T18" fmla="*/ 1 w 27"/>
                  <a:gd name="T19" fmla="*/ 1 h 28"/>
                  <a:gd name="T20" fmla="*/ 1 w 27"/>
                  <a:gd name="T21" fmla="*/ 1 h 28"/>
                  <a:gd name="T22" fmla="*/ 1 w 27"/>
                  <a:gd name="T23" fmla="*/ 1 h 28"/>
                  <a:gd name="T24" fmla="*/ 1 w 27"/>
                  <a:gd name="T25" fmla="*/ 1 h 28"/>
                  <a:gd name="T26" fmla="*/ 1 w 27"/>
                  <a:gd name="T27" fmla="*/ 1 h 28"/>
                  <a:gd name="T28" fmla="*/ 1 w 27"/>
                  <a:gd name="T29" fmla="*/ 1 h 28"/>
                  <a:gd name="T30" fmla="*/ 1 w 27"/>
                  <a:gd name="T31" fmla="*/ 1 h 28"/>
                  <a:gd name="T32" fmla="*/ 1 w 27"/>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28"/>
                  <a:gd name="T53" fmla="*/ 27 w 27"/>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28">
                    <a:moveTo>
                      <a:pt x="13" y="28"/>
                    </a:moveTo>
                    <a:lnTo>
                      <a:pt x="8" y="27"/>
                    </a:lnTo>
                    <a:lnTo>
                      <a:pt x="3" y="24"/>
                    </a:lnTo>
                    <a:lnTo>
                      <a:pt x="1" y="20"/>
                    </a:lnTo>
                    <a:lnTo>
                      <a:pt x="0" y="14"/>
                    </a:lnTo>
                    <a:lnTo>
                      <a:pt x="1" y="8"/>
                    </a:lnTo>
                    <a:lnTo>
                      <a:pt x="3" y="4"/>
                    </a:lnTo>
                    <a:lnTo>
                      <a:pt x="8" y="1"/>
                    </a:lnTo>
                    <a:lnTo>
                      <a:pt x="13" y="0"/>
                    </a:lnTo>
                    <a:lnTo>
                      <a:pt x="18" y="1"/>
                    </a:lnTo>
                    <a:lnTo>
                      <a:pt x="23" y="4"/>
                    </a:lnTo>
                    <a:lnTo>
                      <a:pt x="25" y="8"/>
                    </a:lnTo>
                    <a:lnTo>
                      <a:pt x="27" y="14"/>
                    </a:lnTo>
                    <a:lnTo>
                      <a:pt x="25" y="20"/>
                    </a:lnTo>
                    <a:lnTo>
                      <a:pt x="23" y="24"/>
                    </a:lnTo>
                    <a:lnTo>
                      <a:pt x="18" y="27"/>
                    </a:lnTo>
                    <a:lnTo>
                      <a:pt x="13"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8" name="Freeform 219"/>
              <p:cNvSpPr>
                <a:spLocks/>
              </p:cNvSpPr>
              <p:nvPr/>
            </p:nvSpPr>
            <p:spPr bwMode="auto">
              <a:xfrm>
                <a:off x="2386" y="1878"/>
                <a:ext cx="14" cy="13"/>
              </a:xfrm>
              <a:custGeom>
                <a:avLst/>
                <a:gdLst>
                  <a:gd name="T0" fmla="*/ 0 w 29"/>
                  <a:gd name="T1" fmla="*/ 0 h 28"/>
                  <a:gd name="T2" fmla="*/ 0 w 29"/>
                  <a:gd name="T3" fmla="*/ 0 h 28"/>
                  <a:gd name="T4" fmla="*/ 0 w 29"/>
                  <a:gd name="T5" fmla="*/ 0 h 28"/>
                  <a:gd name="T6" fmla="*/ 0 w 29"/>
                  <a:gd name="T7" fmla="*/ 0 h 28"/>
                  <a:gd name="T8" fmla="*/ 0 w 29"/>
                  <a:gd name="T9" fmla="*/ 0 h 28"/>
                  <a:gd name="T10" fmla="*/ 0 w 29"/>
                  <a:gd name="T11" fmla="*/ 0 h 28"/>
                  <a:gd name="T12" fmla="*/ 0 w 29"/>
                  <a:gd name="T13" fmla="*/ 0 h 28"/>
                  <a:gd name="T14" fmla="*/ 0 w 29"/>
                  <a:gd name="T15" fmla="*/ 0 h 28"/>
                  <a:gd name="T16" fmla="*/ 0 w 29"/>
                  <a:gd name="T17" fmla="*/ 0 h 28"/>
                  <a:gd name="T18" fmla="*/ 0 w 29"/>
                  <a:gd name="T19" fmla="*/ 0 h 28"/>
                  <a:gd name="T20" fmla="*/ 0 w 29"/>
                  <a:gd name="T21" fmla="*/ 0 h 28"/>
                  <a:gd name="T22" fmla="*/ 0 w 29"/>
                  <a:gd name="T23" fmla="*/ 0 h 28"/>
                  <a:gd name="T24" fmla="*/ 0 w 29"/>
                  <a:gd name="T25" fmla="*/ 0 h 28"/>
                  <a:gd name="T26" fmla="*/ 0 w 29"/>
                  <a:gd name="T27" fmla="*/ 0 h 28"/>
                  <a:gd name="T28" fmla="*/ 0 w 29"/>
                  <a:gd name="T29" fmla="*/ 0 h 28"/>
                  <a:gd name="T30" fmla="*/ 0 w 29"/>
                  <a:gd name="T31" fmla="*/ 0 h 28"/>
                  <a:gd name="T32" fmla="*/ 0 w 29"/>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4" y="28"/>
                    </a:moveTo>
                    <a:lnTo>
                      <a:pt x="10" y="27"/>
                    </a:lnTo>
                    <a:lnTo>
                      <a:pt x="5" y="24"/>
                    </a:lnTo>
                    <a:lnTo>
                      <a:pt x="2" y="20"/>
                    </a:lnTo>
                    <a:lnTo>
                      <a:pt x="0" y="14"/>
                    </a:lnTo>
                    <a:lnTo>
                      <a:pt x="2" y="8"/>
                    </a:lnTo>
                    <a:lnTo>
                      <a:pt x="5" y="4"/>
                    </a:lnTo>
                    <a:lnTo>
                      <a:pt x="10" y="1"/>
                    </a:lnTo>
                    <a:lnTo>
                      <a:pt x="14" y="0"/>
                    </a:lnTo>
                    <a:lnTo>
                      <a:pt x="20" y="1"/>
                    </a:lnTo>
                    <a:lnTo>
                      <a:pt x="25" y="4"/>
                    </a:lnTo>
                    <a:lnTo>
                      <a:pt x="28" y="8"/>
                    </a:lnTo>
                    <a:lnTo>
                      <a:pt x="29" y="14"/>
                    </a:lnTo>
                    <a:lnTo>
                      <a:pt x="28" y="20"/>
                    </a:lnTo>
                    <a:lnTo>
                      <a:pt x="25" y="24"/>
                    </a:lnTo>
                    <a:lnTo>
                      <a:pt x="20"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9" name="Freeform 220"/>
              <p:cNvSpPr>
                <a:spLocks/>
              </p:cNvSpPr>
              <p:nvPr/>
            </p:nvSpPr>
            <p:spPr bwMode="auto">
              <a:xfrm>
                <a:off x="2372" y="1885"/>
                <a:ext cx="14" cy="14"/>
              </a:xfrm>
              <a:custGeom>
                <a:avLst/>
                <a:gdLst>
                  <a:gd name="T0" fmla="*/ 1 w 28"/>
                  <a:gd name="T1" fmla="*/ 1 h 28"/>
                  <a:gd name="T2" fmla="*/ 1 w 28"/>
                  <a:gd name="T3" fmla="*/ 1 h 28"/>
                  <a:gd name="T4" fmla="*/ 1 w 28"/>
                  <a:gd name="T5" fmla="*/ 1 h 28"/>
                  <a:gd name="T6" fmla="*/ 1 w 28"/>
                  <a:gd name="T7" fmla="*/ 1 h 28"/>
                  <a:gd name="T8" fmla="*/ 1 w 28"/>
                  <a:gd name="T9" fmla="*/ 1 h 28"/>
                  <a:gd name="T10" fmla="*/ 1 w 28"/>
                  <a:gd name="T11" fmla="*/ 1 h 28"/>
                  <a:gd name="T12" fmla="*/ 1 w 28"/>
                  <a:gd name="T13" fmla="*/ 1 h 28"/>
                  <a:gd name="T14" fmla="*/ 1 w 28"/>
                  <a:gd name="T15" fmla="*/ 1 h 28"/>
                  <a:gd name="T16" fmla="*/ 1 w 28"/>
                  <a:gd name="T17" fmla="*/ 0 h 28"/>
                  <a:gd name="T18" fmla="*/ 1 w 28"/>
                  <a:gd name="T19" fmla="*/ 1 h 28"/>
                  <a:gd name="T20" fmla="*/ 1 w 28"/>
                  <a:gd name="T21" fmla="*/ 1 h 28"/>
                  <a:gd name="T22" fmla="*/ 1 w 28"/>
                  <a:gd name="T23" fmla="*/ 1 h 28"/>
                  <a:gd name="T24" fmla="*/ 0 w 28"/>
                  <a:gd name="T25" fmla="*/ 1 h 28"/>
                  <a:gd name="T26" fmla="*/ 1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19" y="27"/>
                    </a:lnTo>
                    <a:lnTo>
                      <a:pt x="24" y="24"/>
                    </a:lnTo>
                    <a:lnTo>
                      <a:pt x="26" y="20"/>
                    </a:lnTo>
                    <a:lnTo>
                      <a:pt x="28" y="14"/>
                    </a:lnTo>
                    <a:lnTo>
                      <a:pt x="26" y="8"/>
                    </a:lnTo>
                    <a:lnTo>
                      <a:pt x="24" y="4"/>
                    </a:lnTo>
                    <a:lnTo>
                      <a:pt x="19" y="1"/>
                    </a:lnTo>
                    <a:lnTo>
                      <a:pt x="14" y="0"/>
                    </a:lnTo>
                    <a:lnTo>
                      <a:pt x="8" y="1"/>
                    </a:lnTo>
                    <a:lnTo>
                      <a:pt x="3" y="4"/>
                    </a:lnTo>
                    <a:lnTo>
                      <a:pt x="1" y="8"/>
                    </a:lnTo>
                    <a:lnTo>
                      <a:pt x="0" y="14"/>
                    </a:lnTo>
                    <a:lnTo>
                      <a:pt x="1" y="20"/>
                    </a:lnTo>
                    <a:lnTo>
                      <a:pt x="3" y="24"/>
                    </a:lnTo>
                    <a:lnTo>
                      <a:pt x="8"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5044" name="Group 221"/>
            <p:cNvGrpSpPr>
              <a:grpSpLocks/>
            </p:cNvGrpSpPr>
            <p:nvPr/>
          </p:nvGrpSpPr>
          <p:grpSpPr bwMode="auto">
            <a:xfrm>
              <a:off x="2787650" y="3605213"/>
              <a:ext cx="238125" cy="538162"/>
              <a:chOff x="2617" y="2532"/>
              <a:chExt cx="211" cy="490"/>
            </a:xfrm>
          </p:grpSpPr>
          <p:grpSp>
            <p:nvGrpSpPr>
              <p:cNvPr id="25091" name="Group 222"/>
              <p:cNvGrpSpPr>
                <a:grpSpLocks noChangeAspect="1"/>
              </p:cNvGrpSpPr>
              <p:nvPr/>
            </p:nvGrpSpPr>
            <p:grpSpPr bwMode="auto">
              <a:xfrm>
                <a:off x="2617" y="2532"/>
                <a:ext cx="211" cy="490"/>
                <a:chOff x="2473" y="2328"/>
                <a:chExt cx="211" cy="490"/>
              </a:xfrm>
            </p:grpSpPr>
            <p:sp>
              <p:nvSpPr>
                <p:cNvPr id="25094" name="AutoShape 223"/>
                <p:cNvSpPr>
                  <a:spLocks noChangeAspect="1" noChangeArrowheads="1" noTextEdit="1"/>
                </p:cNvSpPr>
                <p:nvPr/>
              </p:nvSpPr>
              <p:spPr bwMode="auto">
                <a:xfrm>
                  <a:off x="2473" y="2328"/>
                  <a:ext cx="211"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5095" name="Freeform 224"/>
                <p:cNvSpPr>
                  <a:spLocks/>
                </p:cNvSpPr>
                <p:nvPr/>
              </p:nvSpPr>
              <p:spPr bwMode="auto">
                <a:xfrm>
                  <a:off x="2474" y="2454"/>
                  <a:ext cx="210" cy="364"/>
                </a:xfrm>
                <a:custGeom>
                  <a:avLst/>
                  <a:gdLst>
                    <a:gd name="T0" fmla="*/ 2 w 420"/>
                    <a:gd name="T1" fmla="*/ 5 h 728"/>
                    <a:gd name="T2" fmla="*/ 2 w 420"/>
                    <a:gd name="T3" fmla="*/ 6 h 728"/>
                    <a:gd name="T4" fmla="*/ 1 w 420"/>
                    <a:gd name="T5" fmla="*/ 6 h 728"/>
                    <a:gd name="T6" fmla="*/ 1 w 420"/>
                    <a:gd name="T7" fmla="*/ 6 h 728"/>
                    <a:gd name="T8" fmla="*/ 1 w 420"/>
                    <a:gd name="T9" fmla="*/ 5 h 728"/>
                    <a:gd name="T10" fmla="*/ 1 w 420"/>
                    <a:gd name="T11" fmla="*/ 5 h 728"/>
                    <a:gd name="T12" fmla="*/ 1 w 420"/>
                    <a:gd name="T13" fmla="*/ 4 h 728"/>
                    <a:gd name="T14" fmla="*/ 1 w 420"/>
                    <a:gd name="T15" fmla="*/ 4 h 728"/>
                    <a:gd name="T16" fmla="*/ 1 w 420"/>
                    <a:gd name="T17" fmla="*/ 2 h 728"/>
                    <a:gd name="T18" fmla="*/ 1 w 420"/>
                    <a:gd name="T19" fmla="*/ 3 h 728"/>
                    <a:gd name="T20" fmla="*/ 0 w 420"/>
                    <a:gd name="T21" fmla="*/ 3 h 728"/>
                    <a:gd name="T22" fmla="*/ 1 w 420"/>
                    <a:gd name="T23" fmla="*/ 2 h 728"/>
                    <a:gd name="T24" fmla="*/ 1 w 420"/>
                    <a:gd name="T25" fmla="*/ 2 h 728"/>
                    <a:gd name="T26" fmla="*/ 1 w 420"/>
                    <a:gd name="T27" fmla="*/ 1 h 728"/>
                    <a:gd name="T28" fmla="*/ 2 w 420"/>
                    <a:gd name="T29" fmla="*/ 0 h 728"/>
                    <a:gd name="T30" fmla="*/ 3 w 420"/>
                    <a:gd name="T31" fmla="*/ 1 h 728"/>
                    <a:gd name="T32" fmla="*/ 4 w 420"/>
                    <a:gd name="T33" fmla="*/ 2 h 728"/>
                    <a:gd name="T34" fmla="*/ 3 w 420"/>
                    <a:gd name="T35" fmla="*/ 2 h 728"/>
                    <a:gd name="T36" fmla="*/ 4 w 420"/>
                    <a:gd name="T37" fmla="*/ 3 h 728"/>
                    <a:gd name="T38" fmla="*/ 3 w 420"/>
                    <a:gd name="T39" fmla="*/ 3 h 728"/>
                    <a:gd name="T40" fmla="*/ 3 w 420"/>
                    <a:gd name="T41" fmla="*/ 2 h 728"/>
                    <a:gd name="T42" fmla="*/ 3 w 420"/>
                    <a:gd name="T43" fmla="*/ 4 h 728"/>
                    <a:gd name="T44" fmla="*/ 3 w 420"/>
                    <a:gd name="T45" fmla="*/ 4 h 728"/>
                    <a:gd name="T46" fmla="*/ 3 w 420"/>
                    <a:gd name="T47" fmla="*/ 5 h 728"/>
                    <a:gd name="T48" fmla="*/ 3 w 420"/>
                    <a:gd name="T49" fmla="*/ 5 h 728"/>
                    <a:gd name="T50" fmla="*/ 3 w 420"/>
                    <a:gd name="T51" fmla="*/ 6 h 728"/>
                    <a:gd name="T52" fmla="*/ 3 w 420"/>
                    <a:gd name="T53" fmla="*/ 6 h 728"/>
                    <a:gd name="T54" fmla="*/ 2 w 420"/>
                    <a:gd name="T55" fmla="*/ 6 h 728"/>
                    <a:gd name="T56" fmla="*/ 2 w 420"/>
                    <a:gd name="T57" fmla="*/ 5 h 728"/>
                    <a:gd name="T58" fmla="*/ 2 w 420"/>
                    <a:gd name="T59" fmla="*/ 5 h 72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0"/>
                    <a:gd name="T91" fmla="*/ 0 h 728"/>
                    <a:gd name="T92" fmla="*/ 420 w 420"/>
                    <a:gd name="T93" fmla="*/ 728 h 72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0" h="728">
                      <a:moveTo>
                        <a:pt x="194" y="526"/>
                      </a:moveTo>
                      <a:lnTo>
                        <a:pt x="194" y="728"/>
                      </a:lnTo>
                      <a:lnTo>
                        <a:pt x="47" y="728"/>
                      </a:lnTo>
                      <a:lnTo>
                        <a:pt x="126" y="676"/>
                      </a:lnTo>
                      <a:lnTo>
                        <a:pt x="126" y="530"/>
                      </a:lnTo>
                      <a:lnTo>
                        <a:pt x="109" y="530"/>
                      </a:lnTo>
                      <a:lnTo>
                        <a:pt x="105" y="388"/>
                      </a:lnTo>
                      <a:lnTo>
                        <a:pt x="82" y="388"/>
                      </a:lnTo>
                      <a:lnTo>
                        <a:pt x="101" y="187"/>
                      </a:lnTo>
                      <a:lnTo>
                        <a:pt x="49" y="355"/>
                      </a:lnTo>
                      <a:lnTo>
                        <a:pt x="0" y="353"/>
                      </a:lnTo>
                      <a:lnTo>
                        <a:pt x="41" y="200"/>
                      </a:lnTo>
                      <a:lnTo>
                        <a:pt x="17" y="192"/>
                      </a:lnTo>
                      <a:lnTo>
                        <a:pt x="74" y="29"/>
                      </a:lnTo>
                      <a:lnTo>
                        <a:pt x="210" y="0"/>
                      </a:lnTo>
                      <a:lnTo>
                        <a:pt x="348" y="29"/>
                      </a:lnTo>
                      <a:lnTo>
                        <a:pt x="404" y="192"/>
                      </a:lnTo>
                      <a:lnTo>
                        <a:pt x="379" y="200"/>
                      </a:lnTo>
                      <a:lnTo>
                        <a:pt x="420" y="353"/>
                      </a:lnTo>
                      <a:lnTo>
                        <a:pt x="371" y="355"/>
                      </a:lnTo>
                      <a:lnTo>
                        <a:pt x="319" y="187"/>
                      </a:lnTo>
                      <a:lnTo>
                        <a:pt x="338" y="388"/>
                      </a:lnTo>
                      <a:lnTo>
                        <a:pt x="317" y="388"/>
                      </a:lnTo>
                      <a:lnTo>
                        <a:pt x="313" y="530"/>
                      </a:lnTo>
                      <a:lnTo>
                        <a:pt x="294" y="530"/>
                      </a:lnTo>
                      <a:lnTo>
                        <a:pt x="296" y="676"/>
                      </a:lnTo>
                      <a:lnTo>
                        <a:pt x="375" y="728"/>
                      </a:lnTo>
                      <a:lnTo>
                        <a:pt x="226" y="728"/>
                      </a:lnTo>
                      <a:lnTo>
                        <a:pt x="226" y="526"/>
                      </a:lnTo>
                      <a:lnTo>
                        <a:pt x="194" y="526"/>
                      </a:lnTo>
                      <a:close/>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6" name="Freeform 225"/>
                <p:cNvSpPr>
                  <a:spLocks/>
                </p:cNvSpPr>
                <p:nvPr/>
              </p:nvSpPr>
              <p:spPr bwMode="auto">
                <a:xfrm>
                  <a:off x="2472" y="2328"/>
                  <a:ext cx="180" cy="140"/>
                </a:xfrm>
                <a:custGeom>
                  <a:avLst/>
                  <a:gdLst>
                    <a:gd name="T0" fmla="*/ 2 w 360"/>
                    <a:gd name="T1" fmla="*/ 0 h 279"/>
                    <a:gd name="T2" fmla="*/ 2 w 360"/>
                    <a:gd name="T3" fmla="*/ 1 h 279"/>
                    <a:gd name="T4" fmla="*/ 2 w 360"/>
                    <a:gd name="T5" fmla="*/ 1 h 279"/>
                    <a:gd name="T6" fmla="*/ 2 w 360"/>
                    <a:gd name="T7" fmla="*/ 1 h 279"/>
                    <a:gd name="T8" fmla="*/ 2 w 360"/>
                    <a:gd name="T9" fmla="*/ 1 h 279"/>
                    <a:gd name="T10" fmla="*/ 2 w 360"/>
                    <a:gd name="T11" fmla="*/ 1 h 279"/>
                    <a:gd name="T12" fmla="*/ 1 w 360"/>
                    <a:gd name="T13" fmla="*/ 1 h 279"/>
                    <a:gd name="T14" fmla="*/ 1 w 360"/>
                    <a:gd name="T15" fmla="*/ 1 h 279"/>
                    <a:gd name="T16" fmla="*/ 1 w 360"/>
                    <a:gd name="T17" fmla="*/ 1 h 279"/>
                    <a:gd name="T18" fmla="*/ 1 w 360"/>
                    <a:gd name="T19" fmla="*/ 1 h 279"/>
                    <a:gd name="T20" fmla="*/ 1 w 360"/>
                    <a:gd name="T21" fmla="*/ 1 h 279"/>
                    <a:gd name="T22" fmla="*/ 1 w 360"/>
                    <a:gd name="T23" fmla="*/ 1 h 279"/>
                    <a:gd name="T24" fmla="*/ 1 w 360"/>
                    <a:gd name="T25" fmla="*/ 1 h 279"/>
                    <a:gd name="T26" fmla="*/ 1 w 360"/>
                    <a:gd name="T27" fmla="*/ 1 h 279"/>
                    <a:gd name="T28" fmla="*/ 1 w 360"/>
                    <a:gd name="T29" fmla="*/ 1 h 279"/>
                    <a:gd name="T30" fmla="*/ 1 w 360"/>
                    <a:gd name="T31" fmla="*/ 1 h 279"/>
                    <a:gd name="T32" fmla="*/ 0 w 360"/>
                    <a:gd name="T33" fmla="*/ 1 h 279"/>
                    <a:gd name="T34" fmla="*/ 1 w 360"/>
                    <a:gd name="T35" fmla="*/ 1 h 279"/>
                    <a:gd name="T36" fmla="*/ 1 w 360"/>
                    <a:gd name="T37" fmla="*/ 1 h 279"/>
                    <a:gd name="T38" fmla="*/ 1 w 360"/>
                    <a:gd name="T39" fmla="*/ 1 h 279"/>
                    <a:gd name="T40" fmla="*/ 1 w 360"/>
                    <a:gd name="T41" fmla="*/ 1 h 279"/>
                    <a:gd name="T42" fmla="*/ 1 w 360"/>
                    <a:gd name="T43" fmla="*/ 2 h 279"/>
                    <a:gd name="T44" fmla="*/ 1 w 360"/>
                    <a:gd name="T45" fmla="*/ 2 h 279"/>
                    <a:gd name="T46" fmla="*/ 1 w 360"/>
                    <a:gd name="T47" fmla="*/ 2 h 279"/>
                    <a:gd name="T48" fmla="*/ 1 w 360"/>
                    <a:gd name="T49" fmla="*/ 2 h 279"/>
                    <a:gd name="T50" fmla="*/ 1 w 360"/>
                    <a:gd name="T51" fmla="*/ 2 h 279"/>
                    <a:gd name="T52" fmla="*/ 1 w 360"/>
                    <a:gd name="T53" fmla="*/ 2 h 279"/>
                    <a:gd name="T54" fmla="*/ 1 w 360"/>
                    <a:gd name="T55" fmla="*/ 2 h 279"/>
                    <a:gd name="T56" fmla="*/ 1 w 360"/>
                    <a:gd name="T57" fmla="*/ 2 h 279"/>
                    <a:gd name="T58" fmla="*/ 2 w 360"/>
                    <a:gd name="T59" fmla="*/ 2 h 279"/>
                    <a:gd name="T60" fmla="*/ 2 w 360"/>
                    <a:gd name="T61" fmla="*/ 3 h 279"/>
                    <a:gd name="T62" fmla="*/ 2 w 360"/>
                    <a:gd name="T63" fmla="*/ 3 h 279"/>
                    <a:gd name="T64" fmla="*/ 2 w 360"/>
                    <a:gd name="T65" fmla="*/ 3 h 279"/>
                    <a:gd name="T66" fmla="*/ 2 w 360"/>
                    <a:gd name="T67" fmla="*/ 3 h 279"/>
                    <a:gd name="T68" fmla="*/ 2 w 360"/>
                    <a:gd name="T69" fmla="*/ 3 h 279"/>
                    <a:gd name="T70" fmla="*/ 2 w 360"/>
                    <a:gd name="T71" fmla="*/ 3 h 279"/>
                    <a:gd name="T72" fmla="*/ 3 w 360"/>
                    <a:gd name="T73" fmla="*/ 3 h 279"/>
                    <a:gd name="T74" fmla="*/ 3 w 360"/>
                    <a:gd name="T75" fmla="*/ 3 h 279"/>
                    <a:gd name="T76" fmla="*/ 3 w 360"/>
                    <a:gd name="T77" fmla="*/ 2 h 279"/>
                    <a:gd name="T78" fmla="*/ 3 w 360"/>
                    <a:gd name="T79" fmla="*/ 2 h 279"/>
                    <a:gd name="T80" fmla="*/ 3 w 360"/>
                    <a:gd name="T81" fmla="*/ 2 h 279"/>
                    <a:gd name="T82" fmla="*/ 3 w 360"/>
                    <a:gd name="T83" fmla="*/ 2 h 279"/>
                    <a:gd name="T84" fmla="*/ 3 w 360"/>
                    <a:gd name="T85" fmla="*/ 2 h 279"/>
                    <a:gd name="T86" fmla="*/ 3 w 360"/>
                    <a:gd name="T87" fmla="*/ 2 h 279"/>
                    <a:gd name="T88" fmla="*/ 3 w 360"/>
                    <a:gd name="T89" fmla="*/ 2 h 279"/>
                    <a:gd name="T90" fmla="*/ 3 w 360"/>
                    <a:gd name="T91" fmla="*/ 1 h 279"/>
                    <a:gd name="T92" fmla="*/ 3 w 360"/>
                    <a:gd name="T93" fmla="*/ 1 h 279"/>
                    <a:gd name="T94" fmla="*/ 3 w 360"/>
                    <a:gd name="T95" fmla="*/ 1 h 279"/>
                    <a:gd name="T96" fmla="*/ 3 w 360"/>
                    <a:gd name="T97" fmla="*/ 1 h 279"/>
                    <a:gd name="T98" fmla="*/ 3 w 360"/>
                    <a:gd name="T99" fmla="*/ 1 h 279"/>
                    <a:gd name="T100" fmla="*/ 3 w 360"/>
                    <a:gd name="T101" fmla="*/ 1 h 279"/>
                    <a:gd name="T102" fmla="*/ 3 w 360"/>
                    <a:gd name="T103" fmla="*/ 1 h 279"/>
                    <a:gd name="T104" fmla="*/ 3 w 360"/>
                    <a:gd name="T105" fmla="*/ 1 h 279"/>
                    <a:gd name="T106" fmla="*/ 2 w 360"/>
                    <a:gd name="T107" fmla="*/ 1 h 279"/>
                    <a:gd name="T108" fmla="*/ 2 w 360"/>
                    <a:gd name="T109" fmla="*/ 0 h 2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60"/>
                    <a:gd name="T166" fmla="*/ 0 h 279"/>
                    <a:gd name="T167" fmla="*/ 360 w 360"/>
                    <a:gd name="T168" fmla="*/ 279 h 2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60" h="279">
                      <a:moveTo>
                        <a:pt x="220" y="0"/>
                      </a:moveTo>
                      <a:lnTo>
                        <a:pt x="214" y="0"/>
                      </a:lnTo>
                      <a:lnTo>
                        <a:pt x="208" y="0"/>
                      </a:lnTo>
                      <a:lnTo>
                        <a:pt x="204" y="0"/>
                      </a:lnTo>
                      <a:lnTo>
                        <a:pt x="198" y="2"/>
                      </a:lnTo>
                      <a:lnTo>
                        <a:pt x="193" y="2"/>
                      </a:lnTo>
                      <a:lnTo>
                        <a:pt x="187" y="4"/>
                      </a:lnTo>
                      <a:lnTo>
                        <a:pt x="183" y="6"/>
                      </a:lnTo>
                      <a:lnTo>
                        <a:pt x="177" y="6"/>
                      </a:lnTo>
                      <a:lnTo>
                        <a:pt x="173" y="8"/>
                      </a:lnTo>
                      <a:lnTo>
                        <a:pt x="167" y="10"/>
                      </a:lnTo>
                      <a:lnTo>
                        <a:pt x="163" y="12"/>
                      </a:lnTo>
                      <a:lnTo>
                        <a:pt x="158" y="14"/>
                      </a:lnTo>
                      <a:lnTo>
                        <a:pt x="154" y="17"/>
                      </a:lnTo>
                      <a:lnTo>
                        <a:pt x="150" y="19"/>
                      </a:lnTo>
                      <a:lnTo>
                        <a:pt x="144" y="21"/>
                      </a:lnTo>
                      <a:lnTo>
                        <a:pt x="140" y="25"/>
                      </a:lnTo>
                      <a:lnTo>
                        <a:pt x="136" y="27"/>
                      </a:lnTo>
                      <a:lnTo>
                        <a:pt x="132" y="31"/>
                      </a:lnTo>
                      <a:lnTo>
                        <a:pt x="128" y="33"/>
                      </a:lnTo>
                      <a:lnTo>
                        <a:pt x="125" y="37"/>
                      </a:lnTo>
                      <a:lnTo>
                        <a:pt x="121" y="41"/>
                      </a:lnTo>
                      <a:lnTo>
                        <a:pt x="117" y="45"/>
                      </a:lnTo>
                      <a:lnTo>
                        <a:pt x="113" y="49"/>
                      </a:lnTo>
                      <a:lnTo>
                        <a:pt x="111" y="52"/>
                      </a:lnTo>
                      <a:lnTo>
                        <a:pt x="107" y="56"/>
                      </a:lnTo>
                      <a:lnTo>
                        <a:pt x="105" y="60"/>
                      </a:lnTo>
                      <a:lnTo>
                        <a:pt x="101" y="64"/>
                      </a:lnTo>
                      <a:lnTo>
                        <a:pt x="99" y="70"/>
                      </a:lnTo>
                      <a:lnTo>
                        <a:pt x="97" y="74"/>
                      </a:lnTo>
                      <a:lnTo>
                        <a:pt x="93" y="78"/>
                      </a:lnTo>
                      <a:lnTo>
                        <a:pt x="91" y="83"/>
                      </a:lnTo>
                      <a:lnTo>
                        <a:pt x="90" y="87"/>
                      </a:lnTo>
                      <a:lnTo>
                        <a:pt x="82" y="87"/>
                      </a:lnTo>
                      <a:lnTo>
                        <a:pt x="74" y="89"/>
                      </a:lnTo>
                      <a:lnTo>
                        <a:pt x="66" y="89"/>
                      </a:lnTo>
                      <a:lnTo>
                        <a:pt x="60" y="89"/>
                      </a:lnTo>
                      <a:lnTo>
                        <a:pt x="53" y="91"/>
                      </a:lnTo>
                      <a:lnTo>
                        <a:pt x="47" y="91"/>
                      </a:lnTo>
                      <a:lnTo>
                        <a:pt x="39" y="93"/>
                      </a:lnTo>
                      <a:lnTo>
                        <a:pt x="33" y="95"/>
                      </a:lnTo>
                      <a:lnTo>
                        <a:pt x="27" y="95"/>
                      </a:lnTo>
                      <a:lnTo>
                        <a:pt x="23" y="97"/>
                      </a:lnTo>
                      <a:lnTo>
                        <a:pt x="18" y="99"/>
                      </a:lnTo>
                      <a:lnTo>
                        <a:pt x="14" y="101"/>
                      </a:lnTo>
                      <a:lnTo>
                        <a:pt x="10" y="103"/>
                      </a:lnTo>
                      <a:lnTo>
                        <a:pt x="6" y="105"/>
                      </a:lnTo>
                      <a:lnTo>
                        <a:pt x="4" y="107"/>
                      </a:lnTo>
                      <a:lnTo>
                        <a:pt x="2" y="109"/>
                      </a:lnTo>
                      <a:lnTo>
                        <a:pt x="0" y="109"/>
                      </a:lnTo>
                      <a:lnTo>
                        <a:pt x="0" y="111"/>
                      </a:lnTo>
                      <a:lnTo>
                        <a:pt x="0" y="113"/>
                      </a:lnTo>
                      <a:lnTo>
                        <a:pt x="0" y="114"/>
                      </a:lnTo>
                      <a:lnTo>
                        <a:pt x="2" y="116"/>
                      </a:lnTo>
                      <a:lnTo>
                        <a:pt x="4" y="118"/>
                      </a:lnTo>
                      <a:lnTo>
                        <a:pt x="8" y="120"/>
                      </a:lnTo>
                      <a:lnTo>
                        <a:pt x="12" y="120"/>
                      </a:lnTo>
                      <a:lnTo>
                        <a:pt x="18" y="122"/>
                      </a:lnTo>
                      <a:lnTo>
                        <a:pt x="23" y="124"/>
                      </a:lnTo>
                      <a:lnTo>
                        <a:pt x="29" y="124"/>
                      </a:lnTo>
                      <a:lnTo>
                        <a:pt x="37" y="126"/>
                      </a:lnTo>
                      <a:lnTo>
                        <a:pt x="47" y="126"/>
                      </a:lnTo>
                      <a:lnTo>
                        <a:pt x="56" y="128"/>
                      </a:lnTo>
                      <a:lnTo>
                        <a:pt x="68" y="128"/>
                      </a:lnTo>
                      <a:lnTo>
                        <a:pt x="80" y="128"/>
                      </a:lnTo>
                      <a:lnTo>
                        <a:pt x="80" y="130"/>
                      </a:lnTo>
                      <a:lnTo>
                        <a:pt x="80" y="132"/>
                      </a:lnTo>
                      <a:lnTo>
                        <a:pt x="80" y="134"/>
                      </a:lnTo>
                      <a:lnTo>
                        <a:pt x="80" y="136"/>
                      </a:lnTo>
                      <a:lnTo>
                        <a:pt x="80" y="138"/>
                      </a:lnTo>
                      <a:lnTo>
                        <a:pt x="80" y="140"/>
                      </a:lnTo>
                      <a:lnTo>
                        <a:pt x="80" y="147"/>
                      </a:lnTo>
                      <a:lnTo>
                        <a:pt x="80" y="153"/>
                      </a:lnTo>
                      <a:lnTo>
                        <a:pt x="82" y="161"/>
                      </a:lnTo>
                      <a:lnTo>
                        <a:pt x="82" y="169"/>
                      </a:lnTo>
                      <a:lnTo>
                        <a:pt x="84" y="175"/>
                      </a:lnTo>
                      <a:lnTo>
                        <a:pt x="86" y="180"/>
                      </a:lnTo>
                      <a:lnTo>
                        <a:pt x="88" y="188"/>
                      </a:lnTo>
                      <a:lnTo>
                        <a:pt x="90" y="194"/>
                      </a:lnTo>
                      <a:lnTo>
                        <a:pt x="93" y="200"/>
                      </a:lnTo>
                      <a:lnTo>
                        <a:pt x="97" y="206"/>
                      </a:lnTo>
                      <a:lnTo>
                        <a:pt x="99" y="212"/>
                      </a:lnTo>
                      <a:lnTo>
                        <a:pt x="103" y="217"/>
                      </a:lnTo>
                      <a:lnTo>
                        <a:pt x="107" y="223"/>
                      </a:lnTo>
                      <a:lnTo>
                        <a:pt x="111" y="229"/>
                      </a:lnTo>
                      <a:lnTo>
                        <a:pt x="117" y="235"/>
                      </a:lnTo>
                      <a:lnTo>
                        <a:pt x="121" y="239"/>
                      </a:lnTo>
                      <a:lnTo>
                        <a:pt x="125" y="243"/>
                      </a:lnTo>
                      <a:lnTo>
                        <a:pt x="130" y="248"/>
                      </a:lnTo>
                      <a:lnTo>
                        <a:pt x="136" y="252"/>
                      </a:lnTo>
                      <a:lnTo>
                        <a:pt x="142" y="256"/>
                      </a:lnTo>
                      <a:lnTo>
                        <a:pt x="148" y="260"/>
                      </a:lnTo>
                      <a:lnTo>
                        <a:pt x="154" y="264"/>
                      </a:lnTo>
                      <a:lnTo>
                        <a:pt x="160" y="266"/>
                      </a:lnTo>
                      <a:lnTo>
                        <a:pt x="165" y="270"/>
                      </a:lnTo>
                      <a:lnTo>
                        <a:pt x="171" y="272"/>
                      </a:lnTo>
                      <a:lnTo>
                        <a:pt x="179" y="274"/>
                      </a:lnTo>
                      <a:lnTo>
                        <a:pt x="185" y="276"/>
                      </a:lnTo>
                      <a:lnTo>
                        <a:pt x="191" y="278"/>
                      </a:lnTo>
                      <a:lnTo>
                        <a:pt x="198" y="278"/>
                      </a:lnTo>
                      <a:lnTo>
                        <a:pt x="206" y="279"/>
                      </a:lnTo>
                      <a:lnTo>
                        <a:pt x="212" y="279"/>
                      </a:lnTo>
                      <a:lnTo>
                        <a:pt x="220" y="279"/>
                      </a:lnTo>
                      <a:lnTo>
                        <a:pt x="228" y="279"/>
                      </a:lnTo>
                      <a:lnTo>
                        <a:pt x="233" y="279"/>
                      </a:lnTo>
                      <a:lnTo>
                        <a:pt x="241" y="278"/>
                      </a:lnTo>
                      <a:lnTo>
                        <a:pt x="247" y="278"/>
                      </a:lnTo>
                      <a:lnTo>
                        <a:pt x="255" y="276"/>
                      </a:lnTo>
                      <a:lnTo>
                        <a:pt x="261" y="274"/>
                      </a:lnTo>
                      <a:lnTo>
                        <a:pt x="268" y="272"/>
                      </a:lnTo>
                      <a:lnTo>
                        <a:pt x="274" y="270"/>
                      </a:lnTo>
                      <a:lnTo>
                        <a:pt x="280" y="266"/>
                      </a:lnTo>
                      <a:lnTo>
                        <a:pt x="286" y="264"/>
                      </a:lnTo>
                      <a:lnTo>
                        <a:pt x="292" y="260"/>
                      </a:lnTo>
                      <a:lnTo>
                        <a:pt x="298" y="256"/>
                      </a:lnTo>
                      <a:lnTo>
                        <a:pt x="303" y="252"/>
                      </a:lnTo>
                      <a:lnTo>
                        <a:pt x="309" y="248"/>
                      </a:lnTo>
                      <a:lnTo>
                        <a:pt x="313" y="243"/>
                      </a:lnTo>
                      <a:lnTo>
                        <a:pt x="319" y="239"/>
                      </a:lnTo>
                      <a:lnTo>
                        <a:pt x="323" y="235"/>
                      </a:lnTo>
                      <a:lnTo>
                        <a:pt x="327" y="229"/>
                      </a:lnTo>
                      <a:lnTo>
                        <a:pt x="333" y="223"/>
                      </a:lnTo>
                      <a:lnTo>
                        <a:pt x="336" y="217"/>
                      </a:lnTo>
                      <a:lnTo>
                        <a:pt x="338" y="212"/>
                      </a:lnTo>
                      <a:lnTo>
                        <a:pt x="342" y="206"/>
                      </a:lnTo>
                      <a:lnTo>
                        <a:pt x="346" y="200"/>
                      </a:lnTo>
                      <a:lnTo>
                        <a:pt x="348" y="194"/>
                      </a:lnTo>
                      <a:lnTo>
                        <a:pt x="350" y="188"/>
                      </a:lnTo>
                      <a:lnTo>
                        <a:pt x="354" y="180"/>
                      </a:lnTo>
                      <a:lnTo>
                        <a:pt x="356" y="175"/>
                      </a:lnTo>
                      <a:lnTo>
                        <a:pt x="356" y="169"/>
                      </a:lnTo>
                      <a:lnTo>
                        <a:pt x="358" y="161"/>
                      </a:lnTo>
                      <a:lnTo>
                        <a:pt x="358" y="153"/>
                      </a:lnTo>
                      <a:lnTo>
                        <a:pt x="360" y="147"/>
                      </a:lnTo>
                      <a:lnTo>
                        <a:pt x="360" y="140"/>
                      </a:lnTo>
                      <a:lnTo>
                        <a:pt x="360" y="132"/>
                      </a:lnTo>
                      <a:lnTo>
                        <a:pt x="358" y="126"/>
                      </a:lnTo>
                      <a:lnTo>
                        <a:pt x="358" y="118"/>
                      </a:lnTo>
                      <a:lnTo>
                        <a:pt x="356" y="113"/>
                      </a:lnTo>
                      <a:lnTo>
                        <a:pt x="356" y="105"/>
                      </a:lnTo>
                      <a:lnTo>
                        <a:pt x="354" y="99"/>
                      </a:lnTo>
                      <a:lnTo>
                        <a:pt x="350" y="91"/>
                      </a:lnTo>
                      <a:lnTo>
                        <a:pt x="348" y="85"/>
                      </a:lnTo>
                      <a:lnTo>
                        <a:pt x="346" y="80"/>
                      </a:lnTo>
                      <a:lnTo>
                        <a:pt x="342" y="74"/>
                      </a:lnTo>
                      <a:lnTo>
                        <a:pt x="338" y="68"/>
                      </a:lnTo>
                      <a:lnTo>
                        <a:pt x="336" y="62"/>
                      </a:lnTo>
                      <a:lnTo>
                        <a:pt x="333" y="56"/>
                      </a:lnTo>
                      <a:lnTo>
                        <a:pt x="327" y="50"/>
                      </a:lnTo>
                      <a:lnTo>
                        <a:pt x="323" y="47"/>
                      </a:lnTo>
                      <a:lnTo>
                        <a:pt x="319" y="41"/>
                      </a:lnTo>
                      <a:lnTo>
                        <a:pt x="313" y="37"/>
                      </a:lnTo>
                      <a:lnTo>
                        <a:pt x="309" y="31"/>
                      </a:lnTo>
                      <a:lnTo>
                        <a:pt x="303" y="27"/>
                      </a:lnTo>
                      <a:lnTo>
                        <a:pt x="298" y="23"/>
                      </a:lnTo>
                      <a:lnTo>
                        <a:pt x="292" y="19"/>
                      </a:lnTo>
                      <a:lnTo>
                        <a:pt x="286" y="17"/>
                      </a:lnTo>
                      <a:lnTo>
                        <a:pt x="280" y="14"/>
                      </a:lnTo>
                      <a:lnTo>
                        <a:pt x="274" y="12"/>
                      </a:lnTo>
                      <a:lnTo>
                        <a:pt x="268" y="8"/>
                      </a:lnTo>
                      <a:lnTo>
                        <a:pt x="261" y="6"/>
                      </a:lnTo>
                      <a:lnTo>
                        <a:pt x="255" y="4"/>
                      </a:lnTo>
                      <a:lnTo>
                        <a:pt x="247" y="2"/>
                      </a:lnTo>
                      <a:lnTo>
                        <a:pt x="241" y="2"/>
                      </a:lnTo>
                      <a:lnTo>
                        <a:pt x="233" y="0"/>
                      </a:lnTo>
                      <a:lnTo>
                        <a:pt x="228" y="0"/>
                      </a:lnTo>
                      <a:lnTo>
                        <a:pt x="220" y="0"/>
                      </a:lnTo>
                      <a:close/>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5092" name="Oval 226"/>
              <p:cNvSpPr>
                <a:spLocks noChangeArrowheads="1"/>
              </p:cNvSpPr>
              <p:nvPr/>
            </p:nvSpPr>
            <p:spPr bwMode="auto">
              <a:xfrm>
                <a:off x="2669" y="2562"/>
                <a:ext cx="120" cy="112"/>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5093" name="Oval 227"/>
              <p:cNvSpPr>
                <a:spLocks noChangeArrowheads="1"/>
              </p:cNvSpPr>
              <p:nvPr/>
            </p:nvSpPr>
            <p:spPr bwMode="auto">
              <a:xfrm>
                <a:off x="2689" y="2562"/>
                <a:ext cx="96" cy="112"/>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grpSp>
          <p:nvGrpSpPr>
            <p:cNvPr id="25045" name="Group 228"/>
            <p:cNvGrpSpPr>
              <a:grpSpLocks/>
            </p:cNvGrpSpPr>
            <p:nvPr/>
          </p:nvGrpSpPr>
          <p:grpSpPr bwMode="auto">
            <a:xfrm>
              <a:off x="1674813" y="3590925"/>
              <a:ext cx="239712" cy="550863"/>
              <a:chOff x="2221" y="2406"/>
              <a:chExt cx="212" cy="502"/>
            </a:xfrm>
          </p:grpSpPr>
          <p:grpSp>
            <p:nvGrpSpPr>
              <p:cNvPr id="25083" name="Group 229"/>
              <p:cNvGrpSpPr>
                <a:grpSpLocks noChangeAspect="1"/>
              </p:cNvGrpSpPr>
              <p:nvPr/>
            </p:nvGrpSpPr>
            <p:grpSpPr bwMode="auto">
              <a:xfrm>
                <a:off x="2221" y="2406"/>
                <a:ext cx="212" cy="502"/>
                <a:chOff x="2203" y="2184"/>
                <a:chExt cx="212" cy="502"/>
              </a:xfrm>
            </p:grpSpPr>
            <p:sp>
              <p:nvSpPr>
                <p:cNvPr id="25086" name="AutoShape 230"/>
                <p:cNvSpPr>
                  <a:spLocks noChangeAspect="1" noChangeArrowheads="1" noTextEdit="1"/>
                </p:cNvSpPr>
                <p:nvPr/>
              </p:nvSpPr>
              <p:spPr bwMode="auto">
                <a:xfrm>
                  <a:off x="2203" y="2184"/>
                  <a:ext cx="212" cy="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5087" name="Freeform 231"/>
                <p:cNvSpPr>
                  <a:spLocks/>
                </p:cNvSpPr>
                <p:nvPr/>
              </p:nvSpPr>
              <p:spPr bwMode="auto">
                <a:xfrm>
                  <a:off x="2203" y="2318"/>
                  <a:ext cx="212" cy="368"/>
                </a:xfrm>
                <a:custGeom>
                  <a:avLst/>
                  <a:gdLst>
                    <a:gd name="T0" fmla="*/ 2 w 424"/>
                    <a:gd name="T1" fmla="*/ 3 h 737"/>
                    <a:gd name="T2" fmla="*/ 2 w 424"/>
                    <a:gd name="T3" fmla="*/ 5 h 737"/>
                    <a:gd name="T4" fmla="*/ 1 w 424"/>
                    <a:gd name="T5" fmla="*/ 5 h 737"/>
                    <a:gd name="T6" fmla="*/ 1 w 424"/>
                    <a:gd name="T7" fmla="*/ 5 h 737"/>
                    <a:gd name="T8" fmla="*/ 1 w 424"/>
                    <a:gd name="T9" fmla="*/ 3 h 737"/>
                    <a:gd name="T10" fmla="*/ 1 w 424"/>
                    <a:gd name="T11" fmla="*/ 3 h 737"/>
                    <a:gd name="T12" fmla="*/ 1 w 424"/>
                    <a:gd name="T13" fmla="*/ 2 h 737"/>
                    <a:gd name="T14" fmla="*/ 1 w 424"/>
                    <a:gd name="T15" fmla="*/ 2 h 737"/>
                    <a:gd name="T16" fmla="*/ 1 w 424"/>
                    <a:gd name="T17" fmla="*/ 1 h 737"/>
                    <a:gd name="T18" fmla="*/ 1 w 424"/>
                    <a:gd name="T19" fmla="*/ 2 h 737"/>
                    <a:gd name="T20" fmla="*/ 0 w 424"/>
                    <a:gd name="T21" fmla="*/ 2 h 737"/>
                    <a:gd name="T22" fmla="*/ 1 w 424"/>
                    <a:gd name="T23" fmla="*/ 1 h 737"/>
                    <a:gd name="T24" fmla="*/ 1 w 424"/>
                    <a:gd name="T25" fmla="*/ 1 h 737"/>
                    <a:gd name="T26" fmla="*/ 1 w 424"/>
                    <a:gd name="T27" fmla="*/ 0 h 737"/>
                    <a:gd name="T28" fmla="*/ 2 w 424"/>
                    <a:gd name="T29" fmla="*/ 0 h 737"/>
                    <a:gd name="T30" fmla="*/ 3 w 424"/>
                    <a:gd name="T31" fmla="*/ 0 h 737"/>
                    <a:gd name="T32" fmla="*/ 4 w 424"/>
                    <a:gd name="T33" fmla="*/ 1 h 737"/>
                    <a:gd name="T34" fmla="*/ 3 w 424"/>
                    <a:gd name="T35" fmla="*/ 1 h 737"/>
                    <a:gd name="T36" fmla="*/ 4 w 424"/>
                    <a:gd name="T37" fmla="*/ 2 h 737"/>
                    <a:gd name="T38" fmla="*/ 3 w 424"/>
                    <a:gd name="T39" fmla="*/ 2 h 737"/>
                    <a:gd name="T40" fmla="*/ 3 w 424"/>
                    <a:gd name="T41" fmla="*/ 1 h 737"/>
                    <a:gd name="T42" fmla="*/ 3 w 424"/>
                    <a:gd name="T43" fmla="*/ 2 h 737"/>
                    <a:gd name="T44" fmla="*/ 3 w 424"/>
                    <a:gd name="T45" fmla="*/ 2 h 737"/>
                    <a:gd name="T46" fmla="*/ 3 w 424"/>
                    <a:gd name="T47" fmla="*/ 3 h 737"/>
                    <a:gd name="T48" fmla="*/ 3 w 424"/>
                    <a:gd name="T49" fmla="*/ 3 h 737"/>
                    <a:gd name="T50" fmla="*/ 3 w 424"/>
                    <a:gd name="T51" fmla="*/ 5 h 737"/>
                    <a:gd name="T52" fmla="*/ 3 w 424"/>
                    <a:gd name="T53" fmla="*/ 5 h 737"/>
                    <a:gd name="T54" fmla="*/ 2 w 424"/>
                    <a:gd name="T55" fmla="*/ 5 h 737"/>
                    <a:gd name="T56" fmla="*/ 2 w 424"/>
                    <a:gd name="T57" fmla="*/ 3 h 737"/>
                    <a:gd name="T58" fmla="*/ 2 w 424"/>
                    <a:gd name="T59" fmla="*/ 3 h 7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4"/>
                    <a:gd name="T91" fmla="*/ 0 h 737"/>
                    <a:gd name="T92" fmla="*/ 424 w 424"/>
                    <a:gd name="T93" fmla="*/ 737 h 73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4" h="737">
                      <a:moveTo>
                        <a:pt x="196" y="430"/>
                      </a:moveTo>
                      <a:lnTo>
                        <a:pt x="196" y="737"/>
                      </a:lnTo>
                      <a:lnTo>
                        <a:pt x="45" y="737"/>
                      </a:lnTo>
                      <a:lnTo>
                        <a:pt x="126" y="684"/>
                      </a:lnTo>
                      <a:lnTo>
                        <a:pt x="128" y="434"/>
                      </a:lnTo>
                      <a:lnTo>
                        <a:pt x="108" y="434"/>
                      </a:lnTo>
                      <a:lnTo>
                        <a:pt x="104" y="344"/>
                      </a:lnTo>
                      <a:lnTo>
                        <a:pt x="82" y="344"/>
                      </a:lnTo>
                      <a:lnTo>
                        <a:pt x="102" y="189"/>
                      </a:lnTo>
                      <a:lnTo>
                        <a:pt x="49" y="360"/>
                      </a:lnTo>
                      <a:lnTo>
                        <a:pt x="0" y="356"/>
                      </a:lnTo>
                      <a:lnTo>
                        <a:pt x="41" y="203"/>
                      </a:lnTo>
                      <a:lnTo>
                        <a:pt x="16" y="193"/>
                      </a:lnTo>
                      <a:lnTo>
                        <a:pt x="77" y="51"/>
                      </a:lnTo>
                      <a:lnTo>
                        <a:pt x="212" y="0"/>
                      </a:lnTo>
                      <a:lnTo>
                        <a:pt x="353" y="51"/>
                      </a:lnTo>
                      <a:lnTo>
                        <a:pt x="408" y="193"/>
                      </a:lnTo>
                      <a:lnTo>
                        <a:pt x="383" y="203"/>
                      </a:lnTo>
                      <a:lnTo>
                        <a:pt x="424" y="356"/>
                      </a:lnTo>
                      <a:lnTo>
                        <a:pt x="375" y="360"/>
                      </a:lnTo>
                      <a:lnTo>
                        <a:pt x="322" y="189"/>
                      </a:lnTo>
                      <a:lnTo>
                        <a:pt x="342" y="344"/>
                      </a:lnTo>
                      <a:lnTo>
                        <a:pt x="320" y="344"/>
                      </a:lnTo>
                      <a:lnTo>
                        <a:pt x="316" y="434"/>
                      </a:lnTo>
                      <a:lnTo>
                        <a:pt x="296" y="434"/>
                      </a:lnTo>
                      <a:lnTo>
                        <a:pt x="296" y="684"/>
                      </a:lnTo>
                      <a:lnTo>
                        <a:pt x="379" y="737"/>
                      </a:lnTo>
                      <a:lnTo>
                        <a:pt x="228" y="737"/>
                      </a:lnTo>
                      <a:lnTo>
                        <a:pt x="228" y="430"/>
                      </a:lnTo>
                      <a:lnTo>
                        <a:pt x="196" y="430"/>
                      </a:lnTo>
                      <a:close/>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88" name="Freeform 232"/>
                <p:cNvSpPr>
                  <a:spLocks/>
                </p:cNvSpPr>
                <p:nvPr/>
              </p:nvSpPr>
              <p:spPr bwMode="auto">
                <a:xfrm>
                  <a:off x="2313" y="2321"/>
                  <a:ext cx="39" cy="34"/>
                </a:xfrm>
                <a:custGeom>
                  <a:avLst/>
                  <a:gdLst>
                    <a:gd name="T0" fmla="*/ 0 w 78"/>
                    <a:gd name="T1" fmla="*/ 0 h 69"/>
                    <a:gd name="T2" fmla="*/ 1 w 78"/>
                    <a:gd name="T3" fmla="*/ 0 h 69"/>
                    <a:gd name="T4" fmla="*/ 1 w 78"/>
                    <a:gd name="T5" fmla="*/ 0 h 69"/>
                    <a:gd name="T6" fmla="*/ 0 w 78"/>
                    <a:gd name="T7" fmla="*/ 0 h 69"/>
                    <a:gd name="T8" fmla="*/ 0 60000 65536"/>
                    <a:gd name="T9" fmla="*/ 0 60000 65536"/>
                    <a:gd name="T10" fmla="*/ 0 60000 65536"/>
                    <a:gd name="T11" fmla="*/ 0 60000 65536"/>
                    <a:gd name="T12" fmla="*/ 0 w 78"/>
                    <a:gd name="T13" fmla="*/ 0 h 69"/>
                    <a:gd name="T14" fmla="*/ 78 w 78"/>
                    <a:gd name="T15" fmla="*/ 69 h 69"/>
                  </a:gdLst>
                  <a:ahLst/>
                  <a:cxnLst>
                    <a:cxn ang="T8">
                      <a:pos x="T0" y="T1"/>
                    </a:cxn>
                    <a:cxn ang="T9">
                      <a:pos x="T2" y="T3"/>
                    </a:cxn>
                    <a:cxn ang="T10">
                      <a:pos x="T4" y="T5"/>
                    </a:cxn>
                    <a:cxn ang="T11">
                      <a:pos x="T6" y="T7"/>
                    </a:cxn>
                  </a:cxnLst>
                  <a:rect l="T12" t="T13" r="T14" b="T15"/>
                  <a:pathLst>
                    <a:path w="78" h="69">
                      <a:moveTo>
                        <a:pt x="0" y="0"/>
                      </a:moveTo>
                      <a:lnTo>
                        <a:pt x="41" y="69"/>
                      </a:lnTo>
                      <a:lnTo>
                        <a:pt x="78" y="1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89" name="Freeform 233"/>
                <p:cNvSpPr>
                  <a:spLocks/>
                </p:cNvSpPr>
                <p:nvPr/>
              </p:nvSpPr>
              <p:spPr bwMode="auto">
                <a:xfrm>
                  <a:off x="2274" y="2321"/>
                  <a:ext cx="39" cy="34"/>
                </a:xfrm>
                <a:custGeom>
                  <a:avLst/>
                  <a:gdLst>
                    <a:gd name="T0" fmla="*/ 0 w 79"/>
                    <a:gd name="T1" fmla="*/ 0 h 69"/>
                    <a:gd name="T2" fmla="*/ 0 w 79"/>
                    <a:gd name="T3" fmla="*/ 0 h 69"/>
                    <a:gd name="T4" fmla="*/ 0 w 79"/>
                    <a:gd name="T5" fmla="*/ 0 h 69"/>
                    <a:gd name="T6" fmla="*/ 0 w 79"/>
                    <a:gd name="T7" fmla="*/ 0 h 69"/>
                    <a:gd name="T8" fmla="*/ 0 60000 65536"/>
                    <a:gd name="T9" fmla="*/ 0 60000 65536"/>
                    <a:gd name="T10" fmla="*/ 0 60000 65536"/>
                    <a:gd name="T11" fmla="*/ 0 60000 65536"/>
                    <a:gd name="T12" fmla="*/ 0 w 79"/>
                    <a:gd name="T13" fmla="*/ 0 h 69"/>
                    <a:gd name="T14" fmla="*/ 79 w 79"/>
                    <a:gd name="T15" fmla="*/ 69 h 69"/>
                  </a:gdLst>
                  <a:ahLst/>
                  <a:cxnLst>
                    <a:cxn ang="T8">
                      <a:pos x="T0" y="T1"/>
                    </a:cxn>
                    <a:cxn ang="T9">
                      <a:pos x="T2" y="T3"/>
                    </a:cxn>
                    <a:cxn ang="T10">
                      <a:pos x="T4" y="T5"/>
                    </a:cxn>
                    <a:cxn ang="T11">
                      <a:pos x="T6" y="T7"/>
                    </a:cxn>
                  </a:cxnLst>
                  <a:rect l="T12" t="T13" r="T14" b="T15"/>
                  <a:pathLst>
                    <a:path w="79" h="69">
                      <a:moveTo>
                        <a:pt x="36" y="69"/>
                      </a:moveTo>
                      <a:lnTo>
                        <a:pt x="79" y="0"/>
                      </a:lnTo>
                      <a:lnTo>
                        <a:pt x="0" y="10"/>
                      </a:lnTo>
                      <a:lnTo>
                        <a:pt x="36" y="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0" name="Freeform 234"/>
                <p:cNvSpPr>
                  <a:spLocks/>
                </p:cNvSpPr>
                <p:nvPr/>
              </p:nvSpPr>
              <p:spPr bwMode="auto">
                <a:xfrm>
                  <a:off x="2240" y="2184"/>
                  <a:ext cx="142" cy="144"/>
                </a:xfrm>
                <a:custGeom>
                  <a:avLst/>
                  <a:gdLst>
                    <a:gd name="T0" fmla="*/ 3 w 282"/>
                    <a:gd name="T1" fmla="*/ 1 h 289"/>
                    <a:gd name="T2" fmla="*/ 3 w 282"/>
                    <a:gd name="T3" fmla="*/ 0 h 289"/>
                    <a:gd name="T4" fmla="*/ 3 w 282"/>
                    <a:gd name="T5" fmla="*/ 0 h 289"/>
                    <a:gd name="T6" fmla="*/ 3 w 282"/>
                    <a:gd name="T7" fmla="*/ 0 h 289"/>
                    <a:gd name="T8" fmla="*/ 3 w 282"/>
                    <a:gd name="T9" fmla="*/ 0 h 289"/>
                    <a:gd name="T10" fmla="*/ 3 w 282"/>
                    <a:gd name="T11" fmla="*/ 0 h 289"/>
                    <a:gd name="T12" fmla="*/ 2 w 282"/>
                    <a:gd name="T13" fmla="*/ 0 h 289"/>
                    <a:gd name="T14" fmla="*/ 2 w 282"/>
                    <a:gd name="T15" fmla="*/ 0 h 289"/>
                    <a:gd name="T16" fmla="*/ 2 w 282"/>
                    <a:gd name="T17" fmla="*/ 0 h 289"/>
                    <a:gd name="T18" fmla="*/ 2 w 282"/>
                    <a:gd name="T19" fmla="*/ 0 h 289"/>
                    <a:gd name="T20" fmla="*/ 2 w 282"/>
                    <a:gd name="T21" fmla="*/ 0 h 289"/>
                    <a:gd name="T22" fmla="*/ 2 w 282"/>
                    <a:gd name="T23" fmla="*/ 0 h 289"/>
                    <a:gd name="T24" fmla="*/ 2 w 282"/>
                    <a:gd name="T25" fmla="*/ 0 h 289"/>
                    <a:gd name="T26" fmla="*/ 2 w 282"/>
                    <a:gd name="T27" fmla="*/ 0 h 289"/>
                    <a:gd name="T28" fmla="*/ 2 w 282"/>
                    <a:gd name="T29" fmla="*/ 0 h 289"/>
                    <a:gd name="T30" fmla="*/ 2 w 282"/>
                    <a:gd name="T31" fmla="*/ 0 h 289"/>
                    <a:gd name="T32" fmla="*/ 2 w 282"/>
                    <a:gd name="T33" fmla="*/ 0 h 289"/>
                    <a:gd name="T34" fmla="*/ 1 w 282"/>
                    <a:gd name="T35" fmla="*/ 0 h 289"/>
                    <a:gd name="T36" fmla="*/ 1 w 282"/>
                    <a:gd name="T37" fmla="*/ 0 h 289"/>
                    <a:gd name="T38" fmla="*/ 1 w 282"/>
                    <a:gd name="T39" fmla="*/ 0 h 289"/>
                    <a:gd name="T40" fmla="*/ 1 w 282"/>
                    <a:gd name="T41" fmla="*/ 0 h 289"/>
                    <a:gd name="T42" fmla="*/ 1 w 282"/>
                    <a:gd name="T43" fmla="*/ 0 h 289"/>
                    <a:gd name="T44" fmla="*/ 1 w 282"/>
                    <a:gd name="T45" fmla="*/ 0 h 289"/>
                    <a:gd name="T46" fmla="*/ 1 w 282"/>
                    <a:gd name="T47" fmla="*/ 0 h 289"/>
                    <a:gd name="T48" fmla="*/ 1 w 282"/>
                    <a:gd name="T49" fmla="*/ 0 h 289"/>
                    <a:gd name="T50" fmla="*/ 1 w 282"/>
                    <a:gd name="T51" fmla="*/ 0 h 289"/>
                    <a:gd name="T52" fmla="*/ 1 w 282"/>
                    <a:gd name="T53" fmla="*/ 0 h 289"/>
                    <a:gd name="T54" fmla="*/ 1 w 282"/>
                    <a:gd name="T55" fmla="*/ 0 h 289"/>
                    <a:gd name="T56" fmla="*/ 1 w 282"/>
                    <a:gd name="T57" fmla="*/ 0 h 289"/>
                    <a:gd name="T58" fmla="*/ 1 w 282"/>
                    <a:gd name="T59" fmla="*/ 0 h 289"/>
                    <a:gd name="T60" fmla="*/ 1 w 282"/>
                    <a:gd name="T61" fmla="*/ 0 h 289"/>
                    <a:gd name="T62" fmla="*/ 0 w 282"/>
                    <a:gd name="T63" fmla="*/ 1 h 289"/>
                    <a:gd name="T64" fmla="*/ 0 w 282"/>
                    <a:gd name="T65" fmla="*/ 2 h 289"/>
                    <a:gd name="T66" fmla="*/ 3 w 282"/>
                    <a:gd name="T67" fmla="*/ 1 h 28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89"/>
                    <a:gd name="T104" fmla="*/ 282 w 282"/>
                    <a:gd name="T105" fmla="*/ 289 h 28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89">
                      <a:moveTo>
                        <a:pt x="282" y="141"/>
                      </a:moveTo>
                      <a:lnTo>
                        <a:pt x="282" y="134"/>
                      </a:lnTo>
                      <a:lnTo>
                        <a:pt x="282" y="128"/>
                      </a:lnTo>
                      <a:lnTo>
                        <a:pt x="282" y="120"/>
                      </a:lnTo>
                      <a:lnTo>
                        <a:pt x="280" y="112"/>
                      </a:lnTo>
                      <a:lnTo>
                        <a:pt x="278" y="106"/>
                      </a:lnTo>
                      <a:lnTo>
                        <a:pt x="276" y="98"/>
                      </a:lnTo>
                      <a:lnTo>
                        <a:pt x="274" y="92"/>
                      </a:lnTo>
                      <a:lnTo>
                        <a:pt x="272" y="86"/>
                      </a:lnTo>
                      <a:lnTo>
                        <a:pt x="269" y="81"/>
                      </a:lnTo>
                      <a:lnTo>
                        <a:pt x="267" y="75"/>
                      </a:lnTo>
                      <a:lnTo>
                        <a:pt x="263" y="69"/>
                      </a:lnTo>
                      <a:lnTo>
                        <a:pt x="259" y="63"/>
                      </a:lnTo>
                      <a:lnTo>
                        <a:pt x="255" y="57"/>
                      </a:lnTo>
                      <a:lnTo>
                        <a:pt x="251" y="51"/>
                      </a:lnTo>
                      <a:lnTo>
                        <a:pt x="247" y="47"/>
                      </a:lnTo>
                      <a:lnTo>
                        <a:pt x="241" y="41"/>
                      </a:lnTo>
                      <a:lnTo>
                        <a:pt x="237" y="37"/>
                      </a:lnTo>
                      <a:lnTo>
                        <a:pt x="231" y="31"/>
                      </a:lnTo>
                      <a:lnTo>
                        <a:pt x="227" y="28"/>
                      </a:lnTo>
                      <a:lnTo>
                        <a:pt x="221" y="24"/>
                      </a:lnTo>
                      <a:lnTo>
                        <a:pt x="216" y="20"/>
                      </a:lnTo>
                      <a:lnTo>
                        <a:pt x="210" y="18"/>
                      </a:lnTo>
                      <a:lnTo>
                        <a:pt x="204" y="14"/>
                      </a:lnTo>
                      <a:lnTo>
                        <a:pt x="198" y="12"/>
                      </a:lnTo>
                      <a:lnTo>
                        <a:pt x="190" y="8"/>
                      </a:lnTo>
                      <a:lnTo>
                        <a:pt x="184" y="6"/>
                      </a:lnTo>
                      <a:lnTo>
                        <a:pt x="178" y="4"/>
                      </a:lnTo>
                      <a:lnTo>
                        <a:pt x="170" y="2"/>
                      </a:lnTo>
                      <a:lnTo>
                        <a:pt x="164" y="2"/>
                      </a:lnTo>
                      <a:lnTo>
                        <a:pt x="157" y="0"/>
                      </a:lnTo>
                      <a:lnTo>
                        <a:pt x="149" y="0"/>
                      </a:lnTo>
                      <a:lnTo>
                        <a:pt x="143" y="0"/>
                      </a:lnTo>
                      <a:lnTo>
                        <a:pt x="135" y="0"/>
                      </a:lnTo>
                      <a:lnTo>
                        <a:pt x="127" y="0"/>
                      </a:lnTo>
                      <a:lnTo>
                        <a:pt x="121" y="2"/>
                      </a:lnTo>
                      <a:lnTo>
                        <a:pt x="113" y="2"/>
                      </a:lnTo>
                      <a:lnTo>
                        <a:pt x="108" y="4"/>
                      </a:lnTo>
                      <a:lnTo>
                        <a:pt x="100" y="6"/>
                      </a:lnTo>
                      <a:lnTo>
                        <a:pt x="94" y="8"/>
                      </a:lnTo>
                      <a:lnTo>
                        <a:pt x="86" y="12"/>
                      </a:lnTo>
                      <a:lnTo>
                        <a:pt x="80" y="14"/>
                      </a:lnTo>
                      <a:lnTo>
                        <a:pt x="74" y="18"/>
                      </a:lnTo>
                      <a:lnTo>
                        <a:pt x="68" y="20"/>
                      </a:lnTo>
                      <a:lnTo>
                        <a:pt x="62" y="24"/>
                      </a:lnTo>
                      <a:lnTo>
                        <a:pt x="57" y="28"/>
                      </a:lnTo>
                      <a:lnTo>
                        <a:pt x="53" y="31"/>
                      </a:lnTo>
                      <a:lnTo>
                        <a:pt x="47" y="37"/>
                      </a:lnTo>
                      <a:lnTo>
                        <a:pt x="43" y="41"/>
                      </a:lnTo>
                      <a:lnTo>
                        <a:pt x="37" y="47"/>
                      </a:lnTo>
                      <a:lnTo>
                        <a:pt x="33" y="51"/>
                      </a:lnTo>
                      <a:lnTo>
                        <a:pt x="29" y="57"/>
                      </a:lnTo>
                      <a:lnTo>
                        <a:pt x="25" y="63"/>
                      </a:lnTo>
                      <a:lnTo>
                        <a:pt x="21" y="69"/>
                      </a:lnTo>
                      <a:lnTo>
                        <a:pt x="17" y="75"/>
                      </a:lnTo>
                      <a:lnTo>
                        <a:pt x="13" y="81"/>
                      </a:lnTo>
                      <a:lnTo>
                        <a:pt x="11" y="86"/>
                      </a:lnTo>
                      <a:lnTo>
                        <a:pt x="9" y="92"/>
                      </a:lnTo>
                      <a:lnTo>
                        <a:pt x="7" y="98"/>
                      </a:lnTo>
                      <a:lnTo>
                        <a:pt x="5" y="106"/>
                      </a:lnTo>
                      <a:lnTo>
                        <a:pt x="4" y="112"/>
                      </a:lnTo>
                      <a:lnTo>
                        <a:pt x="2" y="120"/>
                      </a:lnTo>
                      <a:lnTo>
                        <a:pt x="2" y="128"/>
                      </a:lnTo>
                      <a:lnTo>
                        <a:pt x="0" y="134"/>
                      </a:lnTo>
                      <a:lnTo>
                        <a:pt x="0" y="141"/>
                      </a:lnTo>
                      <a:lnTo>
                        <a:pt x="0" y="289"/>
                      </a:lnTo>
                      <a:lnTo>
                        <a:pt x="280" y="289"/>
                      </a:lnTo>
                      <a:lnTo>
                        <a:pt x="282" y="141"/>
                      </a:lnTo>
                      <a:close/>
                    </a:path>
                  </a:pathLst>
                </a:custGeom>
                <a:solidFill>
                  <a:srgbClr val="99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5084" name="Oval 235"/>
              <p:cNvSpPr>
                <a:spLocks noChangeArrowheads="1"/>
              </p:cNvSpPr>
              <p:nvPr/>
            </p:nvSpPr>
            <p:spPr bwMode="auto">
              <a:xfrm>
                <a:off x="2269" y="2442"/>
                <a:ext cx="120" cy="112"/>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5085" name="Oval 236"/>
              <p:cNvSpPr>
                <a:spLocks noChangeArrowheads="1"/>
              </p:cNvSpPr>
              <p:nvPr/>
            </p:nvSpPr>
            <p:spPr bwMode="auto">
              <a:xfrm>
                <a:off x="2289" y="2442"/>
                <a:ext cx="96" cy="112"/>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grpSp>
          <p:nvGrpSpPr>
            <p:cNvPr id="25046" name="Group 237"/>
            <p:cNvGrpSpPr>
              <a:grpSpLocks noChangeAspect="1"/>
            </p:cNvGrpSpPr>
            <p:nvPr/>
          </p:nvGrpSpPr>
          <p:grpSpPr bwMode="auto">
            <a:xfrm>
              <a:off x="1208088" y="3363913"/>
              <a:ext cx="438150" cy="841375"/>
              <a:chOff x="2636" y="1702"/>
              <a:chExt cx="387" cy="767"/>
            </a:xfrm>
          </p:grpSpPr>
          <p:sp>
            <p:nvSpPr>
              <p:cNvPr id="25077" name="AutoShape 238"/>
              <p:cNvSpPr>
                <a:spLocks noChangeAspect="1" noChangeArrowheads="1" noTextEdit="1"/>
              </p:cNvSpPr>
              <p:nvPr/>
            </p:nvSpPr>
            <p:spPr bwMode="auto">
              <a:xfrm>
                <a:off x="2636" y="1702"/>
                <a:ext cx="387" cy="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5078" name="Freeform 239"/>
              <p:cNvSpPr>
                <a:spLocks/>
              </p:cNvSpPr>
              <p:nvPr/>
            </p:nvSpPr>
            <p:spPr bwMode="auto">
              <a:xfrm>
                <a:off x="2636" y="1844"/>
                <a:ext cx="387" cy="625"/>
              </a:xfrm>
              <a:custGeom>
                <a:avLst/>
                <a:gdLst>
                  <a:gd name="T0" fmla="*/ 7 w 774"/>
                  <a:gd name="T1" fmla="*/ 4 h 1251"/>
                  <a:gd name="T2" fmla="*/ 5 w 774"/>
                  <a:gd name="T3" fmla="*/ 0 h 1251"/>
                  <a:gd name="T4" fmla="*/ 4 w 774"/>
                  <a:gd name="T5" fmla="*/ 0 h 1251"/>
                  <a:gd name="T6" fmla="*/ 2 w 774"/>
                  <a:gd name="T7" fmla="*/ 0 h 1251"/>
                  <a:gd name="T8" fmla="*/ 0 w 774"/>
                  <a:gd name="T9" fmla="*/ 4 h 1251"/>
                  <a:gd name="T10" fmla="*/ 1 w 774"/>
                  <a:gd name="T11" fmla="*/ 4 h 1251"/>
                  <a:gd name="T12" fmla="*/ 2 w 774"/>
                  <a:gd name="T13" fmla="*/ 3 h 1251"/>
                  <a:gd name="T14" fmla="*/ 2 w 774"/>
                  <a:gd name="T15" fmla="*/ 9 h 1251"/>
                  <a:gd name="T16" fmla="*/ 3 w 774"/>
                  <a:gd name="T17" fmla="*/ 9 h 1251"/>
                  <a:gd name="T18" fmla="*/ 4 w 774"/>
                  <a:gd name="T19" fmla="*/ 5 h 1251"/>
                  <a:gd name="T20" fmla="*/ 4 w 774"/>
                  <a:gd name="T21" fmla="*/ 9 h 1251"/>
                  <a:gd name="T22" fmla="*/ 5 w 774"/>
                  <a:gd name="T23" fmla="*/ 9 h 1251"/>
                  <a:gd name="T24" fmla="*/ 5 w 774"/>
                  <a:gd name="T25" fmla="*/ 3 h 1251"/>
                  <a:gd name="T26" fmla="*/ 6 w 774"/>
                  <a:gd name="T27" fmla="*/ 4 h 1251"/>
                  <a:gd name="T28" fmla="*/ 7 w 774"/>
                  <a:gd name="T29" fmla="*/ 4 h 12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74"/>
                  <a:gd name="T46" fmla="*/ 0 h 1251"/>
                  <a:gd name="T47" fmla="*/ 774 w 774"/>
                  <a:gd name="T48" fmla="*/ 1251 h 125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74" h="1251">
                    <a:moveTo>
                      <a:pt x="774" y="615"/>
                    </a:moveTo>
                    <a:lnTo>
                      <a:pt x="622" y="0"/>
                    </a:lnTo>
                    <a:lnTo>
                      <a:pt x="387" y="0"/>
                    </a:lnTo>
                    <a:lnTo>
                      <a:pt x="152" y="0"/>
                    </a:lnTo>
                    <a:lnTo>
                      <a:pt x="0" y="615"/>
                    </a:lnTo>
                    <a:lnTo>
                      <a:pt x="84" y="638"/>
                    </a:lnTo>
                    <a:lnTo>
                      <a:pt x="174" y="409"/>
                    </a:lnTo>
                    <a:lnTo>
                      <a:pt x="220" y="1251"/>
                    </a:lnTo>
                    <a:lnTo>
                      <a:pt x="299" y="1251"/>
                    </a:lnTo>
                    <a:lnTo>
                      <a:pt x="387" y="654"/>
                    </a:lnTo>
                    <a:lnTo>
                      <a:pt x="475" y="1251"/>
                    </a:lnTo>
                    <a:lnTo>
                      <a:pt x="554" y="1251"/>
                    </a:lnTo>
                    <a:lnTo>
                      <a:pt x="600" y="409"/>
                    </a:lnTo>
                    <a:lnTo>
                      <a:pt x="690" y="638"/>
                    </a:lnTo>
                    <a:lnTo>
                      <a:pt x="774" y="615"/>
                    </a:lnTo>
                    <a:close/>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79" name="Freeform 240"/>
              <p:cNvSpPr>
                <a:spLocks/>
              </p:cNvSpPr>
              <p:nvPr/>
            </p:nvSpPr>
            <p:spPr bwMode="auto">
              <a:xfrm>
                <a:off x="2770" y="1702"/>
                <a:ext cx="119" cy="120"/>
              </a:xfrm>
              <a:custGeom>
                <a:avLst/>
                <a:gdLst>
                  <a:gd name="T0" fmla="*/ 0 w 239"/>
                  <a:gd name="T1" fmla="*/ 2 h 240"/>
                  <a:gd name="T2" fmla="*/ 1 w 239"/>
                  <a:gd name="T3" fmla="*/ 2 h 240"/>
                  <a:gd name="T4" fmla="*/ 1 w 239"/>
                  <a:gd name="T5" fmla="*/ 2 h 240"/>
                  <a:gd name="T6" fmla="*/ 1 w 239"/>
                  <a:gd name="T7" fmla="*/ 2 h 240"/>
                  <a:gd name="T8" fmla="*/ 1 w 239"/>
                  <a:gd name="T9" fmla="*/ 2 h 240"/>
                  <a:gd name="T10" fmla="*/ 1 w 239"/>
                  <a:gd name="T11" fmla="*/ 2 h 240"/>
                  <a:gd name="T12" fmla="*/ 1 w 239"/>
                  <a:gd name="T13" fmla="*/ 2 h 240"/>
                  <a:gd name="T14" fmla="*/ 1 w 239"/>
                  <a:gd name="T15" fmla="*/ 2 h 240"/>
                  <a:gd name="T16" fmla="*/ 1 w 239"/>
                  <a:gd name="T17" fmla="*/ 1 h 240"/>
                  <a:gd name="T18" fmla="*/ 1 w 239"/>
                  <a:gd name="T19" fmla="*/ 1 h 240"/>
                  <a:gd name="T20" fmla="*/ 1 w 239"/>
                  <a:gd name="T21" fmla="*/ 1 h 240"/>
                  <a:gd name="T22" fmla="*/ 1 w 239"/>
                  <a:gd name="T23" fmla="*/ 1 h 240"/>
                  <a:gd name="T24" fmla="*/ 1 w 239"/>
                  <a:gd name="T25" fmla="*/ 1 h 240"/>
                  <a:gd name="T26" fmla="*/ 1 w 239"/>
                  <a:gd name="T27" fmla="*/ 1 h 240"/>
                  <a:gd name="T28" fmla="*/ 1 w 239"/>
                  <a:gd name="T29" fmla="*/ 1 h 240"/>
                  <a:gd name="T30" fmla="*/ 1 w 239"/>
                  <a:gd name="T31" fmla="*/ 1 h 240"/>
                  <a:gd name="T32" fmla="*/ 0 w 239"/>
                  <a:gd name="T33" fmla="*/ 0 h 240"/>
                  <a:gd name="T34" fmla="*/ 0 w 239"/>
                  <a:gd name="T35" fmla="*/ 1 h 240"/>
                  <a:gd name="T36" fmla="*/ 0 w 239"/>
                  <a:gd name="T37" fmla="*/ 1 h 240"/>
                  <a:gd name="T38" fmla="*/ 0 w 239"/>
                  <a:gd name="T39" fmla="*/ 1 h 240"/>
                  <a:gd name="T40" fmla="*/ 0 w 239"/>
                  <a:gd name="T41" fmla="*/ 1 h 240"/>
                  <a:gd name="T42" fmla="*/ 0 w 239"/>
                  <a:gd name="T43" fmla="*/ 1 h 240"/>
                  <a:gd name="T44" fmla="*/ 0 w 239"/>
                  <a:gd name="T45" fmla="*/ 1 h 240"/>
                  <a:gd name="T46" fmla="*/ 0 w 239"/>
                  <a:gd name="T47" fmla="*/ 1 h 240"/>
                  <a:gd name="T48" fmla="*/ 0 w 239"/>
                  <a:gd name="T49" fmla="*/ 1 h 240"/>
                  <a:gd name="T50" fmla="*/ 0 w 239"/>
                  <a:gd name="T51" fmla="*/ 2 h 240"/>
                  <a:gd name="T52" fmla="*/ 0 w 239"/>
                  <a:gd name="T53" fmla="*/ 2 h 240"/>
                  <a:gd name="T54" fmla="*/ 0 w 239"/>
                  <a:gd name="T55" fmla="*/ 2 h 240"/>
                  <a:gd name="T56" fmla="*/ 0 w 239"/>
                  <a:gd name="T57" fmla="*/ 2 h 240"/>
                  <a:gd name="T58" fmla="*/ 0 w 239"/>
                  <a:gd name="T59" fmla="*/ 2 h 240"/>
                  <a:gd name="T60" fmla="*/ 0 w 239"/>
                  <a:gd name="T61" fmla="*/ 2 h 240"/>
                  <a:gd name="T62" fmla="*/ 0 w 239"/>
                  <a:gd name="T63" fmla="*/ 2 h 240"/>
                  <a:gd name="T64" fmla="*/ 0 w 239"/>
                  <a:gd name="T65" fmla="*/ 2 h 2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9"/>
                  <a:gd name="T100" fmla="*/ 0 h 240"/>
                  <a:gd name="T101" fmla="*/ 239 w 239"/>
                  <a:gd name="T102" fmla="*/ 240 h 2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9" h="240">
                    <a:moveTo>
                      <a:pt x="120" y="240"/>
                    </a:moveTo>
                    <a:lnTo>
                      <a:pt x="144" y="237"/>
                    </a:lnTo>
                    <a:lnTo>
                      <a:pt x="166" y="230"/>
                    </a:lnTo>
                    <a:lnTo>
                      <a:pt x="187" y="219"/>
                    </a:lnTo>
                    <a:lnTo>
                      <a:pt x="204" y="204"/>
                    </a:lnTo>
                    <a:lnTo>
                      <a:pt x="218" y="187"/>
                    </a:lnTo>
                    <a:lnTo>
                      <a:pt x="229" y="166"/>
                    </a:lnTo>
                    <a:lnTo>
                      <a:pt x="236" y="144"/>
                    </a:lnTo>
                    <a:lnTo>
                      <a:pt x="239" y="120"/>
                    </a:lnTo>
                    <a:lnTo>
                      <a:pt x="236" y="96"/>
                    </a:lnTo>
                    <a:lnTo>
                      <a:pt x="229" y="74"/>
                    </a:lnTo>
                    <a:lnTo>
                      <a:pt x="218" y="53"/>
                    </a:lnTo>
                    <a:lnTo>
                      <a:pt x="204" y="36"/>
                    </a:lnTo>
                    <a:lnTo>
                      <a:pt x="187" y="21"/>
                    </a:lnTo>
                    <a:lnTo>
                      <a:pt x="166" y="9"/>
                    </a:lnTo>
                    <a:lnTo>
                      <a:pt x="144" y="2"/>
                    </a:lnTo>
                    <a:lnTo>
                      <a:pt x="120" y="0"/>
                    </a:lnTo>
                    <a:lnTo>
                      <a:pt x="96" y="2"/>
                    </a:lnTo>
                    <a:lnTo>
                      <a:pt x="74" y="9"/>
                    </a:lnTo>
                    <a:lnTo>
                      <a:pt x="53" y="21"/>
                    </a:lnTo>
                    <a:lnTo>
                      <a:pt x="36" y="36"/>
                    </a:lnTo>
                    <a:lnTo>
                      <a:pt x="21" y="53"/>
                    </a:lnTo>
                    <a:lnTo>
                      <a:pt x="9" y="74"/>
                    </a:lnTo>
                    <a:lnTo>
                      <a:pt x="3" y="96"/>
                    </a:lnTo>
                    <a:lnTo>
                      <a:pt x="0" y="120"/>
                    </a:lnTo>
                    <a:lnTo>
                      <a:pt x="3" y="144"/>
                    </a:lnTo>
                    <a:lnTo>
                      <a:pt x="9" y="166"/>
                    </a:lnTo>
                    <a:lnTo>
                      <a:pt x="21" y="187"/>
                    </a:lnTo>
                    <a:lnTo>
                      <a:pt x="36" y="204"/>
                    </a:lnTo>
                    <a:lnTo>
                      <a:pt x="53" y="219"/>
                    </a:lnTo>
                    <a:lnTo>
                      <a:pt x="74" y="230"/>
                    </a:lnTo>
                    <a:lnTo>
                      <a:pt x="96" y="237"/>
                    </a:lnTo>
                    <a:lnTo>
                      <a:pt x="120" y="24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80" name="Freeform 241"/>
              <p:cNvSpPr>
                <a:spLocks/>
              </p:cNvSpPr>
              <p:nvPr/>
            </p:nvSpPr>
            <p:spPr bwMode="auto">
              <a:xfrm>
                <a:off x="2820" y="1702"/>
                <a:ext cx="69" cy="120"/>
              </a:xfrm>
              <a:custGeom>
                <a:avLst/>
                <a:gdLst>
                  <a:gd name="T0" fmla="*/ 1 w 137"/>
                  <a:gd name="T1" fmla="*/ 0 h 240"/>
                  <a:gd name="T2" fmla="*/ 1 w 137"/>
                  <a:gd name="T3" fmla="*/ 0 h 240"/>
                  <a:gd name="T4" fmla="*/ 1 w 137"/>
                  <a:gd name="T5" fmla="*/ 0 h 240"/>
                  <a:gd name="T6" fmla="*/ 1 w 137"/>
                  <a:gd name="T7" fmla="*/ 1 h 240"/>
                  <a:gd name="T8" fmla="*/ 0 w 137"/>
                  <a:gd name="T9" fmla="*/ 1 h 240"/>
                  <a:gd name="T10" fmla="*/ 1 w 137"/>
                  <a:gd name="T11" fmla="*/ 1 h 240"/>
                  <a:gd name="T12" fmla="*/ 1 w 137"/>
                  <a:gd name="T13" fmla="*/ 1 h 240"/>
                  <a:gd name="T14" fmla="*/ 1 w 137"/>
                  <a:gd name="T15" fmla="*/ 1 h 240"/>
                  <a:gd name="T16" fmla="*/ 1 w 137"/>
                  <a:gd name="T17" fmla="*/ 1 h 240"/>
                  <a:gd name="T18" fmla="*/ 1 w 137"/>
                  <a:gd name="T19" fmla="*/ 1 h 240"/>
                  <a:gd name="T20" fmla="*/ 1 w 137"/>
                  <a:gd name="T21" fmla="*/ 1 h 240"/>
                  <a:gd name="T22" fmla="*/ 1 w 137"/>
                  <a:gd name="T23" fmla="*/ 1 h 240"/>
                  <a:gd name="T24" fmla="*/ 1 w 137"/>
                  <a:gd name="T25" fmla="*/ 1 h 240"/>
                  <a:gd name="T26" fmla="*/ 1 w 137"/>
                  <a:gd name="T27" fmla="*/ 2 h 240"/>
                  <a:gd name="T28" fmla="*/ 1 w 137"/>
                  <a:gd name="T29" fmla="*/ 2 h 240"/>
                  <a:gd name="T30" fmla="*/ 1 w 137"/>
                  <a:gd name="T31" fmla="*/ 2 h 240"/>
                  <a:gd name="T32" fmla="*/ 1 w 137"/>
                  <a:gd name="T33" fmla="*/ 2 h 240"/>
                  <a:gd name="T34" fmla="*/ 1 w 137"/>
                  <a:gd name="T35" fmla="*/ 2 h 240"/>
                  <a:gd name="T36" fmla="*/ 1 w 137"/>
                  <a:gd name="T37" fmla="*/ 2 h 240"/>
                  <a:gd name="T38" fmla="*/ 1 w 137"/>
                  <a:gd name="T39" fmla="*/ 2 h 240"/>
                  <a:gd name="T40" fmla="*/ 0 w 137"/>
                  <a:gd name="T41" fmla="*/ 2 h 240"/>
                  <a:gd name="T42" fmla="*/ 1 w 137"/>
                  <a:gd name="T43" fmla="*/ 2 h 240"/>
                  <a:gd name="T44" fmla="*/ 1 w 137"/>
                  <a:gd name="T45" fmla="*/ 2 h 240"/>
                  <a:gd name="T46" fmla="*/ 1 w 137"/>
                  <a:gd name="T47" fmla="*/ 2 h 240"/>
                  <a:gd name="T48" fmla="*/ 1 w 137"/>
                  <a:gd name="T49" fmla="*/ 2 h 240"/>
                  <a:gd name="T50" fmla="*/ 1 w 137"/>
                  <a:gd name="T51" fmla="*/ 2 h 240"/>
                  <a:gd name="T52" fmla="*/ 1 w 137"/>
                  <a:gd name="T53" fmla="*/ 2 h 240"/>
                  <a:gd name="T54" fmla="*/ 1 w 137"/>
                  <a:gd name="T55" fmla="*/ 2 h 240"/>
                  <a:gd name="T56" fmla="*/ 1 w 137"/>
                  <a:gd name="T57" fmla="*/ 2 h 240"/>
                  <a:gd name="T58" fmla="*/ 1 w 137"/>
                  <a:gd name="T59" fmla="*/ 2 h 240"/>
                  <a:gd name="T60" fmla="*/ 1 w 137"/>
                  <a:gd name="T61" fmla="*/ 2 h 240"/>
                  <a:gd name="T62" fmla="*/ 2 w 137"/>
                  <a:gd name="T63" fmla="*/ 2 h 240"/>
                  <a:gd name="T64" fmla="*/ 2 w 137"/>
                  <a:gd name="T65" fmla="*/ 1 h 240"/>
                  <a:gd name="T66" fmla="*/ 2 w 137"/>
                  <a:gd name="T67" fmla="*/ 1 h 240"/>
                  <a:gd name="T68" fmla="*/ 1 w 137"/>
                  <a:gd name="T69" fmla="*/ 1 h 240"/>
                  <a:gd name="T70" fmla="*/ 1 w 137"/>
                  <a:gd name="T71" fmla="*/ 1 h 240"/>
                  <a:gd name="T72" fmla="*/ 1 w 137"/>
                  <a:gd name="T73" fmla="*/ 1 h 240"/>
                  <a:gd name="T74" fmla="*/ 1 w 137"/>
                  <a:gd name="T75" fmla="*/ 1 h 240"/>
                  <a:gd name="T76" fmla="*/ 1 w 137"/>
                  <a:gd name="T77" fmla="*/ 1 h 240"/>
                  <a:gd name="T78" fmla="*/ 1 w 137"/>
                  <a:gd name="T79" fmla="*/ 1 h 240"/>
                  <a:gd name="T80" fmla="*/ 1 w 137"/>
                  <a:gd name="T81" fmla="*/ 0 h 2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7"/>
                  <a:gd name="T124" fmla="*/ 0 h 240"/>
                  <a:gd name="T125" fmla="*/ 137 w 137"/>
                  <a:gd name="T126" fmla="*/ 240 h 2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7" h="240">
                    <a:moveTo>
                      <a:pt x="18" y="0"/>
                    </a:moveTo>
                    <a:lnTo>
                      <a:pt x="13" y="0"/>
                    </a:lnTo>
                    <a:lnTo>
                      <a:pt x="9" y="0"/>
                    </a:lnTo>
                    <a:lnTo>
                      <a:pt x="4" y="1"/>
                    </a:lnTo>
                    <a:lnTo>
                      <a:pt x="0" y="1"/>
                    </a:lnTo>
                    <a:lnTo>
                      <a:pt x="20" y="7"/>
                    </a:lnTo>
                    <a:lnTo>
                      <a:pt x="40" y="15"/>
                    </a:lnTo>
                    <a:lnTo>
                      <a:pt x="57" y="26"/>
                    </a:lnTo>
                    <a:lnTo>
                      <a:pt x="71" y="41"/>
                    </a:lnTo>
                    <a:lnTo>
                      <a:pt x="84" y="59"/>
                    </a:lnTo>
                    <a:lnTo>
                      <a:pt x="92" y="77"/>
                    </a:lnTo>
                    <a:lnTo>
                      <a:pt x="97" y="98"/>
                    </a:lnTo>
                    <a:lnTo>
                      <a:pt x="100" y="120"/>
                    </a:lnTo>
                    <a:lnTo>
                      <a:pt x="97" y="142"/>
                    </a:lnTo>
                    <a:lnTo>
                      <a:pt x="92" y="162"/>
                    </a:lnTo>
                    <a:lnTo>
                      <a:pt x="84" y="181"/>
                    </a:lnTo>
                    <a:lnTo>
                      <a:pt x="71" y="198"/>
                    </a:lnTo>
                    <a:lnTo>
                      <a:pt x="57" y="213"/>
                    </a:lnTo>
                    <a:lnTo>
                      <a:pt x="40" y="225"/>
                    </a:lnTo>
                    <a:lnTo>
                      <a:pt x="20" y="233"/>
                    </a:lnTo>
                    <a:lnTo>
                      <a:pt x="0" y="238"/>
                    </a:lnTo>
                    <a:lnTo>
                      <a:pt x="4" y="238"/>
                    </a:lnTo>
                    <a:lnTo>
                      <a:pt x="9" y="238"/>
                    </a:lnTo>
                    <a:lnTo>
                      <a:pt x="13" y="240"/>
                    </a:lnTo>
                    <a:lnTo>
                      <a:pt x="18" y="240"/>
                    </a:lnTo>
                    <a:lnTo>
                      <a:pt x="42" y="237"/>
                    </a:lnTo>
                    <a:lnTo>
                      <a:pt x="64" y="230"/>
                    </a:lnTo>
                    <a:lnTo>
                      <a:pt x="85" y="219"/>
                    </a:lnTo>
                    <a:lnTo>
                      <a:pt x="102" y="204"/>
                    </a:lnTo>
                    <a:lnTo>
                      <a:pt x="116" y="187"/>
                    </a:lnTo>
                    <a:lnTo>
                      <a:pt x="127" y="166"/>
                    </a:lnTo>
                    <a:lnTo>
                      <a:pt x="134" y="144"/>
                    </a:lnTo>
                    <a:lnTo>
                      <a:pt x="137" y="120"/>
                    </a:lnTo>
                    <a:lnTo>
                      <a:pt x="134" y="96"/>
                    </a:lnTo>
                    <a:lnTo>
                      <a:pt x="127" y="74"/>
                    </a:lnTo>
                    <a:lnTo>
                      <a:pt x="116" y="53"/>
                    </a:lnTo>
                    <a:lnTo>
                      <a:pt x="102" y="36"/>
                    </a:lnTo>
                    <a:lnTo>
                      <a:pt x="85" y="21"/>
                    </a:lnTo>
                    <a:lnTo>
                      <a:pt x="64" y="9"/>
                    </a:lnTo>
                    <a:lnTo>
                      <a:pt x="42" y="2"/>
                    </a:lnTo>
                    <a:lnTo>
                      <a:pt x="18" y="0"/>
                    </a:lnTo>
                    <a:close/>
                  </a:path>
                </a:pathLst>
              </a:custGeom>
              <a:solidFill>
                <a:srgbClr val="E09E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81" name="Freeform 242"/>
              <p:cNvSpPr>
                <a:spLocks/>
              </p:cNvSpPr>
              <p:nvPr/>
            </p:nvSpPr>
            <p:spPr bwMode="auto">
              <a:xfrm>
                <a:off x="2762" y="1844"/>
                <a:ext cx="135" cy="186"/>
              </a:xfrm>
              <a:custGeom>
                <a:avLst/>
                <a:gdLst>
                  <a:gd name="T0" fmla="*/ 1 w 271"/>
                  <a:gd name="T1" fmla="*/ 3 h 372"/>
                  <a:gd name="T2" fmla="*/ 1 w 271"/>
                  <a:gd name="T3" fmla="*/ 2 h 372"/>
                  <a:gd name="T4" fmla="*/ 2 w 271"/>
                  <a:gd name="T5" fmla="*/ 0 h 372"/>
                  <a:gd name="T6" fmla="*/ 0 w 271"/>
                  <a:gd name="T7" fmla="*/ 0 h 372"/>
                  <a:gd name="T8" fmla="*/ 0 w 271"/>
                  <a:gd name="T9" fmla="*/ 2 h 372"/>
                  <a:gd name="T10" fmla="*/ 1 w 271"/>
                  <a:gd name="T11" fmla="*/ 3 h 372"/>
                  <a:gd name="T12" fmla="*/ 0 60000 65536"/>
                  <a:gd name="T13" fmla="*/ 0 60000 65536"/>
                  <a:gd name="T14" fmla="*/ 0 60000 65536"/>
                  <a:gd name="T15" fmla="*/ 0 60000 65536"/>
                  <a:gd name="T16" fmla="*/ 0 60000 65536"/>
                  <a:gd name="T17" fmla="*/ 0 60000 65536"/>
                  <a:gd name="T18" fmla="*/ 0 w 271"/>
                  <a:gd name="T19" fmla="*/ 0 h 372"/>
                  <a:gd name="T20" fmla="*/ 271 w 271"/>
                  <a:gd name="T21" fmla="*/ 372 h 372"/>
                </a:gdLst>
                <a:ahLst/>
                <a:cxnLst>
                  <a:cxn ang="T12">
                    <a:pos x="T0" y="T1"/>
                  </a:cxn>
                  <a:cxn ang="T13">
                    <a:pos x="T2" y="T3"/>
                  </a:cxn>
                  <a:cxn ang="T14">
                    <a:pos x="T4" y="T5"/>
                  </a:cxn>
                  <a:cxn ang="T15">
                    <a:pos x="T6" y="T7"/>
                  </a:cxn>
                  <a:cxn ang="T16">
                    <a:pos x="T8" y="T9"/>
                  </a:cxn>
                  <a:cxn ang="T17">
                    <a:pos x="T10" y="T11"/>
                  </a:cxn>
                </a:cxnLst>
                <a:rect l="T18" t="T19" r="T20" b="T21"/>
                <a:pathLst>
                  <a:path w="271" h="372">
                    <a:moveTo>
                      <a:pt x="135" y="372"/>
                    </a:moveTo>
                    <a:lnTo>
                      <a:pt x="188" y="228"/>
                    </a:lnTo>
                    <a:lnTo>
                      <a:pt x="271" y="0"/>
                    </a:lnTo>
                    <a:lnTo>
                      <a:pt x="0" y="0"/>
                    </a:lnTo>
                    <a:lnTo>
                      <a:pt x="83" y="228"/>
                    </a:lnTo>
                    <a:lnTo>
                      <a:pt x="135" y="3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82" name="Freeform 243"/>
              <p:cNvSpPr>
                <a:spLocks/>
              </p:cNvSpPr>
              <p:nvPr/>
            </p:nvSpPr>
            <p:spPr bwMode="auto">
              <a:xfrm>
                <a:off x="2804" y="1859"/>
                <a:ext cx="52" cy="171"/>
              </a:xfrm>
              <a:custGeom>
                <a:avLst/>
                <a:gdLst>
                  <a:gd name="T0" fmla="*/ 0 w 105"/>
                  <a:gd name="T1" fmla="*/ 0 h 341"/>
                  <a:gd name="T2" fmla="*/ 0 w 105"/>
                  <a:gd name="T3" fmla="*/ 0 h 341"/>
                  <a:gd name="T4" fmla="*/ 0 w 105"/>
                  <a:gd name="T5" fmla="*/ 1 h 341"/>
                  <a:gd name="T6" fmla="*/ 0 w 105"/>
                  <a:gd name="T7" fmla="*/ 2 h 341"/>
                  <a:gd name="T8" fmla="*/ 0 w 105"/>
                  <a:gd name="T9" fmla="*/ 3 h 341"/>
                  <a:gd name="T10" fmla="*/ 0 w 105"/>
                  <a:gd name="T11" fmla="*/ 2 h 341"/>
                  <a:gd name="T12" fmla="*/ 0 w 105"/>
                  <a:gd name="T13" fmla="*/ 1 h 341"/>
                  <a:gd name="T14" fmla="*/ 0 w 105"/>
                  <a:gd name="T15" fmla="*/ 0 h 341"/>
                  <a:gd name="T16" fmla="*/ 0 w 105"/>
                  <a:gd name="T17" fmla="*/ 0 h 3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5"/>
                  <a:gd name="T28" fmla="*/ 0 h 341"/>
                  <a:gd name="T29" fmla="*/ 105 w 105"/>
                  <a:gd name="T30" fmla="*/ 341 h 3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5" h="341">
                    <a:moveTo>
                      <a:pt x="52" y="0"/>
                    </a:moveTo>
                    <a:lnTo>
                      <a:pt x="89" y="0"/>
                    </a:lnTo>
                    <a:lnTo>
                      <a:pt x="65" y="49"/>
                    </a:lnTo>
                    <a:lnTo>
                      <a:pt x="105" y="197"/>
                    </a:lnTo>
                    <a:lnTo>
                      <a:pt x="52" y="341"/>
                    </a:lnTo>
                    <a:lnTo>
                      <a:pt x="0" y="197"/>
                    </a:lnTo>
                    <a:lnTo>
                      <a:pt x="40" y="49"/>
                    </a:lnTo>
                    <a:lnTo>
                      <a:pt x="16" y="0"/>
                    </a:lnTo>
                    <a:lnTo>
                      <a:pt x="52"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5047" name="Group 244"/>
            <p:cNvGrpSpPr>
              <a:grpSpLocks/>
            </p:cNvGrpSpPr>
            <p:nvPr/>
          </p:nvGrpSpPr>
          <p:grpSpPr bwMode="auto">
            <a:xfrm>
              <a:off x="2452688" y="3576638"/>
              <a:ext cx="239712" cy="550862"/>
              <a:chOff x="2221" y="2406"/>
              <a:chExt cx="212" cy="502"/>
            </a:xfrm>
          </p:grpSpPr>
          <p:grpSp>
            <p:nvGrpSpPr>
              <p:cNvPr id="25069" name="Group 245"/>
              <p:cNvGrpSpPr>
                <a:grpSpLocks noChangeAspect="1"/>
              </p:cNvGrpSpPr>
              <p:nvPr/>
            </p:nvGrpSpPr>
            <p:grpSpPr bwMode="auto">
              <a:xfrm>
                <a:off x="2221" y="2406"/>
                <a:ext cx="212" cy="502"/>
                <a:chOff x="2203" y="2184"/>
                <a:chExt cx="212" cy="502"/>
              </a:xfrm>
            </p:grpSpPr>
            <p:sp>
              <p:nvSpPr>
                <p:cNvPr id="25072" name="AutoShape 246"/>
                <p:cNvSpPr>
                  <a:spLocks noChangeAspect="1" noChangeArrowheads="1" noTextEdit="1"/>
                </p:cNvSpPr>
                <p:nvPr/>
              </p:nvSpPr>
              <p:spPr bwMode="auto">
                <a:xfrm>
                  <a:off x="2203" y="2184"/>
                  <a:ext cx="212" cy="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5073" name="Freeform 247"/>
                <p:cNvSpPr>
                  <a:spLocks/>
                </p:cNvSpPr>
                <p:nvPr/>
              </p:nvSpPr>
              <p:spPr bwMode="auto">
                <a:xfrm>
                  <a:off x="2203" y="2318"/>
                  <a:ext cx="212" cy="368"/>
                </a:xfrm>
                <a:custGeom>
                  <a:avLst/>
                  <a:gdLst>
                    <a:gd name="T0" fmla="*/ 2 w 424"/>
                    <a:gd name="T1" fmla="*/ 3 h 737"/>
                    <a:gd name="T2" fmla="*/ 2 w 424"/>
                    <a:gd name="T3" fmla="*/ 5 h 737"/>
                    <a:gd name="T4" fmla="*/ 1 w 424"/>
                    <a:gd name="T5" fmla="*/ 5 h 737"/>
                    <a:gd name="T6" fmla="*/ 1 w 424"/>
                    <a:gd name="T7" fmla="*/ 5 h 737"/>
                    <a:gd name="T8" fmla="*/ 1 w 424"/>
                    <a:gd name="T9" fmla="*/ 3 h 737"/>
                    <a:gd name="T10" fmla="*/ 1 w 424"/>
                    <a:gd name="T11" fmla="*/ 3 h 737"/>
                    <a:gd name="T12" fmla="*/ 1 w 424"/>
                    <a:gd name="T13" fmla="*/ 2 h 737"/>
                    <a:gd name="T14" fmla="*/ 1 w 424"/>
                    <a:gd name="T15" fmla="*/ 2 h 737"/>
                    <a:gd name="T16" fmla="*/ 1 w 424"/>
                    <a:gd name="T17" fmla="*/ 1 h 737"/>
                    <a:gd name="T18" fmla="*/ 1 w 424"/>
                    <a:gd name="T19" fmla="*/ 2 h 737"/>
                    <a:gd name="T20" fmla="*/ 0 w 424"/>
                    <a:gd name="T21" fmla="*/ 2 h 737"/>
                    <a:gd name="T22" fmla="*/ 1 w 424"/>
                    <a:gd name="T23" fmla="*/ 1 h 737"/>
                    <a:gd name="T24" fmla="*/ 1 w 424"/>
                    <a:gd name="T25" fmla="*/ 1 h 737"/>
                    <a:gd name="T26" fmla="*/ 1 w 424"/>
                    <a:gd name="T27" fmla="*/ 0 h 737"/>
                    <a:gd name="T28" fmla="*/ 2 w 424"/>
                    <a:gd name="T29" fmla="*/ 0 h 737"/>
                    <a:gd name="T30" fmla="*/ 3 w 424"/>
                    <a:gd name="T31" fmla="*/ 0 h 737"/>
                    <a:gd name="T32" fmla="*/ 4 w 424"/>
                    <a:gd name="T33" fmla="*/ 1 h 737"/>
                    <a:gd name="T34" fmla="*/ 3 w 424"/>
                    <a:gd name="T35" fmla="*/ 1 h 737"/>
                    <a:gd name="T36" fmla="*/ 4 w 424"/>
                    <a:gd name="T37" fmla="*/ 2 h 737"/>
                    <a:gd name="T38" fmla="*/ 3 w 424"/>
                    <a:gd name="T39" fmla="*/ 2 h 737"/>
                    <a:gd name="T40" fmla="*/ 3 w 424"/>
                    <a:gd name="T41" fmla="*/ 1 h 737"/>
                    <a:gd name="T42" fmla="*/ 3 w 424"/>
                    <a:gd name="T43" fmla="*/ 2 h 737"/>
                    <a:gd name="T44" fmla="*/ 3 w 424"/>
                    <a:gd name="T45" fmla="*/ 2 h 737"/>
                    <a:gd name="T46" fmla="*/ 3 w 424"/>
                    <a:gd name="T47" fmla="*/ 3 h 737"/>
                    <a:gd name="T48" fmla="*/ 3 w 424"/>
                    <a:gd name="T49" fmla="*/ 3 h 737"/>
                    <a:gd name="T50" fmla="*/ 3 w 424"/>
                    <a:gd name="T51" fmla="*/ 5 h 737"/>
                    <a:gd name="T52" fmla="*/ 3 w 424"/>
                    <a:gd name="T53" fmla="*/ 5 h 737"/>
                    <a:gd name="T54" fmla="*/ 2 w 424"/>
                    <a:gd name="T55" fmla="*/ 5 h 737"/>
                    <a:gd name="T56" fmla="*/ 2 w 424"/>
                    <a:gd name="T57" fmla="*/ 3 h 737"/>
                    <a:gd name="T58" fmla="*/ 2 w 424"/>
                    <a:gd name="T59" fmla="*/ 3 h 7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4"/>
                    <a:gd name="T91" fmla="*/ 0 h 737"/>
                    <a:gd name="T92" fmla="*/ 424 w 424"/>
                    <a:gd name="T93" fmla="*/ 737 h 73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4" h="737">
                      <a:moveTo>
                        <a:pt x="196" y="430"/>
                      </a:moveTo>
                      <a:lnTo>
                        <a:pt x="196" y="737"/>
                      </a:lnTo>
                      <a:lnTo>
                        <a:pt x="45" y="737"/>
                      </a:lnTo>
                      <a:lnTo>
                        <a:pt x="126" y="684"/>
                      </a:lnTo>
                      <a:lnTo>
                        <a:pt x="128" y="434"/>
                      </a:lnTo>
                      <a:lnTo>
                        <a:pt x="108" y="434"/>
                      </a:lnTo>
                      <a:lnTo>
                        <a:pt x="104" y="344"/>
                      </a:lnTo>
                      <a:lnTo>
                        <a:pt x="82" y="344"/>
                      </a:lnTo>
                      <a:lnTo>
                        <a:pt x="102" y="189"/>
                      </a:lnTo>
                      <a:lnTo>
                        <a:pt x="49" y="360"/>
                      </a:lnTo>
                      <a:lnTo>
                        <a:pt x="0" y="356"/>
                      </a:lnTo>
                      <a:lnTo>
                        <a:pt x="41" y="203"/>
                      </a:lnTo>
                      <a:lnTo>
                        <a:pt x="16" y="193"/>
                      </a:lnTo>
                      <a:lnTo>
                        <a:pt x="77" y="51"/>
                      </a:lnTo>
                      <a:lnTo>
                        <a:pt x="212" y="0"/>
                      </a:lnTo>
                      <a:lnTo>
                        <a:pt x="353" y="51"/>
                      </a:lnTo>
                      <a:lnTo>
                        <a:pt x="408" y="193"/>
                      </a:lnTo>
                      <a:lnTo>
                        <a:pt x="383" y="203"/>
                      </a:lnTo>
                      <a:lnTo>
                        <a:pt x="424" y="356"/>
                      </a:lnTo>
                      <a:lnTo>
                        <a:pt x="375" y="360"/>
                      </a:lnTo>
                      <a:lnTo>
                        <a:pt x="322" y="189"/>
                      </a:lnTo>
                      <a:lnTo>
                        <a:pt x="342" y="344"/>
                      </a:lnTo>
                      <a:lnTo>
                        <a:pt x="320" y="344"/>
                      </a:lnTo>
                      <a:lnTo>
                        <a:pt x="316" y="434"/>
                      </a:lnTo>
                      <a:lnTo>
                        <a:pt x="296" y="434"/>
                      </a:lnTo>
                      <a:lnTo>
                        <a:pt x="296" y="684"/>
                      </a:lnTo>
                      <a:lnTo>
                        <a:pt x="379" y="737"/>
                      </a:lnTo>
                      <a:lnTo>
                        <a:pt x="228" y="737"/>
                      </a:lnTo>
                      <a:lnTo>
                        <a:pt x="228" y="430"/>
                      </a:lnTo>
                      <a:lnTo>
                        <a:pt x="196" y="430"/>
                      </a:lnTo>
                      <a:close/>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74" name="Freeform 248"/>
                <p:cNvSpPr>
                  <a:spLocks/>
                </p:cNvSpPr>
                <p:nvPr/>
              </p:nvSpPr>
              <p:spPr bwMode="auto">
                <a:xfrm>
                  <a:off x="2313" y="2321"/>
                  <a:ext cx="39" cy="34"/>
                </a:xfrm>
                <a:custGeom>
                  <a:avLst/>
                  <a:gdLst>
                    <a:gd name="T0" fmla="*/ 0 w 78"/>
                    <a:gd name="T1" fmla="*/ 0 h 69"/>
                    <a:gd name="T2" fmla="*/ 1 w 78"/>
                    <a:gd name="T3" fmla="*/ 0 h 69"/>
                    <a:gd name="T4" fmla="*/ 1 w 78"/>
                    <a:gd name="T5" fmla="*/ 0 h 69"/>
                    <a:gd name="T6" fmla="*/ 0 w 78"/>
                    <a:gd name="T7" fmla="*/ 0 h 69"/>
                    <a:gd name="T8" fmla="*/ 0 60000 65536"/>
                    <a:gd name="T9" fmla="*/ 0 60000 65536"/>
                    <a:gd name="T10" fmla="*/ 0 60000 65536"/>
                    <a:gd name="T11" fmla="*/ 0 60000 65536"/>
                    <a:gd name="T12" fmla="*/ 0 w 78"/>
                    <a:gd name="T13" fmla="*/ 0 h 69"/>
                    <a:gd name="T14" fmla="*/ 78 w 78"/>
                    <a:gd name="T15" fmla="*/ 69 h 69"/>
                  </a:gdLst>
                  <a:ahLst/>
                  <a:cxnLst>
                    <a:cxn ang="T8">
                      <a:pos x="T0" y="T1"/>
                    </a:cxn>
                    <a:cxn ang="T9">
                      <a:pos x="T2" y="T3"/>
                    </a:cxn>
                    <a:cxn ang="T10">
                      <a:pos x="T4" y="T5"/>
                    </a:cxn>
                    <a:cxn ang="T11">
                      <a:pos x="T6" y="T7"/>
                    </a:cxn>
                  </a:cxnLst>
                  <a:rect l="T12" t="T13" r="T14" b="T15"/>
                  <a:pathLst>
                    <a:path w="78" h="69">
                      <a:moveTo>
                        <a:pt x="0" y="0"/>
                      </a:moveTo>
                      <a:lnTo>
                        <a:pt x="41" y="69"/>
                      </a:lnTo>
                      <a:lnTo>
                        <a:pt x="78" y="1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75" name="Freeform 249"/>
                <p:cNvSpPr>
                  <a:spLocks/>
                </p:cNvSpPr>
                <p:nvPr/>
              </p:nvSpPr>
              <p:spPr bwMode="auto">
                <a:xfrm>
                  <a:off x="2274" y="2321"/>
                  <a:ext cx="39" cy="34"/>
                </a:xfrm>
                <a:custGeom>
                  <a:avLst/>
                  <a:gdLst>
                    <a:gd name="T0" fmla="*/ 0 w 79"/>
                    <a:gd name="T1" fmla="*/ 0 h 69"/>
                    <a:gd name="T2" fmla="*/ 0 w 79"/>
                    <a:gd name="T3" fmla="*/ 0 h 69"/>
                    <a:gd name="T4" fmla="*/ 0 w 79"/>
                    <a:gd name="T5" fmla="*/ 0 h 69"/>
                    <a:gd name="T6" fmla="*/ 0 w 79"/>
                    <a:gd name="T7" fmla="*/ 0 h 69"/>
                    <a:gd name="T8" fmla="*/ 0 60000 65536"/>
                    <a:gd name="T9" fmla="*/ 0 60000 65536"/>
                    <a:gd name="T10" fmla="*/ 0 60000 65536"/>
                    <a:gd name="T11" fmla="*/ 0 60000 65536"/>
                    <a:gd name="T12" fmla="*/ 0 w 79"/>
                    <a:gd name="T13" fmla="*/ 0 h 69"/>
                    <a:gd name="T14" fmla="*/ 79 w 79"/>
                    <a:gd name="T15" fmla="*/ 69 h 69"/>
                  </a:gdLst>
                  <a:ahLst/>
                  <a:cxnLst>
                    <a:cxn ang="T8">
                      <a:pos x="T0" y="T1"/>
                    </a:cxn>
                    <a:cxn ang="T9">
                      <a:pos x="T2" y="T3"/>
                    </a:cxn>
                    <a:cxn ang="T10">
                      <a:pos x="T4" y="T5"/>
                    </a:cxn>
                    <a:cxn ang="T11">
                      <a:pos x="T6" y="T7"/>
                    </a:cxn>
                  </a:cxnLst>
                  <a:rect l="T12" t="T13" r="T14" b="T15"/>
                  <a:pathLst>
                    <a:path w="79" h="69">
                      <a:moveTo>
                        <a:pt x="36" y="69"/>
                      </a:moveTo>
                      <a:lnTo>
                        <a:pt x="79" y="0"/>
                      </a:lnTo>
                      <a:lnTo>
                        <a:pt x="0" y="10"/>
                      </a:lnTo>
                      <a:lnTo>
                        <a:pt x="36" y="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76" name="Freeform 250"/>
                <p:cNvSpPr>
                  <a:spLocks/>
                </p:cNvSpPr>
                <p:nvPr/>
              </p:nvSpPr>
              <p:spPr bwMode="auto">
                <a:xfrm>
                  <a:off x="2240" y="2184"/>
                  <a:ext cx="142" cy="144"/>
                </a:xfrm>
                <a:custGeom>
                  <a:avLst/>
                  <a:gdLst>
                    <a:gd name="T0" fmla="*/ 3 w 282"/>
                    <a:gd name="T1" fmla="*/ 1 h 289"/>
                    <a:gd name="T2" fmla="*/ 3 w 282"/>
                    <a:gd name="T3" fmla="*/ 0 h 289"/>
                    <a:gd name="T4" fmla="*/ 3 w 282"/>
                    <a:gd name="T5" fmla="*/ 0 h 289"/>
                    <a:gd name="T6" fmla="*/ 3 w 282"/>
                    <a:gd name="T7" fmla="*/ 0 h 289"/>
                    <a:gd name="T8" fmla="*/ 3 w 282"/>
                    <a:gd name="T9" fmla="*/ 0 h 289"/>
                    <a:gd name="T10" fmla="*/ 3 w 282"/>
                    <a:gd name="T11" fmla="*/ 0 h 289"/>
                    <a:gd name="T12" fmla="*/ 2 w 282"/>
                    <a:gd name="T13" fmla="*/ 0 h 289"/>
                    <a:gd name="T14" fmla="*/ 2 w 282"/>
                    <a:gd name="T15" fmla="*/ 0 h 289"/>
                    <a:gd name="T16" fmla="*/ 2 w 282"/>
                    <a:gd name="T17" fmla="*/ 0 h 289"/>
                    <a:gd name="T18" fmla="*/ 2 w 282"/>
                    <a:gd name="T19" fmla="*/ 0 h 289"/>
                    <a:gd name="T20" fmla="*/ 2 w 282"/>
                    <a:gd name="T21" fmla="*/ 0 h 289"/>
                    <a:gd name="T22" fmla="*/ 2 w 282"/>
                    <a:gd name="T23" fmla="*/ 0 h 289"/>
                    <a:gd name="T24" fmla="*/ 2 w 282"/>
                    <a:gd name="T25" fmla="*/ 0 h 289"/>
                    <a:gd name="T26" fmla="*/ 2 w 282"/>
                    <a:gd name="T27" fmla="*/ 0 h 289"/>
                    <a:gd name="T28" fmla="*/ 2 w 282"/>
                    <a:gd name="T29" fmla="*/ 0 h 289"/>
                    <a:gd name="T30" fmla="*/ 2 w 282"/>
                    <a:gd name="T31" fmla="*/ 0 h 289"/>
                    <a:gd name="T32" fmla="*/ 2 w 282"/>
                    <a:gd name="T33" fmla="*/ 0 h 289"/>
                    <a:gd name="T34" fmla="*/ 1 w 282"/>
                    <a:gd name="T35" fmla="*/ 0 h 289"/>
                    <a:gd name="T36" fmla="*/ 1 w 282"/>
                    <a:gd name="T37" fmla="*/ 0 h 289"/>
                    <a:gd name="T38" fmla="*/ 1 w 282"/>
                    <a:gd name="T39" fmla="*/ 0 h 289"/>
                    <a:gd name="T40" fmla="*/ 1 w 282"/>
                    <a:gd name="T41" fmla="*/ 0 h 289"/>
                    <a:gd name="T42" fmla="*/ 1 w 282"/>
                    <a:gd name="T43" fmla="*/ 0 h 289"/>
                    <a:gd name="T44" fmla="*/ 1 w 282"/>
                    <a:gd name="T45" fmla="*/ 0 h 289"/>
                    <a:gd name="T46" fmla="*/ 1 w 282"/>
                    <a:gd name="T47" fmla="*/ 0 h 289"/>
                    <a:gd name="T48" fmla="*/ 1 w 282"/>
                    <a:gd name="T49" fmla="*/ 0 h 289"/>
                    <a:gd name="T50" fmla="*/ 1 w 282"/>
                    <a:gd name="T51" fmla="*/ 0 h 289"/>
                    <a:gd name="T52" fmla="*/ 1 w 282"/>
                    <a:gd name="T53" fmla="*/ 0 h 289"/>
                    <a:gd name="T54" fmla="*/ 1 w 282"/>
                    <a:gd name="T55" fmla="*/ 0 h 289"/>
                    <a:gd name="T56" fmla="*/ 1 w 282"/>
                    <a:gd name="T57" fmla="*/ 0 h 289"/>
                    <a:gd name="T58" fmla="*/ 1 w 282"/>
                    <a:gd name="T59" fmla="*/ 0 h 289"/>
                    <a:gd name="T60" fmla="*/ 1 w 282"/>
                    <a:gd name="T61" fmla="*/ 0 h 289"/>
                    <a:gd name="T62" fmla="*/ 0 w 282"/>
                    <a:gd name="T63" fmla="*/ 1 h 289"/>
                    <a:gd name="T64" fmla="*/ 0 w 282"/>
                    <a:gd name="T65" fmla="*/ 2 h 289"/>
                    <a:gd name="T66" fmla="*/ 3 w 282"/>
                    <a:gd name="T67" fmla="*/ 1 h 28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89"/>
                    <a:gd name="T104" fmla="*/ 282 w 282"/>
                    <a:gd name="T105" fmla="*/ 289 h 28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89">
                      <a:moveTo>
                        <a:pt x="282" y="141"/>
                      </a:moveTo>
                      <a:lnTo>
                        <a:pt x="282" y="134"/>
                      </a:lnTo>
                      <a:lnTo>
                        <a:pt x="282" y="128"/>
                      </a:lnTo>
                      <a:lnTo>
                        <a:pt x="282" y="120"/>
                      </a:lnTo>
                      <a:lnTo>
                        <a:pt x="280" y="112"/>
                      </a:lnTo>
                      <a:lnTo>
                        <a:pt x="278" y="106"/>
                      </a:lnTo>
                      <a:lnTo>
                        <a:pt x="276" y="98"/>
                      </a:lnTo>
                      <a:lnTo>
                        <a:pt x="274" y="92"/>
                      </a:lnTo>
                      <a:lnTo>
                        <a:pt x="272" y="86"/>
                      </a:lnTo>
                      <a:lnTo>
                        <a:pt x="269" y="81"/>
                      </a:lnTo>
                      <a:lnTo>
                        <a:pt x="267" y="75"/>
                      </a:lnTo>
                      <a:lnTo>
                        <a:pt x="263" y="69"/>
                      </a:lnTo>
                      <a:lnTo>
                        <a:pt x="259" y="63"/>
                      </a:lnTo>
                      <a:lnTo>
                        <a:pt x="255" y="57"/>
                      </a:lnTo>
                      <a:lnTo>
                        <a:pt x="251" y="51"/>
                      </a:lnTo>
                      <a:lnTo>
                        <a:pt x="247" y="47"/>
                      </a:lnTo>
                      <a:lnTo>
                        <a:pt x="241" y="41"/>
                      </a:lnTo>
                      <a:lnTo>
                        <a:pt x="237" y="37"/>
                      </a:lnTo>
                      <a:lnTo>
                        <a:pt x="231" y="31"/>
                      </a:lnTo>
                      <a:lnTo>
                        <a:pt x="227" y="28"/>
                      </a:lnTo>
                      <a:lnTo>
                        <a:pt x="221" y="24"/>
                      </a:lnTo>
                      <a:lnTo>
                        <a:pt x="216" y="20"/>
                      </a:lnTo>
                      <a:lnTo>
                        <a:pt x="210" y="18"/>
                      </a:lnTo>
                      <a:lnTo>
                        <a:pt x="204" y="14"/>
                      </a:lnTo>
                      <a:lnTo>
                        <a:pt x="198" y="12"/>
                      </a:lnTo>
                      <a:lnTo>
                        <a:pt x="190" y="8"/>
                      </a:lnTo>
                      <a:lnTo>
                        <a:pt x="184" y="6"/>
                      </a:lnTo>
                      <a:lnTo>
                        <a:pt x="178" y="4"/>
                      </a:lnTo>
                      <a:lnTo>
                        <a:pt x="170" y="2"/>
                      </a:lnTo>
                      <a:lnTo>
                        <a:pt x="164" y="2"/>
                      </a:lnTo>
                      <a:lnTo>
                        <a:pt x="157" y="0"/>
                      </a:lnTo>
                      <a:lnTo>
                        <a:pt x="149" y="0"/>
                      </a:lnTo>
                      <a:lnTo>
                        <a:pt x="143" y="0"/>
                      </a:lnTo>
                      <a:lnTo>
                        <a:pt x="135" y="0"/>
                      </a:lnTo>
                      <a:lnTo>
                        <a:pt x="127" y="0"/>
                      </a:lnTo>
                      <a:lnTo>
                        <a:pt x="121" y="2"/>
                      </a:lnTo>
                      <a:lnTo>
                        <a:pt x="113" y="2"/>
                      </a:lnTo>
                      <a:lnTo>
                        <a:pt x="108" y="4"/>
                      </a:lnTo>
                      <a:lnTo>
                        <a:pt x="100" y="6"/>
                      </a:lnTo>
                      <a:lnTo>
                        <a:pt x="94" y="8"/>
                      </a:lnTo>
                      <a:lnTo>
                        <a:pt x="86" y="12"/>
                      </a:lnTo>
                      <a:lnTo>
                        <a:pt x="80" y="14"/>
                      </a:lnTo>
                      <a:lnTo>
                        <a:pt x="74" y="18"/>
                      </a:lnTo>
                      <a:lnTo>
                        <a:pt x="68" y="20"/>
                      </a:lnTo>
                      <a:lnTo>
                        <a:pt x="62" y="24"/>
                      </a:lnTo>
                      <a:lnTo>
                        <a:pt x="57" y="28"/>
                      </a:lnTo>
                      <a:lnTo>
                        <a:pt x="53" y="31"/>
                      </a:lnTo>
                      <a:lnTo>
                        <a:pt x="47" y="37"/>
                      </a:lnTo>
                      <a:lnTo>
                        <a:pt x="43" y="41"/>
                      </a:lnTo>
                      <a:lnTo>
                        <a:pt x="37" y="47"/>
                      </a:lnTo>
                      <a:lnTo>
                        <a:pt x="33" y="51"/>
                      </a:lnTo>
                      <a:lnTo>
                        <a:pt x="29" y="57"/>
                      </a:lnTo>
                      <a:lnTo>
                        <a:pt x="25" y="63"/>
                      </a:lnTo>
                      <a:lnTo>
                        <a:pt x="21" y="69"/>
                      </a:lnTo>
                      <a:lnTo>
                        <a:pt x="17" y="75"/>
                      </a:lnTo>
                      <a:lnTo>
                        <a:pt x="13" y="81"/>
                      </a:lnTo>
                      <a:lnTo>
                        <a:pt x="11" y="86"/>
                      </a:lnTo>
                      <a:lnTo>
                        <a:pt x="9" y="92"/>
                      </a:lnTo>
                      <a:lnTo>
                        <a:pt x="7" y="98"/>
                      </a:lnTo>
                      <a:lnTo>
                        <a:pt x="5" y="106"/>
                      </a:lnTo>
                      <a:lnTo>
                        <a:pt x="4" y="112"/>
                      </a:lnTo>
                      <a:lnTo>
                        <a:pt x="2" y="120"/>
                      </a:lnTo>
                      <a:lnTo>
                        <a:pt x="2" y="128"/>
                      </a:lnTo>
                      <a:lnTo>
                        <a:pt x="0" y="134"/>
                      </a:lnTo>
                      <a:lnTo>
                        <a:pt x="0" y="141"/>
                      </a:lnTo>
                      <a:lnTo>
                        <a:pt x="0" y="289"/>
                      </a:lnTo>
                      <a:lnTo>
                        <a:pt x="280" y="289"/>
                      </a:lnTo>
                      <a:lnTo>
                        <a:pt x="282" y="141"/>
                      </a:lnTo>
                      <a:close/>
                    </a:path>
                  </a:pathLst>
                </a:custGeom>
                <a:solidFill>
                  <a:srgbClr val="99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5070" name="Oval 251"/>
              <p:cNvSpPr>
                <a:spLocks noChangeArrowheads="1"/>
              </p:cNvSpPr>
              <p:nvPr/>
            </p:nvSpPr>
            <p:spPr bwMode="auto">
              <a:xfrm>
                <a:off x="2269" y="2442"/>
                <a:ext cx="120" cy="112"/>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5071" name="Oval 252"/>
              <p:cNvSpPr>
                <a:spLocks noChangeArrowheads="1"/>
              </p:cNvSpPr>
              <p:nvPr/>
            </p:nvSpPr>
            <p:spPr bwMode="auto">
              <a:xfrm>
                <a:off x="2289" y="2442"/>
                <a:ext cx="96" cy="112"/>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grpSp>
          <p:nvGrpSpPr>
            <p:cNvPr id="25048" name="Group 254"/>
            <p:cNvGrpSpPr>
              <a:grpSpLocks noChangeAspect="1"/>
            </p:cNvGrpSpPr>
            <p:nvPr/>
          </p:nvGrpSpPr>
          <p:grpSpPr bwMode="auto">
            <a:xfrm>
              <a:off x="457200" y="3171825"/>
              <a:ext cx="419100" cy="830263"/>
              <a:chOff x="2196" y="1717"/>
              <a:chExt cx="369" cy="757"/>
            </a:xfrm>
          </p:grpSpPr>
          <p:sp>
            <p:nvSpPr>
              <p:cNvPr id="25056" name="AutoShape 255"/>
              <p:cNvSpPr>
                <a:spLocks noChangeAspect="1" noChangeArrowheads="1" noTextEdit="1"/>
              </p:cNvSpPr>
              <p:nvPr/>
            </p:nvSpPr>
            <p:spPr bwMode="auto">
              <a:xfrm>
                <a:off x="2196" y="1717"/>
                <a:ext cx="369" cy="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5057" name="Freeform 256"/>
              <p:cNvSpPr>
                <a:spLocks/>
              </p:cNvSpPr>
              <p:nvPr/>
            </p:nvSpPr>
            <p:spPr bwMode="auto">
              <a:xfrm>
                <a:off x="2286" y="1717"/>
                <a:ext cx="188" cy="121"/>
              </a:xfrm>
              <a:custGeom>
                <a:avLst/>
                <a:gdLst>
                  <a:gd name="T0" fmla="*/ 2 w 376"/>
                  <a:gd name="T1" fmla="*/ 1 h 243"/>
                  <a:gd name="T2" fmla="*/ 2 w 376"/>
                  <a:gd name="T3" fmla="*/ 1 h 243"/>
                  <a:gd name="T4" fmla="*/ 3 w 376"/>
                  <a:gd name="T5" fmla="*/ 1 h 243"/>
                  <a:gd name="T6" fmla="*/ 3 w 376"/>
                  <a:gd name="T7" fmla="*/ 1 h 243"/>
                  <a:gd name="T8" fmla="*/ 3 w 376"/>
                  <a:gd name="T9" fmla="*/ 1 h 243"/>
                  <a:gd name="T10" fmla="*/ 3 w 376"/>
                  <a:gd name="T11" fmla="*/ 1 h 243"/>
                  <a:gd name="T12" fmla="*/ 3 w 376"/>
                  <a:gd name="T13" fmla="*/ 1 h 243"/>
                  <a:gd name="T14" fmla="*/ 3 w 376"/>
                  <a:gd name="T15" fmla="*/ 1 h 243"/>
                  <a:gd name="T16" fmla="*/ 3 w 376"/>
                  <a:gd name="T17" fmla="*/ 1 h 243"/>
                  <a:gd name="T18" fmla="*/ 3 w 376"/>
                  <a:gd name="T19" fmla="*/ 1 h 243"/>
                  <a:gd name="T20" fmla="*/ 3 w 376"/>
                  <a:gd name="T21" fmla="*/ 1 h 243"/>
                  <a:gd name="T22" fmla="*/ 3 w 376"/>
                  <a:gd name="T23" fmla="*/ 1 h 243"/>
                  <a:gd name="T24" fmla="*/ 3 w 376"/>
                  <a:gd name="T25" fmla="*/ 0 h 243"/>
                  <a:gd name="T26" fmla="*/ 3 w 376"/>
                  <a:gd name="T27" fmla="*/ 0 h 243"/>
                  <a:gd name="T28" fmla="*/ 3 w 376"/>
                  <a:gd name="T29" fmla="*/ 0 h 243"/>
                  <a:gd name="T30" fmla="*/ 2 w 376"/>
                  <a:gd name="T31" fmla="*/ 0 h 243"/>
                  <a:gd name="T32" fmla="*/ 2 w 376"/>
                  <a:gd name="T33" fmla="*/ 0 h 243"/>
                  <a:gd name="T34" fmla="*/ 1 w 376"/>
                  <a:gd name="T35" fmla="*/ 0 h 243"/>
                  <a:gd name="T36" fmla="*/ 1 w 376"/>
                  <a:gd name="T37" fmla="*/ 0 h 243"/>
                  <a:gd name="T38" fmla="*/ 1 w 376"/>
                  <a:gd name="T39" fmla="*/ 0 h 243"/>
                  <a:gd name="T40" fmla="*/ 1 w 376"/>
                  <a:gd name="T41" fmla="*/ 1 h 243"/>
                  <a:gd name="T42" fmla="*/ 1 w 376"/>
                  <a:gd name="T43" fmla="*/ 1 h 243"/>
                  <a:gd name="T44" fmla="*/ 1 w 376"/>
                  <a:gd name="T45" fmla="*/ 1 h 243"/>
                  <a:gd name="T46" fmla="*/ 1 w 376"/>
                  <a:gd name="T47" fmla="*/ 1 h 243"/>
                  <a:gd name="T48" fmla="*/ 1 w 376"/>
                  <a:gd name="T49" fmla="*/ 1 h 243"/>
                  <a:gd name="T50" fmla="*/ 1 w 376"/>
                  <a:gd name="T51" fmla="*/ 1 h 243"/>
                  <a:gd name="T52" fmla="*/ 1 w 376"/>
                  <a:gd name="T53" fmla="*/ 1 h 243"/>
                  <a:gd name="T54" fmla="*/ 1 w 376"/>
                  <a:gd name="T55" fmla="*/ 1 h 243"/>
                  <a:gd name="T56" fmla="*/ 1 w 376"/>
                  <a:gd name="T57" fmla="*/ 1 h 243"/>
                  <a:gd name="T58" fmla="*/ 1 w 376"/>
                  <a:gd name="T59" fmla="*/ 1 h 243"/>
                  <a:gd name="T60" fmla="*/ 1 w 376"/>
                  <a:gd name="T61" fmla="*/ 1 h 243"/>
                  <a:gd name="T62" fmla="*/ 2 w 376"/>
                  <a:gd name="T63" fmla="*/ 1 h 2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6"/>
                  <a:gd name="T97" fmla="*/ 0 h 243"/>
                  <a:gd name="T98" fmla="*/ 376 w 376"/>
                  <a:gd name="T99" fmla="*/ 243 h 24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6" h="243">
                    <a:moveTo>
                      <a:pt x="189" y="243"/>
                    </a:moveTo>
                    <a:lnTo>
                      <a:pt x="212" y="243"/>
                    </a:lnTo>
                    <a:lnTo>
                      <a:pt x="234" y="242"/>
                    </a:lnTo>
                    <a:lnTo>
                      <a:pt x="255" y="239"/>
                    </a:lnTo>
                    <a:lnTo>
                      <a:pt x="273" y="238"/>
                    </a:lnTo>
                    <a:lnTo>
                      <a:pt x="290" y="236"/>
                    </a:lnTo>
                    <a:lnTo>
                      <a:pt x="305" y="233"/>
                    </a:lnTo>
                    <a:lnTo>
                      <a:pt x="319" y="230"/>
                    </a:lnTo>
                    <a:lnTo>
                      <a:pt x="331" y="227"/>
                    </a:lnTo>
                    <a:lnTo>
                      <a:pt x="342" y="223"/>
                    </a:lnTo>
                    <a:lnTo>
                      <a:pt x="352" y="221"/>
                    </a:lnTo>
                    <a:lnTo>
                      <a:pt x="359" y="218"/>
                    </a:lnTo>
                    <a:lnTo>
                      <a:pt x="365" y="215"/>
                    </a:lnTo>
                    <a:lnTo>
                      <a:pt x="370" y="214"/>
                    </a:lnTo>
                    <a:lnTo>
                      <a:pt x="374" y="212"/>
                    </a:lnTo>
                    <a:lnTo>
                      <a:pt x="375" y="211"/>
                    </a:lnTo>
                    <a:lnTo>
                      <a:pt x="376" y="211"/>
                    </a:lnTo>
                    <a:lnTo>
                      <a:pt x="374" y="208"/>
                    </a:lnTo>
                    <a:lnTo>
                      <a:pt x="369" y="204"/>
                    </a:lnTo>
                    <a:lnTo>
                      <a:pt x="362" y="197"/>
                    </a:lnTo>
                    <a:lnTo>
                      <a:pt x="354" y="188"/>
                    </a:lnTo>
                    <a:lnTo>
                      <a:pt x="345" y="177"/>
                    </a:lnTo>
                    <a:lnTo>
                      <a:pt x="338" y="166"/>
                    </a:lnTo>
                    <a:lnTo>
                      <a:pt x="333" y="154"/>
                    </a:lnTo>
                    <a:lnTo>
                      <a:pt x="331" y="143"/>
                    </a:lnTo>
                    <a:lnTo>
                      <a:pt x="327" y="114"/>
                    </a:lnTo>
                    <a:lnTo>
                      <a:pt x="319" y="88"/>
                    </a:lnTo>
                    <a:lnTo>
                      <a:pt x="307" y="62"/>
                    </a:lnTo>
                    <a:lnTo>
                      <a:pt x="289" y="41"/>
                    </a:lnTo>
                    <a:lnTo>
                      <a:pt x="267" y="24"/>
                    </a:lnTo>
                    <a:lnTo>
                      <a:pt x="243" y="12"/>
                    </a:lnTo>
                    <a:lnTo>
                      <a:pt x="217" y="2"/>
                    </a:lnTo>
                    <a:lnTo>
                      <a:pt x="188" y="0"/>
                    </a:lnTo>
                    <a:lnTo>
                      <a:pt x="159" y="2"/>
                    </a:lnTo>
                    <a:lnTo>
                      <a:pt x="132" y="12"/>
                    </a:lnTo>
                    <a:lnTo>
                      <a:pt x="108" y="24"/>
                    </a:lnTo>
                    <a:lnTo>
                      <a:pt x="88" y="41"/>
                    </a:lnTo>
                    <a:lnTo>
                      <a:pt x="69" y="62"/>
                    </a:lnTo>
                    <a:lnTo>
                      <a:pt x="56" y="88"/>
                    </a:lnTo>
                    <a:lnTo>
                      <a:pt x="48" y="114"/>
                    </a:lnTo>
                    <a:lnTo>
                      <a:pt x="45" y="143"/>
                    </a:lnTo>
                    <a:lnTo>
                      <a:pt x="43" y="154"/>
                    </a:lnTo>
                    <a:lnTo>
                      <a:pt x="38" y="167"/>
                    </a:lnTo>
                    <a:lnTo>
                      <a:pt x="31" y="178"/>
                    </a:lnTo>
                    <a:lnTo>
                      <a:pt x="23" y="189"/>
                    </a:lnTo>
                    <a:lnTo>
                      <a:pt x="14" y="197"/>
                    </a:lnTo>
                    <a:lnTo>
                      <a:pt x="7" y="205"/>
                    </a:lnTo>
                    <a:lnTo>
                      <a:pt x="2" y="210"/>
                    </a:lnTo>
                    <a:lnTo>
                      <a:pt x="0" y="211"/>
                    </a:lnTo>
                    <a:lnTo>
                      <a:pt x="1" y="211"/>
                    </a:lnTo>
                    <a:lnTo>
                      <a:pt x="2" y="212"/>
                    </a:lnTo>
                    <a:lnTo>
                      <a:pt x="6" y="214"/>
                    </a:lnTo>
                    <a:lnTo>
                      <a:pt x="10" y="215"/>
                    </a:lnTo>
                    <a:lnTo>
                      <a:pt x="17" y="218"/>
                    </a:lnTo>
                    <a:lnTo>
                      <a:pt x="25" y="221"/>
                    </a:lnTo>
                    <a:lnTo>
                      <a:pt x="34" y="223"/>
                    </a:lnTo>
                    <a:lnTo>
                      <a:pt x="45" y="227"/>
                    </a:lnTo>
                    <a:lnTo>
                      <a:pt x="58" y="230"/>
                    </a:lnTo>
                    <a:lnTo>
                      <a:pt x="71" y="233"/>
                    </a:lnTo>
                    <a:lnTo>
                      <a:pt x="86" y="236"/>
                    </a:lnTo>
                    <a:lnTo>
                      <a:pt x="104" y="238"/>
                    </a:lnTo>
                    <a:lnTo>
                      <a:pt x="122" y="239"/>
                    </a:lnTo>
                    <a:lnTo>
                      <a:pt x="143" y="242"/>
                    </a:lnTo>
                    <a:lnTo>
                      <a:pt x="165" y="243"/>
                    </a:lnTo>
                    <a:lnTo>
                      <a:pt x="189" y="243"/>
                    </a:lnTo>
                    <a:close/>
                  </a:path>
                </a:pathLst>
              </a:custGeom>
              <a:solidFill>
                <a:srgbClr val="661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58" name="Freeform 257"/>
              <p:cNvSpPr>
                <a:spLocks/>
              </p:cNvSpPr>
              <p:nvPr/>
            </p:nvSpPr>
            <p:spPr bwMode="auto">
              <a:xfrm>
                <a:off x="2196" y="1848"/>
                <a:ext cx="369" cy="456"/>
              </a:xfrm>
              <a:custGeom>
                <a:avLst/>
                <a:gdLst>
                  <a:gd name="T0" fmla="*/ 5 w 738"/>
                  <a:gd name="T1" fmla="*/ 8 h 911"/>
                  <a:gd name="T2" fmla="*/ 4 w 738"/>
                  <a:gd name="T3" fmla="*/ 4 h 911"/>
                  <a:gd name="T4" fmla="*/ 5 w 738"/>
                  <a:gd name="T5" fmla="*/ 2 h 911"/>
                  <a:gd name="T6" fmla="*/ 6 w 738"/>
                  <a:gd name="T7" fmla="*/ 5 h 911"/>
                  <a:gd name="T8" fmla="*/ 6 w 738"/>
                  <a:gd name="T9" fmla="*/ 5 h 911"/>
                  <a:gd name="T10" fmla="*/ 5 w 738"/>
                  <a:gd name="T11" fmla="*/ 1 h 911"/>
                  <a:gd name="T12" fmla="*/ 4 w 738"/>
                  <a:gd name="T13" fmla="*/ 0 h 911"/>
                  <a:gd name="T14" fmla="*/ 3 w 738"/>
                  <a:gd name="T15" fmla="*/ 0 h 911"/>
                  <a:gd name="T16" fmla="*/ 3 w 738"/>
                  <a:gd name="T17" fmla="*/ 0 h 911"/>
                  <a:gd name="T18" fmla="*/ 2 w 738"/>
                  <a:gd name="T19" fmla="*/ 1 h 911"/>
                  <a:gd name="T20" fmla="*/ 0 w 738"/>
                  <a:gd name="T21" fmla="*/ 5 h 911"/>
                  <a:gd name="T22" fmla="*/ 1 w 738"/>
                  <a:gd name="T23" fmla="*/ 5 h 911"/>
                  <a:gd name="T24" fmla="*/ 2 w 738"/>
                  <a:gd name="T25" fmla="*/ 2 h 911"/>
                  <a:gd name="T26" fmla="*/ 2 w 738"/>
                  <a:gd name="T27" fmla="*/ 4 h 911"/>
                  <a:gd name="T28" fmla="*/ 2 w 738"/>
                  <a:gd name="T29" fmla="*/ 8 h 911"/>
                  <a:gd name="T30" fmla="*/ 5 w 738"/>
                  <a:gd name="T31" fmla="*/ 8 h 9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38"/>
                  <a:gd name="T49" fmla="*/ 0 h 911"/>
                  <a:gd name="T50" fmla="*/ 738 w 738"/>
                  <a:gd name="T51" fmla="*/ 911 h 9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38" h="911">
                    <a:moveTo>
                      <a:pt x="595" y="911"/>
                    </a:moveTo>
                    <a:lnTo>
                      <a:pt x="490" y="388"/>
                    </a:lnTo>
                    <a:lnTo>
                      <a:pt x="543" y="252"/>
                    </a:lnTo>
                    <a:lnTo>
                      <a:pt x="672" y="572"/>
                    </a:lnTo>
                    <a:lnTo>
                      <a:pt x="738" y="553"/>
                    </a:lnTo>
                    <a:lnTo>
                      <a:pt x="559" y="39"/>
                    </a:lnTo>
                    <a:lnTo>
                      <a:pt x="447" y="0"/>
                    </a:lnTo>
                    <a:lnTo>
                      <a:pt x="369" y="0"/>
                    </a:lnTo>
                    <a:lnTo>
                      <a:pt x="291" y="0"/>
                    </a:lnTo>
                    <a:lnTo>
                      <a:pt x="176" y="39"/>
                    </a:lnTo>
                    <a:lnTo>
                      <a:pt x="0" y="550"/>
                    </a:lnTo>
                    <a:lnTo>
                      <a:pt x="65" y="572"/>
                    </a:lnTo>
                    <a:lnTo>
                      <a:pt x="193" y="252"/>
                    </a:lnTo>
                    <a:lnTo>
                      <a:pt x="246" y="388"/>
                    </a:lnTo>
                    <a:lnTo>
                      <a:pt x="141" y="911"/>
                    </a:lnTo>
                    <a:lnTo>
                      <a:pt x="595" y="911"/>
                    </a:lnTo>
                    <a:close/>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59" name="Freeform 258"/>
              <p:cNvSpPr>
                <a:spLocks/>
              </p:cNvSpPr>
              <p:nvPr/>
            </p:nvSpPr>
            <p:spPr bwMode="auto">
              <a:xfrm>
                <a:off x="2400" y="2304"/>
                <a:ext cx="64" cy="170"/>
              </a:xfrm>
              <a:custGeom>
                <a:avLst/>
                <a:gdLst>
                  <a:gd name="T0" fmla="*/ 0 w 128"/>
                  <a:gd name="T1" fmla="*/ 0 h 340"/>
                  <a:gd name="T2" fmla="*/ 1 w 128"/>
                  <a:gd name="T3" fmla="*/ 3 h 340"/>
                  <a:gd name="T4" fmla="*/ 1 w 128"/>
                  <a:gd name="T5" fmla="*/ 3 h 340"/>
                  <a:gd name="T6" fmla="*/ 1 w 128"/>
                  <a:gd name="T7" fmla="*/ 0 h 340"/>
                  <a:gd name="T8" fmla="*/ 0 w 128"/>
                  <a:gd name="T9" fmla="*/ 0 h 340"/>
                  <a:gd name="T10" fmla="*/ 0 60000 65536"/>
                  <a:gd name="T11" fmla="*/ 0 60000 65536"/>
                  <a:gd name="T12" fmla="*/ 0 60000 65536"/>
                  <a:gd name="T13" fmla="*/ 0 60000 65536"/>
                  <a:gd name="T14" fmla="*/ 0 60000 65536"/>
                  <a:gd name="T15" fmla="*/ 0 w 128"/>
                  <a:gd name="T16" fmla="*/ 0 h 340"/>
                  <a:gd name="T17" fmla="*/ 128 w 128"/>
                  <a:gd name="T18" fmla="*/ 340 h 340"/>
                </a:gdLst>
                <a:ahLst/>
                <a:cxnLst>
                  <a:cxn ang="T10">
                    <a:pos x="T0" y="T1"/>
                  </a:cxn>
                  <a:cxn ang="T11">
                    <a:pos x="T2" y="T3"/>
                  </a:cxn>
                  <a:cxn ang="T12">
                    <a:pos x="T4" y="T5"/>
                  </a:cxn>
                  <a:cxn ang="T13">
                    <a:pos x="T6" y="T7"/>
                  </a:cxn>
                  <a:cxn ang="T14">
                    <a:pos x="T8" y="T9"/>
                  </a:cxn>
                </a:cxnLst>
                <a:rect l="T15" t="T16" r="T17" b="T18"/>
                <a:pathLst>
                  <a:path w="128" h="340">
                    <a:moveTo>
                      <a:pt x="0" y="0"/>
                    </a:moveTo>
                    <a:lnTo>
                      <a:pt x="48" y="340"/>
                    </a:lnTo>
                    <a:lnTo>
                      <a:pt x="128" y="340"/>
                    </a:lnTo>
                    <a:lnTo>
                      <a:pt x="120" y="0"/>
                    </a:lnTo>
                    <a:lnTo>
                      <a:pt x="0" y="0"/>
                    </a:lnTo>
                    <a:close/>
                  </a:path>
                </a:pathLst>
              </a:custGeom>
              <a:solidFill>
                <a:srgbClr val="B782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60" name="Freeform 259"/>
              <p:cNvSpPr>
                <a:spLocks/>
              </p:cNvSpPr>
              <p:nvPr/>
            </p:nvSpPr>
            <p:spPr bwMode="auto">
              <a:xfrm>
                <a:off x="2296" y="2304"/>
                <a:ext cx="65" cy="170"/>
              </a:xfrm>
              <a:custGeom>
                <a:avLst/>
                <a:gdLst>
                  <a:gd name="T0" fmla="*/ 1 w 130"/>
                  <a:gd name="T1" fmla="*/ 0 h 340"/>
                  <a:gd name="T2" fmla="*/ 0 w 130"/>
                  <a:gd name="T3" fmla="*/ 3 h 340"/>
                  <a:gd name="T4" fmla="*/ 1 w 130"/>
                  <a:gd name="T5" fmla="*/ 3 h 340"/>
                  <a:gd name="T6" fmla="*/ 2 w 130"/>
                  <a:gd name="T7" fmla="*/ 0 h 340"/>
                  <a:gd name="T8" fmla="*/ 1 w 130"/>
                  <a:gd name="T9" fmla="*/ 0 h 340"/>
                  <a:gd name="T10" fmla="*/ 0 60000 65536"/>
                  <a:gd name="T11" fmla="*/ 0 60000 65536"/>
                  <a:gd name="T12" fmla="*/ 0 60000 65536"/>
                  <a:gd name="T13" fmla="*/ 0 60000 65536"/>
                  <a:gd name="T14" fmla="*/ 0 60000 65536"/>
                  <a:gd name="T15" fmla="*/ 0 w 130"/>
                  <a:gd name="T16" fmla="*/ 0 h 340"/>
                  <a:gd name="T17" fmla="*/ 130 w 130"/>
                  <a:gd name="T18" fmla="*/ 340 h 340"/>
                </a:gdLst>
                <a:ahLst/>
                <a:cxnLst>
                  <a:cxn ang="T10">
                    <a:pos x="T0" y="T1"/>
                  </a:cxn>
                  <a:cxn ang="T11">
                    <a:pos x="T2" y="T3"/>
                  </a:cxn>
                  <a:cxn ang="T12">
                    <a:pos x="T4" y="T5"/>
                  </a:cxn>
                  <a:cxn ang="T13">
                    <a:pos x="T6" y="T7"/>
                  </a:cxn>
                  <a:cxn ang="T14">
                    <a:pos x="T8" y="T9"/>
                  </a:cxn>
                </a:cxnLst>
                <a:rect l="T15" t="T16" r="T17" b="T18"/>
                <a:pathLst>
                  <a:path w="130" h="340">
                    <a:moveTo>
                      <a:pt x="8" y="0"/>
                    </a:moveTo>
                    <a:lnTo>
                      <a:pt x="0" y="340"/>
                    </a:lnTo>
                    <a:lnTo>
                      <a:pt x="79" y="340"/>
                    </a:lnTo>
                    <a:lnTo>
                      <a:pt x="130" y="0"/>
                    </a:lnTo>
                    <a:lnTo>
                      <a:pt x="8" y="0"/>
                    </a:lnTo>
                    <a:close/>
                  </a:path>
                </a:pathLst>
              </a:custGeom>
              <a:solidFill>
                <a:srgbClr val="B782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61" name="Freeform 260"/>
              <p:cNvSpPr>
                <a:spLocks/>
              </p:cNvSpPr>
              <p:nvPr/>
            </p:nvSpPr>
            <p:spPr bwMode="auto">
              <a:xfrm>
                <a:off x="2326" y="1734"/>
                <a:ext cx="108" cy="108"/>
              </a:xfrm>
              <a:custGeom>
                <a:avLst/>
                <a:gdLst>
                  <a:gd name="T0" fmla="*/ 1 w 214"/>
                  <a:gd name="T1" fmla="*/ 2 h 215"/>
                  <a:gd name="T2" fmla="*/ 2 w 214"/>
                  <a:gd name="T3" fmla="*/ 2 h 215"/>
                  <a:gd name="T4" fmla="*/ 2 w 214"/>
                  <a:gd name="T5" fmla="*/ 2 h 215"/>
                  <a:gd name="T6" fmla="*/ 2 w 214"/>
                  <a:gd name="T7" fmla="*/ 2 h 215"/>
                  <a:gd name="T8" fmla="*/ 2 w 214"/>
                  <a:gd name="T9" fmla="*/ 2 h 215"/>
                  <a:gd name="T10" fmla="*/ 2 w 214"/>
                  <a:gd name="T11" fmla="*/ 2 h 215"/>
                  <a:gd name="T12" fmla="*/ 2 w 214"/>
                  <a:gd name="T13" fmla="*/ 2 h 215"/>
                  <a:gd name="T14" fmla="*/ 2 w 214"/>
                  <a:gd name="T15" fmla="*/ 2 h 215"/>
                  <a:gd name="T16" fmla="*/ 2 w 214"/>
                  <a:gd name="T17" fmla="*/ 1 h 215"/>
                  <a:gd name="T18" fmla="*/ 2 w 214"/>
                  <a:gd name="T19" fmla="*/ 1 h 215"/>
                  <a:gd name="T20" fmla="*/ 2 w 214"/>
                  <a:gd name="T21" fmla="*/ 1 h 215"/>
                  <a:gd name="T22" fmla="*/ 2 w 214"/>
                  <a:gd name="T23" fmla="*/ 1 h 215"/>
                  <a:gd name="T24" fmla="*/ 2 w 214"/>
                  <a:gd name="T25" fmla="*/ 1 h 215"/>
                  <a:gd name="T26" fmla="*/ 2 w 214"/>
                  <a:gd name="T27" fmla="*/ 1 h 215"/>
                  <a:gd name="T28" fmla="*/ 2 w 214"/>
                  <a:gd name="T29" fmla="*/ 1 h 215"/>
                  <a:gd name="T30" fmla="*/ 2 w 214"/>
                  <a:gd name="T31" fmla="*/ 1 h 215"/>
                  <a:gd name="T32" fmla="*/ 1 w 214"/>
                  <a:gd name="T33" fmla="*/ 0 h 215"/>
                  <a:gd name="T34" fmla="*/ 1 w 214"/>
                  <a:gd name="T35" fmla="*/ 1 h 215"/>
                  <a:gd name="T36" fmla="*/ 1 w 214"/>
                  <a:gd name="T37" fmla="*/ 1 h 215"/>
                  <a:gd name="T38" fmla="*/ 1 w 214"/>
                  <a:gd name="T39" fmla="*/ 1 h 215"/>
                  <a:gd name="T40" fmla="*/ 1 w 214"/>
                  <a:gd name="T41" fmla="*/ 1 h 215"/>
                  <a:gd name="T42" fmla="*/ 1 w 214"/>
                  <a:gd name="T43" fmla="*/ 1 h 215"/>
                  <a:gd name="T44" fmla="*/ 1 w 214"/>
                  <a:gd name="T45" fmla="*/ 1 h 215"/>
                  <a:gd name="T46" fmla="*/ 1 w 214"/>
                  <a:gd name="T47" fmla="*/ 1 h 215"/>
                  <a:gd name="T48" fmla="*/ 0 w 214"/>
                  <a:gd name="T49" fmla="*/ 1 h 215"/>
                  <a:gd name="T50" fmla="*/ 1 w 214"/>
                  <a:gd name="T51" fmla="*/ 2 h 215"/>
                  <a:gd name="T52" fmla="*/ 1 w 214"/>
                  <a:gd name="T53" fmla="*/ 2 h 215"/>
                  <a:gd name="T54" fmla="*/ 1 w 214"/>
                  <a:gd name="T55" fmla="*/ 2 h 215"/>
                  <a:gd name="T56" fmla="*/ 1 w 214"/>
                  <a:gd name="T57" fmla="*/ 2 h 215"/>
                  <a:gd name="T58" fmla="*/ 1 w 214"/>
                  <a:gd name="T59" fmla="*/ 2 h 215"/>
                  <a:gd name="T60" fmla="*/ 1 w 214"/>
                  <a:gd name="T61" fmla="*/ 2 h 215"/>
                  <a:gd name="T62" fmla="*/ 1 w 214"/>
                  <a:gd name="T63" fmla="*/ 2 h 215"/>
                  <a:gd name="T64" fmla="*/ 1 w 214"/>
                  <a:gd name="T65" fmla="*/ 2 h 21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
                  <a:gd name="T100" fmla="*/ 0 h 215"/>
                  <a:gd name="T101" fmla="*/ 214 w 214"/>
                  <a:gd name="T102" fmla="*/ 215 h 21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 h="215">
                    <a:moveTo>
                      <a:pt x="108" y="215"/>
                    </a:moveTo>
                    <a:lnTo>
                      <a:pt x="129" y="213"/>
                    </a:lnTo>
                    <a:lnTo>
                      <a:pt x="148" y="207"/>
                    </a:lnTo>
                    <a:lnTo>
                      <a:pt x="167" y="196"/>
                    </a:lnTo>
                    <a:lnTo>
                      <a:pt x="183" y="184"/>
                    </a:lnTo>
                    <a:lnTo>
                      <a:pt x="196" y="168"/>
                    </a:lnTo>
                    <a:lnTo>
                      <a:pt x="206" y="149"/>
                    </a:lnTo>
                    <a:lnTo>
                      <a:pt x="212" y="130"/>
                    </a:lnTo>
                    <a:lnTo>
                      <a:pt x="214" y="108"/>
                    </a:lnTo>
                    <a:lnTo>
                      <a:pt x="212" y="86"/>
                    </a:lnTo>
                    <a:lnTo>
                      <a:pt x="206" y="65"/>
                    </a:lnTo>
                    <a:lnTo>
                      <a:pt x="196" y="47"/>
                    </a:lnTo>
                    <a:lnTo>
                      <a:pt x="183" y="31"/>
                    </a:lnTo>
                    <a:lnTo>
                      <a:pt x="167" y="18"/>
                    </a:lnTo>
                    <a:lnTo>
                      <a:pt x="148" y="8"/>
                    </a:lnTo>
                    <a:lnTo>
                      <a:pt x="129" y="2"/>
                    </a:lnTo>
                    <a:lnTo>
                      <a:pt x="108" y="0"/>
                    </a:lnTo>
                    <a:lnTo>
                      <a:pt x="86" y="2"/>
                    </a:lnTo>
                    <a:lnTo>
                      <a:pt x="65" y="8"/>
                    </a:lnTo>
                    <a:lnTo>
                      <a:pt x="47" y="18"/>
                    </a:lnTo>
                    <a:lnTo>
                      <a:pt x="32" y="31"/>
                    </a:lnTo>
                    <a:lnTo>
                      <a:pt x="18" y="47"/>
                    </a:lnTo>
                    <a:lnTo>
                      <a:pt x="8" y="65"/>
                    </a:lnTo>
                    <a:lnTo>
                      <a:pt x="2" y="86"/>
                    </a:lnTo>
                    <a:lnTo>
                      <a:pt x="0" y="108"/>
                    </a:lnTo>
                    <a:lnTo>
                      <a:pt x="2" y="130"/>
                    </a:lnTo>
                    <a:lnTo>
                      <a:pt x="8" y="149"/>
                    </a:lnTo>
                    <a:lnTo>
                      <a:pt x="18" y="168"/>
                    </a:lnTo>
                    <a:lnTo>
                      <a:pt x="32" y="184"/>
                    </a:lnTo>
                    <a:lnTo>
                      <a:pt x="47" y="196"/>
                    </a:lnTo>
                    <a:lnTo>
                      <a:pt x="65" y="207"/>
                    </a:lnTo>
                    <a:lnTo>
                      <a:pt x="86" y="213"/>
                    </a:lnTo>
                    <a:lnTo>
                      <a:pt x="108" y="215"/>
                    </a:lnTo>
                    <a:close/>
                  </a:path>
                </a:pathLst>
              </a:custGeom>
              <a:solidFill>
                <a:srgbClr val="B782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62" name="Freeform 261"/>
              <p:cNvSpPr>
                <a:spLocks/>
              </p:cNvSpPr>
              <p:nvPr/>
            </p:nvSpPr>
            <p:spPr bwMode="auto">
              <a:xfrm>
                <a:off x="2372" y="1734"/>
                <a:ext cx="62" cy="108"/>
              </a:xfrm>
              <a:custGeom>
                <a:avLst/>
                <a:gdLst>
                  <a:gd name="T0" fmla="*/ 1 w 123"/>
                  <a:gd name="T1" fmla="*/ 0 h 215"/>
                  <a:gd name="T2" fmla="*/ 1 w 123"/>
                  <a:gd name="T3" fmla="*/ 0 h 215"/>
                  <a:gd name="T4" fmla="*/ 1 w 123"/>
                  <a:gd name="T5" fmla="*/ 0 h 215"/>
                  <a:gd name="T6" fmla="*/ 1 w 123"/>
                  <a:gd name="T7" fmla="*/ 1 h 215"/>
                  <a:gd name="T8" fmla="*/ 0 w 123"/>
                  <a:gd name="T9" fmla="*/ 1 h 215"/>
                  <a:gd name="T10" fmla="*/ 1 w 123"/>
                  <a:gd name="T11" fmla="*/ 1 h 215"/>
                  <a:gd name="T12" fmla="*/ 1 w 123"/>
                  <a:gd name="T13" fmla="*/ 1 h 215"/>
                  <a:gd name="T14" fmla="*/ 1 w 123"/>
                  <a:gd name="T15" fmla="*/ 1 h 215"/>
                  <a:gd name="T16" fmla="*/ 1 w 123"/>
                  <a:gd name="T17" fmla="*/ 1 h 215"/>
                  <a:gd name="T18" fmla="*/ 1 w 123"/>
                  <a:gd name="T19" fmla="*/ 1 h 215"/>
                  <a:gd name="T20" fmla="*/ 1 w 123"/>
                  <a:gd name="T21" fmla="*/ 1 h 215"/>
                  <a:gd name="T22" fmla="*/ 1 w 123"/>
                  <a:gd name="T23" fmla="*/ 1 h 215"/>
                  <a:gd name="T24" fmla="*/ 1 w 123"/>
                  <a:gd name="T25" fmla="*/ 1 h 215"/>
                  <a:gd name="T26" fmla="*/ 1 w 123"/>
                  <a:gd name="T27" fmla="*/ 1 h 215"/>
                  <a:gd name="T28" fmla="*/ 1 w 123"/>
                  <a:gd name="T29" fmla="*/ 2 h 215"/>
                  <a:gd name="T30" fmla="*/ 1 w 123"/>
                  <a:gd name="T31" fmla="*/ 2 h 215"/>
                  <a:gd name="T32" fmla="*/ 1 w 123"/>
                  <a:gd name="T33" fmla="*/ 2 h 215"/>
                  <a:gd name="T34" fmla="*/ 1 w 123"/>
                  <a:gd name="T35" fmla="*/ 2 h 215"/>
                  <a:gd name="T36" fmla="*/ 1 w 123"/>
                  <a:gd name="T37" fmla="*/ 2 h 215"/>
                  <a:gd name="T38" fmla="*/ 1 w 123"/>
                  <a:gd name="T39" fmla="*/ 2 h 215"/>
                  <a:gd name="T40" fmla="*/ 0 w 123"/>
                  <a:gd name="T41" fmla="*/ 2 h 215"/>
                  <a:gd name="T42" fmla="*/ 1 w 123"/>
                  <a:gd name="T43" fmla="*/ 2 h 215"/>
                  <a:gd name="T44" fmla="*/ 1 w 123"/>
                  <a:gd name="T45" fmla="*/ 2 h 215"/>
                  <a:gd name="T46" fmla="*/ 1 w 123"/>
                  <a:gd name="T47" fmla="*/ 2 h 215"/>
                  <a:gd name="T48" fmla="*/ 1 w 123"/>
                  <a:gd name="T49" fmla="*/ 2 h 215"/>
                  <a:gd name="T50" fmla="*/ 1 w 123"/>
                  <a:gd name="T51" fmla="*/ 2 h 215"/>
                  <a:gd name="T52" fmla="*/ 1 w 123"/>
                  <a:gd name="T53" fmla="*/ 2 h 215"/>
                  <a:gd name="T54" fmla="*/ 1 w 123"/>
                  <a:gd name="T55" fmla="*/ 2 h 215"/>
                  <a:gd name="T56" fmla="*/ 1 w 123"/>
                  <a:gd name="T57" fmla="*/ 2 h 215"/>
                  <a:gd name="T58" fmla="*/ 1 w 123"/>
                  <a:gd name="T59" fmla="*/ 2 h 215"/>
                  <a:gd name="T60" fmla="*/ 1 w 123"/>
                  <a:gd name="T61" fmla="*/ 2 h 215"/>
                  <a:gd name="T62" fmla="*/ 1 w 123"/>
                  <a:gd name="T63" fmla="*/ 2 h 215"/>
                  <a:gd name="T64" fmla="*/ 1 w 123"/>
                  <a:gd name="T65" fmla="*/ 1 h 215"/>
                  <a:gd name="T66" fmla="*/ 1 w 123"/>
                  <a:gd name="T67" fmla="*/ 1 h 215"/>
                  <a:gd name="T68" fmla="*/ 1 w 123"/>
                  <a:gd name="T69" fmla="*/ 1 h 215"/>
                  <a:gd name="T70" fmla="*/ 1 w 123"/>
                  <a:gd name="T71" fmla="*/ 1 h 215"/>
                  <a:gd name="T72" fmla="*/ 1 w 123"/>
                  <a:gd name="T73" fmla="*/ 1 h 215"/>
                  <a:gd name="T74" fmla="*/ 1 w 123"/>
                  <a:gd name="T75" fmla="*/ 1 h 215"/>
                  <a:gd name="T76" fmla="*/ 1 w 123"/>
                  <a:gd name="T77" fmla="*/ 1 h 215"/>
                  <a:gd name="T78" fmla="*/ 1 w 123"/>
                  <a:gd name="T79" fmla="*/ 1 h 215"/>
                  <a:gd name="T80" fmla="*/ 1 w 123"/>
                  <a:gd name="T81" fmla="*/ 0 h 21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3"/>
                  <a:gd name="T124" fmla="*/ 0 h 215"/>
                  <a:gd name="T125" fmla="*/ 123 w 123"/>
                  <a:gd name="T126" fmla="*/ 215 h 21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3" h="215">
                    <a:moveTo>
                      <a:pt x="17" y="0"/>
                    </a:moveTo>
                    <a:lnTo>
                      <a:pt x="12" y="0"/>
                    </a:lnTo>
                    <a:lnTo>
                      <a:pt x="9" y="0"/>
                    </a:lnTo>
                    <a:lnTo>
                      <a:pt x="4" y="1"/>
                    </a:lnTo>
                    <a:lnTo>
                      <a:pt x="0" y="1"/>
                    </a:lnTo>
                    <a:lnTo>
                      <a:pt x="18" y="5"/>
                    </a:lnTo>
                    <a:lnTo>
                      <a:pt x="35" y="13"/>
                    </a:lnTo>
                    <a:lnTo>
                      <a:pt x="50" y="24"/>
                    </a:lnTo>
                    <a:lnTo>
                      <a:pt x="64" y="36"/>
                    </a:lnTo>
                    <a:lnTo>
                      <a:pt x="75" y="53"/>
                    </a:lnTo>
                    <a:lnTo>
                      <a:pt x="83" y="70"/>
                    </a:lnTo>
                    <a:lnTo>
                      <a:pt x="87" y="88"/>
                    </a:lnTo>
                    <a:lnTo>
                      <a:pt x="90" y="108"/>
                    </a:lnTo>
                    <a:lnTo>
                      <a:pt x="87" y="127"/>
                    </a:lnTo>
                    <a:lnTo>
                      <a:pt x="83" y="146"/>
                    </a:lnTo>
                    <a:lnTo>
                      <a:pt x="75" y="162"/>
                    </a:lnTo>
                    <a:lnTo>
                      <a:pt x="64" y="178"/>
                    </a:lnTo>
                    <a:lnTo>
                      <a:pt x="50" y="191"/>
                    </a:lnTo>
                    <a:lnTo>
                      <a:pt x="35" y="201"/>
                    </a:lnTo>
                    <a:lnTo>
                      <a:pt x="18" y="209"/>
                    </a:lnTo>
                    <a:lnTo>
                      <a:pt x="0" y="214"/>
                    </a:lnTo>
                    <a:lnTo>
                      <a:pt x="4" y="215"/>
                    </a:lnTo>
                    <a:lnTo>
                      <a:pt x="9" y="215"/>
                    </a:lnTo>
                    <a:lnTo>
                      <a:pt x="12" y="215"/>
                    </a:lnTo>
                    <a:lnTo>
                      <a:pt x="17" y="215"/>
                    </a:lnTo>
                    <a:lnTo>
                      <a:pt x="38" y="213"/>
                    </a:lnTo>
                    <a:lnTo>
                      <a:pt x="57" y="207"/>
                    </a:lnTo>
                    <a:lnTo>
                      <a:pt x="76" y="196"/>
                    </a:lnTo>
                    <a:lnTo>
                      <a:pt x="92" y="184"/>
                    </a:lnTo>
                    <a:lnTo>
                      <a:pt x="105" y="168"/>
                    </a:lnTo>
                    <a:lnTo>
                      <a:pt x="115" y="149"/>
                    </a:lnTo>
                    <a:lnTo>
                      <a:pt x="121" y="130"/>
                    </a:lnTo>
                    <a:lnTo>
                      <a:pt x="123" y="108"/>
                    </a:lnTo>
                    <a:lnTo>
                      <a:pt x="121" y="86"/>
                    </a:lnTo>
                    <a:lnTo>
                      <a:pt x="115" y="65"/>
                    </a:lnTo>
                    <a:lnTo>
                      <a:pt x="105" y="47"/>
                    </a:lnTo>
                    <a:lnTo>
                      <a:pt x="92" y="31"/>
                    </a:lnTo>
                    <a:lnTo>
                      <a:pt x="76" y="18"/>
                    </a:lnTo>
                    <a:lnTo>
                      <a:pt x="57" y="8"/>
                    </a:lnTo>
                    <a:lnTo>
                      <a:pt x="38" y="2"/>
                    </a:lnTo>
                    <a:lnTo>
                      <a:pt x="17" y="0"/>
                    </a:lnTo>
                    <a:close/>
                  </a:path>
                </a:pathLst>
              </a:custGeom>
              <a:solidFill>
                <a:srgbClr val="A059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63" name="Freeform 262"/>
              <p:cNvSpPr>
                <a:spLocks/>
              </p:cNvSpPr>
              <p:nvPr/>
            </p:nvSpPr>
            <p:spPr bwMode="auto">
              <a:xfrm>
                <a:off x="2341" y="1848"/>
                <a:ext cx="78" cy="95"/>
              </a:xfrm>
              <a:custGeom>
                <a:avLst/>
                <a:gdLst>
                  <a:gd name="T0" fmla="*/ 1 w 156"/>
                  <a:gd name="T1" fmla="*/ 2 h 188"/>
                  <a:gd name="T2" fmla="*/ 2 w 156"/>
                  <a:gd name="T3" fmla="*/ 0 h 188"/>
                  <a:gd name="T4" fmla="*/ 0 w 156"/>
                  <a:gd name="T5" fmla="*/ 0 h 188"/>
                  <a:gd name="T6" fmla="*/ 1 w 156"/>
                  <a:gd name="T7" fmla="*/ 2 h 188"/>
                  <a:gd name="T8" fmla="*/ 0 60000 65536"/>
                  <a:gd name="T9" fmla="*/ 0 60000 65536"/>
                  <a:gd name="T10" fmla="*/ 0 60000 65536"/>
                  <a:gd name="T11" fmla="*/ 0 60000 65536"/>
                  <a:gd name="T12" fmla="*/ 0 w 156"/>
                  <a:gd name="T13" fmla="*/ 0 h 188"/>
                  <a:gd name="T14" fmla="*/ 156 w 156"/>
                  <a:gd name="T15" fmla="*/ 188 h 188"/>
                </a:gdLst>
                <a:ahLst/>
                <a:cxnLst>
                  <a:cxn ang="T8">
                    <a:pos x="T0" y="T1"/>
                  </a:cxn>
                  <a:cxn ang="T9">
                    <a:pos x="T2" y="T3"/>
                  </a:cxn>
                  <a:cxn ang="T10">
                    <a:pos x="T4" y="T5"/>
                  </a:cxn>
                  <a:cxn ang="T11">
                    <a:pos x="T6" y="T7"/>
                  </a:cxn>
                </a:cxnLst>
                <a:rect l="T12" t="T13" r="T14" b="T15"/>
                <a:pathLst>
                  <a:path w="156" h="188">
                    <a:moveTo>
                      <a:pt x="80" y="188"/>
                    </a:moveTo>
                    <a:lnTo>
                      <a:pt x="156" y="0"/>
                    </a:lnTo>
                    <a:lnTo>
                      <a:pt x="0" y="0"/>
                    </a:lnTo>
                    <a:lnTo>
                      <a:pt x="80" y="1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64" name="Freeform 263"/>
              <p:cNvSpPr>
                <a:spLocks/>
              </p:cNvSpPr>
              <p:nvPr/>
            </p:nvSpPr>
            <p:spPr bwMode="auto">
              <a:xfrm>
                <a:off x="2349" y="1866"/>
                <a:ext cx="14" cy="14"/>
              </a:xfrm>
              <a:custGeom>
                <a:avLst/>
                <a:gdLst>
                  <a:gd name="T0" fmla="*/ 1 w 27"/>
                  <a:gd name="T1" fmla="*/ 1 h 28"/>
                  <a:gd name="T2" fmla="*/ 1 w 27"/>
                  <a:gd name="T3" fmla="*/ 1 h 28"/>
                  <a:gd name="T4" fmla="*/ 1 w 27"/>
                  <a:gd name="T5" fmla="*/ 1 h 28"/>
                  <a:gd name="T6" fmla="*/ 1 w 27"/>
                  <a:gd name="T7" fmla="*/ 1 h 28"/>
                  <a:gd name="T8" fmla="*/ 1 w 27"/>
                  <a:gd name="T9" fmla="*/ 1 h 28"/>
                  <a:gd name="T10" fmla="*/ 1 w 27"/>
                  <a:gd name="T11" fmla="*/ 1 h 28"/>
                  <a:gd name="T12" fmla="*/ 1 w 27"/>
                  <a:gd name="T13" fmla="*/ 1 h 28"/>
                  <a:gd name="T14" fmla="*/ 1 w 27"/>
                  <a:gd name="T15" fmla="*/ 1 h 28"/>
                  <a:gd name="T16" fmla="*/ 1 w 27"/>
                  <a:gd name="T17" fmla="*/ 0 h 28"/>
                  <a:gd name="T18" fmla="*/ 1 w 27"/>
                  <a:gd name="T19" fmla="*/ 1 h 28"/>
                  <a:gd name="T20" fmla="*/ 1 w 27"/>
                  <a:gd name="T21" fmla="*/ 1 h 28"/>
                  <a:gd name="T22" fmla="*/ 1 w 27"/>
                  <a:gd name="T23" fmla="*/ 1 h 28"/>
                  <a:gd name="T24" fmla="*/ 0 w 27"/>
                  <a:gd name="T25" fmla="*/ 1 h 28"/>
                  <a:gd name="T26" fmla="*/ 1 w 27"/>
                  <a:gd name="T27" fmla="*/ 1 h 28"/>
                  <a:gd name="T28" fmla="*/ 1 w 27"/>
                  <a:gd name="T29" fmla="*/ 1 h 28"/>
                  <a:gd name="T30" fmla="*/ 1 w 27"/>
                  <a:gd name="T31" fmla="*/ 1 h 28"/>
                  <a:gd name="T32" fmla="*/ 1 w 27"/>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28"/>
                  <a:gd name="T53" fmla="*/ 27 w 27"/>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28">
                    <a:moveTo>
                      <a:pt x="14" y="28"/>
                    </a:moveTo>
                    <a:lnTo>
                      <a:pt x="19" y="27"/>
                    </a:lnTo>
                    <a:lnTo>
                      <a:pt x="24" y="24"/>
                    </a:lnTo>
                    <a:lnTo>
                      <a:pt x="26" y="20"/>
                    </a:lnTo>
                    <a:lnTo>
                      <a:pt x="27" y="14"/>
                    </a:lnTo>
                    <a:lnTo>
                      <a:pt x="26" y="8"/>
                    </a:lnTo>
                    <a:lnTo>
                      <a:pt x="24" y="4"/>
                    </a:lnTo>
                    <a:lnTo>
                      <a:pt x="19" y="1"/>
                    </a:lnTo>
                    <a:lnTo>
                      <a:pt x="14" y="0"/>
                    </a:lnTo>
                    <a:lnTo>
                      <a:pt x="8" y="1"/>
                    </a:lnTo>
                    <a:lnTo>
                      <a:pt x="3" y="4"/>
                    </a:lnTo>
                    <a:lnTo>
                      <a:pt x="1" y="8"/>
                    </a:lnTo>
                    <a:lnTo>
                      <a:pt x="0" y="14"/>
                    </a:lnTo>
                    <a:lnTo>
                      <a:pt x="1" y="20"/>
                    </a:lnTo>
                    <a:lnTo>
                      <a:pt x="3" y="24"/>
                    </a:lnTo>
                    <a:lnTo>
                      <a:pt x="8"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65" name="Freeform 264"/>
              <p:cNvSpPr>
                <a:spLocks/>
              </p:cNvSpPr>
              <p:nvPr/>
            </p:nvSpPr>
            <p:spPr bwMode="auto">
              <a:xfrm>
                <a:off x="2359" y="1878"/>
                <a:ext cx="14" cy="13"/>
              </a:xfrm>
              <a:custGeom>
                <a:avLst/>
                <a:gdLst>
                  <a:gd name="T0" fmla="*/ 0 w 29"/>
                  <a:gd name="T1" fmla="*/ 0 h 28"/>
                  <a:gd name="T2" fmla="*/ 0 w 29"/>
                  <a:gd name="T3" fmla="*/ 0 h 28"/>
                  <a:gd name="T4" fmla="*/ 0 w 29"/>
                  <a:gd name="T5" fmla="*/ 0 h 28"/>
                  <a:gd name="T6" fmla="*/ 0 w 29"/>
                  <a:gd name="T7" fmla="*/ 0 h 28"/>
                  <a:gd name="T8" fmla="*/ 0 w 29"/>
                  <a:gd name="T9" fmla="*/ 0 h 28"/>
                  <a:gd name="T10" fmla="*/ 0 w 29"/>
                  <a:gd name="T11" fmla="*/ 0 h 28"/>
                  <a:gd name="T12" fmla="*/ 0 w 29"/>
                  <a:gd name="T13" fmla="*/ 0 h 28"/>
                  <a:gd name="T14" fmla="*/ 0 w 29"/>
                  <a:gd name="T15" fmla="*/ 0 h 28"/>
                  <a:gd name="T16" fmla="*/ 0 w 29"/>
                  <a:gd name="T17" fmla="*/ 0 h 28"/>
                  <a:gd name="T18" fmla="*/ 0 w 29"/>
                  <a:gd name="T19" fmla="*/ 0 h 28"/>
                  <a:gd name="T20" fmla="*/ 0 w 29"/>
                  <a:gd name="T21" fmla="*/ 0 h 28"/>
                  <a:gd name="T22" fmla="*/ 0 w 29"/>
                  <a:gd name="T23" fmla="*/ 0 h 28"/>
                  <a:gd name="T24" fmla="*/ 0 w 29"/>
                  <a:gd name="T25" fmla="*/ 0 h 28"/>
                  <a:gd name="T26" fmla="*/ 0 w 29"/>
                  <a:gd name="T27" fmla="*/ 0 h 28"/>
                  <a:gd name="T28" fmla="*/ 0 w 29"/>
                  <a:gd name="T29" fmla="*/ 0 h 28"/>
                  <a:gd name="T30" fmla="*/ 0 w 29"/>
                  <a:gd name="T31" fmla="*/ 0 h 28"/>
                  <a:gd name="T32" fmla="*/ 0 w 29"/>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4" y="28"/>
                    </a:moveTo>
                    <a:lnTo>
                      <a:pt x="20" y="27"/>
                    </a:lnTo>
                    <a:lnTo>
                      <a:pt x="24" y="24"/>
                    </a:lnTo>
                    <a:lnTo>
                      <a:pt x="28" y="20"/>
                    </a:lnTo>
                    <a:lnTo>
                      <a:pt x="29" y="14"/>
                    </a:lnTo>
                    <a:lnTo>
                      <a:pt x="28" y="8"/>
                    </a:lnTo>
                    <a:lnTo>
                      <a:pt x="24" y="4"/>
                    </a:lnTo>
                    <a:lnTo>
                      <a:pt x="20" y="1"/>
                    </a:lnTo>
                    <a:lnTo>
                      <a:pt x="14" y="0"/>
                    </a:lnTo>
                    <a:lnTo>
                      <a:pt x="9" y="1"/>
                    </a:lnTo>
                    <a:lnTo>
                      <a:pt x="5" y="4"/>
                    </a:lnTo>
                    <a:lnTo>
                      <a:pt x="1" y="8"/>
                    </a:lnTo>
                    <a:lnTo>
                      <a:pt x="0" y="14"/>
                    </a:lnTo>
                    <a:lnTo>
                      <a:pt x="1" y="20"/>
                    </a:lnTo>
                    <a:lnTo>
                      <a:pt x="5" y="24"/>
                    </a:lnTo>
                    <a:lnTo>
                      <a:pt x="9"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66" name="Freeform 265"/>
              <p:cNvSpPr>
                <a:spLocks/>
              </p:cNvSpPr>
              <p:nvPr/>
            </p:nvSpPr>
            <p:spPr bwMode="auto">
              <a:xfrm>
                <a:off x="2395" y="1866"/>
                <a:ext cx="14" cy="14"/>
              </a:xfrm>
              <a:custGeom>
                <a:avLst/>
                <a:gdLst>
                  <a:gd name="T0" fmla="*/ 1 w 27"/>
                  <a:gd name="T1" fmla="*/ 1 h 28"/>
                  <a:gd name="T2" fmla="*/ 1 w 27"/>
                  <a:gd name="T3" fmla="*/ 1 h 28"/>
                  <a:gd name="T4" fmla="*/ 1 w 27"/>
                  <a:gd name="T5" fmla="*/ 1 h 28"/>
                  <a:gd name="T6" fmla="*/ 1 w 27"/>
                  <a:gd name="T7" fmla="*/ 1 h 28"/>
                  <a:gd name="T8" fmla="*/ 0 w 27"/>
                  <a:gd name="T9" fmla="*/ 1 h 28"/>
                  <a:gd name="T10" fmla="*/ 1 w 27"/>
                  <a:gd name="T11" fmla="*/ 1 h 28"/>
                  <a:gd name="T12" fmla="*/ 1 w 27"/>
                  <a:gd name="T13" fmla="*/ 1 h 28"/>
                  <a:gd name="T14" fmla="*/ 1 w 27"/>
                  <a:gd name="T15" fmla="*/ 1 h 28"/>
                  <a:gd name="T16" fmla="*/ 1 w 27"/>
                  <a:gd name="T17" fmla="*/ 0 h 28"/>
                  <a:gd name="T18" fmla="*/ 1 w 27"/>
                  <a:gd name="T19" fmla="*/ 1 h 28"/>
                  <a:gd name="T20" fmla="*/ 1 w 27"/>
                  <a:gd name="T21" fmla="*/ 1 h 28"/>
                  <a:gd name="T22" fmla="*/ 1 w 27"/>
                  <a:gd name="T23" fmla="*/ 1 h 28"/>
                  <a:gd name="T24" fmla="*/ 1 w 27"/>
                  <a:gd name="T25" fmla="*/ 1 h 28"/>
                  <a:gd name="T26" fmla="*/ 1 w 27"/>
                  <a:gd name="T27" fmla="*/ 1 h 28"/>
                  <a:gd name="T28" fmla="*/ 1 w 27"/>
                  <a:gd name="T29" fmla="*/ 1 h 28"/>
                  <a:gd name="T30" fmla="*/ 1 w 27"/>
                  <a:gd name="T31" fmla="*/ 1 h 28"/>
                  <a:gd name="T32" fmla="*/ 1 w 27"/>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28"/>
                  <a:gd name="T53" fmla="*/ 27 w 27"/>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28">
                    <a:moveTo>
                      <a:pt x="13" y="28"/>
                    </a:moveTo>
                    <a:lnTo>
                      <a:pt x="8" y="27"/>
                    </a:lnTo>
                    <a:lnTo>
                      <a:pt x="3" y="24"/>
                    </a:lnTo>
                    <a:lnTo>
                      <a:pt x="1" y="20"/>
                    </a:lnTo>
                    <a:lnTo>
                      <a:pt x="0" y="14"/>
                    </a:lnTo>
                    <a:lnTo>
                      <a:pt x="1" y="8"/>
                    </a:lnTo>
                    <a:lnTo>
                      <a:pt x="3" y="4"/>
                    </a:lnTo>
                    <a:lnTo>
                      <a:pt x="8" y="1"/>
                    </a:lnTo>
                    <a:lnTo>
                      <a:pt x="13" y="0"/>
                    </a:lnTo>
                    <a:lnTo>
                      <a:pt x="18" y="1"/>
                    </a:lnTo>
                    <a:lnTo>
                      <a:pt x="23" y="4"/>
                    </a:lnTo>
                    <a:lnTo>
                      <a:pt x="25" y="8"/>
                    </a:lnTo>
                    <a:lnTo>
                      <a:pt x="27" y="14"/>
                    </a:lnTo>
                    <a:lnTo>
                      <a:pt x="25" y="20"/>
                    </a:lnTo>
                    <a:lnTo>
                      <a:pt x="23" y="24"/>
                    </a:lnTo>
                    <a:lnTo>
                      <a:pt x="18" y="27"/>
                    </a:lnTo>
                    <a:lnTo>
                      <a:pt x="13"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67" name="Freeform 266"/>
              <p:cNvSpPr>
                <a:spLocks/>
              </p:cNvSpPr>
              <p:nvPr/>
            </p:nvSpPr>
            <p:spPr bwMode="auto">
              <a:xfrm>
                <a:off x="2386" y="1878"/>
                <a:ext cx="14" cy="13"/>
              </a:xfrm>
              <a:custGeom>
                <a:avLst/>
                <a:gdLst>
                  <a:gd name="T0" fmla="*/ 0 w 29"/>
                  <a:gd name="T1" fmla="*/ 0 h 28"/>
                  <a:gd name="T2" fmla="*/ 0 w 29"/>
                  <a:gd name="T3" fmla="*/ 0 h 28"/>
                  <a:gd name="T4" fmla="*/ 0 w 29"/>
                  <a:gd name="T5" fmla="*/ 0 h 28"/>
                  <a:gd name="T6" fmla="*/ 0 w 29"/>
                  <a:gd name="T7" fmla="*/ 0 h 28"/>
                  <a:gd name="T8" fmla="*/ 0 w 29"/>
                  <a:gd name="T9" fmla="*/ 0 h 28"/>
                  <a:gd name="T10" fmla="*/ 0 w 29"/>
                  <a:gd name="T11" fmla="*/ 0 h 28"/>
                  <a:gd name="T12" fmla="*/ 0 w 29"/>
                  <a:gd name="T13" fmla="*/ 0 h 28"/>
                  <a:gd name="T14" fmla="*/ 0 w 29"/>
                  <a:gd name="T15" fmla="*/ 0 h 28"/>
                  <a:gd name="T16" fmla="*/ 0 w 29"/>
                  <a:gd name="T17" fmla="*/ 0 h 28"/>
                  <a:gd name="T18" fmla="*/ 0 w 29"/>
                  <a:gd name="T19" fmla="*/ 0 h 28"/>
                  <a:gd name="T20" fmla="*/ 0 w 29"/>
                  <a:gd name="T21" fmla="*/ 0 h 28"/>
                  <a:gd name="T22" fmla="*/ 0 w 29"/>
                  <a:gd name="T23" fmla="*/ 0 h 28"/>
                  <a:gd name="T24" fmla="*/ 0 w 29"/>
                  <a:gd name="T25" fmla="*/ 0 h 28"/>
                  <a:gd name="T26" fmla="*/ 0 w 29"/>
                  <a:gd name="T27" fmla="*/ 0 h 28"/>
                  <a:gd name="T28" fmla="*/ 0 w 29"/>
                  <a:gd name="T29" fmla="*/ 0 h 28"/>
                  <a:gd name="T30" fmla="*/ 0 w 29"/>
                  <a:gd name="T31" fmla="*/ 0 h 28"/>
                  <a:gd name="T32" fmla="*/ 0 w 29"/>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4" y="28"/>
                    </a:moveTo>
                    <a:lnTo>
                      <a:pt x="10" y="27"/>
                    </a:lnTo>
                    <a:lnTo>
                      <a:pt x="5" y="24"/>
                    </a:lnTo>
                    <a:lnTo>
                      <a:pt x="2" y="20"/>
                    </a:lnTo>
                    <a:lnTo>
                      <a:pt x="0" y="14"/>
                    </a:lnTo>
                    <a:lnTo>
                      <a:pt x="2" y="8"/>
                    </a:lnTo>
                    <a:lnTo>
                      <a:pt x="5" y="4"/>
                    </a:lnTo>
                    <a:lnTo>
                      <a:pt x="10" y="1"/>
                    </a:lnTo>
                    <a:lnTo>
                      <a:pt x="14" y="0"/>
                    </a:lnTo>
                    <a:lnTo>
                      <a:pt x="20" y="1"/>
                    </a:lnTo>
                    <a:lnTo>
                      <a:pt x="25" y="4"/>
                    </a:lnTo>
                    <a:lnTo>
                      <a:pt x="28" y="8"/>
                    </a:lnTo>
                    <a:lnTo>
                      <a:pt x="29" y="14"/>
                    </a:lnTo>
                    <a:lnTo>
                      <a:pt x="28" y="20"/>
                    </a:lnTo>
                    <a:lnTo>
                      <a:pt x="25" y="24"/>
                    </a:lnTo>
                    <a:lnTo>
                      <a:pt x="20"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68" name="Freeform 267"/>
              <p:cNvSpPr>
                <a:spLocks/>
              </p:cNvSpPr>
              <p:nvPr/>
            </p:nvSpPr>
            <p:spPr bwMode="auto">
              <a:xfrm>
                <a:off x="2372" y="1885"/>
                <a:ext cx="14" cy="14"/>
              </a:xfrm>
              <a:custGeom>
                <a:avLst/>
                <a:gdLst>
                  <a:gd name="T0" fmla="*/ 1 w 28"/>
                  <a:gd name="T1" fmla="*/ 1 h 28"/>
                  <a:gd name="T2" fmla="*/ 1 w 28"/>
                  <a:gd name="T3" fmla="*/ 1 h 28"/>
                  <a:gd name="T4" fmla="*/ 1 w 28"/>
                  <a:gd name="T5" fmla="*/ 1 h 28"/>
                  <a:gd name="T6" fmla="*/ 1 w 28"/>
                  <a:gd name="T7" fmla="*/ 1 h 28"/>
                  <a:gd name="T8" fmla="*/ 1 w 28"/>
                  <a:gd name="T9" fmla="*/ 1 h 28"/>
                  <a:gd name="T10" fmla="*/ 1 w 28"/>
                  <a:gd name="T11" fmla="*/ 1 h 28"/>
                  <a:gd name="T12" fmla="*/ 1 w 28"/>
                  <a:gd name="T13" fmla="*/ 1 h 28"/>
                  <a:gd name="T14" fmla="*/ 1 w 28"/>
                  <a:gd name="T15" fmla="*/ 1 h 28"/>
                  <a:gd name="T16" fmla="*/ 1 w 28"/>
                  <a:gd name="T17" fmla="*/ 0 h 28"/>
                  <a:gd name="T18" fmla="*/ 1 w 28"/>
                  <a:gd name="T19" fmla="*/ 1 h 28"/>
                  <a:gd name="T20" fmla="*/ 1 w 28"/>
                  <a:gd name="T21" fmla="*/ 1 h 28"/>
                  <a:gd name="T22" fmla="*/ 1 w 28"/>
                  <a:gd name="T23" fmla="*/ 1 h 28"/>
                  <a:gd name="T24" fmla="*/ 0 w 28"/>
                  <a:gd name="T25" fmla="*/ 1 h 28"/>
                  <a:gd name="T26" fmla="*/ 1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19" y="27"/>
                    </a:lnTo>
                    <a:lnTo>
                      <a:pt x="24" y="24"/>
                    </a:lnTo>
                    <a:lnTo>
                      <a:pt x="26" y="20"/>
                    </a:lnTo>
                    <a:lnTo>
                      <a:pt x="28" y="14"/>
                    </a:lnTo>
                    <a:lnTo>
                      <a:pt x="26" y="8"/>
                    </a:lnTo>
                    <a:lnTo>
                      <a:pt x="24" y="4"/>
                    </a:lnTo>
                    <a:lnTo>
                      <a:pt x="19" y="1"/>
                    </a:lnTo>
                    <a:lnTo>
                      <a:pt x="14" y="0"/>
                    </a:lnTo>
                    <a:lnTo>
                      <a:pt x="8" y="1"/>
                    </a:lnTo>
                    <a:lnTo>
                      <a:pt x="3" y="4"/>
                    </a:lnTo>
                    <a:lnTo>
                      <a:pt x="1" y="8"/>
                    </a:lnTo>
                    <a:lnTo>
                      <a:pt x="0" y="14"/>
                    </a:lnTo>
                    <a:lnTo>
                      <a:pt x="1" y="20"/>
                    </a:lnTo>
                    <a:lnTo>
                      <a:pt x="3" y="24"/>
                    </a:lnTo>
                    <a:lnTo>
                      <a:pt x="8"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5049" name="Group 268"/>
            <p:cNvGrpSpPr>
              <a:grpSpLocks/>
            </p:cNvGrpSpPr>
            <p:nvPr/>
          </p:nvGrpSpPr>
          <p:grpSpPr bwMode="auto">
            <a:xfrm>
              <a:off x="960438" y="3641725"/>
              <a:ext cx="238125" cy="538163"/>
              <a:chOff x="334" y="2025"/>
              <a:chExt cx="166" cy="427"/>
            </a:xfrm>
          </p:grpSpPr>
          <p:grpSp>
            <p:nvGrpSpPr>
              <p:cNvPr id="25050" name="Group 269"/>
              <p:cNvGrpSpPr>
                <a:grpSpLocks noChangeAspect="1"/>
              </p:cNvGrpSpPr>
              <p:nvPr/>
            </p:nvGrpSpPr>
            <p:grpSpPr bwMode="auto">
              <a:xfrm>
                <a:off x="334" y="2025"/>
                <a:ext cx="166" cy="427"/>
                <a:chOff x="2473" y="2328"/>
                <a:chExt cx="211" cy="490"/>
              </a:xfrm>
            </p:grpSpPr>
            <p:sp>
              <p:nvSpPr>
                <p:cNvPr id="25053" name="AutoShape 270"/>
                <p:cNvSpPr>
                  <a:spLocks noChangeAspect="1" noChangeArrowheads="1" noTextEdit="1"/>
                </p:cNvSpPr>
                <p:nvPr/>
              </p:nvSpPr>
              <p:spPr bwMode="auto">
                <a:xfrm>
                  <a:off x="2473" y="2328"/>
                  <a:ext cx="211"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5054" name="Freeform 271"/>
                <p:cNvSpPr>
                  <a:spLocks/>
                </p:cNvSpPr>
                <p:nvPr/>
              </p:nvSpPr>
              <p:spPr bwMode="auto">
                <a:xfrm>
                  <a:off x="2474" y="2454"/>
                  <a:ext cx="210" cy="364"/>
                </a:xfrm>
                <a:custGeom>
                  <a:avLst/>
                  <a:gdLst>
                    <a:gd name="T0" fmla="*/ 2 w 420"/>
                    <a:gd name="T1" fmla="*/ 5 h 728"/>
                    <a:gd name="T2" fmla="*/ 2 w 420"/>
                    <a:gd name="T3" fmla="*/ 6 h 728"/>
                    <a:gd name="T4" fmla="*/ 1 w 420"/>
                    <a:gd name="T5" fmla="*/ 6 h 728"/>
                    <a:gd name="T6" fmla="*/ 1 w 420"/>
                    <a:gd name="T7" fmla="*/ 6 h 728"/>
                    <a:gd name="T8" fmla="*/ 1 w 420"/>
                    <a:gd name="T9" fmla="*/ 5 h 728"/>
                    <a:gd name="T10" fmla="*/ 1 w 420"/>
                    <a:gd name="T11" fmla="*/ 5 h 728"/>
                    <a:gd name="T12" fmla="*/ 1 w 420"/>
                    <a:gd name="T13" fmla="*/ 4 h 728"/>
                    <a:gd name="T14" fmla="*/ 1 w 420"/>
                    <a:gd name="T15" fmla="*/ 4 h 728"/>
                    <a:gd name="T16" fmla="*/ 1 w 420"/>
                    <a:gd name="T17" fmla="*/ 2 h 728"/>
                    <a:gd name="T18" fmla="*/ 1 w 420"/>
                    <a:gd name="T19" fmla="*/ 3 h 728"/>
                    <a:gd name="T20" fmla="*/ 0 w 420"/>
                    <a:gd name="T21" fmla="*/ 3 h 728"/>
                    <a:gd name="T22" fmla="*/ 1 w 420"/>
                    <a:gd name="T23" fmla="*/ 2 h 728"/>
                    <a:gd name="T24" fmla="*/ 1 w 420"/>
                    <a:gd name="T25" fmla="*/ 2 h 728"/>
                    <a:gd name="T26" fmla="*/ 1 w 420"/>
                    <a:gd name="T27" fmla="*/ 1 h 728"/>
                    <a:gd name="T28" fmla="*/ 2 w 420"/>
                    <a:gd name="T29" fmla="*/ 0 h 728"/>
                    <a:gd name="T30" fmla="*/ 3 w 420"/>
                    <a:gd name="T31" fmla="*/ 1 h 728"/>
                    <a:gd name="T32" fmla="*/ 4 w 420"/>
                    <a:gd name="T33" fmla="*/ 2 h 728"/>
                    <a:gd name="T34" fmla="*/ 3 w 420"/>
                    <a:gd name="T35" fmla="*/ 2 h 728"/>
                    <a:gd name="T36" fmla="*/ 4 w 420"/>
                    <a:gd name="T37" fmla="*/ 3 h 728"/>
                    <a:gd name="T38" fmla="*/ 3 w 420"/>
                    <a:gd name="T39" fmla="*/ 3 h 728"/>
                    <a:gd name="T40" fmla="*/ 3 w 420"/>
                    <a:gd name="T41" fmla="*/ 2 h 728"/>
                    <a:gd name="T42" fmla="*/ 3 w 420"/>
                    <a:gd name="T43" fmla="*/ 4 h 728"/>
                    <a:gd name="T44" fmla="*/ 3 w 420"/>
                    <a:gd name="T45" fmla="*/ 4 h 728"/>
                    <a:gd name="T46" fmla="*/ 3 w 420"/>
                    <a:gd name="T47" fmla="*/ 5 h 728"/>
                    <a:gd name="T48" fmla="*/ 3 w 420"/>
                    <a:gd name="T49" fmla="*/ 5 h 728"/>
                    <a:gd name="T50" fmla="*/ 3 w 420"/>
                    <a:gd name="T51" fmla="*/ 6 h 728"/>
                    <a:gd name="T52" fmla="*/ 3 w 420"/>
                    <a:gd name="T53" fmla="*/ 6 h 728"/>
                    <a:gd name="T54" fmla="*/ 2 w 420"/>
                    <a:gd name="T55" fmla="*/ 6 h 728"/>
                    <a:gd name="T56" fmla="*/ 2 w 420"/>
                    <a:gd name="T57" fmla="*/ 5 h 728"/>
                    <a:gd name="T58" fmla="*/ 2 w 420"/>
                    <a:gd name="T59" fmla="*/ 5 h 72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0"/>
                    <a:gd name="T91" fmla="*/ 0 h 728"/>
                    <a:gd name="T92" fmla="*/ 420 w 420"/>
                    <a:gd name="T93" fmla="*/ 728 h 72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0" h="728">
                      <a:moveTo>
                        <a:pt x="194" y="526"/>
                      </a:moveTo>
                      <a:lnTo>
                        <a:pt x="194" y="728"/>
                      </a:lnTo>
                      <a:lnTo>
                        <a:pt x="47" y="728"/>
                      </a:lnTo>
                      <a:lnTo>
                        <a:pt x="126" y="676"/>
                      </a:lnTo>
                      <a:lnTo>
                        <a:pt x="126" y="530"/>
                      </a:lnTo>
                      <a:lnTo>
                        <a:pt x="109" y="530"/>
                      </a:lnTo>
                      <a:lnTo>
                        <a:pt x="105" y="388"/>
                      </a:lnTo>
                      <a:lnTo>
                        <a:pt x="82" y="388"/>
                      </a:lnTo>
                      <a:lnTo>
                        <a:pt x="101" y="187"/>
                      </a:lnTo>
                      <a:lnTo>
                        <a:pt x="49" y="355"/>
                      </a:lnTo>
                      <a:lnTo>
                        <a:pt x="0" y="353"/>
                      </a:lnTo>
                      <a:lnTo>
                        <a:pt x="41" y="200"/>
                      </a:lnTo>
                      <a:lnTo>
                        <a:pt x="17" y="192"/>
                      </a:lnTo>
                      <a:lnTo>
                        <a:pt x="74" y="29"/>
                      </a:lnTo>
                      <a:lnTo>
                        <a:pt x="210" y="0"/>
                      </a:lnTo>
                      <a:lnTo>
                        <a:pt x="348" y="29"/>
                      </a:lnTo>
                      <a:lnTo>
                        <a:pt x="404" y="192"/>
                      </a:lnTo>
                      <a:lnTo>
                        <a:pt x="379" y="200"/>
                      </a:lnTo>
                      <a:lnTo>
                        <a:pt x="420" y="353"/>
                      </a:lnTo>
                      <a:lnTo>
                        <a:pt x="371" y="355"/>
                      </a:lnTo>
                      <a:lnTo>
                        <a:pt x="319" y="187"/>
                      </a:lnTo>
                      <a:lnTo>
                        <a:pt x="338" y="388"/>
                      </a:lnTo>
                      <a:lnTo>
                        <a:pt x="317" y="388"/>
                      </a:lnTo>
                      <a:lnTo>
                        <a:pt x="313" y="530"/>
                      </a:lnTo>
                      <a:lnTo>
                        <a:pt x="294" y="530"/>
                      </a:lnTo>
                      <a:lnTo>
                        <a:pt x="296" y="676"/>
                      </a:lnTo>
                      <a:lnTo>
                        <a:pt x="375" y="728"/>
                      </a:lnTo>
                      <a:lnTo>
                        <a:pt x="226" y="728"/>
                      </a:lnTo>
                      <a:lnTo>
                        <a:pt x="226" y="526"/>
                      </a:lnTo>
                      <a:lnTo>
                        <a:pt x="194" y="526"/>
                      </a:lnTo>
                      <a:close/>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55" name="Freeform 272"/>
                <p:cNvSpPr>
                  <a:spLocks/>
                </p:cNvSpPr>
                <p:nvPr/>
              </p:nvSpPr>
              <p:spPr bwMode="auto">
                <a:xfrm>
                  <a:off x="2472" y="2328"/>
                  <a:ext cx="180" cy="140"/>
                </a:xfrm>
                <a:custGeom>
                  <a:avLst/>
                  <a:gdLst>
                    <a:gd name="T0" fmla="*/ 2 w 360"/>
                    <a:gd name="T1" fmla="*/ 0 h 279"/>
                    <a:gd name="T2" fmla="*/ 2 w 360"/>
                    <a:gd name="T3" fmla="*/ 1 h 279"/>
                    <a:gd name="T4" fmla="*/ 2 w 360"/>
                    <a:gd name="T5" fmla="*/ 1 h 279"/>
                    <a:gd name="T6" fmla="*/ 2 w 360"/>
                    <a:gd name="T7" fmla="*/ 1 h 279"/>
                    <a:gd name="T8" fmla="*/ 2 w 360"/>
                    <a:gd name="T9" fmla="*/ 1 h 279"/>
                    <a:gd name="T10" fmla="*/ 2 w 360"/>
                    <a:gd name="T11" fmla="*/ 1 h 279"/>
                    <a:gd name="T12" fmla="*/ 1 w 360"/>
                    <a:gd name="T13" fmla="*/ 1 h 279"/>
                    <a:gd name="T14" fmla="*/ 1 w 360"/>
                    <a:gd name="T15" fmla="*/ 1 h 279"/>
                    <a:gd name="T16" fmla="*/ 1 w 360"/>
                    <a:gd name="T17" fmla="*/ 1 h 279"/>
                    <a:gd name="T18" fmla="*/ 1 w 360"/>
                    <a:gd name="T19" fmla="*/ 1 h 279"/>
                    <a:gd name="T20" fmla="*/ 1 w 360"/>
                    <a:gd name="T21" fmla="*/ 1 h 279"/>
                    <a:gd name="T22" fmla="*/ 1 w 360"/>
                    <a:gd name="T23" fmla="*/ 1 h 279"/>
                    <a:gd name="T24" fmla="*/ 1 w 360"/>
                    <a:gd name="T25" fmla="*/ 1 h 279"/>
                    <a:gd name="T26" fmla="*/ 1 w 360"/>
                    <a:gd name="T27" fmla="*/ 1 h 279"/>
                    <a:gd name="T28" fmla="*/ 1 w 360"/>
                    <a:gd name="T29" fmla="*/ 1 h 279"/>
                    <a:gd name="T30" fmla="*/ 1 w 360"/>
                    <a:gd name="T31" fmla="*/ 1 h 279"/>
                    <a:gd name="T32" fmla="*/ 0 w 360"/>
                    <a:gd name="T33" fmla="*/ 1 h 279"/>
                    <a:gd name="T34" fmla="*/ 1 w 360"/>
                    <a:gd name="T35" fmla="*/ 1 h 279"/>
                    <a:gd name="T36" fmla="*/ 1 w 360"/>
                    <a:gd name="T37" fmla="*/ 1 h 279"/>
                    <a:gd name="T38" fmla="*/ 1 w 360"/>
                    <a:gd name="T39" fmla="*/ 1 h 279"/>
                    <a:gd name="T40" fmla="*/ 1 w 360"/>
                    <a:gd name="T41" fmla="*/ 1 h 279"/>
                    <a:gd name="T42" fmla="*/ 1 w 360"/>
                    <a:gd name="T43" fmla="*/ 2 h 279"/>
                    <a:gd name="T44" fmla="*/ 1 w 360"/>
                    <a:gd name="T45" fmla="*/ 2 h 279"/>
                    <a:gd name="T46" fmla="*/ 1 w 360"/>
                    <a:gd name="T47" fmla="*/ 2 h 279"/>
                    <a:gd name="T48" fmla="*/ 1 w 360"/>
                    <a:gd name="T49" fmla="*/ 2 h 279"/>
                    <a:gd name="T50" fmla="*/ 1 w 360"/>
                    <a:gd name="T51" fmla="*/ 2 h 279"/>
                    <a:gd name="T52" fmla="*/ 1 w 360"/>
                    <a:gd name="T53" fmla="*/ 2 h 279"/>
                    <a:gd name="T54" fmla="*/ 1 w 360"/>
                    <a:gd name="T55" fmla="*/ 2 h 279"/>
                    <a:gd name="T56" fmla="*/ 1 w 360"/>
                    <a:gd name="T57" fmla="*/ 2 h 279"/>
                    <a:gd name="T58" fmla="*/ 2 w 360"/>
                    <a:gd name="T59" fmla="*/ 2 h 279"/>
                    <a:gd name="T60" fmla="*/ 2 w 360"/>
                    <a:gd name="T61" fmla="*/ 3 h 279"/>
                    <a:gd name="T62" fmla="*/ 2 w 360"/>
                    <a:gd name="T63" fmla="*/ 3 h 279"/>
                    <a:gd name="T64" fmla="*/ 2 w 360"/>
                    <a:gd name="T65" fmla="*/ 3 h 279"/>
                    <a:gd name="T66" fmla="*/ 2 w 360"/>
                    <a:gd name="T67" fmla="*/ 3 h 279"/>
                    <a:gd name="T68" fmla="*/ 2 w 360"/>
                    <a:gd name="T69" fmla="*/ 3 h 279"/>
                    <a:gd name="T70" fmla="*/ 2 w 360"/>
                    <a:gd name="T71" fmla="*/ 3 h 279"/>
                    <a:gd name="T72" fmla="*/ 3 w 360"/>
                    <a:gd name="T73" fmla="*/ 3 h 279"/>
                    <a:gd name="T74" fmla="*/ 3 w 360"/>
                    <a:gd name="T75" fmla="*/ 3 h 279"/>
                    <a:gd name="T76" fmla="*/ 3 w 360"/>
                    <a:gd name="T77" fmla="*/ 2 h 279"/>
                    <a:gd name="T78" fmla="*/ 3 w 360"/>
                    <a:gd name="T79" fmla="*/ 2 h 279"/>
                    <a:gd name="T80" fmla="*/ 3 w 360"/>
                    <a:gd name="T81" fmla="*/ 2 h 279"/>
                    <a:gd name="T82" fmla="*/ 3 w 360"/>
                    <a:gd name="T83" fmla="*/ 2 h 279"/>
                    <a:gd name="T84" fmla="*/ 3 w 360"/>
                    <a:gd name="T85" fmla="*/ 2 h 279"/>
                    <a:gd name="T86" fmla="*/ 3 w 360"/>
                    <a:gd name="T87" fmla="*/ 2 h 279"/>
                    <a:gd name="T88" fmla="*/ 3 w 360"/>
                    <a:gd name="T89" fmla="*/ 2 h 279"/>
                    <a:gd name="T90" fmla="*/ 3 w 360"/>
                    <a:gd name="T91" fmla="*/ 1 h 279"/>
                    <a:gd name="T92" fmla="*/ 3 w 360"/>
                    <a:gd name="T93" fmla="*/ 1 h 279"/>
                    <a:gd name="T94" fmla="*/ 3 w 360"/>
                    <a:gd name="T95" fmla="*/ 1 h 279"/>
                    <a:gd name="T96" fmla="*/ 3 w 360"/>
                    <a:gd name="T97" fmla="*/ 1 h 279"/>
                    <a:gd name="T98" fmla="*/ 3 w 360"/>
                    <a:gd name="T99" fmla="*/ 1 h 279"/>
                    <a:gd name="T100" fmla="*/ 3 w 360"/>
                    <a:gd name="T101" fmla="*/ 1 h 279"/>
                    <a:gd name="T102" fmla="*/ 3 w 360"/>
                    <a:gd name="T103" fmla="*/ 1 h 279"/>
                    <a:gd name="T104" fmla="*/ 3 w 360"/>
                    <a:gd name="T105" fmla="*/ 1 h 279"/>
                    <a:gd name="T106" fmla="*/ 2 w 360"/>
                    <a:gd name="T107" fmla="*/ 1 h 279"/>
                    <a:gd name="T108" fmla="*/ 2 w 360"/>
                    <a:gd name="T109" fmla="*/ 0 h 2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60"/>
                    <a:gd name="T166" fmla="*/ 0 h 279"/>
                    <a:gd name="T167" fmla="*/ 360 w 360"/>
                    <a:gd name="T168" fmla="*/ 279 h 2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60" h="279">
                      <a:moveTo>
                        <a:pt x="220" y="0"/>
                      </a:moveTo>
                      <a:lnTo>
                        <a:pt x="214" y="0"/>
                      </a:lnTo>
                      <a:lnTo>
                        <a:pt x="208" y="0"/>
                      </a:lnTo>
                      <a:lnTo>
                        <a:pt x="204" y="0"/>
                      </a:lnTo>
                      <a:lnTo>
                        <a:pt x="198" y="2"/>
                      </a:lnTo>
                      <a:lnTo>
                        <a:pt x="193" y="2"/>
                      </a:lnTo>
                      <a:lnTo>
                        <a:pt x="187" y="4"/>
                      </a:lnTo>
                      <a:lnTo>
                        <a:pt x="183" y="6"/>
                      </a:lnTo>
                      <a:lnTo>
                        <a:pt x="177" y="6"/>
                      </a:lnTo>
                      <a:lnTo>
                        <a:pt x="173" y="8"/>
                      </a:lnTo>
                      <a:lnTo>
                        <a:pt x="167" y="10"/>
                      </a:lnTo>
                      <a:lnTo>
                        <a:pt x="163" y="12"/>
                      </a:lnTo>
                      <a:lnTo>
                        <a:pt x="158" y="14"/>
                      </a:lnTo>
                      <a:lnTo>
                        <a:pt x="154" y="17"/>
                      </a:lnTo>
                      <a:lnTo>
                        <a:pt x="150" y="19"/>
                      </a:lnTo>
                      <a:lnTo>
                        <a:pt x="144" y="21"/>
                      </a:lnTo>
                      <a:lnTo>
                        <a:pt x="140" y="25"/>
                      </a:lnTo>
                      <a:lnTo>
                        <a:pt x="136" y="27"/>
                      </a:lnTo>
                      <a:lnTo>
                        <a:pt x="132" y="31"/>
                      </a:lnTo>
                      <a:lnTo>
                        <a:pt x="128" y="33"/>
                      </a:lnTo>
                      <a:lnTo>
                        <a:pt x="125" y="37"/>
                      </a:lnTo>
                      <a:lnTo>
                        <a:pt x="121" y="41"/>
                      </a:lnTo>
                      <a:lnTo>
                        <a:pt x="117" y="45"/>
                      </a:lnTo>
                      <a:lnTo>
                        <a:pt x="113" y="49"/>
                      </a:lnTo>
                      <a:lnTo>
                        <a:pt x="111" y="52"/>
                      </a:lnTo>
                      <a:lnTo>
                        <a:pt x="107" y="56"/>
                      </a:lnTo>
                      <a:lnTo>
                        <a:pt x="105" y="60"/>
                      </a:lnTo>
                      <a:lnTo>
                        <a:pt x="101" y="64"/>
                      </a:lnTo>
                      <a:lnTo>
                        <a:pt x="99" y="70"/>
                      </a:lnTo>
                      <a:lnTo>
                        <a:pt x="97" y="74"/>
                      </a:lnTo>
                      <a:lnTo>
                        <a:pt x="93" y="78"/>
                      </a:lnTo>
                      <a:lnTo>
                        <a:pt x="91" y="83"/>
                      </a:lnTo>
                      <a:lnTo>
                        <a:pt x="90" y="87"/>
                      </a:lnTo>
                      <a:lnTo>
                        <a:pt x="82" y="87"/>
                      </a:lnTo>
                      <a:lnTo>
                        <a:pt x="74" y="89"/>
                      </a:lnTo>
                      <a:lnTo>
                        <a:pt x="66" y="89"/>
                      </a:lnTo>
                      <a:lnTo>
                        <a:pt x="60" y="89"/>
                      </a:lnTo>
                      <a:lnTo>
                        <a:pt x="53" y="91"/>
                      </a:lnTo>
                      <a:lnTo>
                        <a:pt x="47" y="91"/>
                      </a:lnTo>
                      <a:lnTo>
                        <a:pt x="39" y="93"/>
                      </a:lnTo>
                      <a:lnTo>
                        <a:pt x="33" y="95"/>
                      </a:lnTo>
                      <a:lnTo>
                        <a:pt x="27" y="95"/>
                      </a:lnTo>
                      <a:lnTo>
                        <a:pt x="23" y="97"/>
                      </a:lnTo>
                      <a:lnTo>
                        <a:pt x="18" y="99"/>
                      </a:lnTo>
                      <a:lnTo>
                        <a:pt x="14" y="101"/>
                      </a:lnTo>
                      <a:lnTo>
                        <a:pt x="10" y="103"/>
                      </a:lnTo>
                      <a:lnTo>
                        <a:pt x="6" y="105"/>
                      </a:lnTo>
                      <a:lnTo>
                        <a:pt x="4" y="107"/>
                      </a:lnTo>
                      <a:lnTo>
                        <a:pt x="2" y="109"/>
                      </a:lnTo>
                      <a:lnTo>
                        <a:pt x="0" y="109"/>
                      </a:lnTo>
                      <a:lnTo>
                        <a:pt x="0" y="111"/>
                      </a:lnTo>
                      <a:lnTo>
                        <a:pt x="0" y="113"/>
                      </a:lnTo>
                      <a:lnTo>
                        <a:pt x="0" y="114"/>
                      </a:lnTo>
                      <a:lnTo>
                        <a:pt x="2" y="116"/>
                      </a:lnTo>
                      <a:lnTo>
                        <a:pt x="4" y="118"/>
                      </a:lnTo>
                      <a:lnTo>
                        <a:pt x="8" y="120"/>
                      </a:lnTo>
                      <a:lnTo>
                        <a:pt x="12" y="120"/>
                      </a:lnTo>
                      <a:lnTo>
                        <a:pt x="18" y="122"/>
                      </a:lnTo>
                      <a:lnTo>
                        <a:pt x="23" y="124"/>
                      </a:lnTo>
                      <a:lnTo>
                        <a:pt x="29" y="124"/>
                      </a:lnTo>
                      <a:lnTo>
                        <a:pt x="37" y="126"/>
                      </a:lnTo>
                      <a:lnTo>
                        <a:pt x="47" y="126"/>
                      </a:lnTo>
                      <a:lnTo>
                        <a:pt x="56" y="128"/>
                      </a:lnTo>
                      <a:lnTo>
                        <a:pt x="68" y="128"/>
                      </a:lnTo>
                      <a:lnTo>
                        <a:pt x="80" y="128"/>
                      </a:lnTo>
                      <a:lnTo>
                        <a:pt x="80" y="130"/>
                      </a:lnTo>
                      <a:lnTo>
                        <a:pt x="80" y="132"/>
                      </a:lnTo>
                      <a:lnTo>
                        <a:pt x="80" y="134"/>
                      </a:lnTo>
                      <a:lnTo>
                        <a:pt x="80" y="136"/>
                      </a:lnTo>
                      <a:lnTo>
                        <a:pt x="80" y="138"/>
                      </a:lnTo>
                      <a:lnTo>
                        <a:pt x="80" y="140"/>
                      </a:lnTo>
                      <a:lnTo>
                        <a:pt x="80" y="147"/>
                      </a:lnTo>
                      <a:lnTo>
                        <a:pt x="80" y="153"/>
                      </a:lnTo>
                      <a:lnTo>
                        <a:pt x="82" y="161"/>
                      </a:lnTo>
                      <a:lnTo>
                        <a:pt x="82" y="169"/>
                      </a:lnTo>
                      <a:lnTo>
                        <a:pt x="84" y="175"/>
                      </a:lnTo>
                      <a:lnTo>
                        <a:pt x="86" y="180"/>
                      </a:lnTo>
                      <a:lnTo>
                        <a:pt x="88" y="188"/>
                      </a:lnTo>
                      <a:lnTo>
                        <a:pt x="90" y="194"/>
                      </a:lnTo>
                      <a:lnTo>
                        <a:pt x="93" y="200"/>
                      </a:lnTo>
                      <a:lnTo>
                        <a:pt x="97" y="206"/>
                      </a:lnTo>
                      <a:lnTo>
                        <a:pt x="99" y="212"/>
                      </a:lnTo>
                      <a:lnTo>
                        <a:pt x="103" y="217"/>
                      </a:lnTo>
                      <a:lnTo>
                        <a:pt x="107" y="223"/>
                      </a:lnTo>
                      <a:lnTo>
                        <a:pt x="111" y="229"/>
                      </a:lnTo>
                      <a:lnTo>
                        <a:pt x="117" y="235"/>
                      </a:lnTo>
                      <a:lnTo>
                        <a:pt x="121" y="239"/>
                      </a:lnTo>
                      <a:lnTo>
                        <a:pt x="125" y="243"/>
                      </a:lnTo>
                      <a:lnTo>
                        <a:pt x="130" y="248"/>
                      </a:lnTo>
                      <a:lnTo>
                        <a:pt x="136" y="252"/>
                      </a:lnTo>
                      <a:lnTo>
                        <a:pt x="142" y="256"/>
                      </a:lnTo>
                      <a:lnTo>
                        <a:pt x="148" y="260"/>
                      </a:lnTo>
                      <a:lnTo>
                        <a:pt x="154" y="264"/>
                      </a:lnTo>
                      <a:lnTo>
                        <a:pt x="160" y="266"/>
                      </a:lnTo>
                      <a:lnTo>
                        <a:pt x="165" y="270"/>
                      </a:lnTo>
                      <a:lnTo>
                        <a:pt x="171" y="272"/>
                      </a:lnTo>
                      <a:lnTo>
                        <a:pt x="179" y="274"/>
                      </a:lnTo>
                      <a:lnTo>
                        <a:pt x="185" y="276"/>
                      </a:lnTo>
                      <a:lnTo>
                        <a:pt x="191" y="278"/>
                      </a:lnTo>
                      <a:lnTo>
                        <a:pt x="198" y="278"/>
                      </a:lnTo>
                      <a:lnTo>
                        <a:pt x="206" y="279"/>
                      </a:lnTo>
                      <a:lnTo>
                        <a:pt x="212" y="279"/>
                      </a:lnTo>
                      <a:lnTo>
                        <a:pt x="220" y="279"/>
                      </a:lnTo>
                      <a:lnTo>
                        <a:pt x="228" y="279"/>
                      </a:lnTo>
                      <a:lnTo>
                        <a:pt x="233" y="279"/>
                      </a:lnTo>
                      <a:lnTo>
                        <a:pt x="241" y="278"/>
                      </a:lnTo>
                      <a:lnTo>
                        <a:pt x="247" y="278"/>
                      </a:lnTo>
                      <a:lnTo>
                        <a:pt x="255" y="276"/>
                      </a:lnTo>
                      <a:lnTo>
                        <a:pt x="261" y="274"/>
                      </a:lnTo>
                      <a:lnTo>
                        <a:pt x="268" y="272"/>
                      </a:lnTo>
                      <a:lnTo>
                        <a:pt x="274" y="270"/>
                      </a:lnTo>
                      <a:lnTo>
                        <a:pt x="280" y="266"/>
                      </a:lnTo>
                      <a:lnTo>
                        <a:pt x="286" y="264"/>
                      </a:lnTo>
                      <a:lnTo>
                        <a:pt x="292" y="260"/>
                      </a:lnTo>
                      <a:lnTo>
                        <a:pt x="298" y="256"/>
                      </a:lnTo>
                      <a:lnTo>
                        <a:pt x="303" y="252"/>
                      </a:lnTo>
                      <a:lnTo>
                        <a:pt x="309" y="248"/>
                      </a:lnTo>
                      <a:lnTo>
                        <a:pt x="313" y="243"/>
                      </a:lnTo>
                      <a:lnTo>
                        <a:pt x="319" y="239"/>
                      </a:lnTo>
                      <a:lnTo>
                        <a:pt x="323" y="235"/>
                      </a:lnTo>
                      <a:lnTo>
                        <a:pt x="327" y="229"/>
                      </a:lnTo>
                      <a:lnTo>
                        <a:pt x="333" y="223"/>
                      </a:lnTo>
                      <a:lnTo>
                        <a:pt x="336" y="217"/>
                      </a:lnTo>
                      <a:lnTo>
                        <a:pt x="338" y="212"/>
                      </a:lnTo>
                      <a:lnTo>
                        <a:pt x="342" y="206"/>
                      </a:lnTo>
                      <a:lnTo>
                        <a:pt x="346" y="200"/>
                      </a:lnTo>
                      <a:lnTo>
                        <a:pt x="348" y="194"/>
                      </a:lnTo>
                      <a:lnTo>
                        <a:pt x="350" y="188"/>
                      </a:lnTo>
                      <a:lnTo>
                        <a:pt x="354" y="180"/>
                      </a:lnTo>
                      <a:lnTo>
                        <a:pt x="356" y="175"/>
                      </a:lnTo>
                      <a:lnTo>
                        <a:pt x="356" y="169"/>
                      </a:lnTo>
                      <a:lnTo>
                        <a:pt x="358" y="161"/>
                      </a:lnTo>
                      <a:lnTo>
                        <a:pt x="358" y="153"/>
                      </a:lnTo>
                      <a:lnTo>
                        <a:pt x="360" y="147"/>
                      </a:lnTo>
                      <a:lnTo>
                        <a:pt x="360" y="140"/>
                      </a:lnTo>
                      <a:lnTo>
                        <a:pt x="360" y="132"/>
                      </a:lnTo>
                      <a:lnTo>
                        <a:pt x="358" y="126"/>
                      </a:lnTo>
                      <a:lnTo>
                        <a:pt x="358" y="118"/>
                      </a:lnTo>
                      <a:lnTo>
                        <a:pt x="356" y="113"/>
                      </a:lnTo>
                      <a:lnTo>
                        <a:pt x="356" y="105"/>
                      </a:lnTo>
                      <a:lnTo>
                        <a:pt x="354" y="99"/>
                      </a:lnTo>
                      <a:lnTo>
                        <a:pt x="350" y="91"/>
                      </a:lnTo>
                      <a:lnTo>
                        <a:pt x="348" y="85"/>
                      </a:lnTo>
                      <a:lnTo>
                        <a:pt x="346" y="80"/>
                      </a:lnTo>
                      <a:lnTo>
                        <a:pt x="342" y="74"/>
                      </a:lnTo>
                      <a:lnTo>
                        <a:pt x="338" y="68"/>
                      </a:lnTo>
                      <a:lnTo>
                        <a:pt x="336" y="62"/>
                      </a:lnTo>
                      <a:lnTo>
                        <a:pt x="333" y="56"/>
                      </a:lnTo>
                      <a:lnTo>
                        <a:pt x="327" y="50"/>
                      </a:lnTo>
                      <a:lnTo>
                        <a:pt x="323" y="47"/>
                      </a:lnTo>
                      <a:lnTo>
                        <a:pt x="319" y="41"/>
                      </a:lnTo>
                      <a:lnTo>
                        <a:pt x="313" y="37"/>
                      </a:lnTo>
                      <a:lnTo>
                        <a:pt x="309" y="31"/>
                      </a:lnTo>
                      <a:lnTo>
                        <a:pt x="303" y="27"/>
                      </a:lnTo>
                      <a:lnTo>
                        <a:pt x="298" y="23"/>
                      </a:lnTo>
                      <a:lnTo>
                        <a:pt x="292" y="19"/>
                      </a:lnTo>
                      <a:lnTo>
                        <a:pt x="286" y="17"/>
                      </a:lnTo>
                      <a:lnTo>
                        <a:pt x="280" y="14"/>
                      </a:lnTo>
                      <a:lnTo>
                        <a:pt x="274" y="12"/>
                      </a:lnTo>
                      <a:lnTo>
                        <a:pt x="268" y="8"/>
                      </a:lnTo>
                      <a:lnTo>
                        <a:pt x="261" y="6"/>
                      </a:lnTo>
                      <a:lnTo>
                        <a:pt x="255" y="4"/>
                      </a:lnTo>
                      <a:lnTo>
                        <a:pt x="247" y="2"/>
                      </a:lnTo>
                      <a:lnTo>
                        <a:pt x="241" y="2"/>
                      </a:lnTo>
                      <a:lnTo>
                        <a:pt x="233" y="0"/>
                      </a:lnTo>
                      <a:lnTo>
                        <a:pt x="228" y="0"/>
                      </a:lnTo>
                      <a:lnTo>
                        <a:pt x="220" y="0"/>
                      </a:lnTo>
                      <a:close/>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5051" name="Oval 273"/>
              <p:cNvSpPr>
                <a:spLocks noChangeArrowheads="1"/>
              </p:cNvSpPr>
              <p:nvPr/>
            </p:nvSpPr>
            <p:spPr bwMode="auto">
              <a:xfrm>
                <a:off x="375" y="2051"/>
                <a:ext cx="94" cy="98"/>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5052" name="Oval 274"/>
              <p:cNvSpPr>
                <a:spLocks noChangeArrowheads="1"/>
              </p:cNvSpPr>
              <p:nvPr/>
            </p:nvSpPr>
            <p:spPr bwMode="auto">
              <a:xfrm>
                <a:off x="391" y="2051"/>
                <a:ext cx="75" cy="98"/>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grpSp>
      <p:grpSp>
        <p:nvGrpSpPr>
          <p:cNvPr id="24583" name="Group 617"/>
          <p:cNvGrpSpPr>
            <a:grpSpLocks/>
          </p:cNvGrpSpPr>
          <p:nvPr/>
        </p:nvGrpSpPr>
        <p:grpSpPr bwMode="auto">
          <a:xfrm>
            <a:off x="4237040" y="995365"/>
            <a:ext cx="4125912" cy="1033462"/>
            <a:chOff x="584" y="856"/>
            <a:chExt cx="4426" cy="824"/>
          </a:xfrm>
        </p:grpSpPr>
        <p:pic>
          <p:nvPicPr>
            <p:cNvPr id="24705" name="Picture 618" descr="BD00001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48" y="913"/>
              <a:ext cx="425" cy="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706" name="Group 619"/>
            <p:cNvGrpSpPr>
              <a:grpSpLocks noChangeAspect="1"/>
            </p:cNvGrpSpPr>
            <p:nvPr/>
          </p:nvGrpSpPr>
          <p:grpSpPr bwMode="auto">
            <a:xfrm>
              <a:off x="4578" y="994"/>
              <a:ext cx="353" cy="541"/>
              <a:chOff x="4751" y="286"/>
              <a:chExt cx="387" cy="767"/>
            </a:xfrm>
          </p:grpSpPr>
          <p:sp>
            <p:nvSpPr>
              <p:cNvPr id="25003" name="AutoShape 620"/>
              <p:cNvSpPr>
                <a:spLocks noChangeAspect="1" noChangeArrowheads="1" noTextEdit="1"/>
              </p:cNvSpPr>
              <p:nvPr/>
            </p:nvSpPr>
            <p:spPr bwMode="auto">
              <a:xfrm>
                <a:off x="4751" y="286"/>
                <a:ext cx="387" cy="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5004" name="Freeform 621"/>
              <p:cNvSpPr>
                <a:spLocks/>
              </p:cNvSpPr>
              <p:nvPr/>
            </p:nvSpPr>
            <p:spPr bwMode="auto">
              <a:xfrm>
                <a:off x="4751" y="428"/>
                <a:ext cx="387" cy="625"/>
              </a:xfrm>
              <a:custGeom>
                <a:avLst/>
                <a:gdLst>
                  <a:gd name="T0" fmla="*/ 7 w 774"/>
                  <a:gd name="T1" fmla="*/ 4 h 1251"/>
                  <a:gd name="T2" fmla="*/ 5 w 774"/>
                  <a:gd name="T3" fmla="*/ 0 h 1251"/>
                  <a:gd name="T4" fmla="*/ 4 w 774"/>
                  <a:gd name="T5" fmla="*/ 0 h 1251"/>
                  <a:gd name="T6" fmla="*/ 2 w 774"/>
                  <a:gd name="T7" fmla="*/ 0 h 1251"/>
                  <a:gd name="T8" fmla="*/ 0 w 774"/>
                  <a:gd name="T9" fmla="*/ 4 h 1251"/>
                  <a:gd name="T10" fmla="*/ 1 w 774"/>
                  <a:gd name="T11" fmla="*/ 4 h 1251"/>
                  <a:gd name="T12" fmla="*/ 2 w 774"/>
                  <a:gd name="T13" fmla="*/ 3 h 1251"/>
                  <a:gd name="T14" fmla="*/ 2 w 774"/>
                  <a:gd name="T15" fmla="*/ 9 h 1251"/>
                  <a:gd name="T16" fmla="*/ 3 w 774"/>
                  <a:gd name="T17" fmla="*/ 9 h 1251"/>
                  <a:gd name="T18" fmla="*/ 4 w 774"/>
                  <a:gd name="T19" fmla="*/ 5 h 1251"/>
                  <a:gd name="T20" fmla="*/ 4 w 774"/>
                  <a:gd name="T21" fmla="*/ 9 h 1251"/>
                  <a:gd name="T22" fmla="*/ 5 w 774"/>
                  <a:gd name="T23" fmla="*/ 9 h 1251"/>
                  <a:gd name="T24" fmla="*/ 5 w 774"/>
                  <a:gd name="T25" fmla="*/ 3 h 1251"/>
                  <a:gd name="T26" fmla="*/ 6 w 774"/>
                  <a:gd name="T27" fmla="*/ 4 h 1251"/>
                  <a:gd name="T28" fmla="*/ 7 w 774"/>
                  <a:gd name="T29" fmla="*/ 4 h 12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74"/>
                  <a:gd name="T46" fmla="*/ 0 h 1251"/>
                  <a:gd name="T47" fmla="*/ 774 w 774"/>
                  <a:gd name="T48" fmla="*/ 1251 h 125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74" h="1251">
                    <a:moveTo>
                      <a:pt x="774" y="615"/>
                    </a:moveTo>
                    <a:lnTo>
                      <a:pt x="622" y="0"/>
                    </a:lnTo>
                    <a:lnTo>
                      <a:pt x="387" y="0"/>
                    </a:lnTo>
                    <a:lnTo>
                      <a:pt x="152" y="0"/>
                    </a:lnTo>
                    <a:lnTo>
                      <a:pt x="0" y="615"/>
                    </a:lnTo>
                    <a:lnTo>
                      <a:pt x="84" y="638"/>
                    </a:lnTo>
                    <a:lnTo>
                      <a:pt x="174" y="409"/>
                    </a:lnTo>
                    <a:lnTo>
                      <a:pt x="220" y="1251"/>
                    </a:lnTo>
                    <a:lnTo>
                      <a:pt x="299" y="1251"/>
                    </a:lnTo>
                    <a:lnTo>
                      <a:pt x="387" y="654"/>
                    </a:lnTo>
                    <a:lnTo>
                      <a:pt x="475" y="1251"/>
                    </a:lnTo>
                    <a:lnTo>
                      <a:pt x="554" y="1251"/>
                    </a:lnTo>
                    <a:lnTo>
                      <a:pt x="600" y="409"/>
                    </a:lnTo>
                    <a:lnTo>
                      <a:pt x="690" y="638"/>
                    </a:lnTo>
                    <a:lnTo>
                      <a:pt x="774" y="615"/>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05" name="Freeform 622"/>
              <p:cNvSpPr>
                <a:spLocks/>
              </p:cNvSpPr>
              <p:nvPr/>
            </p:nvSpPr>
            <p:spPr bwMode="auto">
              <a:xfrm>
                <a:off x="4885" y="286"/>
                <a:ext cx="119" cy="120"/>
              </a:xfrm>
              <a:custGeom>
                <a:avLst/>
                <a:gdLst>
                  <a:gd name="T0" fmla="*/ 0 w 239"/>
                  <a:gd name="T1" fmla="*/ 2 h 240"/>
                  <a:gd name="T2" fmla="*/ 1 w 239"/>
                  <a:gd name="T3" fmla="*/ 2 h 240"/>
                  <a:gd name="T4" fmla="*/ 1 w 239"/>
                  <a:gd name="T5" fmla="*/ 2 h 240"/>
                  <a:gd name="T6" fmla="*/ 1 w 239"/>
                  <a:gd name="T7" fmla="*/ 2 h 240"/>
                  <a:gd name="T8" fmla="*/ 1 w 239"/>
                  <a:gd name="T9" fmla="*/ 2 h 240"/>
                  <a:gd name="T10" fmla="*/ 1 w 239"/>
                  <a:gd name="T11" fmla="*/ 2 h 240"/>
                  <a:gd name="T12" fmla="*/ 1 w 239"/>
                  <a:gd name="T13" fmla="*/ 2 h 240"/>
                  <a:gd name="T14" fmla="*/ 1 w 239"/>
                  <a:gd name="T15" fmla="*/ 2 h 240"/>
                  <a:gd name="T16" fmla="*/ 1 w 239"/>
                  <a:gd name="T17" fmla="*/ 1 h 240"/>
                  <a:gd name="T18" fmla="*/ 1 w 239"/>
                  <a:gd name="T19" fmla="*/ 1 h 240"/>
                  <a:gd name="T20" fmla="*/ 1 w 239"/>
                  <a:gd name="T21" fmla="*/ 1 h 240"/>
                  <a:gd name="T22" fmla="*/ 1 w 239"/>
                  <a:gd name="T23" fmla="*/ 1 h 240"/>
                  <a:gd name="T24" fmla="*/ 1 w 239"/>
                  <a:gd name="T25" fmla="*/ 1 h 240"/>
                  <a:gd name="T26" fmla="*/ 1 w 239"/>
                  <a:gd name="T27" fmla="*/ 1 h 240"/>
                  <a:gd name="T28" fmla="*/ 1 w 239"/>
                  <a:gd name="T29" fmla="*/ 1 h 240"/>
                  <a:gd name="T30" fmla="*/ 1 w 239"/>
                  <a:gd name="T31" fmla="*/ 1 h 240"/>
                  <a:gd name="T32" fmla="*/ 0 w 239"/>
                  <a:gd name="T33" fmla="*/ 0 h 240"/>
                  <a:gd name="T34" fmla="*/ 0 w 239"/>
                  <a:gd name="T35" fmla="*/ 1 h 240"/>
                  <a:gd name="T36" fmla="*/ 0 w 239"/>
                  <a:gd name="T37" fmla="*/ 1 h 240"/>
                  <a:gd name="T38" fmla="*/ 0 w 239"/>
                  <a:gd name="T39" fmla="*/ 1 h 240"/>
                  <a:gd name="T40" fmla="*/ 0 w 239"/>
                  <a:gd name="T41" fmla="*/ 1 h 240"/>
                  <a:gd name="T42" fmla="*/ 0 w 239"/>
                  <a:gd name="T43" fmla="*/ 1 h 240"/>
                  <a:gd name="T44" fmla="*/ 0 w 239"/>
                  <a:gd name="T45" fmla="*/ 1 h 240"/>
                  <a:gd name="T46" fmla="*/ 0 w 239"/>
                  <a:gd name="T47" fmla="*/ 1 h 240"/>
                  <a:gd name="T48" fmla="*/ 0 w 239"/>
                  <a:gd name="T49" fmla="*/ 1 h 240"/>
                  <a:gd name="T50" fmla="*/ 0 w 239"/>
                  <a:gd name="T51" fmla="*/ 2 h 240"/>
                  <a:gd name="T52" fmla="*/ 0 w 239"/>
                  <a:gd name="T53" fmla="*/ 2 h 240"/>
                  <a:gd name="T54" fmla="*/ 0 w 239"/>
                  <a:gd name="T55" fmla="*/ 2 h 240"/>
                  <a:gd name="T56" fmla="*/ 0 w 239"/>
                  <a:gd name="T57" fmla="*/ 2 h 240"/>
                  <a:gd name="T58" fmla="*/ 0 w 239"/>
                  <a:gd name="T59" fmla="*/ 2 h 240"/>
                  <a:gd name="T60" fmla="*/ 0 w 239"/>
                  <a:gd name="T61" fmla="*/ 2 h 240"/>
                  <a:gd name="T62" fmla="*/ 0 w 239"/>
                  <a:gd name="T63" fmla="*/ 2 h 240"/>
                  <a:gd name="T64" fmla="*/ 0 w 239"/>
                  <a:gd name="T65" fmla="*/ 2 h 2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9"/>
                  <a:gd name="T100" fmla="*/ 0 h 240"/>
                  <a:gd name="T101" fmla="*/ 239 w 239"/>
                  <a:gd name="T102" fmla="*/ 240 h 2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9" h="240">
                    <a:moveTo>
                      <a:pt x="120" y="240"/>
                    </a:moveTo>
                    <a:lnTo>
                      <a:pt x="144" y="237"/>
                    </a:lnTo>
                    <a:lnTo>
                      <a:pt x="166" y="230"/>
                    </a:lnTo>
                    <a:lnTo>
                      <a:pt x="187" y="219"/>
                    </a:lnTo>
                    <a:lnTo>
                      <a:pt x="204" y="204"/>
                    </a:lnTo>
                    <a:lnTo>
                      <a:pt x="218" y="187"/>
                    </a:lnTo>
                    <a:lnTo>
                      <a:pt x="229" y="166"/>
                    </a:lnTo>
                    <a:lnTo>
                      <a:pt x="236" y="144"/>
                    </a:lnTo>
                    <a:lnTo>
                      <a:pt x="239" y="120"/>
                    </a:lnTo>
                    <a:lnTo>
                      <a:pt x="236" y="96"/>
                    </a:lnTo>
                    <a:lnTo>
                      <a:pt x="229" y="74"/>
                    </a:lnTo>
                    <a:lnTo>
                      <a:pt x="218" y="53"/>
                    </a:lnTo>
                    <a:lnTo>
                      <a:pt x="204" y="36"/>
                    </a:lnTo>
                    <a:lnTo>
                      <a:pt x="187" y="21"/>
                    </a:lnTo>
                    <a:lnTo>
                      <a:pt x="166" y="9"/>
                    </a:lnTo>
                    <a:lnTo>
                      <a:pt x="144" y="2"/>
                    </a:lnTo>
                    <a:lnTo>
                      <a:pt x="120" y="0"/>
                    </a:lnTo>
                    <a:lnTo>
                      <a:pt x="96" y="2"/>
                    </a:lnTo>
                    <a:lnTo>
                      <a:pt x="74" y="9"/>
                    </a:lnTo>
                    <a:lnTo>
                      <a:pt x="53" y="21"/>
                    </a:lnTo>
                    <a:lnTo>
                      <a:pt x="36" y="36"/>
                    </a:lnTo>
                    <a:lnTo>
                      <a:pt x="21" y="53"/>
                    </a:lnTo>
                    <a:lnTo>
                      <a:pt x="9" y="74"/>
                    </a:lnTo>
                    <a:lnTo>
                      <a:pt x="3" y="96"/>
                    </a:lnTo>
                    <a:lnTo>
                      <a:pt x="0" y="120"/>
                    </a:lnTo>
                    <a:lnTo>
                      <a:pt x="3" y="144"/>
                    </a:lnTo>
                    <a:lnTo>
                      <a:pt x="9" y="166"/>
                    </a:lnTo>
                    <a:lnTo>
                      <a:pt x="21" y="187"/>
                    </a:lnTo>
                    <a:lnTo>
                      <a:pt x="36" y="204"/>
                    </a:lnTo>
                    <a:lnTo>
                      <a:pt x="53" y="219"/>
                    </a:lnTo>
                    <a:lnTo>
                      <a:pt x="74" y="230"/>
                    </a:lnTo>
                    <a:lnTo>
                      <a:pt x="96" y="237"/>
                    </a:lnTo>
                    <a:lnTo>
                      <a:pt x="120" y="24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06" name="Freeform 623"/>
              <p:cNvSpPr>
                <a:spLocks/>
              </p:cNvSpPr>
              <p:nvPr/>
            </p:nvSpPr>
            <p:spPr bwMode="auto">
              <a:xfrm>
                <a:off x="4935" y="286"/>
                <a:ext cx="69" cy="120"/>
              </a:xfrm>
              <a:custGeom>
                <a:avLst/>
                <a:gdLst>
                  <a:gd name="T0" fmla="*/ 1 w 137"/>
                  <a:gd name="T1" fmla="*/ 0 h 240"/>
                  <a:gd name="T2" fmla="*/ 1 w 137"/>
                  <a:gd name="T3" fmla="*/ 0 h 240"/>
                  <a:gd name="T4" fmla="*/ 1 w 137"/>
                  <a:gd name="T5" fmla="*/ 0 h 240"/>
                  <a:gd name="T6" fmla="*/ 1 w 137"/>
                  <a:gd name="T7" fmla="*/ 1 h 240"/>
                  <a:gd name="T8" fmla="*/ 0 w 137"/>
                  <a:gd name="T9" fmla="*/ 1 h 240"/>
                  <a:gd name="T10" fmla="*/ 1 w 137"/>
                  <a:gd name="T11" fmla="*/ 1 h 240"/>
                  <a:gd name="T12" fmla="*/ 1 w 137"/>
                  <a:gd name="T13" fmla="*/ 1 h 240"/>
                  <a:gd name="T14" fmla="*/ 1 w 137"/>
                  <a:gd name="T15" fmla="*/ 1 h 240"/>
                  <a:gd name="T16" fmla="*/ 1 w 137"/>
                  <a:gd name="T17" fmla="*/ 1 h 240"/>
                  <a:gd name="T18" fmla="*/ 1 w 137"/>
                  <a:gd name="T19" fmla="*/ 1 h 240"/>
                  <a:gd name="T20" fmla="*/ 1 w 137"/>
                  <a:gd name="T21" fmla="*/ 1 h 240"/>
                  <a:gd name="T22" fmla="*/ 1 w 137"/>
                  <a:gd name="T23" fmla="*/ 1 h 240"/>
                  <a:gd name="T24" fmla="*/ 1 w 137"/>
                  <a:gd name="T25" fmla="*/ 1 h 240"/>
                  <a:gd name="T26" fmla="*/ 1 w 137"/>
                  <a:gd name="T27" fmla="*/ 2 h 240"/>
                  <a:gd name="T28" fmla="*/ 1 w 137"/>
                  <a:gd name="T29" fmla="*/ 2 h 240"/>
                  <a:gd name="T30" fmla="*/ 1 w 137"/>
                  <a:gd name="T31" fmla="*/ 2 h 240"/>
                  <a:gd name="T32" fmla="*/ 1 w 137"/>
                  <a:gd name="T33" fmla="*/ 2 h 240"/>
                  <a:gd name="T34" fmla="*/ 1 w 137"/>
                  <a:gd name="T35" fmla="*/ 2 h 240"/>
                  <a:gd name="T36" fmla="*/ 1 w 137"/>
                  <a:gd name="T37" fmla="*/ 2 h 240"/>
                  <a:gd name="T38" fmla="*/ 1 w 137"/>
                  <a:gd name="T39" fmla="*/ 2 h 240"/>
                  <a:gd name="T40" fmla="*/ 0 w 137"/>
                  <a:gd name="T41" fmla="*/ 2 h 240"/>
                  <a:gd name="T42" fmla="*/ 1 w 137"/>
                  <a:gd name="T43" fmla="*/ 2 h 240"/>
                  <a:gd name="T44" fmla="*/ 1 w 137"/>
                  <a:gd name="T45" fmla="*/ 2 h 240"/>
                  <a:gd name="T46" fmla="*/ 1 w 137"/>
                  <a:gd name="T47" fmla="*/ 2 h 240"/>
                  <a:gd name="T48" fmla="*/ 1 w 137"/>
                  <a:gd name="T49" fmla="*/ 2 h 240"/>
                  <a:gd name="T50" fmla="*/ 1 w 137"/>
                  <a:gd name="T51" fmla="*/ 2 h 240"/>
                  <a:gd name="T52" fmla="*/ 1 w 137"/>
                  <a:gd name="T53" fmla="*/ 2 h 240"/>
                  <a:gd name="T54" fmla="*/ 1 w 137"/>
                  <a:gd name="T55" fmla="*/ 2 h 240"/>
                  <a:gd name="T56" fmla="*/ 1 w 137"/>
                  <a:gd name="T57" fmla="*/ 2 h 240"/>
                  <a:gd name="T58" fmla="*/ 1 w 137"/>
                  <a:gd name="T59" fmla="*/ 2 h 240"/>
                  <a:gd name="T60" fmla="*/ 1 w 137"/>
                  <a:gd name="T61" fmla="*/ 2 h 240"/>
                  <a:gd name="T62" fmla="*/ 2 w 137"/>
                  <a:gd name="T63" fmla="*/ 2 h 240"/>
                  <a:gd name="T64" fmla="*/ 2 w 137"/>
                  <a:gd name="T65" fmla="*/ 1 h 240"/>
                  <a:gd name="T66" fmla="*/ 2 w 137"/>
                  <a:gd name="T67" fmla="*/ 1 h 240"/>
                  <a:gd name="T68" fmla="*/ 1 w 137"/>
                  <a:gd name="T69" fmla="*/ 1 h 240"/>
                  <a:gd name="T70" fmla="*/ 1 w 137"/>
                  <a:gd name="T71" fmla="*/ 1 h 240"/>
                  <a:gd name="T72" fmla="*/ 1 w 137"/>
                  <a:gd name="T73" fmla="*/ 1 h 240"/>
                  <a:gd name="T74" fmla="*/ 1 w 137"/>
                  <a:gd name="T75" fmla="*/ 1 h 240"/>
                  <a:gd name="T76" fmla="*/ 1 w 137"/>
                  <a:gd name="T77" fmla="*/ 1 h 240"/>
                  <a:gd name="T78" fmla="*/ 1 w 137"/>
                  <a:gd name="T79" fmla="*/ 1 h 240"/>
                  <a:gd name="T80" fmla="*/ 1 w 137"/>
                  <a:gd name="T81" fmla="*/ 0 h 2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7"/>
                  <a:gd name="T124" fmla="*/ 0 h 240"/>
                  <a:gd name="T125" fmla="*/ 137 w 137"/>
                  <a:gd name="T126" fmla="*/ 240 h 2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7" h="240">
                    <a:moveTo>
                      <a:pt x="18" y="0"/>
                    </a:moveTo>
                    <a:lnTo>
                      <a:pt x="13" y="0"/>
                    </a:lnTo>
                    <a:lnTo>
                      <a:pt x="9" y="0"/>
                    </a:lnTo>
                    <a:lnTo>
                      <a:pt x="4" y="1"/>
                    </a:lnTo>
                    <a:lnTo>
                      <a:pt x="0" y="1"/>
                    </a:lnTo>
                    <a:lnTo>
                      <a:pt x="20" y="7"/>
                    </a:lnTo>
                    <a:lnTo>
                      <a:pt x="40" y="15"/>
                    </a:lnTo>
                    <a:lnTo>
                      <a:pt x="57" y="26"/>
                    </a:lnTo>
                    <a:lnTo>
                      <a:pt x="71" y="41"/>
                    </a:lnTo>
                    <a:lnTo>
                      <a:pt x="84" y="59"/>
                    </a:lnTo>
                    <a:lnTo>
                      <a:pt x="92" y="77"/>
                    </a:lnTo>
                    <a:lnTo>
                      <a:pt x="97" y="98"/>
                    </a:lnTo>
                    <a:lnTo>
                      <a:pt x="100" y="120"/>
                    </a:lnTo>
                    <a:lnTo>
                      <a:pt x="97" y="142"/>
                    </a:lnTo>
                    <a:lnTo>
                      <a:pt x="92" y="162"/>
                    </a:lnTo>
                    <a:lnTo>
                      <a:pt x="84" y="181"/>
                    </a:lnTo>
                    <a:lnTo>
                      <a:pt x="71" y="198"/>
                    </a:lnTo>
                    <a:lnTo>
                      <a:pt x="57" y="213"/>
                    </a:lnTo>
                    <a:lnTo>
                      <a:pt x="40" y="225"/>
                    </a:lnTo>
                    <a:lnTo>
                      <a:pt x="20" y="233"/>
                    </a:lnTo>
                    <a:lnTo>
                      <a:pt x="0" y="238"/>
                    </a:lnTo>
                    <a:lnTo>
                      <a:pt x="4" y="238"/>
                    </a:lnTo>
                    <a:lnTo>
                      <a:pt x="9" y="238"/>
                    </a:lnTo>
                    <a:lnTo>
                      <a:pt x="13" y="240"/>
                    </a:lnTo>
                    <a:lnTo>
                      <a:pt x="18" y="240"/>
                    </a:lnTo>
                    <a:lnTo>
                      <a:pt x="42" y="237"/>
                    </a:lnTo>
                    <a:lnTo>
                      <a:pt x="64" y="230"/>
                    </a:lnTo>
                    <a:lnTo>
                      <a:pt x="85" y="219"/>
                    </a:lnTo>
                    <a:lnTo>
                      <a:pt x="102" y="204"/>
                    </a:lnTo>
                    <a:lnTo>
                      <a:pt x="116" y="187"/>
                    </a:lnTo>
                    <a:lnTo>
                      <a:pt x="127" y="166"/>
                    </a:lnTo>
                    <a:lnTo>
                      <a:pt x="134" y="144"/>
                    </a:lnTo>
                    <a:lnTo>
                      <a:pt x="137" y="120"/>
                    </a:lnTo>
                    <a:lnTo>
                      <a:pt x="134" y="96"/>
                    </a:lnTo>
                    <a:lnTo>
                      <a:pt x="127" y="74"/>
                    </a:lnTo>
                    <a:lnTo>
                      <a:pt x="116" y="53"/>
                    </a:lnTo>
                    <a:lnTo>
                      <a:pt x="102" y="36"/>
                    </a:lnTo>
                    <a:lnTo>
                      <a:pt x="85" y="21"/>
                    </a:lnTo>
                    <a:lnTo>
                      <a:pt x="64" y="9"/>
                    </a:lnTo>
                    <a:lnTo>
                      <a:pt x="42" y="2"/>
                    </a:lnTo>
                    <a:lnTo>
                      <a:pt x="18" y="0"/>
                    </a:lnTo>
                    <a:close/>
                  </a:path>
                </a:pathLst>
              </a:custGeom>
              <a:solidFill>
                <a:srgbClr val="E09E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07" name="Freeform 624"/>
              <p:cNvSpPr>
                <a:spLocks/>
              </p:cNvSpPr>
              <p:nvPr/>
            </p:nvSpPr>
            <p:spPr bwMode="auto">
              <a:xfrm>
                <a:off x="4877" y="428"/>
                <a:ext cx="135" cy="186"/>
              </a:xfrm>
              <a:custGeom>
                <a:avLst/>
                <a:gdLst>
                  <a:gd name="T0" fmla="*/ 1 w 271"/>
                  <a:gd name="T1" fmla="*/ 3 h 372"/>
                  <a:gd name="T2" fmla="*/ 1 w 271"/>
                  <a:gd name="T3" fmla="*/ 2 h 372"/>
                  <a:gd name="T4" fmla="*/ 2 w 271"/>
                  <a:gd name="T5" fmla="*/ 0 h 372"/>
                  <a:gd name="T6" fmla="*/ 0 w 271"/>
                  <a:gd name="T7" fmla="*/ 0 h 372"/>
                  <a:gd name="T8" fmla="*/ 0 w 271"/>
                  <a:gd name="T9" fmla="*/ 2 h 372"/>
                  <a:gd name="T10" fmla="*/ 1 w 271"/>
                  <a:gd name="T11" fmla="*/ 3 h 372"/>
                  <a:gd name="T12" fmla="*/ 0 60000 65536"/>
                  <a:gd name="T13" fmla="*/ 0 60000 65536"/>
                  <a:gd name="T14" fmla="*/ 0 60000 65536"/>
                  <a:gd name="T15" fmla="*/ 0 60000 65536"/>
                  <a:gd name="T16" fmla="*/ 0 60000 65536"/>
                  <a:gd name="T17" fmla="*/ 0 60000 65536"/>
                  <a:gd name="T18" fmla="*/ 0 w 271"/>
                  <a:gd name="T19" fmla="*/ 0 h 372"/>
                  <a:gd name="T20" fmla="*/ 271 w 271"/>
                  <a:gd name="T21" fmla="*/ 372 h 372"/>
                </a:gdLst>
                <a:ahLst/>
                <a:cxnLst>
                  <a:cxn ang="T12">
                    <a:pos x="T0" y="T1"/>
                  </a:cxn>
                  <a:cxn ang="T13">
                    <a:pos x="T2" y="T3"/>
                  </a:cxn>
                  <a:cxn ang="T14">
                    <a:pos x="T4" y="T5"/>
                  </a:cxn>
                  <a:cxn ang="T15">
                    <a:pos x="T6" y="T7"/>
                  </a:cxn>
                  <a:cxn ang="T16">
                    <a:pos x="T8" y="T9"/>
                  </a:cxn>
                  <a:cxn ang="T17">
                    <a:pos x="T10" y="T11"/>
                  </a:cxn>
                </a:cxnLst>
                <a:rect l="T18" t="T19" r="T20" b="T21"/>
                <a:pathLst>
                  <a:path w="271" h="372">
                    <a:moveTo>
                      <a:pt x="135" y="372"/>
                    </a:moveTo>
                    <a:lnTo>
                      <a:pt x="188" y="228"/>
                    </a:lnTo>
                    <a:lnTo>
                      <a:pt x="271" y="0"/>
                    </a:lnTo>
                    <a:lnTo>
                      <a:pt x="0" y="0"/>
                    </a:lnTo>
                    <a:lnTo>
                      <a:pt x="83" y="228"/>
                    </a:lnTo>
                    <a:lnTo>
                      <a:pt x="135" y="3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08" name="Freeform 625"/>
              <p:cNvSpPr>
                <a:spLocks/>
              </p:cNvSpPr>
              <p:nvPr/>
            </p:nvSpPr>
            <p:spPr bwMode="auto">
              <a:xfrm>
                <a:off x="4919" y="443"/>
                <a:ext cx="52" cy="171"/>
              </a:xfrm>
              <a:custGeom>
                <a:avLst/>
                <a:gdLst>
                  <a:gd name="T0" fmla="*/ 0 w 105"/>
                  <a:gd name="T1" fmla="*/ 0 h 341"/>
                  <a:gd name="T2" fmla="*/ 0 w 105"/>
                  <a:gd name="T3" fmla="*/ 0 h 341"/>
                  <a:gd name="T4" fmla="*/ 0 w 105"/>
                  <a:gd name="T5" fmla="*/ 1 h 341"/>
                  <a:gd name="T6" fmla="*/ 0 w 105"/>
                  <a:gd name="T7" fmla="*/ 2 h 341"/>
                  <a:gd name="T8" fmla="*/ 0 w 105"/>
                  <a:gd name="T9" fmla="*/ 3 h 341"/>
                  <a:gd name="T10" fmla="*/ 0 w 105"/>
                  <a:gd name="T11" fmla="*/ 2 h 341"/>
                  <a:gd name="T12" fmla="*/ 0 w 105"/>
                  <a:gd name="T13" fmla="*/ 1 h 341"/>
                  <a:gd name="T14" fmla="*/ 0 w 105"/>
                  <a:gd name="T15" fmla="*/ 0 h 341"/>
                  <a:gd name="T16" fmla="*/ 0 w 105"/>
                  <a:gd name="T17" fmla="*/ 0 h 3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5"/>
                  <a:gd name="T28" fmla="*/ 0 h 341"/>
                  <a:gd name="T29" fmla="*/ 105 w 105"/>
                  <a:gd name="T30" fmla="*/ 341 h 3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5" h="341">
                    <a:moveTo>
                      <a:pt x="52" y="0"/>
                    </a:moveTo>
                    <a:lnTo>
                      <a:pt x="89" y="0"/>
                    </a:lnTo>
                    <a:lnTo>
                      <a:pt x="65" y="49"/>
                    </a:lnTo>
                    <a:lnTo>
                      <a:pt x="105" y="197"/>
                    </a:lnTo>
                    <a:lnTo>
                      <a:pt x="52" y="341"/>
                    </a:lnTo>
                    <a:lnTo>
                      <a:pt x="0" y="197"/>
                    </a:lnTo>
                    <a:lnTo>
                      <a:pt x="40" y="49"/>
                    </a:lnTo>
                    <a:lnTo>
                      <a:pt x="16" y="0"/>
                    </a:lnTo>
                    <a:lnTo>
                      <a:pt x="52"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4707" name="Group 626"/>
            <p:cNvGrpSpPr>
              <a:grpSpLocks noChangeAspect="1"/>
            </p:cNvGrpSpPr>
            <p:nvPr/>
          </p:nvGrpSpPr>
          <p:grpSpPr bwMode="auto">
            <a:xfrm>
              <a:off x="1156" y="887"/>
              <a:ext cx="336" cy="534"/>
              <a:chOff x="2400" y="2496"/>
              <a:chExt cx="369" cy="756"/>
            </a:xfrm>
          </p:grpSpPr>
          <p:sp>
            <p:nvSpPr>
              <p:cNvPr id="24990" name="AutoShape 627"/>
              <p:cNvSpPr>
                <a:spLocks noChangeAspect="1" noChangeArrowheads="1" noTextEdit="1"/>
              </p:cNvSpPr>
              <p:nvPr/>
            </p:nvSpPr>
            <p:spPr bwMode="auto">
              <a:xfrm>
                <a:off x="2400" y="2496"/>
                <a:ext cx="369"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991" name="Freeform 628"/>
              <p:cNvSpPr>
                <a:spLocks/>
              </p:cNvSpPr>
              <p:nvPr/>
            </p:nvSpPr>
            <p:spPr bwMode="auto">
              <a:xfrm>
                <a:off x="2490" y="2496"/>
                <a:ext cx="187" cy="122"/>
              </a:xfrm>
              <a:custGeom>
                <a:avLst/>
                <a:gdLst>
                  <a:gd name="T0" fmla="*/ 1 w 375"/>
                  <a:gd name="T1" fmla="*/ 2 h 244"/>
                  <a:gd name="T2" fmla="*/ 1 w 375"/>
                  <a:gd name="T3" fmla="*/ 2 h 244"/>
                  <a:gd name="T4" fmla="*/ 2 w 375"/>
                  <a:gd name="T5" fmla="*/ 2 h 244"/>
                  <a:gd name="T6" fmla="*/ 2 w 375"/>
                  <a:gd name="T7" fmla="*/ 2 h 244"/>
                  <a:gd name="T8" fmla="*/ 2 w 375"/>
                  <a:gd name="T9" fmla="*/ 2 h 244"/>
                  <a:gd name="T10" fmla="*/ 2 w 375"/>
                  <a:gd name="T11" fmla="*/ 2 h 244"/>
                  <a:gd name="T12" fmla="*/ 2 w 375"/>
                  <a:gd name="T13" fmla="*/ 2 h 244"/>
                  <a:gd name="T14" fmla="*/ 2 w 375"/>
                  <a:gd name="T15" fmla="*/ 2 h 244"/>
                  <a:gd name="T16" fmla="*/ 2 w 375"/>
                  <a:gd name="T17" fmla="*/ 2 h 244"/>
                  <a:gd name="T18" fmla="*/ 2 w 375"/>
                  <a:gd name="T19" fmla="*/ 2 h 244"/>
                  <a:gd name="T20" fmla="*/ 2 w 375"/>
                  <a:gd name="T21" fmla="*/ 2 h 244"/>
                  <a:gd name="T22" fmla="*/ 2 w 375"/>
                  <a:gd name="T23" fmla="*/ 2 h 244"/>
                  <a:gd name="T24" fmla="*/ 2 w 375"/>
                  <a:gd name="T25" fmla="*/ 1 h 244"/>
                  <a:gd name="T26" fmla="*/ 2 w 375"/>
                  <a:gd name="T27" fmla="*/ 1 h 244"/>
                  <a:gd name="T28" fmla="*/ 2 w 375"/>
                  <a:gd name="T29" fmla="*/ 1 h 244"/>
                  <a:gd name="T30" fmla="*/ 1 w 375"/>
                  <a:gd name="T31" fmla="*/ 1 h 244"/>
                  <a:gd name="T32" fmla="*/ 1 w 375"/>
                  <a:gd name="T33" fmla="*/ 1 h 244"/>
                  <a:gd name="T34" fmla="*/ 0 w 375"/>
                  <a:gd name="T35" fmla="*/ 1 h 244"/>
                  <a:gd name="T36" fmla="*/ 0 w 375"/>
                  <a:gd name="T37" fmla="*/ 1 h 244"/>
                  <a:gd name="T38" fmla="*/ 0 w 375"/>
                  <a:gd name="T39" fmla="*/ 1 h 244"/>
                  <a:gd name="T40" fmla="*/ 0 w 375"/>
                  <a:gd name="T41" fmla="*/ 2 h 244"/>
                  <a:gd name="T42" fmla="*/ 0 w 375"/>
                  <a:gd name="T43" fmla="*/ 2 h 244"/>
                  <a:gd name="T44" fmla="*/ 0 w 375"/>
                  <a:gd name="T45" fmla="*/ 2 h 244"/>
                  <a:gd name="T46" fmla="*/ 0 w 375"/>
                  <a:gd name="T47" fmla="*/ 2 h 244"/>
                  <a:gd name="T48" fmla="*/ 0 w 375"/>
                  <a:gd name="T49" fmla="*/ 2 h 244"/>
                  <a:gd name="T50" fmla="*/ 0 w 375"/>
                  <a:gd name="T51" fmla="*/ 2 h 244"/>
                  <a:gd name="T52" fmla="*/ 0 w 375"/>
                  <a:gd name="T53" fmla="*/ 2 h 244"/>
                  <a:gd name="T54" fmla="*/ 0 w 375"/>
                  <a:gd name="T55" fmla="*/ 2 h 244"/>
                  <a:gd name="T56" fmla="*/ 0 w 375"/>
                  <a:gd name="T57" fmla="*/ 2 h 244"/>
                  <a:gd name="T58" fmla="*/ 0 w 375"/>
                  <a:gd name="T59" fmla="*/ 2 h 244"/>
                  <a:gd name="T60" fmla="*/ 0 w 375"/>
                  <a:gd name="T61" fmla="*/ 2 h 244"/>
                  <a:gd name="T62" fmla="*/ 1 w 375"/>
                  <a:gd name="T63" fmla="*/ 2 h 2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5"/>
                  <a:gd name="T97" fmla="*/ 0 h 244"/>
                  <a:gd name="T98" fmla="*/ 375 w 375"/>
                  <a:gd name="T99" fmla="*/ 244 h 2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5" h="244">
                    <a:moveTo>
                      <a:pt x="188" y="244"/>
                    </a:moveTo>
                    <a:lnTo>
                      <a:pt x="212" y="244"/>
                    </a:lnTo>
                    <a:lnTo>
                      <a:pt x="234" y="243"/>
                    </a:lnTo>
                    <a:lnTo>
                      <a:pt x="254" y="241"/>
                    </a:lnTo>
                    <a:lnTo>
                      <a:pt x="272" y="240"/>
                    </a:lnTo>
                    <a:lnTo>
                      <a:pt x="289" y="237"/>
                    </a:lnTo>
                    <a:lnTo>
                      <a:pt x="304" y="234"/>
                    </a:lnTo>
                    <a:lnTo>
                      <a:pt x="318" y="232"/>
                    </a:lnTo>
                    <a:lnTo>
                      <a:pt x="331" y="228"/>
                    </a:lnTo>
                    <a:lnTo>
                      <a:pt x="341" y="225"/>
                    </a:lnTo>
                    <a:lnTo>
                      <a:pt x="350" y="222"/>
                    </a:lnTo>
                    <a:lnTo>
                      <a:pt x="357" y="219"/>
                    </a:lnTo>
                    <a:lnTo>
                      <a:pt x="364" y="217"/>
                    </a:lnTo>
                    <a:lnTo>
                      <a:pt x="369" y="216"/>
                    </a:lnTo>
                    <a:lnTo>
                      <a:pt x="372" y="213"/>
                    </a:lnTo>
                    <a:lnTo>
                      <a:pt x="374" y="212"/>
                    </a:lnTo>
                    <a:lnTo>
                      <a:pt x="375" y="212"/>
                    </a:lnTo>
                    <a:lnTo>
                      <a:pt x="372" y="210"/>
                    </a:lnTo>
                    <a:lnTo>
                      <a:pt x="368" y="205"/>
                    </a:lnTo>
                    <a:lnTo>
                      <a:pt x="361" y="198"/>
                    </a:lnTo>
                    <a:lnTo>
                      <a:pt x="353" y="188"/>
                    </a:lnTo>
                    <a:lnTo>
                      <a:pt x="345" y="177"/>
                    </a:lnTo>
                    <a:lnTo>
                      <a:pt x="338" y="166"/>
                    </a:lnTo>
                    <a:lnTo>
                      <a:pt x="333" y="154"/>
                    </a:lnTo>
                    <a:lnTo>
                      <a:pt x="331" y="143"/>
                    </a:lnTo>
                    <a:lnTo>
                      <a:pt x="327" y="114"/>
                    </a:lnTo>
                    <a:lnTo>
                      <a:pt x="319" y="88"/>
                    </a:lnTo>
                    <a:lnTo>
                      <a:pt x="307" y="62"/>
                    </a:lnTo>
                    <a:lnTo>
                      <a:pt x="289" y="41"/>
                    </a:lnTo>
                    <a:lnTo>
                      <a:pt x="267" y="24"/>
                    </a:lnTo>
                    <a:lnTo>
                      <a:pt x="243" y="12"/>
                    </a:lnTo>
                    <a:lnTo>
                      <a:pt x="217" y="2"/>
                    </a:lnTo>
                    <a:lnTo>
                      <a:pt x="188" y="0"/>
                    </a:lnTo>
                    <a:lnTo>
                      <a:pt x="159" y="2"/>
                    </a:lnTo>
                    <a:lnTo>
                      <a:pt x="132" y="12"/>
                    </a:lnTo>
                    <a:lnTo>
                      <a:pt x="107" y="24"/>
                    </a:lnTo>
                    <a:lnTo>
                      <a:pt x="86" y="41"/>
                    </a:lnTo>
                    <a:lnTo>
                      <a:pt x="69" y="62"/>
                    </a:lnTo>
                    <a:lnTo>
                      <a:pt x="56" y="88"/>
                    </a:lnTo>
                    <a:lnTo>
                      <a:pt x="47" y="114"/>
                    </a:lnTo>
                    <a:lnTo>
                      <a:pt x="45" y="143"/>
                    </a:lnTo>
                    <a:lnTo>
                      <a:pt x="43" y="154"/>
                    </a:lnTo>
                    <a:lnTo>
                      <a:pt x="38" y="167"/>
                    </a:lnTo>
                    <a:lnTo>
                      <a:pt x="31" y="179"/>
                    </a:lnTo>
                    <a:lnTo>
                      <a:pt x="23" y="189"/>
                    </a:lnTo>
                    <a:lnTo>
                      <a:pt x="14" y="198"/>
                    </a:lnTo>
                    <a:lnTo>
                      <a:pt x="7" y="205"/>
                    </a:lnTo>
                    <a:lnTo>
                      <a:pt x="2" y="211"/>
                    </a:lnTo>
                    <a:lnTo>
                      <a:pt x="0" y="212"/>
                    </a:lnTo>
                    <a:lnTo>
                      <a:pt x="1" y="212"/>
                    </a:lnTo>
                    <a:lnTo>
                      <a:pt x="2" y="213"/>
                    </a:lnTo>
                    <a:lnTo>
                      <a:pt x="6" y="216"/>
                    </a:lnTo>
                    <a:lnTo>
                      <a:pt x="10" y="217"/>
                    </a:lnTo>
                    <a:lnTo>
                      <a:pt x="17" y="219"/>
                    </a:lnTo>
                    <a:lnTo>
                      <a:pt x="25" y="222"/>
                    </a:lnTo>
                    <a:lnTo>
                      <a:pt x="33" y="225"/>
                    </a:lnTo>
                    <a:lnTo>
                      <a:pt x="45" y="228"/>
                    </a:lnTo>
                    <a:lnTo>
                      <a:pt x="56" y="232"/>
                    </a:lnTo>
                    <a:lnTo>
                      <a:pt x="70" y="234"/>
                    </a:lnTo>
                    <a:lnTo>
                      <a:pt x="86" y="237"/>
                    </a:lnTo>
                    <a:lnTo>
                      <a:pt x="103" y="240"/>
                    </a:lnTo>
                    <a:lnTo>
                      <a:pt x="122" y="241"/>
                    </a:lnTo>
                    <a:lnTo>
                      <a:pt x="142" y="243"/>
                    </a:lnTo>
                    <a:lnTo>
                      <a:pt x="164" y="244"/>
                    </a:lnTo>
                    <a:lnTo>
                      <a:pt x="188" y="244"/>
                    </a:lnTo>
                    <a:close/>
                  </a:path>
                </a:pathLst>
              </a:custGeom>
              <a:solidFill>
                <a:srgbClr val="8C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92" name="Freeform 629"/>
              <p:cNvSpPr>
                <a:spLocks/>
              </p:cNvSpPr>
              <p:nvPr/>
            </p:nvSpPr>
            <p:spPr bwMode="auto">
              <a:xfrm>
                <a:off x="2400" y="2627"/>
                <a:ext cx="369" cy="455"/>
              </a:xfrm>
              <a:custGeom>
                <a:avLst/>
                <a:gdLst>
                  <a:gd name="T0" fmla="*/ 5 w 738"/>
                  <a:gd name="T1" fmla="*/ 8 h 910"/>
                  <a:gd name="T2" fmla="*/ 4 w 738"/>
                  <a:gd name="T3" fmla="*/ 4 h 910"/>
                  <a:gd name="T4" fmla="*/ 5 w 738"/>
                  <a:gd name="T5" fmla="*/ 2 h 910"/>
                  <a:gd name="T6" fmla="*/ 6 w 738"/>
                  <a:gd name="T7" fmla="*/ 5 h 910"/>
                  <a:gd name="T8" fmla="*/ 6 w 738"/>
                  <a:gd name="T9" fmla="*/ 5 h 910"/>
                  <a:gd name="T10" fmla="*/ 5 w 738"/>
                  <a:gd name="T11" fmla="*/ 1 h 910"/>
                  <a:gd name="T12" fmla="*/ 4 w 738"/>
                  <a:gd name="T13" fmla="*/ 0 h 910"/>
                  <a:gd name="T14" fmla="*/ 3 w 738"/>
                  <a:gd name="T15" fmla="*/ 0 h 910"/>
                  <a:gd name="T16" fmla="*/ 3 w 738"/>
                  <a:gd name="T17" fmla="*/ 0 h 910"/>
                  <a:gd name="T18" fmla="*/ 2 w 738"/>
                  <a:gd name="T19" fmla="*/ 1 h 910"/>
                  <a:gd name="T20" fmla="*/ 0 w 738"/>
                  <a:gd name="T21" fmla="*/ 5 h 910"/>
                  <a:gd name="T22" fmla="*/ 1 w 738"/>
                  <a:gd name="T23" fmla="*/ 5 h 910"/>
                  <a:gd name="T24" fmla="*/ 2 w 738"/>
                  <a:gd name="T25" fmla="*/ 2 h 910"/>
                  <a:gd name="T26" fmla="*/ 2 w 738"/>
                  <a:gd name="T27" fmla="*/ 4 h 910"/>
                  <a:gd name="T28" fmla="*/ 2 w 738"/>
                  <a:gd name="T29" fmla="*/ 8 h 910"/>
                  <a:gd name="T30" fmla="*/ 5 w 738"/>
                  <a:gd name="T31" fmla="*/ 8 h 9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38"/>
                  <a:gd name="T49" fmla="*/ 0 h 910"/>
                  <a:gd name="T50" fmla="*/ 738 w 738"/>
                  <a:gd name="T51" fmla="*/ 910 h 9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38" h="910">
                    <a:moveTo>
                      <a:pt x="595" y="910"/>
                    </a:moveTo>
                    <a:lnTo>
                      <a:pt x="490" y="387"/>
                    </a:lnTo>
                    <a:lnTo>
                      <a:pt x="543" y="251"/>
                    </a:lnTo>
                    <a:lnTo>
                      <a:pt x="671" y="571"/>
                    </a:lnTo>
                    <a:lnTo>
                      <a:pt x="738" y="553"/>
                    </a:lnTo>
                    <a:lnTo>
                      <a:pt x="559" y="39"/>
                    </a:lnTo>
                    <a:lnTo>
                      <a:pt x="447" y="0"/>
                    </a:lnTo>
                    <a:lnTo>
                      <a:pt x="368" y="0"/>
                    </a:lnTo>
                    <a:lnTo>
                      <a:pt x="291" y="0"/>
                    </a:lnTo>
                    <a:lnTo>
                      <a:pt x="176" y="38"/>
                    </a:lnTo>
                    <a:lnTo>
                      <a:pt x="0" y="550"/>
                    </a:lnTo>
                    <a:lnTo>
                      <a:pt x="63" y="571"/>
                    </a:lnTo>
                    <a:lnTo>
                      <a:pt x="191" y="251"/>
                    </a:lnTo>
                    <a:lnTo>
                      <a:pt x="246" y="387"/>
                    </a:lnTo>
                    <a:lnTo>
                      <a:pt x="140" y="910"/>
                    </a:lnTo>
                    <a:lnTo>
                      <a:pt x="595" y="9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93" name="Freeform 630"/>
              <p:cNvSpPr>
                <a:spLocks/>
              </p:cNvSpPr>
              <p:nvPr/>
            </p:nvSpPr>
            <p:spPr bwMode="auto">
              <a:xfrm>
                <a:off x="2603" y="3082"/>
                <a:ext cx="65" cy="170"/>
              </a:xfrm>
              <a:custGeom>
                <a:avLst/>
                <a:gdLst>
                  <a:gd name="T0" fmla="*/ 0 w 129"/>
                  <a:gd name="T1" fmla="*/ 0 h 340"/>
                  <a:gd name="T2" fmla="*/ 1 w 129"/>
                  <a:gd name="T3" fmla="*/ 3 h 340"/>
                  <a:gd name="T4" fmla="*/ 2 w 129"/>
                  <a:gd name="T5" fmla="*/ 3 h 340"/>
                  <a:gd name="T6" fmla="*/ 1 w 129"/>
                  <a:gd name="T7" fmla="*/ 0 h 340"/>
                  <a:gd name="T8" fmla="*/ 0 w 129"/>
                  <a:gd name="T9" fmla="*/ 0 h 340"/>
                  <a:gd name="T10" fmla="*/ 0 60000 65536"/>
                  <a:gd name="T11" fmla="*/ 0 60000 65536"/>
                  <a:gd name="T12" fmla="*/ 0 60000 65536"/>
                  <a:gd name="T13" fmla="*/ 0 60000 65536"/>
                  <a:gd name="T14" fmla="*/ 0 60000 65536"/>
                  <a:gd name="T15" fmla="*/ 0 w 129"/>
                  <a:gd name="T16" fmla="*/ 0 h 340"/>
                  <a:gd name="T17" fmla="*/ 129 w 129"/>
                  <a:gd name="T18" fmla="*/ 340 h 340"/>
                </a:gdLst>
                <a:ahLst/>
                <a:cxnLst>
                  <a:cxn ang="T10">
                    <a:pos x="T0" y="T1"/>
                  </a:cxn>
                  <a:cxn ang="T11">
                    <a:pos x="T2" y="T3"/>
                  </a:cxn>
                  <a:cxn ang="T12">
                    <a:pos x="T4" y="T5"/>
                  </a:cxn>
                  <a:cxn ang="T13">
                    <a:pos x="T6" y="T7"/>
                  </a:cxn>
                  <a:cxn ang="T14">
                    <a:pos x="T8" y="T9"/>
                  </a:cxn>
                </a:cxnLst>
                <a:rect l="T15" t="T16" r="T17" b="T18"/>
                <a:pathLst>
                  <a:path w="129" h="340">
                    <a:moveTo>
                      <a:pt x="0" y="0"/>
                    </a:moveTo>
                    <a:lnTo>
                      <a:pt x="49" y="340"/>
                    </a:lnTo>
                    <a:lnTo>
                      <a:pt x="129" y="340"/>
                    </a:lnTo>
                    <a:lnTo>
                      <a:pt x="121" y="0"/>
                    </a:lnTo>
                    <a:lnTo>
                      <a:pt x="0"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94" name="Freeform 631"/>
              <p:cNvSpPr>
                <a:spLocks/>
              </p:cNvSpPr>
              <p:nvPr/>
            </p:nvSpPr>
            <p:spPr bwMode="auto">
              <a:xfrm>
                <a:off x="2500" y="3082"/>
                <a:ext cx="65" cy="170"/>
              </a:xfrm>
              <a:custGeom>
                <a:avLst/>
                <a:gdLst>
                  <a:gd name="T0" fmla="*/ 0 w 131"/>
                  <a:gd name="T1" fmla="*/ 0 h 340"/>
                  <a:gd name="T2" fmla="*/ 0 w 131"/>
                  <a:gd name="T3" fmla="*/ 3 h 340"/>
                  <a:gd name="T4" fmla="*/ 0 w 131"/>
                  <a:gd name="T5" fmla="*/ 3 h 340"/>
                  <a:gd name="T6" fmla="*/ 1 w 131"/>
                  <a:gd name="T7" fmla="*/ 0 h 340"/>
                  <a:gd name="T8" fmla="*/ 0 w 131"/>
                  <a:gd name="T9" fmla="*/ 0 h 340"/>
                  <a:gd name="T10" fmla="*/ 0 60000 65536"/>
                  <a:gd name="T11" fmla="*/ 0 60000 65536"/>
                  <a:gd name="T12" fmla="*/ 0 60000 65536"/>
                  <a:gd name="T13" fmla="*/ 0 60000 65536"/>
                  <a:gd name="T14" fmla="*/ 0 60000 65536"/>
                  <a:gd name="T15" fmla="*/ 0 w 131"/>
                  <a:gd name="T16" fmla="*/ 0 h 340"/>
                  <a:gd name="T17" fmla="*/ 131 w 131"/>
                  <a:gd name="T18" fmla="*/ 340 h 340"/>
                </a:gdLst>
                <a:ahLst/>
                <a:cxnLst>
                  <a:cxn ang="T10">
                    <a:pos x="T0" y="T1"/>
                  </a:cxn>
                  <a:cxn ang="T11">
                    <a:pos x="T2" y="T3"/>
                  </a:cxn>
                  <a:cxn ang="T12">
                    <a:pos x="T4" y="T5"/>
                  </a:cxn>
                  <a:cxn ang="T13">
                    <a:pos x="T6" y="T7"/>
                  </a:cxn>
                  <a:cxn ang="T14">
                    <a:pos x="T8" y="T9"/>
                  </a:cxn>
                </a:cxnLst>
                <a:rect l="T15" t="T16" r="T17" b="T18"/>
                <a:pathLst>
                  <a:path w="131" h="340">
                    <a:moveTo>
                      <a:pt x="9" y="0"/>
                    </a:moveTo>
                    <a:lnTo>
                      <a:pt x="0" y="340"/>
                    </a:lnTo>
                    <a:lnTo>
                      <a:pt x="81" y="340"/>
                    </a:lnTo>
                    <a:lnTo>
                      <a:pt x="131" y="0"/>
                    </a:lnTo>
                    <a:lnTo>
                      <a:pt x="9"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95" name="Freeform 632"/>
              <p:cNvSpPr>
                <a:spLocks/>
              </p:cNvSpPr>
              <p:nvPr/>
            </p:nvSpPr>
            <p:spPr bwMode="auto">
              <a:xfrm>
                <a:off x="2530" y="2513"/>
                <a:ext cx="108" cy="109"/>
              </a:xfrm>
              <a:custGeom>
                <a:avLst/>
                <a:gdLst>
                  <a:gd name="T0" fmla="*/ 1 w 214"/>
                  <a:gd name="T1" fmla="*/ 2 h 216"/>
                  <a:gd name="T2" fmla="*/ 2 w 214"/>
                  <a:gd name="T3" fmla="*/ 2 h 216"/>
                  <a:gd name="T4" fmla="*/ 2 w 214"/>
                  <a:gd name="T5" fmla="*/ 2 h 216"/>
                  <a:gd name="T6" fmla="*/ 2 w 214"/>
                  <a:gd name="T7" fmla="*/ 2 h 216"/>
                  <a:gd name="T8" fmla="*/ 2 w 214"/>
                  <a:gd name="T9" fmla="*/ 2 h 216"/>
                  <a:gd name="T10" fmla="*/ 2 w 214"/>
                  <a:gd name="T11" fmla="*/ 2 h 216"/>
                  <a:gd name="T12" fmla="*/ 2 w 214"/>
                  <a:gd name="T13" fmla="*/ 2 h 216"/>
                  <a:gd name="T14" fmla="*/ 2 w 214"/>
                  <a:gd name="T15" fmla="*/ 2 h 216"/>
                  <a:gd name="T16" fmla="*/ 2 w 214"/>
                  <a:gd name="T17" fmla="*/ 1 h 216"/>
                  <a:gd name="T18" fmla="*/ 2 w 214"/>
                  <a:gd name="T19" fmla="*/ 1 h 216"/>
                  <a:gd name="T20" fmla="*/ 2 w 214"/>
                  <a:gd name="T21" fmla="*/ 1 h 216"/>
                  <a:gd name="T22" fmla="*/ 2 w 214"/>
                  <a:gd name="T23" fmla="*/ 1 h 216"/>
                  <a:gd name="T24" fmla="*/ 2 w 214"/>
                  <a:gd name="T25" fmla="*/ 1 h 216"/>
                  <a:gd name="T26" fmla="*/ 2 w 214"/>
                  <a:gd name="T27" fmla="*/ 1 h 216"/>
                  <a:gd name="T28" fmla="*/ 2 w 214"/>
                  <a:gd name="T29" fmla="*/ 1 h 216"/>
                  <a:gd name="T30" fmla="*/ 2 w 214"/>
                  <a:gd name="T31" fmla="*/ 1 h 216"/>
                  <a:gd name="T32" fmla="*/ 1 w 214"/>
                  <a:gd name="T33" fmla="*/ 0 h 216"/>
                  <a:gd name="T34" fmla="*/ 1 w 214"/>
                  <a:gd name="T35" fmla="*/ 1 h 216"/>
                  <a:gd name="T36" fmla="*/ 1 w 214"/>
                  <a:gd name="T37" fmla="*/ 1 h 216"/>
                  <a:gd name="T38" fmla="*/ 1 w 214"/>
                  <a:gd name="T39" fmla="*/ 1 h 216"/>
                  <a:gd name="T40" fmla="*/ 1 w 214"/>
                  <a:gd name="T41" fmla="*/ 1 h 216"/>
                  <a:gd name="T42" fmla="*/ 1 w 214"/>
                  <a:gd name="T43" fmla="*/ 1 h 216"/>
                  <a:gd name="T44" fmla="*/ 1 w 214"/>
                  <a:gd name="T45" fmla="*/ 1 h 216"/>
                  <a:gd name="T46" fmla="*/ 1 w 214"/>
                  <a:gd name="T47" fmla="*/ 1 h 216"/>
                  <a:gd name="T48" fmla="*/ 0 w 214"/>
                  <a:gd name="T49" fmla="*/ 1 h 216"/>
                  <a:gd name="T50" fmla="*/ 1 w 214"/>
                  <a:gd name="T51" fmla="*/ 2 h 216"/>
                  <a:gd name="T52" fmla="*/ 1 w 214"/>
                  <a:gd name="T53" fmla="*/ 2 h 216"/>
                  <a:gd name="T54" fmla="*/ 1 w 214"/>
                  <a:gd name="T55" fmla="*/ 2 h 216"/>
                  <a:gd name="T56" fmla="*/ 1 w 214"/>
                  <a:gd name="T57" fmla="*/ 2 h 216"/>
                  <a:gd name="T58" fmla="*/ 1 w 214"/>
                  <a:gd name="T59" fmla="*/ 2 h 216"/>
                  <a:gd name="T60" fmla="*/ 1 w 214"/>
                  <a:gd name="T61" fmla="*/ 2 h 216"/>
                  <a:gd name="T62" fmla="*/ 1 w 214"/>
                  <a:gd name="T63" fmla="*/ 2 h 216"/>
                  <a:gd name="T64" fmla="*/ 1 w 214"/>
                  <a:gd name="T65" fmla="*/ 2 h 2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
                  <a:gd name="T100" fmla="*/ 0 h 216"/>
                  <a:gd name="T101" fmla="*/ 214 w 214"/>
                  <a:gd name="T102" fmla="*/ 216 h 2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 h="216">
                    <a:moveTo>
                      <a:pt x="107" y="216"/>
                    </a:moveTo>
                    <a:lnTo>
                      <a:pt x="129" y="214"/>
                    </a:lnTo>
                    <a:lnTo>
                      <a:pt x="148" y="208"/>
                    </a:lnTo>
                    <a:lnTo>
                      <a:pt x="167" y="198"/>
                    </a:lnTo>
                    <a:lnTo>
                      <a:pt x="183" y="184"/>
                    </a:lnTo>
                    <a:lnTo>
                      <a:pt x="196" y="169"/>
                    </a:lnTo>
                    <a:lnTo>
                      <a:pt x="206" y="151"/>
                    </a:lnTo>
                    <a:lnTo>
                      <a:pt x="212" y="130"/>
                    </a:lnTo>
                    <a:lnTo>
                      <a:pt x="214" y="108"/>
                    </a:lnTo>
                    <a:lnTo>
                      <a:pt x="212" y="86"/>
                    </a:lnTo>
                    <a:lnTo>
                      <a:pt x="206" y="65"/>
                    </a:lnTo>
                    <a:lnTo>
                      <a:pt x="196" y="47"/>
                    </a:lnTo>
                    <a:lnTo>
                      <a:pt x="183" y="31"/>
                    </a:lnTo>
                    <a:lnTo>
                      <a:pt x="167" y="18"/>
                    </a:lnTo>
                    <a:lnTo>
                      <a:pt x="148" y="8"/>
                    </a:lnTo>
                    <a:lnTo>
                      <a:pt x="129" y="2"/>
                    </a:lnTo>
                    <a:lnTo>
                      <a:pt x="107" y="0"/>
                    </a:lnTo>
                    <a:lnTo>
                      <a:pt x="85" y="2"/>
                    </a:lnTo>
                    <a:lnTo>
                      <a:pt x="65" y="8"/>
                    </a:lnTo>
                    <a:lnTo>
                      <a:pt x="47" y="18"/>
                    </a:lnTo>
                    <a:lnTo>
                      <a:pt x="31" y="31"/>
                    </a:lnTo>
                    <a:lnTo>
                      <a:pt x="18" y="47"/>
                    </a:lnTo>
                    <a:lnTo>
                      <a:pt x="8" y="65"/>
                    </a:lnTo>
                    <a:lnTo>
                      <a:pt x="2" y="86"/>
                    </a:lnTo>
                    <a:lnTo>
                      <a:pt x="0" y="108"/>
                    </a:lnTo>
                    <a:lnTo>
                      <a:pt x="2" y="130"/>
                    </a:lnTo>
                    <a:lnTo>
                      <a:pt x="8" y="151"/>
                    </a:lnTo>
                    <a:lnTo>
                      <a:pt x="18" y="169"/>
                    </a:lnTo>
                    <a:lnTo>
                      <a:pt x="31" y="184"/>
                    </a:lnTo>
                    <a:lnTo>
                      <a:pt x="47" y="198"/>
                    </a:lnTo>
                    <a:lnTo>
                      <a:pt x="65" y="208"/>
                    </a:lnTo>
                    <a:lnTo>
                      <a:pt x="85" y="214"/>
                    </a:lnTo>
                    <a:lnTo>
                      <a:pt x="107" y="216"/>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96" name="Freeform 633"/>
              <p:cNvSpPr>
                <a:spLocks/>
              </p:cNvSpPr>
              <p:nvPr/>
            </p:nvSpPr>
            <p:spPr bwMode="auto">
              <a:xfrm>
                <a:off x="2576" y="2513"/>
                <a:ext cx="62" cy="109"/>
              </a:xfrm>
              <a:custGeom>
                <a:avLst/>
                <a:gdLst>
                  <a:gd name="T0" fmla="*/ 1 w 123"/>
                  <a:gd name="T1" fmla="*/ 0 h 216"/>
                  <a:gd name="T2" fmla="*/ 1 w 123"/>
                  <a:gd name="T3" fmla="*/ 0 h 216"/>
                  <a:gd name="T4" fmla="*/ 1 w 123"/>
                  <a:gd name="T5" fmla="*/ 1 h 216"/>
                  <a:gd name="T6" fmla="*/ 1 w 123"/>
                  <a:gd name="T7" fmla="*/ 1 h 216"/>
                  <a:gd name="T8" fmla="*/ 0 w 123"/>
                  <a:gd name="T9" fmla="*/ 1 h 216"/>
                  <a:gd name="T10" fmla="*/ 1 w 123"/>
                  <a:gd name="T11" fmla="*/ 1 h 216"/>
                  <a:gd name="T12" fmla="*/ 1 w 123"/>
                  <a:gd name="T13" fmla="*/ 1 h 216"/>
                  <a:gd name="T14" fmla="*/ 1 w 123"/>
                  <a:gd name="T15" fmla="*/ 1 h 216"/>
                  <a:gd name="T16" fmla="*/ 1 w 123"/>
                  <a:gd name="T17" fmla="*/ 1 h 216"/>
                  <a:gd name="T18" fmla="*/ 1 w 123"/>
                  <a:gd name="T19" fmla="*/ 1 h 216"/>
                  <a:gd name="T20" fmla="*/ 1 w 123"/>
                  <a:gd name="T21" fmla="*/ 1 h 216"/>
                  <a:gd name="T22" fmla="*/ 1 w 123"/>
                  <a:gd name="T23" fmla="*/ 1 h 216"/>
                  <a:gd name="T24" fmla="*/ 1 w 123"/>
                  <a:gd name="T25" fmla="*/ 1 h 216"/>
                  <a:gd name="T26" fmla="*/ 1 w 123"/>
                  <a:gd name="T27" fmla="*/ 1 h 216"/>
                  <a:gd name="T28" fmla="*/ 1 w 123"/>
                  <a:gd name="T29" fmla="*/ 2 h 216"/>
                  <a:gd name="T30" fmla="*/ 1 w 123"/>
                  <a:gd name="T31" fmla="*/ 2 h 216"/>
                  <a:gd name="T32" fmla="*/ 1 w 123"/>
                  <a:gd name="T33" fmla="*/ 2 h 216"/>
                  <a:gd name="T34" fmla="*/ 1 w 123"/>
                  <a:gd name="T35" fmla="*/ 2 h 216"/>
                  <a:gd name="T36" fmla="*/ 1 w 123"/>
                  <a:gd name="T37" fmla="*/ 2 h 216"/>
                  <a:gd name="T38" fmla="*/ 1 w 123"/>
                  <a:gd name="T39" fmla="*/ 2 h 216"/>
                  <a:gd name="T40" fmla="*/ 0 w 123"/>
                  <a:gd name="T41" fmla="*/ 2 h 216"/>
                  <a:gd name="T42" fmla="*/ 1 w 123"/>
                  <a:gd name="T43" fmla="*/ 2 h 216"/>
                  <a:gd name="T44" fmla="*/ 1 w 123"/>
                  <a:gd name="T45" fmla="*/ 2 h 216"/>
                  <a:gd name="T46" fmla="*/ 1 w 123"/>
                  <a:gd name="T47" fmla="*/ 2 h 216"/>
                  <a:gd name="T48" fmla="*/ 1 w 123"/>
                  <a:gd name="T49" fmla="*/ 2 h 216"/>
                  <a:gd name="T50" fmla="*/ 1 w 123"/>
                  <a:gd name="T51" fmla="*/ 2 h 216"/>
                  <a:gd name="T52" fmla="*/ 1 w 123"/>
                  <a:gd name="T53" fmla="*/ 2 h 216"/>
                  <a:gd name="T54" fmla="*/ 1 w 123"/>
                  <a:gd name="T55" fmla="*/ 2 h 216"/>
                  <a:gd name="T56" fmla="*/ 1 w 123"/>
                  <a:gd name="T57" fmla="*/ 2 h 216"/>
                  <a:gd name="T58" fmla="*/ 1 w 123"/>
                  <a:gd name="T59" fmla="*/ 2 h 216"/>
                  <a:gd name="T60" fmla="*/ 1 w 123"/>
                  <a:gd name="T61" fmla="*/ 2 h 216"/>
                  <a:gd name="T62" fmla="*/ 1 w 123"/>
                  <a:gd name="T63" fmla="*/ 2 h 216"/>
                  <a:gd name="T64" fmla="*/ 1 w 123"/>
                  <a:gd name="T65" fmla="*/ 1 h 216"/>
                  <a:gd name="T66" fmla="*/ 1 w 123"/>
                  <a:gd name="T67" fmla="*/ 1 h 216"/>
                  <a:gd name="T68" fmla="*/ 1 w 123"/>
                  <a:gd name="T69" fmla="*/ 1 h 216"/>
                  <a:gd name="T70" fmla="*/ 1 w 123"/>
                  <a:gd name="T71" fmla="*/ 1 h 216"/>
                  <a:gd name="T72" fmla="*/ 1 w 123"/>
                  <a:gd name="T73" fmla="*/ 1 h 216"/>
                  <a:gd name="T74" fmla="*/ 1 w 123"/>
                  <a:gd name="T75" fmla="*/ 1 h 216"/>
                  <a:gd name="T76" fmla="*/ 1 w 123"/>
                  <a:gd name="T77" fmla="*/ 1 h 216"/>
                  <a:gd name="T78" fmla="*/ 1 w 123"/>
                  <a:gd name="T79" fmla="*/ 1 h 216"/>
                  <a:gd name="T80" fmla="*/ 1 w 123"/>
                  <a:gd name="T81" fmla="*/ 0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3"/>
                  <a:gd name="T124" fmla="*/ 0 h 216"/>
                  <a:gd name="T125" fmla="*/ 123 w 123"/>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3" h="216">
                    <a:moveTo>
                      <a:pt x="16" y="0"/>
                    </a:moveTo>
                    <a:lnTo>
                      <a:pt x="11" y="0"/>
                    </a:lnTo>
                    <a:lnTo>
                      <a:pt x="8" y="1"/>
                    </a:lnTo>
                    <a:lnTo>
                      <a:pt x="3" y="1"/>
                    </a:lnTo>
                    <a:lnTo>
                      <a:pt x="0" y="2"/>
                    </a:lnTo>
                    <a:lnTo>
                      <a:pt x="18" y="6"/>
                    </a:lnTo>
                    <a:lnTo>
                      <a:pt x="35" y="15"/>
                    </a:lnTo>
                    <a:lnTo>
                      <a:pt x="50" y="25"/>
                    </a:lnTo>
                    <a:lnTo>
                      <a:pt x="64" y="38"/>
                    </a:lnTo>
                    <a:lnTo>
                      <a:pt x="75" y="53"/>
                    </a:lnTo>
                    <a:lnTo>
                      <a:pt x="83" y="70"/>
                    </a:lnTo>
                    <a:lnTo>
                      <a:pt x="87" y="88"/>
                    </a:lnTo>
                    <a:lnTo>
                      <a:pt x="90" y="108"/>
                    </a:lnTo>
                    <a:lnTo>
                      <a:pt x="87" y="127"/>
                    </a:lnTo>
                    <a:lnTo>
                      <a:pt x="83" y="146"/>
                    </a:lnTo>
                    <a:lnTo>
                      <a:pt x="75" y="163"/>
                    </a:lnTo>
                    <a:lnTo>
                      <a:pt x="64" y="178"/>
                    </a:lnTo>
                    <a:lnTo>
                      <a:pt x="50" y="191"/>
                    </a:lnTo>
                    <a:lnTo>
                      <a:pt x="35" y="201"/>
                    </a:lnTo>
                    <a:lnTo>
                      <a:pt x="18" y="209"/>
                    </a:lnTo>
                    <a:lnTo>
                      <a:pt x="0" y="214"/>
                    </a:lnTo>
                    <a:lnTo>
                      <a:pt x="3" y="215"/>
                    </a:lnTo>
                    <a:lnTo>
                      <a:pt x="8" y="215"/>
                    </a:lnTo>
                    <a:lnTo>
                      <a:pt x="11" y="216"/>
                    </a:lnTo>
                    <a:lnTo>
                      <a:pt x="16" y="216"/>
                    </a:lnTo>
                    <a:lnTo>
                      <a:pt x="38" y="214"/>
                    </a:lnTo>
                    <a:lnTo>
                      <a:pt x="57" y="208"/>
                    </a:lnTo>
                    <a:lnTo>
                      <a:pt x="76" y="198"/>
                    </a:lnTo>
                    <a:lnTo>
                      <a:pt x="92" y="184"/>
                    </a:lnTo>
                    <a:lnTo>
                      <a:pt x="105" y="169"/>
                    </a:lnTo>
                    <a:lnTo>
                      <a:pt x="115" y="151"/>
                    </a:lnTo>
                    <a:lnTo>
                      <a:pt x="121" y="130"/>
                    </a:lnTo>
                    <a:lnTo>
                      <a:pt x="123" y="108"/>
                    </a:lnTo>
                    <a:lnTo>
                      <a:pt x="121" y="86"/>
                    </a:lnTo>
                    <a:lnTo>
                      <a:pt x="115" y="65"/>
                    </a:lnTo>
                    <a:lnTo>
                      <a:pt x="105" y="47"/>
                    </a:lnTo>
                    <a:lnTo>
                      <a:pt x="92" y="31"/>
                    </a:lnTo>
                    <a:lnTo>
                      <a:pt x="76" y="18"/>
                    </a:lnTo>
                    <a:lnTo>
                      <a:pt x="57" y="8"/>
                    </a:lnTo>
                    <a:lnTo>
                      <a:pt x="38" y="2"/>
                    </a:lnTo>
                    <a:lnTo>
                      <a:pt x="16" y="0"/>
                    </a:lnTo>
                    <a:close/>
                  </a:path>
                </a:pathLst>
              </a:custGeom>
              <a:solidFill>
                <a:srgbClr val="E09E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97" name="Freeform 634"/>
              <p:cNvSpPr>
                <a:spLocks/>
              </p:cNvSpPr>
              <p:nvPr/>
            </p:nvSpPr>
            <p:spPr bwMode="auto">
              <a:xfrm>
                <a:off x="2545" y="2627"/>
                <a:ext cx="78" cy="94"/>
              </a:xfrm>
              <a:custGeom>
                <a:avLst/>
                <a:gdLst>
                  <a:gd name="T0" fmla="*/ 1 w 155"/>
                  <a:gd name="T1" fmla="*/ 2 h 187"/>
                  <a:gd name="T2" fmla="*/ 2 w 155"/>
                  <a:gd name="T3" fmla="*/ 0 h 187"/>
                  <a:gd name="T4" fmla="*/ 0 w 155"/>
                  <a:gd name="T5" fmla="*/ 0 h 187"/>
                  <a:gd name="T6" fmla="*/ 1 w 155"/>
                  <a:gd name="T7" fmla="*/ 2 h 187"/>
                  <a:gd name="T8" fmla="*/ 0 60000 65536"/>
                  <a:gd name="T9" fmla="*/ 0 60000 65536"/>
                  <a:gd name="T10" fmla="*/ 0 60000 65536"/>
                  <a:gd name="T11" fmla="*/ 0 60000 65536"/>
                  <a:gd name="T12" fmla="*/ 0 w 155"/>
                  <a:gd name="T13" fmla="*/ 0 h 187"/>
                  <a:gd name="T14" fmla="*/ 155 w 155"/>
                  <a:gd name="T15" fmla="*/ 187 h 187"/>
                </a:gdLst>
                <a:ahLst/>
                <a:cxnLst>
                  <a:cxn ang="T8">
                    <a:pos x="T0" y="T1"/>
                  </a:cxn>
                  <a:cxn ang="T9">
                    <a:pos x="T2" y="T3"/>
                  </a:cxn>
                  <a:cxn ang="T10">
                    <a:pos x="T4" y="T5"/>
                  </a:cxn>
                  <a:cxn ang="T11">
                    <a:pos x="T6" y="T7"/>
                  </a:cxn>
                </a:cxnLst>
                <a:rect l="T12" t="T13" r="T14" b="T15"/>
                <a:pathLst>
                  <a:path w="155" h="187">
                    <a:moveTo>
                      <a:pt x="77" y="187"/>
                    </a:moveTo>
                    <a:lnTo>
                      <a:pt x="155" y="0"/>
                    </a:lnTo>
                    <a:lnTo>
                      <a:pt x="0" y="0"/>
                    </a:lnTo>
                    <a:lnTo>
                      <a:pt x="77"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98" name="Freeform 635"/>
              <p:cNvSpPr>
                <a:spLocks/>
              </p:cNvSpPr>
              <p:nvPr/>
            </p:nvSpPr>
            <p:spPr bwMode="auto">
              <a:xfrm>
                <a:off x="2553" y="2644"/>
                <a:ext cx="14" cy="14"/>
              </a:xfrm>
              <a:custGeom>
                <a:avLst/>
                <a:gdLst>
                  <a:gd name="T0" fmla="*/ 1 w 28"/>
                  <a:gd name="T1" fmla="*/ 1 h 28"/>
                  <a:gd name="T2" fmla="*/ 1 w 28"/>
                  <a:gd name="T3" fmla="*/ 1 h 28"/>
                  <a:gd name="T4" fmla="*/ 1 w 28"/>
                  <a:gd name="T5" fmla="*/ 1 h 28"/>
                  <a:gd name="T6" fmla="*/ 1 w 28"/>
                  <a:gd name="T7" fmla="*/ 1 h 28"/>
                  <a:gd name="T8" fmla="*/ 1 w 28"/>
                  <a:gd name="T9" fmla="*/ 1 h 28"/>
                  <a:gd name="T10" fmla="*/ 1 w 28"/>
                  <a:gd name="T11" fmla="*/ 1 h 28"/>
                  <a:gd name="T12" fmla="*/ 1 w 28"/>
                  <a:gd name="T13" fmla="*/ 1 h 28"/>
                  <a:gd name="T14" fmla="*/ 1 w 28"/>
                  <a:gd name="T15" fmla="*/ 1 h 28"/>
                  <a:gd name="T16" fmla="*/ 1 w 28"/>
                  <a:gd name="T17" fmla="*/ 0 h 28"/>
                  <a:gd name="T18" fmla="*/ 1 w 28"/>
                  <a:gd name="T19" fmla="*/ 1 h 28"/>
                  <a:gd name="T20" fmla="*/ 1 w 28"/>
                  <a:gd name="T21" fmla="*/ 1 h 28"/>
                  <a:gd name="T22" fmla="*/ 1 w 28"/>
                  <a:gd name="T23" fmla="*/ 1 h 28"/>
                  <a:gd name="T24" fmla="*/ 0 w 28"/>
                  <a:gd name="T25" fmla="*/ 1 h 28"/>
                  <a:gd name="T26" fmla="*/ 1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5" y="28"/>
                    </a:moveTo>
                    <a:lnTo>
                      <a:pt x="19" y="27"/>
                    </a:lnTo>
                    <a:lnTo>
                      <a:pt x="24" y="24"/>
                    </a:lnTo>
                    <a:lnTo>
                      <a:pt x="27" y="20"/>
                    </a:lnTo>
                    <a:lnTo>
                      <a:pt x="28"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99" name="Freeform 636"/>
              <p:cNvSpPr>
                <a:spLocks/>
              </p:cNvSpPr>
              <p:nvPr/>
            </p:nvSpPr>
            <p:spPr bwMode="auto">
              <a:xfrm>
                <a:off x="2563" y="2656"/>
                <a:ext cx="13" cy="13"/>
              </a:xfrm>
              <a:custGeom>
                <a:avLst/>
                <a:gdLst>
                  <a:gd name="T0" fmla="*/ 0 w 28"/>
                  <a:gd name="T1" fmla="*/ 0 h 28"/>
                  <a:gd name="T2" fmla="*/ 0 w 28"/>
                  <a:gd name="T3" fmla="*/ 0 h 28"/>
                  <a:gd name="T4" fmla="*/ 0 w 28"/>
                  <a:gd name="T5" fmla="*/ 0 h 28"/>
                  <a:gd name="T6" fmla="*/ 0 w 28"/>
                  <a:gd name="T7" fmla="*/ 0 h 28"/>
                  <a:gd name="T8" fmla="*/ 0 w 28"/>
                  <a:gd name="T9" fmla="*/ 0 h 28"/>
                  <a:gd name="T10" fmla="*/ 0 w 28"/>
                  <a:gd name="T11" fmla="*/ 0 h 28"/>
                  <a:gd name="T12" fmla="*/ 0 w 28"/>
                  <a:gd name="T13" fmla="*/ 0 h 28"/>
                  <a:gd name="T14" fmla="*/ 0 w 28"/>
                  <a:gd name="T15" fmla="*/ 0 h 28"/>
                  <a:gd name="T16" fmla="*/ 0 w 28"/>
                  <a:gd name="T17" fmla="*/ 0 h 28"/>
                  <a:gd name="T18" fmla="*/ 0 w 28"/>
                  <a:gd name="T19" fmla="*/ 0 h 28"/>
                  <a:gd name="T20" fmla="*/ 0 w 28"/>
                  <a:gd name="T21" fmla="*/ 0 h 28"/>
                  <a:gd name="T22" fmla="*/ 0 w 28"/>
                  <a:gd name="T23" fmla="*/ 0 h 28"/>
                  <a:gd name="T24" fmla="*/ 0 w 28"/>
                  <a:gd name="T25" fmla="*/ 0 h 28"/>
                  <a:gd name="T26" fmla="*/ 0 w 28"/>
                  <a:gd name="T27" fmla="*/ 0 h 28"/>
                  <a:gd name="T28" fmla="*/ 0 w 28"/>
                  <a:gd name="T29" fmla="*/ 0 h 28"/>
                  <a:gd name="T30" fmla="*/ 0 w 28"/>
                  <a:gd name="T31" fmla="*/ 0 h 28"/>
                  <a:gd name="T32" fmla="*/ 0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20" y="27"/>
                    </a:lnTo>
                    <a:lnTo>
                      <a:pt x="24" y="24"/>
                    </a:lnTo>
                    <a:lnTo>
                      <a:pt x="27" y="20"/>
                    </a:lnTo>
                    <a:lnTo>
                      <a:pt x="28" y="14"/>
                    </a:lnTo>
                    <a:lnTo>
                      <a:pt x="27" y="8"/>
                    </a:lnTo>
                    <a:lnTo>
                      <a:pt x="24" y="4"/>
                    </a:lnTo>
                    <a:lnTo>
                      <a:pt x="20" y="1"/>
                    </a:lnTo>
                    <a:lnTo>
                      <a:pt x="14" y="0"/>
                    </a:lnTo>
                    <a:lnTo>
                      <a:pt x="8" y="1"/>
                    </a:lnTo>
                    <a:lnTo>
                      <a:pt x="4" y="4"/>
                    </a:lnTo>
                    <a:lnTo>
                      <a:pt x="1" y="8"/>
                    </a:lnTo>
                    <a:lnTo>
                      <a:pt x="0" y="14"/>
                    </a:lnTo>
                    <a:lnTo>
                      <a:pt x="1" y="20"/>
                    </a:lnTo>
                    <a:lnTo>
                      <a:pt x="4" y="24"/>
                    </a:lnTo>
                    <a:lnTo>
                      <a:pt x="8"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00" name="Freeform 637"/>
              <p:cNvSpPr>
                <a:spLocks/>
              </p:cNvSpPr>
              <p:nvPr/>
            </p:nvSpPr>
            <p:spPr bwMode="auto">
              <a:xfrm>
                <a:off x="2599" y="2644"/>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4" y="28"/>
                    </a:moveTo>
                    <a:lnTo>
                      <a:pt x="9" y="27"/>
                    </a:lnTo>
                    <a:lnTo>
                      <a:pt x="4" y="24"/>
                    </a:lnTo>
                    <a:lnTo>
                      <a:pt x="1" y="20"/>
                    </a:lnTo>
                    <a:lnTo>
                      <a:pt x="0" y="14"/>
                    </a:lnTo>
                    <a:lnTo>
                      <a:pt x="1" y="8"/>
                    </a:lnTo>
                    <a:lnTo>
                      <a:pt x="4" y="4"/>
                    </a:lnTo>
                    <a:lnTo>
                      <a:pt x="9" y="1"/>
                    </a:lnTo>
                    <a:lnTo>
                      <a:pt x="14" y="0"/>
                    </a:lnTo>
                    <a:lnTo>
                      <a:pt x="19" y="1"/>
                    </a:lnTo>
                    <a:lnTo>
                      <a:pt x="24" y="4"/>
                    </a:lnTo>
                    <a:lnTo>
                      <a:pt x="28" y="8"/>
                    </a:lnTo>
                    <a:lnTo>
                      <a:pt x="29" y="14"/>
                    </a:lnTo>
                    <a:lnTo>
                      <a:pt x="28" y="20"/>
                    </a:lnTo>
                    <a:lnTo>
                      <a:pt x="24" y="24"/>
                    </a:lnTo>
                    <a:lnTo>
                      <a:pt x="19"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01" name="Freeform 638"/>
              <p:cNvSpPr>
                <a:spLocks/>
              </p:cNvSpPr>
              <p:nvPr/>
            </p:nvSpPr>
            <p:spPr bwMode="auto">
              <a:xfrm>
                <a:off x="2590" y="2656"/>
                <a:ext cx="14" cy="13"/>
              </a:xfrm>
              <a:custGeom>
                <a:avLst/>
                <a:gdLst>
                  <a:gd name="T0" fmla="*/ 1 w 28"/>
                  <a:gd name="T1" fmla="*/ 0 h 28"/>
                  <a:gd name="T2" fmla="*/ 1 w 28"/>
                  <a:gd name="T3" fmla="*/ 0 h 28"/>
                  <a:gd name="T4" fmla="*/ 1 w 28"/>
                  <a:gd name="T5" fmla="*/ 0 h 28"/>
                  <a:gd name="T6" fmla="*/ 1 w 28"/>
                  <a:gd name="T7" fmla="*/ 0 h 28"/>
                  <a:gd name="T8" fmla="*/ 0 w 28"/>
                  <a:gd name="T9" fmla="*/ 0 h 28"/>
                  <a:gd name="T10" fmla="*/ 1 w 28"/>
                  <a:gd name="T11" fmla="*/ 0 h 28"/>
                  <a:gd name="T12" fmla="*/ 1 w 28"/>
                  <a:gd name="T13" fmla="*/ 0 h 28"/>
                  <a:gd name="T14" fmla="*/ 1 w 28"/>
                  <a:gd name="T15" fmla="*/ 0 h 28"/>
                  <a:gd name="T16" fmla="*/ 1 w 28"/>
                  <a:gd name="T17" fmla="*/ 0 h 28"/>
                  <a:gd name="T18" fmla="*/ 1 w 28"/>
                  <a:gd name="T19" fmla="*/ 0 h 28"/>
                  <a:gd name="T20" fmla="*/ 1 w 28"/>
                  <a:gd name="T21" fmla="*/ 0 h 28"/>
                  <a:gd name="T22" fmla="*/ 1 w 28"/>
                  <a:gd name="T23" fmla="*/ 0 h 28"/>
                  <a:gd name="T24" fmla="*/ 1 w 28"/>
                  <a:gd name="T25" fmla="*/ 0 h 28"/>
                  <a:gd name="T26" fmla="*/ 1 w 28"/>
                  <a:gd name="T27" fmla="*/ 0 h 28"/>
                  <a:gd name="T28" fmla="*/ 1 w 28"/>
                  <a:gd name="T29" fmla="*/ 0 h 28"/>
                  <a:gd name="T30" fmla="*/ 1 w 28"/>
                  <a:gd name="T31" fmla="*/ 0 h 28"/>
                  <a:gd name="T32" fmla="*/ 1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8" y="27"/>
                    </a:lnTo>
                    <a:lnTo>
                      <a:pt x="4" y="24"/>
                    </a:lnTo>
                    <a:lnTo>
                      <a:pt x="2" y="20"/>
                    </a:lnTo>
                    <a:lnTo>
                      <a:pt x="0" y="14"/>
                    </a:lnTo>
                    <a:lnTo>
                      <a:pt x="2" y="8"/>
                    </a:lnTo>
                    <a:lnTo>
                      <a:pt x="4" y="4"/>
                    </a:lnTo>
                    <a:lnTo>
                      <a:pt x="8" y="1"/>
                    </a:lnTo>
                    <a:lnTo>
                      <a:pt x="14" y="0"/>
                    </a:lnTo>
                    <a:lnTo>
                      <a:pt x="20" y="1"/>
                    </a:lnTo>
                    <a:lnTo>
                      <a:pt x="25" y="4"/>
                    </a:lnTo>
                    <a:lnTo>
                      <a:pt x="27" y="8"/>
                    </a:lnTo>
                    <a:lnTo>
                      <a:pt x="28" y="14"/>
                    </a:lnTo>
                    <a:lnTo>
                      <a:pt x="27" y="20"/>
                    </a:lnTo>
                    <a:lnTo>
                      <a:pt x="25" y="24"/>
                    </a:lnTo>
                    <a:lnTo>
                      <a:pt x="20"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02" name="Freeform 639"/>
              <p:cNvSpPr>
                <a:spLocks/>
              </p:cNvSpPr>
              <p:nvPr/>
            </p:nvSpPr>
            <p:spPr bwMode="auto">
              <a:xfrm>
                <a:off x="2576" y="2663"/>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5" y="28"/>
                    </a:moveTo>
                    <a:lnTo>
                      <a:pt x="19" y="27"/>
                    </a:lnTo>
                    <a:lnTo>
                      <a:pt x="24" y="24"/>
                    </a:lnTo>
                    <a:lnTo>
                      <a:pt x="27" y="20"/>
                    </a:lnTo>
                    <a:lnTo>
                      <a:pt x="29"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pic>
          <p:nvPicPr>
            <p:cNvPr id="24708" name="Picture 640" descr="BD00003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8" y="1005"/>
              <a:ext cx="336" cy="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09" name="Picture 641" descr="BD00003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0" y="877"/>
              <a:ext cx="336" cy="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10" name="Picture 642" descr="BD00001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58" y="873"/>
              <a:ext cx="423"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711" name="Group 643"/>
            <p:cNvGrpSpPr>
              <a:grpSpLocks noChangeAspect="1"/>
            </p:cNvGrpSpPr>
            <p:nvPr/>
          </p:nvGrpSpPr>
          <p:grpSpPr bwMode="auto">
            <a:xfrm>
              <a:off x="3393" y="883"/>
              <a:ext cx="336" cy="534"/>
              <a:chOff x="2400" y="2496"/>
              <a:chExt cx="369" cy="756"/>
            </a:xfrm>
          </p:grpSpPr>
          <p:sp>
            <p:nvSpPr>
              <p:cNvPr id="24977" name="AutoShape 644"/>
              <p:cNvSpPr>
                <a:spLocks noChangeAspect="1" noChangeArrowheads="1" noTextEdit="1"/>
              </p:cNvSpPr>
              <p:nvPr/>
            </p:nvSpPr>
            <p:spPr bwMode="auto">
              <a:xfrm>
                <a:off x="2400" y="2496"/>
                <a:ext cx="369"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978" name="Freeform 645"/>
              <p:cNvSpPr>
                <a:spLocks/>
              </p:cNvSpPr>
              <p:nvPr/>
            </p:nvSpPr>
            <p:spPr bwMode="auto">
              <a:xfrm>
                <a:off x="2490" y="2496"/>
                <a:ext cx="187" cy="122"/>
              </a:xfrm>
              <a:custGeom>
                <a:avLst/>
                <a:gdLst>
                  <a:gd name="T0" fmla="*/ 1 w 375"/>
                  <a:gd name="T1" fmla="*/ 2 h 244"/>
                  <a:gd name="T2" fmla="*/ 1 w 375"/>
                  <a:gd name="T3" fmla="*/ 2 h 244"/>
                  <a:gd name="T4" fmla="*/ 2 w 375"/>
                  <a:gd name="T5" fmla="*/ 2 h 244"/>
                  <a:gd name="T6" fmla="*/ 2 w 375"/>
                  <a:gd name="T7" fmla="*/ 2 h 244"/>
                  <a:gd name="T8" fmla="*/ 2 w 375"/>
                  <a:gd name="T9" fmla="*/ 2 h 244"/>
                  <a:gd name="T10" fmla="*/ 2 w 375"/>
                  <a:gd name="T11" fmla="*/ 2 h 244"/>
                  <a:gd name="T12" fmla="*/ 2 w 375"/>
                  <a:gd name="T13" fmla="*/ 2 h 244"/>
                  <a:gd name="T14" fmla="*/ 2 w 375"/>
                  <a:gd name="T15" fmla="*/ 2 h 244"/>
                  <a:gd name="T16" fmla="*/ 2 w 375"/>
                  <a:gd name="T17" fmla="*/ 2 h 244"/>
                  <a:gd name="T18" fmla="*/ 2 w 375"/>
                  <a:gd name="T19" fmla="*/ 2 h 244"/>
                  <a:gd name="T20" fmla="*/ 2 w 375"/>
                  <a:gd name="T21" fmla="*/ 2 h 244"/>
                  <a:gd name="T22" fmla="*/ 2 w 375"/>
                  <a:gd name="T23" fmla="*/ 2 h 244"/>
                  <a:gd name="T24" fmla="*/ 2 w 375"/>
                  <a:gd name="T25" fmla="*/ 1 h 244"/>
                  <a:gd name="T26" fmla="*/ 2 w 375"/>
                  <a:gd name="T27" fmla="*/ 1 h 244"/>
                  <a:gd name="T28" fmla="*/ 2 w 375"/>
                  <a:gd name="T29" fmla="*/ 1 h 244"/>
                  <a:gd name="T30" fmla="*/ 1 w 375"/>
                  <a:gd name="T31" fmla="*/ 1 h 244"/>
                  <a:gd name="T32" fmla="*/ 1 w 375"/>
                  <a:gd name="T33" fmla="*/ 1 h 244"/>
                  <a:gd name="T34" fmla="*/ 0 w 375"/>
                  <a:gd name="T35" fmla="*/ 1 h 244"/>
                  <a:gd name="T36" fmla="*/ 0 w 375"/>
                  <a:gd name="T37" fmla="*/ 1 h 244"/>
                  <a:gd name="T38" fmla="*/ 0 w 375"/>
                  <a:gd name="T39" fmla="*/ 1 h 244"/>
                  <a:gd name="T40" fmla="*/ 0 w 375"/>
                  <a:gd name="T41" fmla="*/ 2 h 244"/>
                  <a:gd name="T42" fmla="*/ 0 w 375"/>
                  <a:gd name="T43" fmla="*/ 2 h 244"/>
                  <a:gd name="T44" fmla="*/ 0 w 375"/>
                  <a:gd name="T45" fmla="*/ 2 h 244"/>
                  <a:gd name="T46" fmla="*/ 0 w 375"/>
                  <a:gd name="T47" fmla="*/ 2 h 244"/>
                  <a:gd name="T48" fmla="*/ 0 w 375"/>
                  <a:gd name="T49" fmla="*/ 2 h 244"/>
                  <a:gd name="T50" fmla="*/ 0 w 375"/>
                  <a:gd name="T51" fmla="*/ 2 h 244"/>
                  <a:gd name="T52" fmla="*/ 0 w 375"/>
                  <a:gd name="T53" fmla="*/ 2 h 244"/>
                  <a:gd name="T54" fmla="*/ 0 w 375"/>
                  <a:gd name="T55" fmla="*/ 2 h 244"/>
                  <a:gd name="T56" fmla="*/ 0 w 375"/>
                  <a:gd name="T57" fmla="*/ 2 h 244"/>
                  <a:gd name="T58" fmla="*/ 0 w 375"/>
                  <a:gd name="T59" fmla="*/ 2 h 244"/>
                  <a:gd name="T60" fmla="*/ 0 w 375"/>
                  <a:gd name="T61" fmla="*/ 2 h 244"/>
                  <a:gd name="T62" fmla="*/ 1 w 375"/>
                  <a:gd name="T63" fmla="*/ 2 h 2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5"/>
                  <a:gd name="T97" fmla="*/ 0 h 244"/>
                  <a:gd name="T98" fmla="*/ 375 w 375"/>
                  <a:gd name="T99" fmla="*/ 244 h 2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5" h="244">
                    <a:moveTo>
                      <a:pt x="188" y="244"/>
                    </a:moveTo>
                    <a:lnTo>
                      <a:pt x="212" y="244"/>
                    </a:lnTo>
                    <a:lnTo>
                      <a:pt x="234" y="243"/>
                    </a:lnTo>
                    <a:lnTo>
                      <a:pt x="254" y="241"/>
                    </a:lnTo>
                    <a:lnTo>
                      <a:pt x="272" y="240"/>
                    </a:lnTo>
                    <a:lnTo>
                      <a:pt x="289" y="237"/>
                    </a:lnTo>
                    <a:lnTo>
                      <a:pt x="304" y="234"/>
                    </a:lnTo>
                    <a:lnTo>
                      <a:pt x="318" y="232"/>
                    </a:lnTo>
                    <a:lnTo>
                      <a:pt x="331" y="228"/>
                    </a:lnTo>
                    <a:lnTo>
                      <a:pt x="341" y="225"/>
                    </a:lnTo>
                    <a:lnTo>
                      <a:pt x="350" y="222"/>
                    </a:lnTo>
                    <a:lnTo>
                      <a:pt x="357" y="219"/>
                    </a:lnTo>
                    <a:lnTo>
                      <a:pt x="364" y="217"/>
                    </a:lnTo>
                    <a:lnTo>
                      <a:pt x="369" y="216"/>
                    </a:lnTo>
                    <a:lnTo>
                      <a:pt x="372" y="213"/>
                    </a:lnTo>
                    <a:lnTo>
                      <a:pt x="374" y="212"/>
                    </a:lnTo>
                    <a:lnTo>
                      <a:pt x="375" y="212"/>
                    </a:lnTo>
                    <a:lnTo>
                      <a:pt x="372" y="210"/>
                    </a:lnTo>
                    <a:lnTo>
                      <a:pt x="368" y="205"/>
                    </a:lnTo>
                    <a:lnTo>
                      <a:pt x="361" y="198"/>
                    </a:lnTo>
                    <a:lnTo>
                      <a:pt x="353" y="188"/>
                    </a:lnTo>
                    <a:lnTo>
                      <a:pt x="345" y="177"/>
                    </a:lnTo>
                    <a:lnTo>
                      <a:pt x="338" y="166"/>
                    </a:lnTo>
                    <a:lnTo>
                      <a:pt x="333" y="154"/>
                    </a:lnTo>
                    <a:lnTo>
                      <a:pt x="331" y="143"/>
                    </a:lnTo>
                    <a:lnTo>
                      <a:pt x="327" y="114"/>
                    </a:lnTo>
                    <a:lnTo>
                      <a:pt x="319" y="88"/>
                    </a:lnTo>
                    <a:lnTo>
                      <a:pt x="307" y="62"/>
                    </a:lnTo>
                    <a:lnTo>
                      <a:pt x="289" y="41"/>
                    </a:lnTo>
                    <a:lnTo>
                      <a:pt x="267" y="24"/>
                    </a:lnTo>
                    <a:lnTo>
                      <a:pt x="243" y="12"/>
                    </a:lnTo>
                    <a:lnTo>
                      <a:pt x="217" y="2"/>
                    </a:lnTo>
                    <a:lnTo>
                      <a:pt x="188" y="0"/>
                    </a:lnTo>
                    <a:lnTo>
                      <a:pt x="159" y="2"/>
                    </a:lnTo>
                    <a:lnTo>
                      <a:pt x="132" y="12"/>
                    </a:lnTo>
                    <a:lnTo>
                      <a:pt x="107" y="24"/>
                    </a:lnTo>
                    <a:lnTo>
                      <a:pt x="86" y="41"/>
                    </a:lnTo>
                    <a:lnTo>
                      <a:pt x="69" y="62"/>
                    </a:lnTo>
                    <a:lnTo>
                      <a:pt x="56" y="88"/>
                    </a:lnTo>
                    <a:lnTo>
                      <a:pt x="47" y="114"/>
                    </a:lnTo>
                    <a:lnTo>
                      <a:pt x="45" y="143"/>
                    </a:lnTo>
                    <a:lnTo>
                      <a:pt x="43" y="154"/>
                    </a:lnTo>
                    <a:lnTo>
                      <a:pt x="38" y="167"/>
                    </a:lnTo>
                    <a:lnTo>
                      <a:pt x="31" y="179"/>
                    </a:lnTo>
                    <a:lnTo>
                      <a:pt x="23" y="189"/>
                    </a:lnTo>
                    <a:lnTo>
                      <a:pt x="14" y="198"/>
                    </a:lnTo>
                    <a:lnTo>
                      <a:pt x="7" y="205"/>
                    </a:lnTo>
                    <a:lnTo>
                      <a:pt x="2" y="211"/>
                    </a:lnTo>
                    <a:lnTo>
                      <a:pt x="0" y="212"/>
                    </a:lnTo>
                    <a:lnTo>
                      <a:pt x="1" y="212"/>
                    </a:lnTo>
                    <a:lnTo>
                      <a:pt x="2" y="213"/>
                    </a:lnTo>
                    <a:lnTo>
                      <a:pt x="6" y="216"/>
                    </a:lnTo>
                    <a:lnTo>
                      <a:pt x="10" y="217"/>
                    </a:lnTo>
                    <a:lnTo>
                      <a:pt x="17" y="219"/>
                    </a:lnTo>
                    <a:lnTo>
                      <a:pt x="25" y="222"/>
                    </a:lnTo>
                    <a:lnTo>
                      <a:pt x="33" y="225"/>
                    </a:lnTo>
                    <a:lnTo>
                      <a:pt x="45" y="228"/>
                    </a:lnTo>
                    <a:lnTo>
                      <a:pt x="56" y="232"/>
                    </a:lnTo>
                    <a:lnTo>
                      <a:pt x="70" y="234"/>
                    </a:lnTo>
                    <a:lnTo>
                      <a:pt x="86" y="237"/>
                    </a:lnTo>
                    <a:lnTo>
                      <a:pt x="103" y="240"/>
                    </a:lnTo>
                    <a:lnTo>
                      <a:pt x="122" y="241"/>
                    </a:lnTo>
                    <a:lnTo>
                      <a:pt x="142" y="243"/>
                    </a:lnTo>
                    <a:lnTo>
                      <a:pt x="164" y="244"/>
                    </a:lnTo>
                    <a:lnTo>
                      <a:pt x="188" y="244"/>
                    </a:lnTo>
                    <a:close/>
                  </a:path>
                </a:pathLst>
              </a:custGeom>
              <a:solidFill>
                <a:srgbClr val="8C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79" name="Freeform 646"/>
              <p:cNvSpPr>
                <a:spLocks/>
              </p:cNvSpPr>
              <p:nvPr/>
            </p:nvSpPr>
            <p:spPr bwMode="auto">
              <a:xfrm>
                <a:off x="2400" y="2627"/>
                <a:ext cx="369" cy="455"/>
              </a:xfrm>
              <a:custGeom>
                <a:avLst/>
                <a:gdLst>
                  <a:gd name="T0" fmla="*/ 5 w 738"/>
                  <a:gd name="T1" fmla="*/ 8 h 910"/>
                  <a:gd name="T2" fmla="*/ 4 w 738"/>
                  <a:gd name="T3" fmla="*/ 4 h 910"/>
                  <a:gd name="T4" fmla="*/ 5 w 738"/>
                  <a:gd name="T5" fmla="*/ 2 h 910"/>
                  <a:gd name="T6" fmla="*/ 6 w 738"/>
                  <a:gd name="T7" fmla="*/ 5 h 910"/>
                  <a:gd name="T8" fmla="*/ 6 w 738"/>
                  <a:gd name="T9" fmla="*/ 5 h 910"/>
                  <a:gd name="T10" fmla="*/ 5 w 738"/>
                  <a:gd name="T11" fmla="*/ 1 h 910"/>
                  <a:gd name="T12" fmla="*/ 4 w 738"/>
                  <a:gd name="T13" fmla="*/ 0 h 910"/>
                  <a:gd name="T14" fmla="*/ 3 w 738"/>
                  <a:gd name="T15" fmla="*/ 0 h 910"/>
                  <a:gd name="T16" fmla="*/ 3 w 738"/>
                  <a:gd name="T17" fmla="*/ 0 h 910"/>
                  <a:gd name="T18" fmla="*/ 2 w 738"/>
                  <a:gd name="T19" fmla="*/ 1 h 910"/>
                  <a:gd name="T20" fmla="*/ 0 w 738"/>
                  <a:gd name="T21" fmla="*/ 5 h 910"/>
                  <a:gd name="T22" fmla="*/ 1 w 738"/>
                  <a:gd name="T23" fmla="*/ 5 h 910"/>
                  <a:gd name="T24" fmla="*/ 2 w 738"/>
                  <a:gd name="T25" fmla="*/ 2 h 910"/>
                  <a:gd name="T26" fmla="*/ 2 w 738"/>
                  <a:gd name="T27" fmla="*/ 4 h 910"/>
                  <a:gd name="T28" fmla="*/ 2 w 738"/>
                  <a:gd name="T29" fmla="*/ 8 h 910"/>
                  <a:gd name="T30" fmla="*/ 5 w 738"/>
                  <a:gd name="T31" fmla="*/ 8 h 9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38"/>
                  <a:gd name="T49" fmla="*/ 0 h 910"/>
                  <a:gd name="T50" fmla="*/ 738 w 738"/>
                  <a:gd name="T51" fmla="*/ 910 h 9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38" h="910">
                    <a:moveTo>
                      <a:pt x="595" y="910"/>
                    </a:moveTo>
                    <a:lnTo>
                      <a:pt x="490" y="387"/>
                    </a:lnTo>
                    <a:lnTo>
                      <a:pt x="543" y="251"/>
                    </a:lnTo>
                    <a:lnTo>
                      <a:pt x="671" y="571"/>
                    </a:lnTo>
                    <a:lnTo>
                      <a:pt x="738" y="553"/>
                    </a:lnTo>
                    <a:lnTo>
                      <a:pt x="559" y="39"/>
                    </a:lnTo>
                    <a:lnTo>
                      <a:pt x="447" y="0"/>
                    </a:lnTo>
                    <a:lnTo>
                      <a:pt x="368" y="0"/>
                    </a:lnTo>
                    <a:lnTo>
                      <a:pt x="291" y="0"/>
                    </a:lnTo>
                    <a:lnTo>
                      <a:pt x="176" y="38"/>
                    </a:lnTo>
                    <a:lnTo>
                      <a:pt x="0" y="550"/>
                    </a:lnTo>
                    <a:lnTo>
                      <a:pt x="63" y="571"/>
                    </a:lnTo>
                    <a:lnTo>
                      <a:pt x="191" y="251"/>
                    </a:lnTo>
                    <a:lnTo>
                      <a:pt x="246" y="387"/>
                    </a:lnTo>
                    <a:lnTo>
                      <a:pt x="140" y="910"/>
                    </a:lnTo>
                    <a:lnTo>
                      <a:pt x="595" y="9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80" name="Freeform 647"/>
              <p:cNvSpPr>
                <a:spLocks/>
              </p:cNvSpPr>
              <p:nvPr/>
            </p:nvSpPr>
            <p:spPr bwMode="auto">
              <a:xfrm>
                <a:off x="2603" y="3082"/>
                <a:ext cx="65" cy="170"/>
              </a:xfrm>
              <a:custGeom>
                <a:avLst/>
                <a:gdLst>
                  <a:gd name="T0" fmla="*/ 0 w 129"/>
                  <a:gd name="T1" fmla="*/ 0 h 340"/>
                  <a:gd name="T2" fmla="*/ 1 w 129"/>
                  <a:gd name="T3" fmla="*/ 3 h 340"/>
                  <a:gd name="T4" fmla="*/ 2 w 129"/>
                  <a:gd name="T5" fmla="*/ 3 h 340"/>
                  <a:gd name="T6" fmla="*/ 1 w 129"/>
                  <a:gd name="T7" fmla="*/ 0 h 340"/>
                  <a:gd name="T8" fmla="*/ 0 w 129"/>
                  <a:gd name="T9" fmla="*/ 0 h 340"/>
                  <a:gd name="T10" fmla="*/ 0 60000 65536"/>
                  <a:gd name="T11" fmla="*/ 0 60000 65536"/>
                  <a:gd name="T12" fmla="*/ 0 60000 65536"/>
                  <a:gd name="T13" fmla="*/ 0 60000 65536"/>
                  <a:gd name="T14" fmla="*/ 0 60000 65536"/>
                  <a:gd name="T15" fmla="*/ 0 w 129"/>
                  <a:gd name="T16" fmla="*/ 0 h 340"/>
                  <a:gd name="T17" fmla="*/ 129 w 129"/>
                  <a:gd name="T18" fmla="*/ 340 h 340"/>
                </a:gdLst>
                <a:ahLst/>
                <a:cxnLst>
                  <a:cxn ang="T10">
                    <a:pos x="T0" y="T1"/>
                  </a:cxn>
                  <a:cxn ang="T11">
                    <a:pos x="T2" y="T3"/>
                  </a:cxn>
                  <a:cxn ang="T12">
                    <a:pos x="T4" y="T5"/>
                  </a:cxn>
                  <a:cxn ang="T13">
                    <a:pos x="T6" y="T7"/>
                  </a:cxn>
                  <a:cxn ang="T14">
                    <a:pos x="T8" y="T9"/>
                  </a:cxn>
                </a:cxnLst>
                <a:rect l="T15" t="T16" r="T17" b="T18"/>
                <a:pathLst>
                  <a:path w="129" h="340">
                    <a:moveTo>
                      <a:pt x="0" y="0"/>
                    </a:moveTo>
                    <a:lnTo>
                      <a:pt x="49" y="340"/>
                    </a:lnTo>
                    <a:lnTo>
                      <a:pt x="129" y="340"/>
                    </a:lnTo>
                    <a:lnTo>
                      <a:pt x="121" y="0"/>
                    </a:lnTo>
                    <a:lnTo>
                      <a:pt x="0"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81" name="Freeform 648"/>
              <p:cNvSpPr>
                <a:spLocks/>
              </p:cNvSpPr>
              <p:nvPr/>
            </p:nvSpPr>
            <p:spPr bwMode="auto">
              <a:xfrm>
                <a:off x="2500" y="3082"/>
                <a:ext cx="65" cy="170"/>
              </a:xfrm>
              <a:custGeom>
                <a:avLst/>
                <a:gdLst>
                  <a:gd name="T0" fmla="*/ 0 w 131"/>
                  <a:gd name="T1" fmla="*/ 0 h 340"/>
                  <a:gd name="T2" fmla="*/ 0 w 131"/>
                  <a:gd name="T3" fmla="*/ 3 h 340"/>
                  <a:gd name="T4" fmla="*/ 0 w 131"/>
                  <a:gd name="T5" fmla="*/ 3 h 340"/>
                  <a:gd name="T6" fmla="*/ 1 w 131"/>
                  <a:gd name="T7" fmla="*/ 0 h 340"/>
                  <a:gd name="T8" fmla="*/ 0 w 131"/>
                  <a:gd name="T9" fmla="*/ 0 h 340"/>
                  <a:gd name="T10" fmla="*/ 0 60000 65536"/>
                  <a:gd name="T11" fmla="*/ 0 60000 65536"/>
                  <a:gd name="T12" fmla="*/ 0 60000 65536"/>
                  <a:gd name="T13" fmla="*/ 0 60000 65536"/>
                  <a:gd name="T14" fmla="*/ 0 60000 65536"/>
                  <a:gd name="T15" fmla="*/ 0 w 131"/>
                  <a:gd name="T16" fmla="*/ 0 h 340"/>
                  <a:gd name="T17" fmla="*/ 131 w 131"/>
                  <a:gd name="T18" fmla="*/ 340 h 340"/>
                </a:gdLst>
                <a:ahLst/>
                <a:cxnLst>
                  <a:cxn ang="T10">
                    <a:pos x="T0" y="T1"/>
                  </a:cxn>
                  <a:cxn ang="T11">
                    <a:pos x="T2" y="T3"/>
                  </a:cxn>
                  <a:cxn ang="T12">
                    <a:pos x="T4" y="T5"/>
                  </a:cxn>
                  <a:cxn ang="T13">
                    <a:pos x="T6" y="T7"/>
                  </a:cxn>
                  <a:cxn ang="T14">
                    <a:pos x="T8" y="T9"/>
                  </a:cxn>
                </a:cxnLst>
                <a:rect l="T15" t="T16" r="T17" b="T18"/>
                <a:pathLst>
                  <a:path w="131" h="340">
                    <a:moveTo>
                      <a:pt x="9" y="0"/>
                    </a:moveTo>
                    <a:lnTo>
                      <a:pt x="0" y="340"/>
                    </a:lnTo>
                    <a:lnTo>
                      <a:pt x="81" y="340"/>
                    </a:lnTo>
                    <a:lnTo>
                      <a:pt x="131" y="0"/>
                    </a:lnTo>
                    <a:lnTo>
                      <a:pt x="9"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82" name="Freeform 649"/>
              <p:cNvSpPr>
                <a:spLocks/>
              </p:cNvSpPr>
              <p:nvPr/>
            </p:nvSpPr>
            <p:spPr bwMode="auto">
              <a:xfrm>
                <a:off x="2530" y="2513"/>
                <a:ext cx="108" cy="109"/>
              </a:xfrm>
              <a:custGeom>
                <a:avLst/>
                <a:gdLst>
                  <a:gd name="T0" fmla="*/ 1 w 214"/>
                  <a:gd name="T1" fmla="*/ 2 h 216"/>
                  <a:gd name="T2" fmla="*/ 2 w 214"/>
                  <a:gd name="T3" fmla="*/ 2 h 216"/>
                  <a:gd name="T4" fmla="*/ 2 w 214"/>
                  <a:gd name="T5" fmla="*/ 2 h 216"/>
                  <a:gd name="T6" fmla="*/ 2 w 214"/>
                  <a:gd name="T7" fmla="*/ 2 h 216"/>
                  <a:gd name="T8" fmla="*/ 2 w 214"/>
                  <a:gd name="T9" fmla="*/ 2 h 216"/>
                  <a:gd name="T10" fmla="*/ 2 w 214"/>
                  <a:gd name="T11" fmla="*/ 2 h 216"/>
                  <a:gd name="T12" fmla="*/ 2 w 214"/>
                  <a:gd name="T13" fmla="*/ 2 h 216"/>
                  <a:gd name="T14" fmla="*/ 2 w 214"/>
                  <a:gd name="T15" fmla="*/ 2 h 216"/>
                  <a:gd name="T16" fmla="*/ 2 w 214"/>
                  <a:gd name="T17" fmla="*/ 1 h 216"/>
                  <a:gd name="T18" fmla="*/ 2 w 214"/>
                  <a:gd name="T19" fmla="*/ 1 h 216"/>
                  <a:gd name="T20" fmla="*/ 2 w 214"/>
                  <a:gd name="T21" fmla="*/ 1 h 216"/>
                  <a:gd name="T22" fmla="*/ 2 w 214"/>
                  <a:gd name="T23" fmla="*/ 1 h 216"/>
                  <a:gd name="T24" fmla="*/ 2 w 214"/>
                  <a:gd name="T25" fmla="*/ 1 h 216"/>
                  <a:gd name="T26" fmla="*/ 2 w 214"/>
                  <a:gd name="T27" fmla="*/ 1 h 216"/>
                  <a:gd name="T28" fmla="*/ 2 w 214"/>
                  <a:gd name="T29" fmla="*/ 1 h 216"/>
                  <a:gd name="T30" fmla="*/ 2 w 214"/>
                  <a:gd name="T31" fmla="*/ 1 h 216"/>
                  <a:gd name="T32" fmla="*/ 1 w 214"/>
                  <a:gd name="T33" fmla="*/ 0 h 216"/>
                  <a:gd name="T34" fmla="*/ 1 w 214"/>
                  <a:gd name="T35" fmla="*/ 1 h 216"/>
                  <a:gd name="T36" fmla="*/ 1 w 214"/>
                  <a:gd name="T37" fmla="*/ 1 h 216"/>
                  <a:gd name="T38" fmla="*/ 1 w 214"/>
                  <a:gd name="T39" fmla="*/ 1 h 216"/>
                  <a:gd name="T40" fmla="*/ 1 w 214"/>
                  <a:gd name="T41" fmla="*/ 1 h 216"/>
                  <a:gd name="T42" fmla="*/ 1 w 214"/>
                  <a:gd name="T43" fmla="*/ 1 h 216"/>
                  <a:gd name="T44" fmla="*/ 1 w 214"/>
                  <a:gd name="T45" fmla="*/ 1 h 216"/>
                  <a:gd name="T46" fmla="*/ 1 w 214"/>
                  <a:gd name="T47" fmla="*/ 1 h 216"/>
                  <a:gd name="T48" fmla="*/ 0 w 214"/>
                  <a:gd name="T49" fmla="*/ 1 h 216"/>
                  <a:gd name="T50" fmla="*/ 1 w 214"/>
                  <a:gd name="T51" fmla="*/ 2 h 216"/>
                  <a:gd name="T52" fmla="*/ 1 w 214"/>
                  <a:gd name="T53" fmla="*/ 2 h 216"/>
                  <a:gd name="T54" fmla="*/ 1 w 214"/>
                  <a:gd name="T55" fmla="*/ 2 h 216"/>
                  <a:gd name="T56" fmla="*/ 1 w 214"/>
                  <a:gd name="T57" fmla="*/ 2 h 216"/>
                  <a:gd name="T58" fmla="*/ 1 w 214"/>
                  <a:gd name="T59" fmla="*/ 2 h 216"/>
                  <a:gd name="T60" fmla="*/ 1 w 214"/>
                  <a:gd name="T61" fmla="*/ 2 h 216"/>
                  <a:gd name="T62" fmla="*/ 1 w 214"/>
                  <a:gd name="T63" fmla="*/ 2 h 216"/>
                  <a:gd name="T64" fmla="*/ 1 w 214"/>
                  <a:gd name="T65" fmla="*/ 2 h 2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
                  <a:gd name="T100" fmla="*/ 0 h 216"/>
                  <a:gd name="T101" fmla="*/ 214 w 214"/>
                  <a:gd name="T102" fmla="*/ 216 h 2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 h="216">
                    <a:moveTo>
                      <a:pt x="107" y="216"/>
                    </a:moveTo>
                    <a:lnTo>
                      <a:pt x="129" y="214"/>
                    </a:lnTo>
                    <a:lnTo>
                      <a:pt x="148" y="208"/>
                    </a:lnTo>
                    <a:lnTo>
                      <a:pt x="167" y="198"/>
                    </a:lnTo>
                    <a:lnTo>
                      <a:pt x="183" y="184"/>
                    </a:lnTo>
                    <a:lnTo>
                      <a:pt x="196" y="169"/>
                    </a:lnTo>
                    <a:lnTo>
                      <a:pt x="206" y="151"/>
                    </a:lnTo>
                    <a:lnTo>
                      <a:pt x="212" y="130"/>
                    </a:lnTo>
                    <a:lnTo>
                      <a:pt x="214" y="108"/>
                    </a:lnTo>
                    <a:lnTo>
                      <a:pt x="212" y="86"/>
                    </a:lnTo>
                    <a:lnTo>
                      <a:pt x="206" y="65"/>
                    </a:lnTo>
                    <a:lnTo>
                      <a:pt x="196" y="47"/>
                    </a:lnTo>
                    <a:lnTo>
                      <a:pt x="183" y="31"/>
                    </a:lnTo>
                    <a:lnTo>
                      <a:pt x="167" y="18"/>
                    </a:lnTo>
                    <a:lnTo>
                      <a:pt x="148" y="8"/>
                    </a:lnTo>
                    <a:lnTo>
                      <a:pt x="129" y="2"/>
                    </a:lnTo>
                    <a:lnTo>
                      <a:pt x="107" y="0"/>
                    </a:lnTo>
                    <a:lnTo>
                      <a:pt x="85" y="2"/>
                    </a:lnTo>
                    <a:lnTo>
                      <a:pt x="65" y="8"/>
                    </a:lnTo>
                    <a:lnTo>
                      <a:pt x="47" y="18"/>
                    </a:lnTo>
                    <a:lnTo>
                      <a:pt x="31" y="31"/>
                    </a:lnTo>
                    <a:lnTo>
                      <a:pt x="18" y="47"/>
                    </a:lnTo>
                    <a:lnTo>
                      <a:pt x="8" y="65"/>
                    </a:lnTo>
                    <a:lnTo>
                      <a:pt x="2" y="86"/>
                    </a:lnTo>
                    <a:lnTo>
                      <a:pt x="0" y="108"/>
                    </a:lnTo>
                    <a:lnTo>
                      <a:pt x="2" y="130"/>
                    </a:lnTo>
                    <a:lnTo>
                      <a:pt x="8" y="151"/>
                    </a:lnTo>
                    <a:lnTo>
                      <a:pt x="18" y="169"/>
                    </a:lnTo>
                    <a:lnTo>
                      <a:pt x="31" y="184"/>
                    </a:lnTo>
                    <a:lnTo>
                      <a:pt x="47" y="198"/>
                    </a:lnTo>
                    <a:lnTo>
                      <a:pt x="65" y="208"/>
                    </a:lnTo>
                    <a:lnTo>
                      <a:pt x="85" y="214"/>
                    </a:lnTo>
                    <a:lnTo>
                      <a:pt x="107" y="216"/>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83" name="Freeform 650"/>
              <p:cNvSpPr>
                <a:spLocks/>
              </p:cNvSpPr>
              <p:nvPr/>
            </p:nvSpPr>
            <p:spPr bwMode="auto">
              <a:xfrm>
                <a:off x="2576" y="2513"/>
                <a:ext cx="62" cy="109"/>
              </a:xfrm>
              <a:custGeom>
                <a:avLst/>
                <a:gdLst>
                  <a:gd name="T0" fmla="*/ 1 w 123"/>
                  <a:gd name="T1" fmla="*/ 0 h 216"/>
                  <a:gd name="T2" fmla="*/ 1 w 123"/>
                  <a:gd name="T3" fmla="*/ 0 h 216"/>
                  <a:gd name="T4" fmla="*/ 1 w 123"/>
                  <a:gd name="T5" fmla="*/ 1 h 216"/>
                  <a:gd name="T6" fmla="*/ 1 w 123"/>
                  <a:gd name="T7" fmla="*/ 1 h 216"/>
                  <a:gd name="T8" fmla="*/ 0 w 123"/>
                  <a:gd name="T9" fmla="*/ 1 h 216"/>
                  <a:gd name="T10" fmla="*/ 1 w 123"/>
                  <a:gd name="T11" fmla="*/ 1 h 216"/>
                  <a:gd name="T12" fmla="*/ 1 w 123"/>
                  <a:gd name="T13" fmla="*/ 1 h 216"/>
                  <a:gd name="T14" fmla="*/ 1 w 123"/>
                  <a:gd name="T15" fmla="*/ 1 h 216"/>
                  <a:gd name="T16" fmla="*/ 1 w 123"/>
                  <a:gd name="T17" fmla="*/ 1 h 216"/>
                  <a:gd name="T18" fmla="*/ 1 w 123"/>
                  <a:gd name="T19" fmla="*/ 1 h 216"/>
                  <a:gd name="T20" fmla="*/ 1 w 123"/>
                  <a:gd name="T21" fmla="*/ 1 h 216"/>
                  <a:gd name="T22" fmla="*/ 1 w 123"/>
                  <a:gd name="T23" fmla="*/ 1 h 216"/>
                  <a:gd name="T24" fmla="*/ 1 w 123"/>
                  <a:gd name="T25" fmla="*/ 1 h 216"/>
                  <a:gd name="T26" fmla="*/ 1 w 123"/>
                  <a:gd name="T27" fmla="*/ 1 h 216"/>
                  <a:gd name="T28" fmla="*/ 1 w 123"/>
                  <a:gd name="T29" fmla="*/ 2 h 216"/>
                  <a:gd name="T30" fmla="*/ 1 w 123"/>
                  <a:gd name="T31" fmla="*/ 2 h 216"/>
                  <a:gd name="T32" fmla="*/ 1 w 123"/>
                  <a:gd name="T33" fmla="*/ 2 h 216"/>
                  <a:gd name="T34" fmla="*/ 1 w 123"/>
                  <a:gd name="T35" fmla="*/ 2 h 216"/>
                  <a:gd name="T36" fmla="*/ 1 w 123"/>
                  <a:gd name="T37" fmla="*/ 2 h 216"/>
                  <a:gd name="T38" fmla="*/ 1 w 123"/>
                  <a:gd name="T39" fmla="*/ 2 h 216"/>
                  <a:gd name="T40" fmla="*/ 0 w 123"/>
                  <a:gd name="T41" fmla="*/ 2 h 216"/>
                  <a:gd name="T42" fmla="*/ 1 w 123"/>
                  <a:gd name="T43" fmla="*/ 2 h 216"/>
                  <a:gd name="T44" fmla="*/ 1 w 123"/>
                  <a:gd name="T45" fmla="*/ 2 h 216"/>
                  <a:gd name="T46" fmla="*/ 1 w 123"/>
                  <a:gd name="T47" fmla="*/ 2 h 216"/>
                  <a:gd name="T48" fmla="*/ 1 w 123"/>
                  <a:gd name="T49" fmla="*/ 2 h 216"/>
                  <a:gd name="T50" fmla="*/ 1 w 123"/>
                  <a:gd name="T51" fmla="*/ 2 h 216"/>
                  <a:gd name="T52" fmla="*/ 1 w 123"/>
                  <a:gd name="T53" fmla="*/ 2 h 216"/>
                  <a:gd name="T54" fmla="*/ 1 w 123"/>
                  <a:gd name="T55" fmla="*/ 2 h 216"/>
                  <a:gd name="T56" fmla="*/ 1 w 123"/>
                  <a:gd name="T57" fmla="*/ 2 h 216"/>
                  <a:gd name="T58" fmla="*/ 1 w 123"/>
                  <a:gd name="T59" fmla="*/ 2 h 216"/>
                  <a:gd name="T60" fmla="*/ 1 w 123"/>
                  <a:gd name="T61" fmla="*/ 2 h 216"/>
                  <a:gd name="T62" fmla="*/ 1 w 123"/>
                  <a:gd name="T63" fmla="*/ 2 h 216"/>
                  <a:gd name="T64" fmla="*/ 1 w 123"/>
                  <a:gd name="T65" fmla="*/ 1 h 216"/>
                  <a:gd name="T66" fmla="*/ 1 w 123"/>
                  <a:gd name="T67" fmla="*/ 1 h 216"/>
                  <a:gd name="T68" fmla="*/ 1 w 123"/>
                  <a:gd name="T69" fmla="*/ 1 h 216"/>
                  <a:gd name="T70" fmla="*/ 1 w 123"/>
                  <a:gd name="T71" fmla="*/ 1 h 216"/>
                  <a:gd name="T72" fmla="*/ 1 w 123"/>
                  <a:gd name="T73" fmla="*/ 1 h 216"/>
                  <a:gd name="T74" fmla="*/ 1 w 123"/>
                  <a:gd name="T75" fmla="*/ 1 h 216"/>
                  <a:gd name="T76" fmla="*/ 1 w 123"/>
                  <a:gd name="T77" fmla="*/ 1 h 216"/>
                  <a:gd name="T78" fmla="*/ 1 w 123"/>
                  <a:gd name="T79" fmla="*/ 1 h 216"/>
                  <a:gd name="T80" fmla="*/ 1 w 123"/>
                  <a:gd name="T81" fmla="*/ 0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3"/>
                  <a:gd name="T124" fmla="*/ 0 h 216"/>
                  <a:gd name="T125" fmla="*/ 123 w 123"/>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3" h="216">
                    <a:moveTo>
                      <a:pt x="16" y="0"/>
                    </a:moveTo>
                    <a:lnTo>
                      <a:pt x="11" y="0"/>
                    </a:lnTo>
                    <a:lnTo>
                      <a:pt x="8" y="1"/>
                    </a:lnTo>
                    <a:lnTo>
                      <a:pt x="3" y="1"/>
                    </a:lnTo>
                    <a:lnTo>
                      <a:pt x="0" y="2"/>
                    </a:lnTo>
                    <a:lnTo>
                      <a:pt x="18" y="6"/>
                    </a:lnTo>
                    <a:lnTo>
                      <a:pt x="35" y="15"/>
                    </a:lnTo>
                    <a:lnTo>
                      <a:pt x="50" y="25"/>
                    </a:lnTo>
                    <a:lnTo>
                      <a:pt x="64" y="38"/>
                    </a:lnTo>
                    <a:lnTo>
                      <a:pt x="75" y="53"/>
                    </a:lnTo>
                    <a:lnTo>
                      <a:pt x="83" y="70"/>
                    </a:lnTo>
                    <a:lnTo>
                      <a:pt x="87" y="88"/>
                    </a:lnTo>
                    <a:lnTo>
                      <a:pt x="90" y="108"/>
                    </a:lnTo>
                    <a:lnTo>
                      <a:pt x="87" y="127"/>
                    </a:lnTo>
                    <a:lnTo>
                      <a:pt x="83" y="146"/>
                    </a:lnTo>
                    <a:lnTo>
                      <a:pt x="75" y="163"/>
                    </a:lnTo>
                    <a:lnTo>
                      <a:pt x="64" y="178"/>
                    </a:lnTo>
                    <a:lnTo>
                      <a:pt x="50" y="191"/>
                    </a:lnTo>
                    <a:lnTo>
                      <a:pt x="35" y="201"/>
                    </a:lnTo>
                    <a:lnTo>
                      <a:pt x="18" y="209"/>
                    </a:lnTo>
                    <a:lnTo>
                      <a:pt x="0" y="214"/>
                    </a:lnTo>
                    <a:lnTo>
                      <a:pt x="3" y="215"/>
                    </a:lnTo>
                    <a:lnTo>
                      <a:pt x="8" y="215"/>
                    </a:lnTo>
                    <a:lnTo>
                      <a:pt x="11" y="216"/>
                    </a:lnTo>
                    <a:lnTo>
                      <a:pt x="16" y="216"/>
                    </a:lnTo>
                    <a:lnTo>
                      <a:pt x="38" y="214"/>
                    </a:lnTo>
                    <a:lnTo>
                      <a:pt x="57" y="208"/>
                    </a:lnTo>
                    <a:lnTo>
                      <a:pt x="76" y="198"/>
                    </a:lnTo>
                    <a:lnTo>
                      <a:pt x="92" y="184"/>
                    </a:lnTo>
                    <a:lnTo>
                      <a:pt x="105" y="169"/>
                    </a:lnTo>
                    <a:lnTo>
                      <a:pt x="115" y="151"/>
                    </a:lnTo>
                    <a:lnTo>
                      <a:pt x="121" y="130"/>
                    </a:lnTo>
                    <a:lnTo>
                      <a:pt x="123" y="108"/>
                    </a:lnTo>
                    <a:lnTo>
                      <a:pt x="121" y="86"/>
                    </a:lnTo>
                    <a:lnTo>
                      <a:pt x="115" y="65"/>
                    </a:lnTo>
                    <a:lnTo>
                      <a:pt x="105" y="47"/>
                    </a:lnTo>
                    <a:lnTo>
                      <a:pt x="92" y="31"/>
                    </a:lnTo>
                    <a:lnTo>
                      <a:pt x="76" y="18"/>
                    </a:lnTo>
                    <a:lnTo>
                      <a:pt x="57" y="8"/>
                    </a:lnTo>
                    <a:lnTo>
                      <a:pt x="38" y="2"/>
                    </a:lnTo>
                    <a:lnTo>
                      <a:pt x="16" y="0"/>
                    </a:lnTo>
                    <a:close/>
                  </a:path>
                </a:pathLst>
              </a:custGeom>
              <a:solidFill>
                <a:srgbClr val="E09E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84" name="Freeform 651"/>
              <p:cNvSpPr>
                <a:spLocks/>
              </p:cNvSpPr>
              <p:nvPr/>
            </p:nvSpPr>
            <p:spPr bwMode="auto">
              <a:xfrm>
                <a:off x="2545" y="2627"/>
                <a:ext cx="78" cy="94"/>
              </a:xfrm>
              <a:custGeom>
                <a:avLst/>
                <a:gdLst>
                  <a:gd name="T0" fmla="*/ 1 w 155"/>
                  <a:gd name="T1" fmla="*/ 2 h 187"/>
                  <a:gd name="T2" fmla="*/ 2 w 155"/>
                  <a:gd name="T3" fmla="*/ 0 h 187"/>
                  <a:gd name="T4" fmla="*/ 0 w 155"/>
                  <a:gd name="T5" fmla="*/ 0 h 187"/>
                  <a:gd name="T6" fmla="*/ 1 w 155"/>
                  <a:gd name="T7" fmla="*/ 2 h 187"/>
                  <a:gd name="T8" fmla="*/ 0 60000 65536"/>
                  <a:gd name="T9" fmla="*/ 0 60000 65536"/>
                  <a:gd name="T10" fmla="*/ 0 60000 65536"/>
                  <a:gd name="T11" fmla="*/ 0 60000 65536"/>
                  <a:gd name="T12" fmla="*/ 0 w 155"/>
                  <a:gd name="T13" fmla="*/ 0 h 187"/>
                  <a:gd name="T14" fmla="*/ 155 w 155"/>
                  <a:gd name="T15" fmla="*/ 187 h 187"/>
                </a:gdLst>
                <a:ahLst/>
                <a:cxnLst>
                  <a:cxn ang="T8">
                    <a:pos x="T0" y="T1"/>
                  </a:cxn>
                  <a:cxn ang="T9">
                    <a:pos x="T2" y="T3"/>
                  </a:cxn>
                  <a:cxn ang="T10">
                    <a:pos x="T4" y="T5"/>
                  </a:cxn>
                  <a:cxn ang="T11">
                    <a:pos x="T6" y="T7"/>
                  </a:cxn>
                </a:cxnLst>
                <a:rect l="T12" t="T13" r="T14" b="T15"/>
                <a:pathLst>
                  <a:path w="155" h="187">
                    <a:moveTo>
                      <a:pt x="77" y="187"/>
                    </a:moveTo>
                    <a:lnTo>
                      <a:pt x="155" y="0"/>
                    </a:lnTo>
                    <a:lnTo>
                      <a:pt x="0" y="0"/>
                    </a:lnTo>
                    <a:lnTo>
                      <a:pt x="77"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85" name="Freeform 652"/>
              <p:cNvSpPr>
                <a:spLocks/>
              </p:cNvSpPr>
              <p:nvPr/>
            </p:nvSpPr>
            <p:spPr bwMode="auto">
              <a:xfrm>
                <a:off x="2553" y="2644"/>
                <a:ext cx="14" cy="14"/>
              </a:xfrm>
              <a:custGeom>
                <a:avLst/>
                <a:gdLst>
                  <a:gd name="T0" fmla="*/ 1 w 28"/>
                  <a:gd name="T1" fmla="*/ 1 h 28"/>
                  <a:gd name="T2" fmla="*/ 1 w 28"/>
                  <a:gd name="T3" fmla="*/ 1 h 28"/>
                  <a:gd name="T4" fmla="*/ 1 w 28"/>
                  <a:gd name="T5" fmla="*/ 1 h 28"/>
                  <a:gd name="T6" fmla="*/ 1 w 28"/>
                  <a:gd name="T7" fmla="*/ 1 h 28"/>
                  <a:gd name="T8" fmla="*/ 1 w 28"/>
                  <a:gd name="T9" fmla="*/ 1 h 28"/>
                  <a:gd name="T10" fmla="*/ 1 w 28"/>
                  <a:gd name="T11" fmla="*/ 1 h 28"/>
                  <a:gd name="T12" fmla="*/ 1 w 28"/>
                  <a:gd name="T13" fmla="*/ 1 h 28"/>
                  <a:gd name="T14" fmla="*/ 1 w 28"/>
                  <a:gd name="T15" fmla="*/ 1 h 28"/>
                  <a:gd name="T16" fmla="*/ 1 w 28"/>
                  <a:gd name="T17" fmla="*/ 0 h 28"/>
                  <a:gd name="T18" fmla="*/ 1 w 28"/>
                  <a:gd name="T19" fmla="*/ 1 h 28"/>
                  <a:gd name="T20" fmla="*/ 1 w 28"/>
                  <a:gd name="T21" fmla="*/ 1 h 28"/>
                  <a:gd name="T22" fmla="*/ 1 w 28"/>
                  <a:gd name="T23" fmla="*/ 1 h 28"/>
                  <a:gd name="T24" fmla="*/ 0 w 28"/>
                  <a:gd name="T25" fmla="*/ 1 h 28"/>
                  <a:gd name="T26" fmla="*/ 1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5" y="28"/>
                    </a:moveTo>
                    <a:lnTo>
                      <a:pt x="19" y="27"/>
                    </a:lnTo>
                    <a:lnTo>
                      <a:pt x="24" y="24"/>
                    </a:lnTo>
                    <a:lnTo>
                      <a:pt x="27" y="20"/>
                    </a:lnTo>
                    <a:lnTo>
                      <a:pt x="28"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86" name="Freeform 653"/>
              <p:cNvSpPr>
                <a:spLocks/>
              </p:cNvSpPr>
              <p:nvPr/>
            </p:nvSpPr>
            <p:spPr bwMode="auto">
              <a:xfrm>
                <a:off x="2563" y="2656"/>
                <a:ext cx="13" cy="13"/>
              </a:xfrm>
              <a:custGeom>
                <a:avLst/>
                <a:gdLst>
                  <a:gd name="T0" fmla="*/ 0 w 28"/>
                  <a:gd name="T1" fmla="*/ 0 h 28"/>
                  <a:gd name="T2" fmla="*/ 0 w 28"/>
                  <a:gd name="T3" fmla="*/ 0 h 28"/>
                  <a:gd name="T4" fmla="*/ 0 w 28"/>
                  <a:gd name="T5" fmla="*/ 0 h 28"/>
                  <a:gd name="T6" fmla="*/ 0 w 28"/>
                  <a:gd name="T7" fmla="*/ 0 h 28"/>
                  <a:gd name="T8" fmla="*/ 0 w 28"/>
                  <a:gd name="T9" fmla="*/ 0 h 28"/>
                  <a:gd name="T10" fmla="*/ 0 w 28"/>
                  <a:gd name="T11" fmla="*/ 0 h 28"/>
                  <a:gd name="T12" fmla="*/ 0 w 28"/>
                  <a:gd name="T13" fmla="*/ 0 h 28"/>
                  <a:gd name="T14" fmla="*/ 0 w 28"/>
                  <a:gd name="T15" fmla="*/ 0 h 28"/>
                  <a:gd name="T16" fmla="*/ 0 w 28"/>
                  <a:gd name="T17" fmla="*/ 0 h 28"/>
                  <a:gd name="T18" fmla="*/ 0 w 28"/>
                  <a:gd name="T19" fmla="*/ 0 h 28"/>
                  <a:gd name="T20" fmla="*/ 0 w 28"/>
                  <a:gd name="T21" fmla="*/ 0 h 28"/>
                  <a:gd name="T22" fmla="*/ 0 w 28"/>
                  <a:gd name="T23" fmla="*/ 0 h 28"/>
                  <a:gd name="T24" fmla="*/ 0 w 28"/>
                  <a:gd name="T25" fmla="*/ 0 h 28"/>
                  <a:gd name="T26" fmla="*/ 0 w 28"/>
                  <a:gd name="T27" fmla="*/ 0 h 28"/>
                  <a:gd name="T28" fmla="*/ 0 w 28"/>
                  <a:gd name="T29" fmla="*/ 0 h 28"/>
                  <a:gd name="T30" fmla="*/ 0 w 28"/>
                  <a:gd name="T31" fmla="*/ 0 h 28"/>
                  <a:gd name="T32" fmla="*/ 0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20" y="27"/>
                    </a:lnTo>
                    <a:lnTo>
                      <a:pt x="24" y="24"/>
                    </a:lnTo>
                    <a:lnTo>
                      <a:pt x="27" y="20"/>
                    </a:lnTo>
                    <a:lnTo>
                      <a:pt x="28" y="14"/>
                    </a:lnTo>
                    <a:lnTo>
                      <a:pt x="27" y="8"/>
                    </a:lnTo>
                    <a:lnTo>
                      <a:pt x="24" y="4"/>
                    </a:lnTo>
                    <a:lnTo>
                      <a:pt x="20" y="1"/>
                    </a:lnTo>
                    <a:lnTo>
                      <a:pt x="14" y="0"/>
                    </a:lnTo>
                    <a:lnTo>
                      <a:pt x="8" y="1"/>
                    </a:lnTo>
                    <a:lnTo>
                      <a:pt x="4" y="4"/>
                    </a:lnTo>
                    <a:lnTo>
                      <a:pt x="1" y="8"/>
                    </a:lnTo>
                    <a:lnTo>
                      <a:pt x="0" y="14"/>
                    </a:lnTo>
                    <a:lnTo>
                      <a:pt x="1" y="20"/>
                    </a:lnTo>
                    <a:lnTo>
                      <a:pt x="4" y="24"/>
                    </a:lnTo>
                    <a:lnTo>
                      <a:pt x="8"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87" name="Freeform 654"/>
              <p:cNvSpPr>
                <a:spLocks/>
              </p:cNvSpPr>
              <p:nvPr/>
            </p:nvSpPr>
            <p:spPr bwMode="auto">
              <a:xfrm>
                <a:off x="2599" y="2644"/>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4" y="28"/>
                    </a:moveTo>
                    <a:lnTo>
                      <a:pt x="9" y="27"/>
                    </a:lnTo>
                    <a:lnTo>
                      <a:pt x="4" y="24"/>
                    </a:lnTo>
                    <a:lnTo>
                      <a:pt x="1" y="20"/>
                    </a:lnTo>
                    <a:lnTo>
                      <a:pt x="0" y="14"/>
                    </a:lnTo>
                    <a:lnTo>
                      <a:pt x="1" y="8"/>
                    </a:lnTo>
                    <a:lnTo>
                      <a:pt x="4" y="4"/>
                    </a:lnTo>
                    <a:lnTo>
                      <a:pt x="9" y="1"/>
                    </a:lnTo>
                    <a:lnTo>
                      <a:pt x="14" y="0"/>
                    </a:lnTo>
                    <a:lnTo>
                      <a:pt x="19" y="1"/>
                    </a:lnTo>
                    <a:lnTo>
                      <a:pt x="24" y="4"/>
                    </a:lnTo>
                    <a:lnTo>
                      <a:pt x="28" y="8"/>
                    </a:lnTo>
                    <a:lnTo>
                      <a:pt x="29" y="14"/>
                    </a:lnTo>
                    <a:lnTo>
                      <a:pt x="28" y="20"/>
                    </a:lnTo>
                    <a:lnTo>
                      <a:pt x="24" y="24"/>
                    </a:lnTo>
                    <a:lnTo>
                      <a:pt x="19"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88" name="Freeform 655"/>
              <p:cNvSpPr>
                <a:spLocks/>
              </p:cNvSpPr>
              <p:nvPr/>
            </p:nvSpPr>
            <p:spPr bwMode="auto">
              <a:xfrm>
                <a:off x="2590" y="2656"/>
                <a:ext cx="14" cy="13"/>
              </a:xfrm>
              <a:custGeom>
                <a:avLst/>
                <a:gdLst>
                  <a:gd name="T0" fmla="*/ 1 w 28"/>
                  <a:gd name="T1" fmla="*/ 0 h 28"/>
                  <a:gd name="T2" fmla="*/ 1 w 28"/>
                  <a:gd name="T3" fmla="*/ 0 h 28"/>
                  <a:gd name="T4" fmla="*/ 1 w 28"/>
                  <a:gd name="T5" fmla="*/ 0 h 28"/>
                  <a:gd name="T6" fmla="*/ 1 w 28"/>
                  <a:gd name="T7" fmla="*/ 0 h 28"/>
                  <a:gd name="T8" fmla="*/ 0 w 28"/>
                  <a:gd name="T9" fmla="*/ 0 h 28"/>
                  <a:gd name="T10" fmla="*/ 1 w 28"/>
                  <a:gd name="T11" fmla="*/ 0 h 28"/>
                  <a:gd name="T12" fmla="*/ 1 w 28"/>
                  <a:gd name="T13" fmla="*/ 0 h 28"/>
                  <a:gd name="T14" fmla="*/ 1 w 28"/>
                  <a:gd name="T15" fmla="*/ 0 h 28"/>
                  <a:gd name="T16" fmla="*/ 1 w 28"/>
                  <a:gd name="T17" fmla="*/ 0 h 28"/>
                  <a:gd name="T18" fmla="*/ 1 w 28"/>
                  <a:gd name="T19" fmla="*/ 0 h 28"/>
                  <a:gd name="T20" fmla="*/ 1 w 28"/>
                  <a:gd name="T21" fmla="*/ 0 h 28"/>
                  <a:gd name="T22" fmla="*/ 1 w 28"/>
                  <a:gd name="T23" fmla="*/ 0 h 28"/>
                  <a:gd name="T24" fmla="*/ 1 w 28"/>
                  <a:gd name="T25" fmla="*/ 0 h 28"/>
                  <a:gd name="T26" fmla="*/ 1 w 28"/>
                  <a:gd name="T27" fmla="*/ 0 h 28"/>
                  <a:gd name="T28" fmla="*/ 1 w 28"/>
                  <a:gd name="T29" fmla="*/ 0 h 28"/>
                  <a:gd name="T30" fmla="*/ 1 w 28"/>
                  <a:gd name="T31" fmla="*/ 0 h 28"/>
                  <a:gd name="T32" fmla="*/ 1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8" y="27"/>
                    </a:lnTo>
                    <a:lnTo>
                      <a:pt x="4" y="24"/>
                    </a:lnTo>
                    <a:lnTo>
                      <a:pt x="2" y="20"/>
                    </a:lnTo>
                    <a:lnTo>
                      <a:pt x="0" y="14"/>
                    </a:lnTo>
                    <a:lnTo>
                      <a:pt x="2" y="8"/>
                    </a:lnTo>
                    <a:lnTo>
                      <a:pt x="4" y="4"/>
                    </a:lnTo>
                    <a:lnTo>
                      <a:pt x="8" y="1"/>
                    </a:lnTo>
                    <a:lnTo>
                      <a:pt x="14" y="0"/>
                    </a:lnTo>
                    <a:lnTo>
                      <a:pt x="20" y="1"/>
                    </a:lnTo>
                    <a:lnTo>
                      <a:pt x="25" y="4"/>
                    </a:lnTo>
                    <a:lnTo>
                      <a:pt x="27" y="8"/>
                    </a:lnTo>
                    <a:lnTo>
                      <a:pt x="28" y="14"/>
                    </a:lnTo>
                    <a:lnTo>
                      <a:pt x="27" y="20"/>
                    </a:lnTo>
                    <a:lnTo>
                      <a:pt x="25" y="24"/>
                    </a:lnTo>
                    <a:lnTo>
                      <a:pt x="20"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89" name="Freeform 656"/>
              <p:cNvSpPr>
                <a:spLocks/>
              </p:cNvSpPr>
              <p:nvPr/>
            </p:nvSpPr>
            <p:spPr bwMode="auto">
              <a:xfrm>
                <a:off x="2576" y="2663"/>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5" y="28"/>
                    </a:moveTo>
                    <a:lnTo>
                      <a:pt x="19" y="27"/>
                    </a:lnTo>
                    <a:lnTo>
                      <a:pt x="24" y="24"/>
                    </a:lnTo>
                    <a:lnTo>
                      <a:pt x="27" y="20"/>
                    </a:lnTo>
                    <a:lnTo>
                      <a:pt x="29"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4712" name="Group 657"/>
            <p:cNvGrpSpPr>
              <a:grpSpLocks noChangeAspect="1"/>
            </p:cNvGrpSpPr>
            <p:nvPr/>
          </p:nvGrpSpPr>
          <p:grpSpPr bwMode="auto">
            <a:xfrm>
              <a:off x="1596" y="871"/>
              <a:ext cx="350" cy="556"/>
              <a:chOff x="2400" y="2496"/>
              <a:chExt cx="369" cy="756"/>
            </a:xfrm>
          </p:grpSpPr>
          <p:sp>
            <p:nvSpPr>
              <p:cNvPr id="24964" name="AutoShape 658"/>
              <p:cNvSpPr>
                <a:spLocks noChangeAspect="1" noChangeArrowheads="1" noTextEdit="1"/>
              </p:cNvSpPr>
              <p:nvPr/>
            </p:nvSpPr>
            <p:spPr bwMode="auto">
              <a:xfrm>
                <a:off x="2400" y="2496"/>
                <a:ext cx="369"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965" name="Freeform 659"/>
              <p:cNvSpPr>
                <a:spLocks/>
              </p:cNvSpPr>
              <p:nvPr/>
            </p:nvSpPr>
            <p:spPr bwMode="auto">
              <a:xfrm>
                <a:off x="2490" y="2496"/>
                <a:ext cx="187" cy="122"/>
              </a:xfrm>
              <a:custGeom>
                <a:avLst/>
                <a:gdLst>
                  <a:gd name="T0" fmla="*/ 1 w 375"/>
                  <a:gd name="T1" fmla="*/ 2 h 244"/>
                  <a:gd name="T2" fmla="*/ 1 w 375"/>
                  <a:gd name="T3" fmla="*/ 2 h 244"/>
                  <a:gd name="T4" fmla="*/ 2 w 375"/>
                  <a:gd name="T5" fmla="*/ 2 h 244"/>
                  <a:gd name="T6" fmla="*/ 2 w 375"/>
                  <a:gd name="T7" fmla="*/ 2 h 244"/>
                  <a:gd name="T8" fmla="*/ 2 w 375"/>
                  <a:gd name="T9" fmla="*/ 2 h 244"/>
                  <a:gd name="T10" fmla="*/ 2 w 375"/>
                  <a:gd name="T11" fmla="*/ 2 h 244"/>
                  <a:gd name="T12" fmla="*/ 2 w 375"/>
                  <a:gd name="T13" fmla="*/ 2 h 244"/>
                  <a:gd name="T14" fmla="*/ 2 w 375"/>
                  <a:gd name="T15" fmla="*/ 2 h 244"/>
                  <a:gd name="T16" fmla="*/ 2 w 375"/>
                  <a:gd name="T17" fmla="*/ 2 h 244"/>
                  <a:gd name="T18" fmla="*/ 2 w 375"/>
                  <a:gd name="T19" fmla="*/ 2 h 244"/>
                  <a:gd name="T20" fmla="*/ 2 w 375"/>
                  <a:gd name="T21" fmla="*/ 2 h 244"/>
                  <a:gd name="T22" fmla="*/ 2 w 375"/>
                  <a:gd name="T23" fmla="*/ 2 h 244"/>
                  <a:gd name="T24" fmla="*/ 2 w 375"/>
                  <a:gd name="T25" fmla="*/ 1 h 244"/>
                  <a:gd name="T26" fmla="*/ 2 w 375"/>
                  <a:gd name="T27" fmla="*/ 1 h 244"/>
                  <a:gd name="T28" fmla="*/ 2 w 375"/>
                  <a:gd name="T29" fmla="*/ 1 h 244"/>
                  <a:gd name="T30" fmla="*/ 1 w 375"/>
                  <a:gd name="T31" fmla="*/ 1 h 244"/>
                  <a:gd name="T32" fmla="*/ 1 w 375"/>
                  <a:gd name="T33" fmla="*/ 1 h 244"/>
                  <a:gd name="T34" fmla="*/ 0 w 375"/>
                  <a:gd name="T35" fmla="*/ 1 h 244"/>
                  <a:gd name="T36" fmla="*/ 0 w 375"/>
                  <a:gd name="T37" fmla="*/ 1 h 244"/>
                  <a:gd name="T38" fmla="*/ 0 w 375"/>
                  <a:gd name="T39" fmla="*/ 1 h 244"/>
                  <a:gd name="T40" fmla="*/ 0 w 375"/>
                  <a:gd name="T41" fmla="*/ 2 h 244"/>
                  <a:gd name="T42" fmla="*/ 0 w 375"/>
                  <a:gd name="T43" fmla="*/ 2 h 244"/>
                  <a:gd name="T44" fmla="*/ 0 w 375"/>
                  <a:gd name="T45" fmla="*/ 2 h 244"/>
                  <a:gd name="T46" fmla="*/ 0 w 375"/>
                  <a:gd name="T47" fmla="*/ 2 h 244"/>
                  <a:gd name="T48" fmla="*/ 0 w 375"/>
                  <a:gd name="T49" fmla="*/ 2 h 244"/>
                  <a:gd name="T50" fmla="*/ 0 w 375"/>
                  <a:gd name="T51" fmla="*/ 2 h 244"/>
                  <a:gd name="T52" fmla="*/ 0 w 375"/>
                  <a:gd name="T53" fmla="*/ 2 h 244"/>
                  <a:gd name="T54" fmla="*/ 0 w 375"/>
                  <a:gd name="T55" fmla="*/ 2 h 244"/>
                  <a:gd name="T56" fmla="*/ 0 w 375"/>
                  <a:gd name="T57" fmla="*/ 2 h 244"/>
                  <a:gd name="T58" fmla="*/ 0 w 375"/>
                  <a:gd name="T59" fmla="*/ 2 h 244"/>
                  <a:gd name="T60" fmla="*/ 0 w 375"/>
                  <a:gd name="T61" fmla="*/ 2 h 244"/>
                  <a:gd name="T62" fmla="*/ 1 w 375"/>
                  <a:gd name="T63" fmla="*/ 2 h 2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5"/>
                  <a:gd name="T97" fmla="*/ 0 h 244"/>
                  <a:gd name="T98" fmla="*/ 375 w 375"/>
                  <a:gd name="T99" fmla="*/ 244 h 2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5" h="244">
                    <a:moveTo>
                      <a:pt x="188" y="244"/>
                    </a:moveTo>
                    <a:lnTo>
                      <a:pt x="212" y="244"/>
                    </a:lnTo>
                    <a:lnTo>
                      <a:pt x="234" y="243"/>
                    </a:lnTo>
                    <a:lnTo>
                      <a:pt x="254" y="241"/>
                    </a:lnTo>
                    <a:lnTo>
                      <a:pt x="272" y="240"/>
                    </a:lnTo>
                    <a:lnTo>
                      <a:pt x="289" y="237"/>
                    </a:lnTo>
                    <a:lnTo>
                      <a:pt x="304" y="234"/>
                    </a:lnTo>
                    <a:lnTo>
                      <a:pt x="318" y="232"/>
                    </a:lnTo>
                    <a:lnTo>
                      <a:pt x="331" y="228"/>
                    </a:lnTo>
                    <a:lnTo>
                      <a:pt x="341" y="225"/>
                    </a:lnTo>
                    <a:lnTo>
                      <a:pt x="350" y="222"/>
                    </a:lnTo>
                    <a:lnTo>
                      <a:pt x="357" y="219"/>
                    </a:lnTo>
                    <a:lnTo>
                      <a:pt x="364" y="217"/>
                    </a:lnTo>
                    <a:lnTo>
                      <a:pt x="369" y="216"/>
                    </a:lnTo>
                    <a:lnTo>
                      <a:pt x="372" y="213"/>
                    </a:lnTo>
                    <a:lnTo>
                      <a:pt x="374" y="212"/>
                    </a:lnTo>
                    <a:lnTo>
                      <a:pt x="375" y="212"/>
                    </a:lnTo>
                    <a:lnTo>
                      <a:pt x="372" y="210"/>
                    </a:lnTo>
                    <a:lnTo>
                      <a:pt x="368" y="205"/>
                    </a:lnTo>
                    <a:lnTo>
                      <a:pt x="361" y="198"/>
                    </a:lnTo>
                    <a:lnTo>
                      <a:pt x="353" y="188"/>
                    </a:lnTo>
                    <a:lnTo>
                      <a:pt x="345" y="177"/>
                    </a:lnTo>
                    <a:lnTo>
                      <a:pt x="338" y="166"/>
                    </a:lnTo>
                    <a:lnTo>
                      <a:pt x="333" y="154"/>
                    </a:lnTo>
                    <a:lnTo>
                      <a:pt x="331" y="143"/>
                    </a:lnTo>
                    <a:lnTo>
                      <a:pt x="327" y="114"/>
                    </a:lnTo>
                    <a:lnTo>
                      <a:pt x="319" y="88"/>
                    </a:lnTo>
                    <a:lnTo>
                      <a:pt x="307" y="62"/>
                    </a:lnTo>
                    <a:lnTo>
                      <a:pt x="289" y="41"/>
                    </a:lnTo>
                    <a:lnTo>
                      <a:pt x="267" y="24"/>
                    </a:lnTo>
                    <a:lnTo>
                      <a:pt x="243" y="12"/>
                    </a:lnTo>
                    <a:lnTo>
                      <a:pt x="217" y="2"/>
                    </a:lnTo>
                    <a:lnTo>
                      <a:pt x="188" y="0"/>
                    </a:lnTo>
                    <a:lnTo>
                      <a:pt x="159" y="2"/>
                    </a:lnTo>
                    <a:lnTo>
                      <a:pt x="132" y="12"/>
                    </a:lnTo>
                    <a:lnTo>
                      <a:pt x="107" y="24"/>
                    </a:lnTo>
                    <a:lnTo>
                      <a:pt x="86" y="41"/>
                    </a:lnTo>
                    <a:lnTo>
                      <a:pt x="69" y="62"/>
                    </a:lnTo>
                    <a:lnTo>
                      <a:pt x="56" y="88"/>
                    </a:lnTo>
                    <a:lnTo>
                      <a:pt x="47" y="114"/>
                    </a:lnTo>
                    <a:lnTo>
                      <a:pt x="45" y="143"/>
                    </a:lnTo>
                    <a:lnTo>
                      <a:pt x="43" y="154"/>
                    </a:lnTo>
                    <a:lnTo>
                      <a:pt x="38" y="167"/>
                    </a:lnTo>
                    <a:lnTo>
                      <a:pt x="31" y="179"/>
                    </a:lnTo>
                    <a:lnTo>
                      <a:pt x="23" y="189"/>
                    </a:lnTo>
                    <a:lnTo>
                      <a:pt x="14" y="198"/>
                    </a:lnTo>
                    <a:lnTo>
                      <a:pt x="7" y="205"/>
                    </a:lnTo>
                    <a:lnTo>
                      <a:pt x="2" y="211"/>
                    </a:lnTo>
                    <a:lnTo>
                      <a:pt x="0" y="212"/>
                    </a:lnTo>
                    <a:lnTo>
                      <a:pt x="1" y="212"/>
                    </a:lnTo>
                    <a:lnTo>
                      <a:pt x="2" y="213"/>
                    </a:lnTo>
                    <a:lnTo>
                      <a:pt x="6" y="216"/>
                    </a:lnTo>
                    <a:lnTo>
                      <a:pt x="10" y="217"/>
                    </a:lnTo>
                    <a:lnTo>
                      <a:pt x="17" y="219"/>
                    </a:lnTo>
                    <a:lnTo>
                      <a:pt x="25" y="222"/>
                    </a:lnTo>
                    <a:lnTo>
                      <a:pt x="33" y="225"/>
                    </a:lnTo>
                    <a:lnTo>
                      <a:pt x="45" y="228"/>
                    </a:lnTo>
                    <a:lnTo>
                      <a:pt x="56" y="232"/>
                    </a:lnTo>
                    <a:lnTo>
                      <a:pt x="70" y="234"/>
                    </a:lnTo>
                    <a:lnTo>
                      <a:pt x="86" y="237"/>
                    </a:lnTo>
                    <a:lnTo>
                      <a:pt x="103" y="240"/>
                    </a:lnTo>
                    <a:lnTo>
                      <a:pt x="122" y="241"/>
                    </a:lnTo>
                    <a:lnTo>
                      <a:pt x="142" y="243"/>
                    </a:lnTo>
                    <a:lnTo>
                      <a:pt x="164" y="244"/>
                    </a:lnTo>
                    <a:lnTo>
                      <a:pt x="188" y="244"/>
                    </a:lnTo>
                    <a:close/>
                  </a:path>
                </a:pathLst>
              </a:custGeom>
              <a:solidFill>
                <a:srgbClr val="8C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66" name="Freeform 660"/>
              <p:cNvSpPr>
                <a:spLocks/>
              </p:cNvSpPr>
              <p:nvPr/>
            </p:nvSpPr>
            <p:spPr bwMode="auto">
              <a:xfrm>
                <a:off x="2400" y="2627"/>
                <a:ext cx="369" cy="455"/>
              </a:xfrm>
              <a:custGeom>
                <a:avLst/>
                <a:gdLst>
                  <a:gd name="T0" fmla="*/ 5 w 738"/>
                  <a:gd name="T1" fmla="*/ 8 h 910"/>
                  <a:gd name="T2" fmla="*/ 4 w 738"/>
                  <a:gd name="T3" fmla="*/ 4 h 910"/>
                  <a:gd name="T4" fmla="*/ 5 w 738"/>
                  <a:gd name="T5" fmla="*/ 2 h 910"/>
                  <a:gd name="T6" fmla="*/ 6 w 738"/>
                  <a:gd name="T7" fmla="*/ 5 h 910"/>
                  <a:gd name="T8" fmla="*/ 6 w 738"/>
                  <a:gd name="T9" fmla="*/ 5 h 910"/>
                  <a:gd name="T10" fmla="*/ 5 w 738"/>
                  <a:gd name="T11" fmla="*/ 1 h 910"/>
                  <a:gd name="T12" fmla="*/ 4 w 738"/>
                  <a:gd name="T13" fmla="*/ 0 h 910"/>
                  <a:gd name="T14" fmla="*/ 3 w 738"/>
                  <a:gd name="T15" fmla="*/ 0 h 910"/>
                  <a:gd name="T16" fmla="*/ 3 w 738"/>
                  <a:gd name="T17" fmla="*/ 0 h 910"/>
                  <a:gd name="T18" fmla="*/ 2 w 738"/>
                  <a:gd name="T19" fmla="*/ 1 h 910"/>
                  <a:gd name="T20" fmla="*/ 0 w 738"/>
                  <a:gd name="T21" fmla="*/ 5 h 910"/>
                  <a:gd name="T22" fmla="*/ 1 w 738"/>
                  <a:gd name="T23" fmla="*/ 5 h 910"/>
                  <a:gd name="T24" fmla="*/ 2 w 738"/>
                  <a:gd name="T25" fmla="*/ 2 h 910"/>
                  <a:gd name="T26" fmla="*/ 2 w 738"/>
                  <a:gd name="T27" fmla="*/ 4 h 910"/>
                  <a:gd name="T28" fmla="*/ 2 w 738"/>
                  <a:gd name="T29" fmla="*/ 8 h 910"/>
                  <a:gd name="T30" fmla="*/ 5 w 738"/>
                  <a:gd name="T31" fmla="*/ 8 h 9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38"/>
                  <a:gd name="T49" fmla="*/ 0 h 910"/>
                  <a:gd name="T50" fmla="*/ 738 w 738"/>
                  <a:gd name="T51" fmla="*/ 910 h 9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38" h="910">
                    <a:moveTo>
                      <a:pt x="595" y="910"/>
                    </a:moveTo>
                    <a:lnTo>
                      <a:pt x="490" y="387"/>
                    </a:lnTo>
                    <a:lnTo>
                      <a:pt x="543" y="251"/>
                    </a:lnTo>
                    <a:lnTo>
                      <a:pt x="671" y="571"/>
                    </a:lnTo>
                    <a:lnTo>
                      <a:pt x="738" y="553"/>
                    </a:lnTo>
                    <a:lnTo>
                      <a:pt x="559" y="39"/>
                    </a:lnTo>
                    <a:lnTo>
                      <a:pt x="447" y="0"/>
                    </a:lnTo>
                    <a:lnTo>
                      <a:pt x="368" y="0"/>
                    </a:lnTo>
                    <a:lnTo>
                      <a:pt x="291" y="0"/>
                    </a:lnTo>
                    <a:lnTo>
                      <a:pt x="176" y="38"/>
                    </a:lnTo>
                    <a:lnTo>
                      <a:pt x="0" y="550"/>
                    </a:lnTo>
                    <a:lnTo>
                      <a:pt x="63" y="571"/>
                    </a:lnTo>
                    <a:lnTo>
                      <a:pt x="191" y="251"/>
                    </a:lnTo>
                    <a:lnTo>
                      <a:pt x="246" y="387"/>
                    </a:lnTo>
                    <a:lnTo>
                      <a:pt x="140" y="910"/>
                    </a:lnTo>
                    <a:lnTo>
                      <a:pt x="595" y="9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67" name="Freeform 661"/>
              <p:cNvSpPr>
                <a:spLocks/>
              </p:cNvSpPr>
              <p:nvPr/>
            </p:nvSpPr>
            <p:spPr bwMode="auto">
              <a:xfrm>
                <a:off x="2603" y="3082"/>
                <a:ext cx="65" cy="170"/>
              </a:xfrm>
              <a:custGeom>
                <a:avLst/>
                <a:gdLst>
                  <a:gd name="T0" fmla="*/ 0 w 129"/>
                  <a:gd name="T1" fmla="*/ 0 h 340"/>
                  <a:gd name="T2" fmla="*/ 1 w 129"/>
                  <a:gd name="T3" fmla="*/ 3 h 340"/>
                  <a:gd name="T4" fmla="*/ 2 w 129"/>
                  <a:gd name="T5" fmla="*/ 3 h 340"/>
                  <a:gd name="T6" fmla="*/ 1 w 129"/>
                  <a:gd name="T7" fmla="*/ 0 h 340"/>
                  <a:gd name="T8" fmla="*/ 0 w 129"/>
                  <a:gd name="T9" fmla="*/ 0 h 340"/>
                  <a:gd name="T10" fmla="*/ 0 60000 65536"/>
                  <a:gd name="T11" fmla="*/ 0 60000 65536"/>
                  <a:gd name="T12" fmla="*/ 0 60000 65536"/>
                  <a:gd name="T13" fmla="*/ 0 60000 65536"/>
                  <a:gd name="T14" fmla="*/ 0 60000 65536"/>
                  <a:gd name="T15" fmla="*/ 0 w 129"/>
                  <a:gd name="T16" fmla="*/ 0 h 340"/>
                  <a:gd name="T17" fmla="*/ 129 w 129"/>
                  <a:gd name="T18" fmla="*/ 340 h 340"/>
                </a:gdLst>
                <a:ahLst/>
                <a:cxnLst>
                  <a:cxn ang="T10">
                    <a:pos x="T0" y="T1"/>
                  </a:cxn>
                  <a:cxn ang="T11">
                    <a:pos x="T2" y="T3"/>
                  </a:cxn>
                  <a:cxn ang="T12">
                    <a:pos x="T4" y="T5"/>
                  </a:cxn>
                  <a:cxn ang="T13">
                    <a:pos x="T6" y="T7"/>
                  </a:cxn>
                  <a:cxn ang="T14">
                    <a:pos x="T8" y="T9"/>
                  </a:cxn>
                </a:cxnLst>
                <a:rect l="T15" t="T16" r="T17" b="T18"/>
                <a:pathLst>
                  <a:path w="129" h="340">
                    <a:moveTo>
                      <a:pt x="0" y="0"/>
                    </a:moveTo>
                    <a:lnTo>
                      <a:pt x="49" y="340"/>
                    </a:lnTo>
                    <a:lnTo>
                      <a:pt x="129" y="340"/>
                    </a:lnTo>
                    <a:lnTo>
                      <a:pt x="121" y="0"/>
                    </a:lnTo>
                    <a:lnTo>
                      <a:pt x="0"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68" name="Freeform 662"/>
              <p:cNvSpPr>
                <a:spLocks/>
              </p:cNvSpPr>
              <p:nvPr/>
            </p:nvSpPr>
            <p:spPr bwMode="auto">
              <a:xfrm>
                <a:off x="2500" y="3082"/>
                <a:ext cx="65" cy="170"/>
              </a:xfrm>
              <a:custGeom>
                <a:avLst/>
                <a:gdLst>
                  <a:gd name="T0" fmla="*/ 0 w 131"/>
                  <a:gd name="T1" fmla="*/ 0 h 340"/>
                  <a:gd name="T2" fmla="*/ 0 w 131"/>
                  <a:gd name="T3" fmla="*/ 3 h 340"/>
                  <a:gd name="T4" fmla="*/ 0 w 131"/>
                  <a:gd name="T5" fmla="*/ 3 h 340"/>
                  <a:gd name="T6" fmla="*/ 1 w 131"/>
                  <a:gd name="T7" fmla="*/ 0 h 340"/>
                  <a:gd name="T8" fmla="*/ 0 w 131"/>
                  <a:gd name="T9" fmla="*/ 0 h 340"/>
                  <a:gd name="T10" fmla="*/ 0 60000 65536"/>
                  <a:gd name="T11" fmla="*/ 0 60000 65536"/>
                  <a:gd name="T12" fmla="*/ 0 60000 65536"/>
                  <a:gd name="T13" fmla="*/ 0 60000 65536"/>
                  <a:gd name="T14" fmla="*/ 0 60000 65536"/>
                  <a:gd name="T15" fmla="*/ 0 w 131"/>
                  <a:gd name="T16" fmla="*/ 0 h 340"/>
                  <a:gd name="T17" fmla="*/ 131 w 131"/>
                  <a:gd name="T18" fmla="*/ 340 h 340"/>
                </a:gdLst>
                <a:ahLst/>
                <a:cxnLst>
                  <a:cxn ang="T10">
                    <a:pos x="T0" y="T1"/>
                  </a:cxn>
                  <a:cxn ang="T11">
                    <a:pos x="T2" y="T3"/>
                  </a:cxn>
                  <a:cxn ang="T12">
                    <a:pos x="T4" y="T5"/>
                  </a:cxn>
                  <a:cxn ang="T13">
                    <a:pos x="T6" y="T7"/>
                  </a:cxn>
                  <a:cxn ang="T14">
                    <a:pos x="T8" y="T9"/>
                  </a:cxn>
                </a:cxnLst>
                <a:rect l="T15" t="T16" r="T17" b="T18"/>
                <a:pathLst>
                  <a:path w="131" h="340">
                    <a:moveTo>
                      <a:pt x="9" y="0"/>
                    </a:moveTo>
                    <a:lnTo>
                      <a:pt x="0" y="340"/>
                    </a:lnTo>
                    <a:lnTo>
                      <a:pt x="81" y="340"/>
                    </a:lnTo>
                    <a:lnTo>
                      <a:pt x="131" y="0"/>
                    </a:lnTo>
                    <a:lnTo>
                      <a:pt x="9"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69" name="Freeform 663"/>
              <p:cNvSpPr>
                <a:spLocks/>
              </p:cNvSpPr>
              <p:nvPr/>
            </p:nvSpPr>
            <p:spPr bwMode="auto">
              <a:xfrm>
                <a:off x="2530" y="2513"/>
                <a:ext cx="108" cy="109"/>
              </a:xfrm>
              <a:custGeom>
                <a:avLst/>
                <a:gdLst>
                  <a:gd name="T0" fmla="*/ 1 w 214"/>
                  <a:gd name="T1" fmla="*/ 2 h 216"/>
                  <a:gd name="T2" fmla="*/ 2 w 214"/>
                  <a:gd name="T3" fmla="*/ 2 h 216"/>
                  <a:gd name="T4" fmla="*/ 2 w 214"/>
                  <a:gd name="T5" fmla="*/ 2 h 216"/>
                  <a:gd name="T6" fmla="*/ 2 w 214"/>
                  <a:gd name="T7" fmla="*/ 2 h 216"/>
                  <a:gd name="T8" fmla="*/ 2 w 214"/>
                  <a:gd name="T9" fmla="*/ 2 h 216"/>
                  <a:gd name="T10" fmla="*/ 2 w 214"/>
                  <a:gd name="T11" fmla="*/ 2 h 216"/>
                  <a:gd name="T12" fmla="*/ 2 w 214"/>
                  <a:gd name="T13" fmla="*/ 2 h 216"/>
                  <a:gd name="T14" fmla="*/ 2 w 214"/>
                  <a:gd name="T15" fmla="*/ 2 h 216"/>
                  <a:gd name="T16" fmla="*/ 2 w 214"/>
                  <a:gd name="T17" fmla="*/ 1 h 216"/>
                  <a:gd name="T18" fmla="*/ 2 w 214"/>
                  <a:gd name="T19" fmla="*/ 1 h 216"/>
                  <a:gd name="T20" fmla="*/ 2 w 214"/>
                  <a:gd name="T21" fmla="*/ 1 h 216"/>
                  <a:gd name="T22" fmla="*/ 2 w 214"/>
                  <a:gd name="T23" fmla="*/ 1 h 216"/>
                  <a:gd name="T24" fmla="*/ 2 w 214"/>
                  <a:gd name="T25" fmla="*/ 1 h 216"/>
                  <a:gd name="T26" fmla="*/ 2 w 214"/>
                  <a:gd name="T27" fmla="*/ 1 h 216"/>
                  <a:gd name="T28" fmla="*/ 2 w 214"/>
                  <a:gd name="T29" fmla="*/ 1 h 216"/>
                  <a:gd name="T30" fmla="*/ 2 w 214"/>
                  <a:gd name="T31" fmla="*/ 1 h 216"/>
                  <a:gd name="T32" fmla="*/ 1 w 214"/>
                  <a:gd name="T33" fmla="*/ 0 h 216"/>
                  <a:gd name="T34" fmla="*/ 1 w 214"/>
                  <a:gd name="T35" fmla="*/ 1 h 216"/>
                  <a:gd name="T36" fmla="*/ 1 w 214"/>
                  <a:gd name="T37" fmla="*/ 1 h 216"/>
                  <a:gd name="T38" fmla="*/ 1 w 214"/>
                  <a:gd name="T39" fmla="*/ 1 h 216"/>
                  <a:gd name="T40" fmla="*/ 1 w 214"/>
                  <a:gd name="T41" fmla="*/ 1 h 216"/>
                  <a:gd name="T42" fmla="*/ 1 w 214"/>
                  <a:gd name="T43" fmla="*/ 1 h 216"/>
                  <a:gd name="T44" fmla="*/ 1 w 214"/>
                  <a:gd name="T45" fmla="*/ 1 h 216"/>
                  <a:gd name="T46" fmla="*/ 1 w 214"/>
                  <a:gd name="T47" fmla="*/ 1 h 216"/>
                  <a:gd name="T48" fmla="*/ 0 w 214"/>
                  <a:gd name="T49" fmla="*/ 1 h 216"/>
                  <a:gd name="T50" fmla="*/ 1 w 214"/>
                  <a:gd name="T51" fmla="*/ 2 h 216"/>
                  <a:gd name="T52" fmla="*/ 1 w 214"/>
                  <a:gd name="T53" fmla="*/ 2 h 216"/>
                  <a:gd name="T54" fmla="*/ 1 w 214"/>
                  <a:gd name="T55" fmla="*/ 2 h 216"/>
                  <a:gd name="T56" fmla="*/ 1 w 214"/>
                  <a:gd name="T57" fmla="*/ 2 h 216"/>
                  <a:gd name="T58" fmla="*/ 1 w 214"/>
                  <a:gd name="T59" fmla="*/ 2 h 216"/>
                  <a:gd name="T60" fmla="*/ 1 w 214"/>
                  <a:gd name="T61" fmla="*/ 2 h 216"/>
                  <a:gd name="T62" fmla="*/ 1 w 214"/>
                  <a:gd name="T63" fmla="*/ 2 h 216"/>
                  <a:gd name="T64" fmla="*/ 1 w 214"/>
                  <a:gd name="T65" fmla="*/ 2 h 2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
                  <a:gd name="T100" fmla="*/ 0 h 216"/>
                  <a:gd name="T101" fmla="*/ 214 w 214"/>
                  <a:gd name="T102" fmla="*/ 216 h 2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 h="216">
                    <a:moveTo>
                      <a:pt x="107" y="216"/>
                    </a:moveTo>
                    <a:lnTo>
                      <a:pt x="129" y="214"/>
                    </a:lnTo>
                    <a:lnTo>
                      <a:pt x="148" y="208"/>
                    </a:lnTo>
                    <a:lnTo>
                      <a:pt x="167" y="198"/>
                    </a:lnTo>
                    <a:lnTo>
                      <a:pt x="183" y="184"/>
                    </a:lnTo>
                    <a:lnTo>
                      <a:pt x="196" y="169"/>
                    </a:lnTo>
                    <a:lnTo>
                      <a:pt x="206" y="151"/>
                    </a:lnTo>
                    <a:lnTo>
                      <a:pt x="212" y="130"/>
                    </a:lnTo>
                    <a:lnTo>
                      <a:pt x="214" y="108"/>
                    </a:lnTo>
                    <a:lnTo>
                      <a:pt x="212" y="86"/>
                    </a:lnTo>
                    <a:lnTo>
                      <a:pt x="206" y="65"/>
                    </a:lnTo>
                    <a:lnTo>
                      <a:pt x="196" y="47"/>
                    </a:lnTo>
                    <a:lnTo>
                      <a:pt x="183" y="31"/>
                    </a:lnTo>
                    <a:lnTo>
                      <a:pt x="167" y="18"/>
                    </a:lnTo>
                    <a:lnTo>
                      <a:pt x="148" y="8"/>
                    </a:lnTo>
                    <a:lnTo>
                      <a:pt x="129" y="2"/>
                    </a:lnTo>
                    <a:lnTo>
                      <a:pt x="107" y="0"/>
                    </a:lnTo>
                    <a:lnTo>
                      <a:pt x="85" y="2"/>
                    </a:lnTo>
                    <a:lnTo>
                      <a:pt x="65" y="8"/>
                    </a:lnTo>
                    <a:lnTo>
                      <a:pt x="47" y="18"/>
                    </a:lnTo>
                    <a:lnTo>
                      <a:pt x="31" y="31"/>
                    </a:lnTo>
                    <a:lnTo>
                      <a:pt x="18" y="47"/>
                    </a:lnTo>
                    <a:lnTo>
                      <a:pt x="8" y="65"/>
                    </a:lnTo>
                    <a:lnTo>
                      <a:pt x="2" y="86"/>
                    </a:lnTo>
                    <a:lnTo>
                      <a:pt x="0" y="108"/>
                    </a:lnTo>
                    <a:lnTo>
                      <a:pt x="2" y="130"/>
                    </a:lnTo>
                    <a:lnTo>
                      <a:pt x="8" y="151"/>
                    </a:lnTo>
                    <a:lnTo>
                      <a:pt x="18" y="169"/>
                    </a:lnTo>
                    <a:lnTo>
                      <a:pt x="31" y="184"/>
                    </a:lnTo>
                    <a:lnTo>
                      <a:pt x="47" y="198"/>
                    </a:lnTo>
                    <a:lnTo>
                      <a:pt x="65" y="208"/>
                    </a:lnTo>
                    <a:lnTo>
                      <a:pt x="85" y="214"/>
                    </a:lnTo>
                    <a:lnTo>
                      <a:pt x="107" y="216"/>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70" name="Freeform 664"/>
              <p:cNvSpPr>
                <a:spLocks/>
              </p:cNvSpPr>
              <p:nvPr/>
            </p:nvSpPr>
            <p:spPr bwMode="auto">
              <a:xfrm>
                <a:off x="2576" y="2513"/>
                <a:ext cx="62" cy="109"/>
              </a:xfrm>
              <a:custGeom>
                <a:avLst/>
                <a:gdLst>
                  <a:gd name="T0" fmla="*/ 1 w 123"/>
                  <a:gd name="T1" fmla="*/ 0 h 216"/>
                  <a:gd name="T2" fmla="*/ 1 w 123"/>
                  <a:gd name="T3" fmla="*/ 0 h 216"/>
                  <a:gd name="T4" fmla="*/ 1 w 123"/>
                  <a:gd name="T5" fmla="*/ 1 h 216"/>
                  <a:gd name="T6" fmla="*/ 1 w 123"/>
                  <a:gd name="T7" fmla="*/ 1 h 216"/>
                  <a:gd name="T8" fmla="*/ 0 w 123"/>
                  <a:gd name="T9" fmla="*/ 1 h 216"/>
                  <a:gd name="T10" fmla="*/ 1 w 123"/>
                  <a:gd name="T11" fmla="*/ 1 h 216"/>
                  <a:gd name="T12" fmla="*/ 1 w 123"/>
                  <a:gd name="T13" fmla="*/ 1 h 216"/>
                  <a:gd name="T14" fmla="*/ 1 w 123"/>
                  <a:gd name="T15" fmla="*/ 1 h 216"/>
                  <a:gd name="T16" fmla="*/ 1 w 123"/>
                  <a:gd name="T17" fmla="*/ 1 h 216"/>
                  <a:gd name="T18" fmla="*/ 1 w 123"/>
                  <a:gd name="T19" fmla="*/ 1 h 216"/>
                  <a:gd name="T20" fmla="*/ 1 w 123"/>
                  <a:gd name="T21" fmla="*/ 1 h 216"/>
                  <a:gd name="T22" fmla="*/ 1 w 123"/>
                  <a:gd name="T23" fmla="*/ 1 h 216"/>
                  <a:gd name="T24" fmla="*/ 1 w 123"/>
                  <a:gd name="T25" fmla="*/ 1 h 216"/>
                  <a:gd name="T26" fmla="*/ 1 w 123"/>
                  <a:gd name="T27" fmla="*/ 1 h 216"/>
                  <a:gd name="T28" fmla="*/ 1 w 123"/>
                  <a:gd name="T29" fmla="*/ 2 h 216"/>
                  <a:gd name="T30" fmla="*/ 1 w 123"/>
                  <a:gd name="T31" fmla="*/ 2 h 216"/>
                  <a:gd name="T32" fmla="*/ 1 w 123"/>
                  <a:gd name="T33" fmla="*/ 2 h 216"/>
                  <a:gd name="T34" fmla="*/ 1 w 123"/>
                  <a:gd name="T35" fmla="*/ 2 h 216"/>
                  <a:gd name="T36" fmla="*/ 1 w 123"/>
                  <a:gd name="T37" fmla="*/ 2 h 216"/>
                  <a:gd name="T38" fmla="*/ 1 w 123"/>
                  <a:gd name="T39" fmla="*/ 2 h 216"/>
                  <a:gd name="T40" fmla="*/ 0 w 123"/>
                  <a:gd name="T41" fmla="*/ 2 h 216"/>
                  <a:gd name="T42" fmla="*/ 1 w 123"/>
                  <a:gd name="T43" fmla="*/ 2 h 216"/>
                  <a:gd name="T44" fmla="*/ 1 w 123"/>
                  <a:gd name="T45" fmla="*/ 2 h 216"/>
                  <a:gd name="T46" fmla="*/ 1 w 123"/>
                  <a:gd name="T47" fmla="*/ 2 h 216"/>
                  <a:gd name="T48" fmla="*/ 1 w 123"/>
                  <a:gd name="T49" fmla="*/ 2 h 216"/>
                  <a:gd name="T50" fmla="*/ 1 w 123"/>
                  <a:gd name="T51" fmla="*/ 2 h 216"/>
                  <a:gd name="T52" fmla="*/ 1 w 123"/>
                  <a:gd name="T53" fmla="*/ 2 h 216"/>
                  <a:gd name="T54" fmla="*/ 1 w 123"/>
                  <a:gd name="T55" fmla="*/ 2 h 216"/>
                  <a:gd name="T56" fmla="*/ 1 w 123"/>
                  <a:gd name="T57" fmla="*/ 2 h 216"/>
                  <a:gd name="T58" fmla="*/ 1 w 123"/>
                  <a:gd name="T59" fmla="*/ 2 h 216"/>
                  <a:gd name="T60" fmla="*/ 1 w 123"/>
                  <a:gd name="T61" fmla="*/ 2 h 216"/>
                  <a:gd name="T62" fmla="*/ 1 w 123"/>
                  <a:gd name="T63" fmla="*/ 2 h 216"/>
                  <a:gd name="T64" fmla="*/ 1 w 123"/>
                  <a:gd name="T65" fmla="*/ 1 h 216"/>
                  <a:gd name="T66" fmla="*/ 1 w 123"/>
                  <a:gd name="T67" fmla="*/ 1 h 216"/>
                  <a:gd name="T68" fmla="*/ 1 w 123"/>
                  <a:gd name="T69" fmla="*/ 1 h 216"/>
                  <a:gd name="T70" fmla="*/ 1 w 123"/>
                  <a:gd name="T71" fmla="*/ 1 h 216"/>
                  <a:gd name="T72" fmla="*/ 1 w 123"/>
                  <a:gd name="T73" fmla="*/ 1 h 216"/>
                  <a:gd name="T74" fmla="*/ 1 w 123"/>
                  <a:gd name="T75" fmla="*/ 1 h 216"/>
                  <a:gd name="T76" fmla="*/ 1 w 123"/>
                  <a:gd name="T77" fmla="*/ 1 h 216"/>
                  <a:gd name="T78" fmla="*/ 1 w 123"/>
                  <a:gd name="T79" fmla="*/ 1 h 216"/>
                  <a:gd name="T80" fmla="*/ 1 w 123"/>
                  <a:gd name="T81" fmla="*/ 0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3"/>
                  <a:gd name="T124" fmla="*/ 0 h 216"/>
                  <a:gd name="T125" fmla="*/ 123 w 123"/>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3" h="216">
                    <a:moveTo>
                      <a:pt x="16" y="0"/>
                    </a:moveTo>
                    <a:lnTo>
                      <a:pt x="11" y="0"/>
                    </a:lnTo>
                    <a:lnTo>
                      <a:pt x="8" y="1"/>
                    </a:lnTo>
                    <a:lnTo>
                      <a:pt x="3" y="1"/>
                    </a:lnTo>
                    <a:lnTo>
                      <a:pt x="0" y="2"/>
                    </a:lnTo>
                    <a:lnTo>
                      <a:pt x="18" y="6"/>
                    </a:lnTo>
                    <a:lnTo>
                      <a:pt x="35" y="15"/>
                    </a:lnTo>
                    <a:lnTo>
                      <a:pt x="50" y="25"/>
                    </a:lnTo>
                    <a:lnTo>
                      <a:pt x="64" y="38"/>
                    </a:lnTo>
                    <a:lnTo>
                      <a:pt x="75" y="53"/>
                    </a:lnTo>
                    <a:lnTo>
                      <a:pt x="83" y="70"/>
                    </a:lnTo>
                    <a:lnTo>
                      <a:pt x="87" y="88"/>
                    </a:lnTo>
                    <a:lnTo>
                      <a:pt x="90" y="108"/>
                    </a:lnTo>
                    <a:lnTo>
                      <a:pt x="87" y="127"/>
                    </a:lnTo>
                    <a:lnTo>
                      <a:pt x="83" y="146"/>
                    </a:lnTo>
                    <a:lnTo>
                      <a:pt x="75" y="163"/>
                    </a:lnTo>
                    <a:lnTo>
                      <a:pt x="64" y="178"/>
                    </a:lnTo>
                    <a:lnTo>
                      <a:pt x="50" y="191"/>
                    </a:lnTo>
                    <a:lnTo>
                      <a:pt x="35" y="201"/>
                    </a:lnTo>
                    <a:lnTo>
                      <a:pt x="18" y="209"/>
                    </a:lnTo>
                    <a:lnTo>
                      <a:pt x="0" y="214"/>
                    </a:lnTo>
                    <a:lnTo>
                      <a:pt x="3" y="215"/>
                    </a:lnTo>
                    <a:lnTo>
                      <a:pt x="8" y="215"/>
                    </a:lnTo>
                    <a:lnTo>
                      <a:pt x="11" y="216"/>
                    </a:lnTo>
                    <a:lnTo>
                      <a:pt x="16" y="216"/>
                    </a:lnTo>
                    <a:lnTo>
                      <a:pt x="38" y="214"/>
                    </a:lnTo>
                    <a:lnTo>
                      <a:pt x="57" y="208"/>
                    </a:lnTo>
                    <a:lnTo>
                      <a:pt x="76" y="198"/>
                    </a:lnTo>
                    <a:lnTo>
                      <a:pt x="92" y="184"/>
                    </a:lnTo>
                    <a:lnTo>
                      <a:pt x="105" y="169"/>
                    </a:lnTo>
                    <a:lnTo>
                      <a:pt x="115" y="151"/>
                    </a:lnTo>
                    <a:lnTo>
                      <a:pt x="121" y="130"/>
                    </a:lnTo>
                    <a:lnTo>
                      <a:pt x="123" y="108"/>
                    </a:lnTo>
                    <a:lnTo>
                      <a:pt x="121" y="86"/>
                    </a:lnTo>
                    <a:lnTo>
                      <a:pt x="115" y="65"/>
                    </a:lnTo>
                    <a:lnTo>
                      <a:pt x="105" y="47"/>
                    </a:lnTo>
                    <a:lnTo>
                      <a:pt x="92" y="31"/>
                    </a:lnTo>
                    <a:lnTo>
                      <a:pt x="76" y="18"/>
                    </a:lnTo>
                    <a:lnTo>
                      <a:pt x="57" y="8"/>
                    </a:lnTo>
                    <a:lnTo>
                      <a:pt x="38" y="2"/>
                    </a:lnTo>
                    <a:lnTo>
                      <a:pt x="16" y="0"/>
                    </a:lnTo>
                    <a:close/>
                  </a:path>
                </a:pathLst>
              </a:custGeom>
              <a:solidFill>
                <a:srgbClr val="E09E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71" name="Freeform 665"/>
              <p:cNvSpPr>
                <a:spLocks/>
              </p:cNvSpPr>
              <p:nvPr/>
            </p:nvSpPr>
            <p:spPr bwMode="auto">
              <a:xfrm>
                <a:off x="2545" y="2627"/>
                <a:ext cx="78" cy="94"/>
              </a:xfrm>
              <a:custGeom>
                <a:avLst/>
                <a:gdLst>
                  <a:gd name="T0" fmla="*/ 1 w 155"/>
                  <a:gd name="T1" fmla="*/ 2 h 187"/>
                  <a:gd name="T2" fmla="*/ 2 w 155"/>
                  <a:gd name="T3" fmla="*/ 0 h 187"/>
                  <a:gd name="T4" fmla="*/ 0 w 155"/>
                  <a:gd name="T5" fmla="*/ 0 h 187"/>
                  <a:gd name="T6" fmla="*/ 1 w 155"/>
                  <a:gd name="T7" fmla="*/ 2 h 187"/>
                  <a:gd name="T8" fmla="*/ 0 60000 65536"/>
                  <a:gd name="T9" fmla="*/ 0 60000 65536"/>
                  <a:gd name="T10" fmla="*/ 0 60000 65536"/>
                  <a:gd name="T11" fmla="*/ 0 60000 65536"/>
                  <a:gd name="T12" fmla="*/ 0 w 155"/>
                  <a:gd name="T13" fmla="*/ 0 h 187"/>
                  <a:gd name="T14" fmla="*/ 155 w 155"/>
                  <a:gd name="T15" fmla="*/ 187 h 187"/>
                </a:gdLst>
                <a:ahLst/>
                <a:cxnLst>
                  <a:cxn ang="T8">
                    <a:pos x="T0" y="T1"/>
                  </a:cxn>
                  <a:cxn ang="T9">
                    <a:pos x="T2" y="T3"/>
                  </a:cxn>
                  <a:cxn ang="T10">
                    <a:pos x="T4" y="T5"/>
                  </a:cxn>
                  <a:cxn ang="T11">
                    <a:pos x="T6" y="T7"/>
                  </a:cxn>
                </a:cxnLst>
                <a:rect l="T12" t="T13" r="T14" b="T15"/>
                <a:pathLst>
                  <a:path w="155" h="187">
                    <a:moveTo>
                      <a:pt x="77" y="187"/>
                    </a:moveTo>
                    <a:lnTo>
                      <a:pt x="155" y="0"/>
                    </a:lnTo>
                    <a:lnTo>
                      <a:pt x="0" y="0"/>
                    </a:lnTo>
                    <a:lnTo>
                      <a:pt x="77"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72" name="Freeform 666"/>
              <p:cNvSpPr>
                <a:spLocks/>
              </p:cNvSpPr>
              <p:nvPr/>
            </p:nvSpPr>
            <p:spPr bwMode="auto">
              <a:xfrm>
                <a:off x="2553" y="2644"/>
                <a:ext cx="14" cy="14"/>
              </a:xfrm>
              <a:custGeom>
                <a:avLst/>
                <a:gdLst>
                  <a:gd name="T0" fmla="*/ 1 w 28"/>
                  <a:gd name="T1" fmla="*/ 1 h 28"/>
                  <a:gd name="T2" fmla="*/ 1 w 28"/>
                  <a:gd name="T3" fmla="*/ 1 h 28"/>
                  <a:gd name="T4" fmla="*/ 1 w 28"/>
                  <a:gd name="T5" fmla="*/ 1 h 28"/>
                  <a:gd name="T6" fmla="*/ 1 w 28"/>
                  <a:gd name="T7" fmla="*/ 1 h 28"/>
                  <a:gd name="T8" fmla="*/ 1 w 28"/>
                  <a:gd name="T9" fmla="*/ 1 h 28"/>
                  <a:gd name="T10" fmla="*/ 1 w 28"/>
                  <a:gd name="T11" fmla="*/ 1 h 28"/>
                  <a:gd name="T12" fmla="*/ 1 w 28"/>
                  <a:gd name="T13" fmla="*/ 1 h 28"/>
                  <a:gd name="T14" fmla="*/ 1 w 28"/>
                  <a:gd name="T15" fmla="*/ 1 h 28"/>
                  <a:gd name="T16" fmla="*/ 1 w 28"/>
                  <a:gd name="T17" fmla="*/ 0 h 28"/>
                  <a:gd name="T18" fmla="*/ 1 w 28"/>
                  <a:gd name="T19" fmla="*/ 1 h 28"/>
                  <a:gd name="T20" fmla="*/ 1 w 28"/>
                  <a:gd name="T21" fmla="*/ 1 h 28"/>
                  <a:gd name="T22" fmla="*/ 1 w 28"/>
                  <a:gd name="T23" fmla="*/ 1 h 28"/>
                  <a:gd name="T24" fmla="*/ 0 w 28"/>
                  <a:gd name="T25" fmla="*/ 1 h 28"/>
                  <a:gd name="T26" fmla="*/ 1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5" y="28"/>
                    </a:moveTo>
                    <a:lnTo>
                      <a:pt x="19" y="27"/>
                    </a:lnTo>
                    <a:lnTo>
                      <a:pt x="24" y="24"/>
                    </a:lnTo>
                    <a:lnTo>
                      <a:pt x="27" y="20"/>
                    </a:lnTo>
                    <a:lnTo>
                      <a:pt x="28"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73" name="Freeform 667"/>
              <p:cNvSpPr>
                <a:spLocks/>
              </p:cNvSpPr>
              <p:nvPr/>
            </p:nvSpPr>
            <p:spPr bwMode="auto">
              <a:xfrm>
                <a:off x="2563" y="2656"/>
                <a:ext cx="13" cy="13"/>
              </a:xfrm>
              <a:custGeom>
                <a:avLst/>
                <a:gdLst>
                  <a:gd name="T0" fmla="*/ 0 w 28"/>
                  <a:gd name="T1" fmla="*/ 0 h 28"/>
                  <a:gd name="T2" fmla="*/ 0 w 28"/>
                  <a:gd name="T3" fmla="*/ 0 h 28"/>
                  <a:gd name="T4" fmla="*/ 0 w 28"/>
                  <a:gd name="T5" fmla="*/ 0 h 28"/>
                  <a:gd name="T6" fmla="*/ 0 w 28"/>
                  <a:gd name="T7" fmla="*/ 0 h 28"/>
                  <a:gd name="T8" fmla="*/ 0 w 28"/>
                  <a:gd name="T9" fmla="*/ 0 h 28"/>
                  <a:gd name="T10" fmla="*/ 0 w 28"/>
                  <a:gd name="T11" fmla="*/ 0 h 28"/>
                  <a:gd name="T12" fmla="*/ 0 w 28"/>
                  <a:gd name="T13" fmla="*/ 0 h 28"/>
                  <a:gd name="T14" fmla="*/ 0 w 28"/>
                  <a:gd name="T15" fmla="*/ 0 h 28"/>
                  <a:gd name="T16" fmla="*/ 0 w 28"/>
                  <a:gd name="T17" fmla="*/ 0 h 28"/>
                  <a:gd name="T18" fmla="*/ 0 w 28"/>
                  <a:gd name="T19" fmla="*/ 0 h 28"/>
                  <a:gd name="T20" fmla="*/ 0 w 28"/>
                  <a:gd name="T21" fmla="*/ 0 h 28"/>
                  <a:gd name="T22" fmla="*/ 0 w 28"/>
                  <a:gd name="T23" fmla="*/ 0 h 28"/>
                  <a:gd name="T24" fmla="*/ 0 w 28"/>
                  <a:gd name="T25" fmla="*/ 0 h 28"/>
                  <a:gd name="T26" fmla="*/ 0 w 28"/>
                  <a:gd name="T27" fmla="*/ 0 h 28"/>
                  <a:gd name="T28" fmla="*/ 0 w 28"/>
                  <a:gd name="T29" fmla="*/ 0 h 28"/>
                  <a:gd name="T30" fmla="*/ 0 w 28"/>
                  <a:gd name="T31" fmla="*/ 0 h 28"/>
                  <a:gd name="T32" fmla="*/ 0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20" y="27"/>
                    </a:lnTo>
                    <a:lnTo>
                      <a:pt x="24" y="24"/>
                    </a:lnTo>
                    <a:lnTo>
                      <a:pt x="27" y="20"/>
                    </a:lnTo>
                    <a:lnTo>
                      <a:pt x="28" y="14"/>
                    </a:lnTo>
                    <a:lnTo>
                      <a:pt x="27" y="8"/>
                    </a:lnTo>
                    <a:lnTo>
                      <a:pt x="24" y="4"/>
                    </a:lnTo>
                    <a:lnTo>
                      <a:pt x="20" y="1"/>
                    </a:lnTo>
                    <a:lnTo>
                      <a:pt x="14" y="0"/>
                    </a:lnTo>
                    <a:lnTo>
                      <a:pt x="8" y="1"/>
                    </a:lnTo>
                    <a:lnTo>
                      <a:pt x="4" y="4"/>
                    </a:lnTo>
                    <a:lnTo>
                      <a:pt x="1" y="8"/>
                    </a:lnTo>
                    <a:lnTo>
                      <a:pt x="0" y="14"/>
                    </a:lnTo>
                    <a:lnTo>
                      <a:pt x="1" y="20"/>
                    </a:lnTo>
                    <a:lnTo>
                      <a:pt x="4" y="24"/>
                    </a:lnTo>
                    <a:lnTo>
                      <a:pt x="8"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74" name="Freeform 668"/>
              <p:cNvSpPr>
                <a:spLocks/>
              </p:cNvSpPr>
              <p:nvPr/>
            </p:nvSpPr>
            <p:spPr bwMode="auto">
              <a:xfrm>
                <a:off x="2599" y="2644"/>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4" y="28"/>
                    </a:moveTo>
                    <a:lnTo>
                      <a:pt x="9" y="27"/>
                    </a:lnTo>
                    <a:lnTo>
                      <a:pt x="4" y="24"/>
                    </a:lnTo>
                    <a:lnTo>
                      <a:pt x="1" y="20"/>
                    </a:lnTo>
                    <a:lnTo>
                      <a:pt x="0" y="14"/>
                    </a:lnTo>
                    <a:lnTo>
                      <a:pt x="1" y="8"/>
                    </a:lnTo>
                    <a:lnTo>
                      <a:pt x="4" y="4"/>
                    </a:lnTo>
                    <a:lnTo>
                      <a:pt x="9" y="1"/>
                    </a:lnTo>
                    <a:lnTo>
                      <a:pt x="14" y="0"/>
                    </a:lnTo>
                    <a:lnTo>
                      <a:pt x="19" y="1"/>
                    </a:lnTo>
                    <a:lnTo>
                      <a:pt x="24" y="4"/>
                    </a:lnTo>
                    <a:lnTo>
                      <a:pt x="28" y="8"/>
                    </a:lnTo>
                    <a:lnTo>
                      <a:pt x="29" y="14"/>
                    </a:lnTo>
                    <a:lnTo>
                      <a:pt x="28" y="20"/>
                    </a:lnTo>
                    <a:lnTo>
                      <a:pt x="24" y="24"/>
                    </a:lnTo>
                    <a:lnTo>
                      <a:pt x="19"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75" name="Freeform 669"/>
              <p:cNvSpPr>
                <a:spLocks/>
              </p:cNvSpPr>
              <p:nvPr/>
            </p:nvSpPr>
            <p:spPr bwMode="auto">
              <a:xfrm>
                <a:off x="2590" y="2656"/>
                <a:ext cx="14" cy="13"/>
              </a:xfrm>
              <a:custGeom>
                <a:avLst/>
                <a:gdLst>
                  <a:gd name="T0" fmla="*/ 1 w 28"/>
                  <a:gd name="T1" fmla="*/ 0 h 28"/>
                  <a:gd name="T2" fmla="*/ 1 w 28"/>
                  <a:gd name="T3" fmla="*/ 0 h 28"/>
                  <a:gd name="T4" fmla="*/ 1 w 28"/>
                  <a:gd name="T5" fmla="*/ 0 h 28"/>
                  <a:gd name="T6" fmla="*/ 1 w 28"/>
                  <a:gd name="T7" fmla="*/ 0 h 28"/>
                  <a:gd name="T8" fmla="*/ 0 w 28"/>
                  <a:gd name="T9" fmla="*/ 0 h 28"/>
                  <a:gd name="T10" fmla="*/ 1 w 28"/>
                  <a:gd name="T11" fmla="*/ 0 h 28"/>
                  <a:gd name="T12" fmla="*/ 1 w 28"/>
                  <a:gd name="T13" fmla="*/ 0 h 28"/>
                  <a:gd name="T14" fmla="*/ 1 w 28"/>
                  <a:gd name="T15" fmla="*/ 0 h 28"/>
                  <a:gd name="T16" fmla="*/ 1 w 28"/>
                  <a:gd name="T17" fmla="*/ 0 h 28"/>
                  <a:gd name="T18" fmla="*/ 1 w 28"/>
                  <a:gd name="T19" fmla="*/ 0 h 28"/>
                  <a:gd name="T20" fmla="*/ 1 w 28"/>
                  <a:gd name="T21" fmla="*/ 0 h 28"/>
                  <a:gd name="T22" fmla="*/ 1 w 28"/>
                  <a:gd name="T23" fmla="*/ 0 h 28"/>
                  <a:gd name="T24" fmla="*/ 1 w 28"/>
                  <a:gd name="T25" fmla="*/ 0 h 28"/>
                  <a:gd name="T26" fmla="*/ 1 w 28"/>
                  <a:gd name="T27" fmla="*/ 0 h 28"/>
                  <a:gd name="T28" fmla="*/ 1 w 28"/>
                  <a:gd name="T29" fmla="*/ 0 h 28"/>
                  <a:gd name="T30" fmla="*/ 1 w 28"/>
                  <a:gd name="T31" fmla="*/ 0 h 28"/>
                  <a:gd name="T32" fmla="*/ 1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8" y="27"/>
                    </a:lnTo>
                    <a:lnTo>
                      <a:pt x="4" y="24"/>
                    </a:lnTo>
                    <a:lnTo>
                      <a:pt x="2" y="20"/>
                    </a:lnTo>
                    <a:lnTo>
                      <a:pt x="0" y="14"/>
                    </a:lnTo>
                    <a:lnTo>
                      <a:pt x="2" y="8"/>
                    </a:lnTo>
                    <a:lnTo>
                      <a:pt x="4" y="4"/>
                    </a:lnTo>
                    <a:lnTo>
                      <a:pt x="8" y="1"/>
                    </a:lnTo>
                    <a:lnTo>
                      <a:pt x="14" y="0"/>
                    </a:lnTo>
                    <a:lnTo>
                      <a:pt x="20" y="1"/>
                    </a:lnTo>
                    <a:lnTo>
                      <a:pt x="25" y="4"/>
                    </a:lnTo>
                    <a:lnTo>
                      <a:pt x="27" y="8"/>
                    </a:lnTo>
                    <a:lnTo>
                      <a:pt x="28" y="14"/>
                    </a:lnTo>
                    <a:lnTo>
                      <a:pt x="27" y="20"/>
                    </a:lnTo>
                    <a:lnTo>
                      <a:pt x="25" y="24"/>
                    </a:lnTo>
                    <a:lnTo>
                      <a:pt x="20"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76" name="Freeform 670"/>
              <p:cNvSpPr>
                <a:spLocks/>
              </p:cNvSpPr>
              <p:nvPr/>
            </p:nvSpPr>
            <p:spPr bwMode="auto">
              <a:xfrm>
                <a:off x="2576" y="2663"/>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5" y="28"/>
                    </a:moveTo>
                    <a:lnTo>
                      <a:pt x="19" y="27"/>
                    </a:lnTo>
                    <a:lnTo>
                      <a:pt x="24" y="24"/>
                    </a:lnTo>
                    <a:lnTo>
                      <a:pt x="27" y="20"/>
                    </a:lnTo>
                    <a:lnTo>
                      <a:pt x="29"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pic>
          <p:nvPicPr>
            <p:cNvPr id="24713" name="Picture 671" descr="BD00002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33" y="887"/>
              <a:ext cx="353"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714" name="Group 672"/>
            <p:cNvGrpSpPr>
              <a:grpSpLocks/>
            </p:cNvGrpSpPr>
            <p:nvPr/>
          </p:nvGrpSpPr>
          <p:grpSpPr bwMode="auto">
            <a:xfrm>
              <a:off x="3870" y="1141"/>
              <a:ext cx="193" cy="355"/>
              <a:chOff x="3526" y="1062"/>
              <a:chExt cx="212" cy="502"/>
            </a:xfrm>
          </p:grpSpPr>
          <p:grpSp>
            <p:nvGrpSpPr>
              <p:cNvPr id="24956" name="Group 673"/>
              <p:cNvGrpSpPr>
                <a:grpSpLocks noChangeAspect="1"/>
              </p:cNvGrpSpPr>
              <p:nvPr/>
            </p:nvGrpSpPr>
            <p:grpSpPr bwMode="auto">
              <a:xfrm>
                <a:off x="3526" y="1062"/>
                <a:ext cx="212" cy="502"/>
                <a:chOff x="2716" y="648"/>
                <a:chExt cx="212" cy="502"/>
              </a:xfrm>
            </p:grpSpPr>
            <p:sp>
              <p:nvSpPr>
                <p:cNvPr id="24959" name="AutoShape 674"/>
                <p:cNvSpPr>
                  <a:spLocks noChangeAspect="1" noChangeArrowheads="1" noTextEdit="1"/>
                </p:cNvSpPr>
                <p:nvPr/>
              </p:nvSpPr>
              <p:spPr bwMode="auto">
                <a:xfrm>
                  <a:off x="2716" y="648"/>
                  <a:ext cx="212" cy="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960" name="Freeform 675"/>
                <p:cNvSpPr>
                  <a:spLocks/>
                </p:cNvSpPr>
                <p:nvPr/>
              </p:nvSpPr>
              <p:spPr bwMode="auto">
                <a:xfrm>
                  <a:off x="2716" y="782"/>
                  <a:ext cx="212" cy="368"/>
                </a:xfrm>
                <a:custGeom>
                  <a:avLst/>
                  <a:gdLst>
                    <a:gd name="T0" fmla="*/ 2 w 424"/>
                    <a:gd name="T1" fmla="*/ 3 h 737"/>
                    <a:gd name="T2" fmla="*/ 2 w 424"/>
                    <a:gd name="T3" fmla="*/ 5 h 737"/>
                    <a:gd name="T4" fmla="*/ 1 w 424"/>
                    <a:gd name="T5" fmla="*/ 5 h 737"/>
                    <a:gd name="T6" fmla="*/ 1 w 424"/>
                    <a:gd name="T7" fmla="*/ 5 h 737"/>
                    <a:gd name="T8" fmla="*/ 1 w 424"/>
                    <a:gd name="T9" fmla="*/ 3 h 737"/>
                    <a:gd name="T10" fmla="*/ 1 w 424"/>
                    <a:gd name="T11" fmla="*/ 3 h 737"/>
                    <a:gd name="T12" fmla="*/ 1 w 424"/>
                    <a:gd name="T13" fmla="*/ 2 h 737"/>
                    <a:gd name="T14" fmla="*/ 1 w 424"/>
                    <a:gd name="T15" fmla="*/ 2 h 737"/>
                    <a:gd name="T16" fmla="*/ 1 w 424"/>
                    <a:gd name="T17" fmla="*/ 1 h 737"/>
                    <a:gd name="T18" fmla="*/ 1 w 424"/>
                    <a:gd name="T19" fmla="*/ 2 h 737"/>
                    <a:gd name="T20" fmla="*/ 0 w 424"/>
                    <a:gd name="T21" fmla="*/ 2 h 737"/>
                    <a:gd name="T22" fmla="*/ 1 w 424"/>
                    <a:gd name="T23" fmla="*/ 1 h 737"/>
                    <a:gd name="T24" fmla="*/ 1 w 424"/>
                    <a:gd name="T25" fmla="*/ 1 h 737"/>
                    <a:gd name="T26" fmla="*/ 1 w 424"/>
                    <a:gd name="T27" fmla="*/ 0 h 737"/>
                    <a:gd name="T28" fmla="*/ 2 w 424"/>
                    <a:gd name="T29" fmla="*/ 0 h 737"/>
                    <a:gd name="T30" fmla="*/ 3 w 424"/>
                    <a:gd name="T31" fmla="*/ 0 h 737"/>
                    <a:gd name="T32" fmla="*/ 4 w 424"/>
                    <a:gd name="T33" fmla="*/ 1 h 737"/>
                    <a:gd name="T34" fmla="*/ 3 w 424"/>
                    <a:gd name="T35" fmla="*/ 1 h 737"/>
                    <a:gd name="T36" fmla="*/ 4 w 424"/>
                    <a:gd name="T37" fmla="*/ 2 h 737"/>
                    <a:gd name="T38" fmla="*/ 3 w 424"/>
                    <a:gd name="T39" fmla="*/ 2 h 737"/>
                    <a:gd name="T40" fmla="*/ 3 w 424"/>
                    <a:gd name="T41" fmla="*/ 1 h 737"/>
                    <a:gd name="T42" fmla="*/ 3 w 424"/>
                    <a:gd name="T43" fmla="*/ 2 h 737"/>
                    <a:gd name="T44" fmla="*/ 3 w 424"/>
                    <a:gd name="T45" fmla="*/ 2 h 737"/>
                    <a:gd name="T46" fmla="*/ 3 w 424"/>
                    <a:gd name="T47" fmla="*/ 3 h 737"/>
                    <a:gd name="T48" fmla="*/ 3 w 424"/>
                    <a:gd name="T49" fmla="*/ 3 h 737"/>
                    <a:gd name="T50" fmla="*/ 3 w 424"/>
                    <a:gd name="T51" fmla="*/ 5 h 737"/>
                    <a:gd name="T52" fmla="*/ 3 w 424"/>
                    <a:gd name="T53" fmla="*/ 5 h 737"/>
                    <a:gd name="T54" fmla="*/ 2 w 424"/>
                    <a:gd name="T55" fmla="*/ 5 h 737"/>
                    <a:gd name="T56" fmla="*/ 2 w 424"/>
                    <a:gd name="T57" fmla="*/ 3 h 737"/>
                    <a:gd name="T58" fmla="*/ 2 w 424"/>
                    <a:gd name="T59" fmla="*/ 3 h 7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4"/>
                    <a:gd name="T91" fmla="*/ 0 h 737"/>
                    <a:gd name="T92" fmla="*/ 424 w 424"/>
                    <a:gd name="T93" fmla="*/ 737 h 73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4" h="737">
                      <a:moveTo>
                        <a:pt x="196" y="430"/>
                      </a:moveTo>
                      <a:lnTo>
                        <a:pt x="196" y="737"/>
                      </a:lnTo>
                      <a:lnTo>
                        <a:pt x="45" y="737"/>
                      </a:lnTo>
                      <a:lnTo>
                        <a:pt x="126" y="684"/>
                      </a:lnTo>
                      <a:lnTo>
                        <a:pt x="128" y="434"/>
                      </a:lnTo>
                      <a:lnTo>
                        <a:pt x="108" y="434"/>
                      </a:lnTo>
                      <a:lnTo>
                        <a:pt x="104" y="344"/>
                      </a:lnTo>
                      <a:lnTo>
                        <a:pt x="82" y="344"/>
                      </a:lnTo>
                      <a:lnTo>
                        <a:pt x="102" y="189"/>
                      </a:lnTo>
                      <a:lnTo>
                        <a:pt x="49" y="360"/>
                      </a:lnTo>
                      <a:lnTo>
                        <a:pt x="0" y="356"/>
                      </a:lnTo>
                      <a:lnTo>
                        <a:pt x="41" y="203"/>
                      </a:lnTo>
                      <a:lnTo>
                        <a:pt x="16" y="193"/>
                      </a:lnTo>
                      <a:lnTo>
                        <a:pt x="77" y="51"/>
                      </a:lnTo>
                      <a:lnTo>
                        <a:pt x="212" y="0"/>
                      </a:lnTo>
                      <a:lnTo>
                        <a:pt x="353" y="51"/>
                      </a:lnTo>
                      <a:lnTo>
                        <a:pt x="408" y="193"/>
                      </a:lnTo>
                      <a:lnTo>
                        <a:pt x="383" y="203"/>
                      </a:lnTo>
                      <a:lnTo>
                        <a:pt x="424" y="356"/>
                      </a:lnTo>
                      <a:lnTo>
                        <a:pt x="375" y="360"/>
                      </a:lnTo>
                      <a:lnTo>
                        <a:pt x="322" y="189"/>
                      </a:lnTo>
                      <a:lnTo>
                        <a:pt x="342" y="344"/>
                      </a:lnTo>
                      <a:lnTo>
                        <a:pt x="320" y="344"/>
                      </a:lnTo>
                      <a:lnTo>
                        <a:pt x="316" y="434"/>
                      </a:lnTo>
                      <a:lnTo>
                        <a:pt x="296" y="434"/>
                      </a:lnTo>
                      <a:lnTo>
                        <a:pt x="296" y="684"/>
                      </a:lnTo>
                      <a:lnTo>
                        <a:pt x="379" y="737"/>
                      </a:lnTo>
                      <a:lnTo>
                        <a:pt x="228" y="737"/>
                      </a:lnTo>
                      <a:lnTo>
                        <a:pt x="228" y="430"/>
                      </a:lnTo>
                      <a:lnTo>
                        <a:pt x="196" y="43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61" name="Freeform 676"/>
                <p:cNvSpPr>
                  <a:spLocks/>
                </p:cNvSpPr>
                <p:nvPr/>
              </p:nvSpPr>
              <p:spPr bwMode="auto">
                <a:xfrm>
                  <a:off x="2826" y="785"/>
                  <a:ext cx="39" cy="34"/>
                </a:xfrm>
                <a:custGeom>
                  <a:avLst/>
                  <a:gdLst>
                    <a:gd name="T0" fmla="*/ 0 w 78"/>
                    <a:gd name="T1" fmla="*/ 0 h 69"/>
                    <a:gd name="T2" fmla="*/ 1 w 78"/>
                    <a:gd name="T3" fmla="*/ 0 h 69"/>
                    <a:gd name="T4" fmla="*/ 1 w 78"/>
                    <a:gd name="T5" fmla="*/ 0 h 69"/>
                    <a:gd name="T6" fmla="*/ 0 w 78"/>
                    <a:gd name="T7" fmla="*/ 0 h 69"/>
                    <a:gd name="T8" fmla="*/ 0 60000 65536"/>
                    <a:gd name="T9" fmla="*/ 0 60000 65536"/>
                    <a:gd name="T10" fmla="*/ 0 60000 65536"/>
                    <a:gd name="T11" fmla="*/ 0 60000 65536"/>
                    <a:gd name="T12" fmla="*/ 0 w 78"/>
                    <a:gd name="T13" fmla="*/ 0 h 69"/>
                    <a:gd name="T14" fmla="*/ 78 w 78"/>
                    <a:gd name="T15" fmla="*/ 69 h 69"/>
                  </a:gdLst>
                  <a:ahLst/>
                  <a:cxnLst>
                    <a:cxn ang="T8">
                      <a:pos x="T0" y="T1"/>
                    </a:cxn>
                    <a:cxn ang="T9">
                      <a:pos x="T2" y="T3"/>
                    </a:cxn>
                    <a:cxn ang="T10">
                      <a:pos x="T4" y="T5"/>
                    </a:cxn>
                    <a:cxn ang="T11">
                      <a:pos x="T6" y="T7"/>
                    </a:cxn>
                  </a:cxnLst>
                  <a:rect l="T12" t="T13" r="T14" b="T15"/>
                  <a:pathLst>
                    <a:path w="78" h="69">
                      <a:moveTo>
                        <a:pt x="0" y="0"/>
                      </a:moveTo>
                      <a:lnTo>
                        <a:pt x="41" y="69"/>
                      </a:lnTo>
                      <a:lnTo>
                        <a:pt x="78" y="1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62" name="Freeform 677"/>
                <p:cNvSpPr>
                  <a:spLocks/>
                </p:cNvSpPr>
                <p:nvPr/>
              </p:nvSpPr>
              <p:spPr bwMode="auto">
                <a:xfrm>
                  <a:off x="2787" y="785"/>
                  <a:ext cx="39" cy="34"/>
                </a:xfrm>
                <a:custGeom>
                  <a:avLst/>
                  <a:gdLst>
                    <a:gd name="T0" fmla="*/ 0 w 79"/>
                    <a:gd name="T1" fmla="*/ 0 h 69"/>
                    <a:gd name="T2" fmla="*/ 0 w 79"/>
                    <a:gd name="T3" fmla="*/ 0 h 69"/>
                    <a:gd name="T4" fmla="*/ 0 w 79"/>
                    <a:gd name="T5" fmla="*/ 0 h 69"/>
                    <a:gd name="T6" fmla="*/ 0 w 79"/>
                    <a:gd name="T7" fmla="*/ 0 h 69"/>
                    <a:gd name="T8" fmla="*/ 0 60000 65536"/>
                    <a:gd name="T9" fmla="*/ 0 60000 65536"/>
                    <a:gd name="T10" fmla="*/ 0 60000 65536"/>
                    <a:gd name="T11" fmla="*/ 0 60000 65536"/>
                    <a:gd name="T12" fmla="*/ 0 w 79"/>
                    <a:gd name="T13" fmla="*/ 0 h 69"/>
                    <a:gd name="T14" fmla="*/ 79 w 79"/>
                    <a:gd name="T15" fmla="*/ 69 h 69"/>
                  </a:gdLst>
                  <a:ahLst/>
                  <a:cxnLst>
                    <a:cxn ang="T8">
                      <a:pos x="T0" y="T1"/>
                    </a:cxn>
                    <a:cxn ang="T9">
                      <a:pos x="T2" y="T3"/>
                    </a:cxn>
                    <a:cxn ang="T10">
                      <a:pos x="T4" y="T5"/>
                    </a:cxn>
                    <a:cxn ang="T11">
                      <a:pos x="T6" y="T7"/>
                    </a:cxn>
                  </a:cxnLst>
                  <a:rect l="T12" t="T13" r="T14" b="T15"/>
                  <a:pathLst>
                    <a:path w="79" h="69">
                      <a:moveTo>
                        <a:pt x="36" y="69"/>
                      </a:moveTo>
                      <a:lnTo>
                        <a:pt x="79" y="0"/>
                      </a:lnTo>
                      <a:lnTo>
                        <a:pt x="0" y="10"/>
                      </a:lnTo>
                      <a:lnTo>
                        <a:pt x="36" y="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63" name="Freeform 678"/>
                <p:cNvSpPr>
                  <a:spLocks/>
                </p:cNvSpPr>
                <p:nvPr/>
              </p:nvSpPr>
              <p:spPr bwMode="auto">
                <a:xfrm>
                  <a:off x="2753" y="648"/>
                  <a:ext cx="142" cy="144"/>
                </a:xfrm>
                <a:custGeom>
                  <a:avLst/>
                  <a:gdLst>
                    <a:gd name="T0" fmla="*/ 3 w 282"/>
                    <a:gd name="T1" fmla="*/ 1 h 289"/>
                    <a:gd name="T2" fmla="*/ 3 w 282"/>
                    <a:gd name="T3" fmla="*/ 0 h 289"/>
                    <a:gd name="T4" fmla="*/ 3 w 282"/>
                    <a:gd name="T5" fmla="*/ 0 h 289"/>
                    <a:gd name="T6" fmla="*/ 3 w 282"/>
                    <a:gd name="T7" fmla="*/ 0 h 289"/>
                    <a:gd name="T8" fmla="*/ 3 w 282"/>
                    <a:gd name="T9" fmla="*/ 0 h 289"/>
                    <a:gd name="T10" fmla="*/ 3 w 282"/>
                    <a:gd name="T11" fmla="*/ 0 h 289"/>
                    <a:gd name="T12" fmla="*/ 2 w 282"/>
                    <a:gd name="T13" fmla="*/ 0 h 289"/>
                    <a:gd name="T14" fmla="*/ 2 w 282"/>
                    <a:gd name="T15" fmla="*/ 0 h 289"/>
                    <a:gd name="T16" fmla="*/ 2 w 282"/>
                    <a:gd name="T17" fmla="*/ 0 h 289"/>
                    <a:gd name="T18" fmla="*/ 2 w 282"/>
                    <a:gd name="T19" fmla="*/ 0 h 289"/>
                    <a:gd name="T20" fmla="*/ 2 w 282"/>
                    <a:gd name="T21" fmla="*/ 0 h 289"/>
                    <a:gd name="T22" fmla="*/ 2 w 282"/>
                    <a:gd name="T23" fmla="*/ 0 h 289"/>
                    <a:gd name="T24" fmla="*/ 2 w 282"/>
                    <a:gd name="T25" fmla="*/ 0 h 289"/>
                    <a:gd name="T26" fmla="*/ 2 w 282"/>
                    <a:gd name="T27" fmla="*/ 0 h 289"/>
                    <a:gd name="T28" fmla="*/ 2 w 282"/>
                    <a:gd name="T29" fmla="*/ 0 h 289"/>
                    <a:gd name="T30" fmla="*/ 2 w 282"/>
                    <a:gd name="T31" fmla="*/ 0 h 289"/>
                    <a:gd name="T32" fmla="*/ 2 w 282"/>
                    <a:gd name="T33" fmla="*/ 0 h 289"/>
                    <a:gd name="T34" fmla="*/ 1 w 282"/>
                    <a:gd name="T35" fmla="*/ 0 h 289"/>
                    <a:gd name="T36" fmla="*/ 1 w 282"/>
                    <a:gd name="T37" fmla="*/ 0 h 289"/>
                    <a:gd name="T38" fmla="*/ 1 w 282"/>
                    <a:gd name="T39" fmla="*/ 0 h 289"/>
                    <a:gd name="T40" fmla="*/ 1 w 282"/>
                    <a:gd name="T41" fmla="*/ 0 h 289"/>
                    <a:gd name="T42" fmla="*/ 1 w 282"/>
                    <a:gd name="T43" fmla="*/ 0 h 289"/>
                    <a:gd name="T44" fmla="*/ 1 w 282"/>
                    <a:gd name="T45" fmla="*/ 0 h 289"/>
                    <a:gd name="T46" fmla="*/ 1 w 282"/>
                    <a:gd name="T47" fmla="*/ 0 h 289"/>
                    <a:gd name="T48" fmla="*/ 1 w 282"/>
                    <a:gd name="T49" fmla="*/ 0 h 289"/>
                    <a:gd name="T50" fmla="*/ 1 w 282"/>
                    <a:gd name="T51" fmla="*/ 0 h 289"/>
                    <a:gd name="T52" fmla="*/ 1 w 282"/>
                    <a:gd name="T53" fmla="*/ 0 h 289"/>
                    <a:gd name="T54" fmla="*/ 1 w 282"/>
                    <a:gd name="T55" fmla="*/ 0 h 289"/>
                    <a:gd name="T56" fmla="*/ 1 w 282"/>
                    <a:gd name="T57" fmla="*/ 0 h 289"/>
                    <a:gd name="T58" fmla="*/ 1 w 282"/>
                    <a:gd name="T59" fmla="*/ 0 h 289"/>
                    <a:gd name="T60" fmla="*/ 1 w 282"/>
                    <a:gd name="T61" fmla="*/ 0 h 289"/>
                    <a:gd name="T62" fmla="*/ 0 w 282"/>
                    <a:gd name="T63" fmla="*/ 1 h 289"/>
                    <a:gd name="T64" fmla="*/ 0 w 282"/>
                    <a:gd name="T65" fmla="*/ 2 h 289"/>
                    <a:gd name="T66" fmla="*/ 3 w 282"/>
                    <a:gd name="T67" fmla="*/ 1 h 28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89"/>
                    <a:gd name="T104" fmla="*/ 282 w 282"/>
                    <a:gd name="T105" fmla="*/ 289 h 28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89">
                      <a:moveTo>
                        <a:pt x="282" y="141"/>
                      </a:moveTo>
                      <a:lnTo>
                        <a:pt x="282" y="134"/>
                      </a:lnTo>
                      <a:lnTo>
                        <a:pt x="282" y="128"/>
                      </a:lnTo>
                      <a:lnTo>
                        <a:pt x="282" y="120"/>
                      </a:lnTo>
                      <a:lnTo>
                        <a:pt x="280" y="112"/>
                      </a:lnTo>
                      <a:lnTo>
                        <a:pt x="278" y="106"/>
                      </a:lnTo>
                      <a:lnTo>
                        <a:pt x="276" y="98"/>
                      </a:lnTo>
                      <a:lnTo>
                        <a:pt x="274" y="92"/>
                      </a:lnTo>
                      <a:lnTo>
                        <a:pt x="272" y="86"/>
                      </a:lnTo>
                      <a:lnTo>
                        <a:pt x="269" y="81"/>
                      </a:lnTo>
                      <a:lnTo>
                        <a:pt x="267" y="75"/>
                      </a:lnTo>
                      <a:lnTo>
                        <a:pt x="263" y="69"/>
                      </a:lnTo>
                      <a:lnTo>
                        <a:pt x="259" y="63"/>
                      </a:lnTo>
                      <a:lnTo>
                        <a:pt x="255" y="57"/>
                      </a:lnTo>
                      <a:lnTo>
                        <a:pt x="251" y="51"/>
                      </a:lnTo>
                      <a:lnTo>
                        <a:pt x="247" y="47"/>
                      </a:lnTo>
                      <a:lnTo>
                        <a:pt x="241" y="41"/>
                      </a:lnTo>
                      <a:lnTo>
                        <a:pt x="237" y="37"/>
                      </a:lnTo>
                      <a:lnTo>
                        <a:pt x="231" y="31"/>
                      </a:lnTo>
                      <a:lnTo>
                        <a:pt x="227" y="28"/>
                      </a:lnTo>
                      <a:lnTo>
                        <a:pt x="221" y="24"/>
                      </a:lnTo>
                      <a:lnTo>
                        <a:pt x="216" y="20"/>
                      </a:lnTo>
                      <a:lnTo>
                        <a:pt x="210" y="18"/>
                      </a:lnTo>
                      <a:lnTo>
                        <a:pt x="204" y="14"/>
                      </a:lnTo>
                      <a:lnTo>
                        <a:pt x="198" y="12"/>
                      </a:lnTo>
                      <a:lnTo>
                        <a:pt x="190" y="8"/>
                      </a:lnTo>
                      <a:lnTo>
                        <a:pt x="184" y="6"/>
                      </a:lnTo>
                      <a:lnTo>
                        <a:pt x="178" y="4"/>
                      </a:lnTo>
                      <a:lnTo>
                        <a:pt x="170" y="2"/>
                      </a:lnTo>
                      <a:lnTo>
                        <a:pt x="164" y="2"/>
                      </a:lnTo>
                      <a:lnTo>
                        <a:pt x="157" y="0"/>
                      </a:lnTo>
                      <a:lnTo>
                        <a:pt x="149" y="0"/>
                      </a:lnTo>
                      <a:lnTo>
                        <a:pt x="143" y="0"/>
                      </a:lnTo>
                      <a:lnTo>
                        <a:pt x="135" y="0"/>
                      </a:lnTo>
                      <a:lnTo>
                        <a:pt x="127" y="0"/>
                      </a:lnTo>
                      <a:lnTo>
                        <a:pt x="121" y="2"/>
                      </a:lnTo>
                      <a:lnTo>
                        <a:pt x="113" y="2"/>
                      </a:lnTo>
                      <a:lnTo>
                        <a:pt x="108" y="4"/>
                      </a:lnTo>
                      <a:lnTo>
                        <a:pt x="100" y="6"/>
                      </a:lnTo>
                      <a:lnTo>
                        <a:pt x="94" y="8"/>
                      </a:lnTo>
                      <a:lnTo>
                        <a:pt x="86" y="12"/>
                      </a:lnTo>
                      <a:lnTo>
                        <a:pt x="80" y="14"/>
                      </a:lnTo>
                      <a:lnTo>
                        <a:pt x="74" y="18"/>
                      </a:lnTo>
                      <a:lnTo>
                        <a:pt x="68" y="20"/>
                      </a:lnTo>
                      <a:lnTo>
                        <a:pt x="62" y="24"/>
                      </a:lnTo>
                      <a:lnTo>
                        <a:pt x="57" y="28"/>
                      </a:lnTo>
                      <a:lnTo>
                        <a:pt x="53" y="31"/>
                      </a:lnTo>
                      <a:lnTo>
                        <a:pt x="47" y="37"/>
                      </a:lnTo>
                      <a:lnTo>
                        <a:pt x="43" y="41"/>
                      </a:lnTo>
                      <a:lnTo>
                        <a:pt x="37" y="47"/>
                      </a:lnTo>
                      <a:lnTo>
                        <a:pt x="33" y="51"/>
                      </a:lnTo>
                      <a:lnTo>
                        <a:pt x="29" y="57"/>
                      </a:lnTo>
                      <a:lnTo>
                        <a:pt x="25" y="63"/>
                      </a:lnTo>
                      <a:lnTo>
                        <a:pt x="21" y="69"/>
                      </a:lnTo>
                      <a:lnTo>
                        <a:pt x="17" y="75"/>
                      </a:lnTo>
                      <a:lnTo>
                        <a:pt x="13" y="81"/>
                      </a:lnTo>
                      <a:lnTo>
                        <a:pt x="11" y="86"/>
                      </a:lnTo>
                      <a:lnTo>
                        <a:pt x="9" y="92"/>
                      </a:lnTo>
                      <a:lnTo>
                        <a:pt x="7" y="98"/>
                      </a:lnTo>
                      <a:lnTo>
                        <a:pt x="5" y="106"/>
                      </a:lnTo>
                      <a:lnTo>
                        <a:pt x="4" y="112"/>
                      </a:lnTo>
                      <a:lnTo>
                        <a:pt x="2" y="120"/>
                      </a:lnTo>
                      <a:lnTo>
                        <a:pt x="2" y="128"/>
                      </a:lnTo>
                      <a:lnTo>
                        <a:pt x="0" y="134"/>
                      </a:lnTo>
                      <a:lnTo>
                        <a:pt x="0" y="141"/>
                      </a:lnTo>
                      <a:lnTo>
                        <a:pt x="0" y="289"/>
                      </a:lnTo>
                      <a:lnTo>
                        <a:pt x="280" y="289"/>
                      </a:lnTo>
                      <a:lnTo>
                        <a:pt x="282" y="141"/>
                      </a:lnTo>
                      <a:close/>
                    </a:path>
                  </a:pathLst>
                </a:custGeom>
                <a:solidFill>
                  <a:srgbClr val="99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957" name="Oval 679"/>
              <p:cNvSpPr>
                <a:spLocks noChangeArrowheads="1"/>
              </p:cNvSpPr>
              <p:nvPr/>
            </p:nvSpPr>
            <p:spPr bwMode="auto">
              <a:xfrm>
                <a:off x="3574" y="1092"/>
                <a:ext cx="120" cy="112"/>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4958" name="Oval 680"/>
              <p:cNvSpPr>
                <a:spLocks noChangeArrowheads="1"/>
              </p:cNvSpPr>
              <p:nvPr/>
            </p:nvSpPr>
            <p:spPr bwMode="auto">
              <a:xfrm>
                <a:off x="3600" y="1092"/>
                <a:ext cx="96" cy="112"/>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pic>
          <p:nvPicPr>
            <p:cNvPr id="24715" name="Picture 681" descr="BD00001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62" y="998"/>
              <a:ext cx="353" cy="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16" name="Picture 682" descr="BD00002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12" y="903"/>
              <a:ext cx="352"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717" name="Group 683"/>
            <p:cNvGrpSpPr>
              <a:grpSpLocks noChangeAspect="1"/>
            </p:cNvGrpSpPr>
            <p:nvPr/>
          </p:nvGrpSpPr>
          <p:grpSpPr bwMode="auto">
            <a:xfrm>
              <a:off x="2887" y="856"/>
              <a:ext cx="335" cy="534"/>
              <a:chOff x="2400" y="2496"/>
              <a:chExt cx="369" cy="756"/>
            </a:xfrm>
          </p:grpSpPr>
          <p:sp>
            <p:nvSpPr>
              <p:cNvPr id="24943" name="AutoShape 684"/>
              <p:cNvSpPr>
                <a:spLocks noChangeAspect="1" noChangeArrowheads="1" noTextEdit="1"/>
              </p:cNvSpPr>
              <p:nvPr/>
            </p:nvSpPr>
            <p:spPr bwMode="auto">
              <a:xfrm>
                <a:off x="2400" y="2496"/>
                <a:ext cx="369"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944" name="Freeform 685"/>
              <p:cNvSpPr>
                <a:spLocks/>
              </p:cNvSpPr>
              <p:nvPr/>
            </p:nvSpPr>
            <p:spPr bwMode="auto">
              <a:xfrm>
                <a:off x="2490" y="2496"/>
                <a:ext cx="187" cy="122"/>
              </a:xfrm>
              <a:custGeom>
                <a:avLst/>
                <a:gdLst>
                  <a:gd name="T0" fmla="*/ 1 w 375"/>
                  <a:gd name="T1" fmla="*/ 2 h 244"/>
                  <a:gd name="T2" fmla="*/ 1 w 375"/>
                  <a:gd name="T3" fmla="*/ 2 h 244"/>
                  <a:gd name="T4" fmla="*/ 2 w 375"/>
                  <a:gd name="T5" fmla="*/ 2 h 244"/>
                  <a:gd name="T6" fmla="*/ 2 w 375"/>
                  <a:gd name="T7" fmla="*/ 2 h 244"/>
                  <a:gd name="T8" fmla="*/ 2 w 375"/>
                  <a:gd name="T9" fmla="*/ 2 h 244"/>
                  <a:gd name="T10" fmla="*/ 2 w 375"/>
                  <a:gd name="T11" fmla="*/ 2 h 244"/>
                  <a:gd name="T12" fmla="*/ 2 w 375"/>
                  <a:gd name="T13" fmla="*/ 2 h 244"/>
                  <a:gd name="T14" fmla="*/ 2 w 375"/>
                  <a:gd name="T15" fmla="*/ 2 h 244"/>
                  <a:gd name="T16" fmla="*/ 2 w 375"/>
                  <a:gd name="T17" fmla="*/ 2 h 244"/>
                  <a:gd name="T18" fmla="*/ 2 w 375"/>
                  <a:gd name="T19" fmla="*/ 2 h 244"/>
                  <a:gd name="T20" fmla="*/ 2 w 375"/>
                  <a:gd name="T21" fmla="*/ 2 h 244"/>
                  <a:gd name="T22" fmla="*/ 2 w 375"/>
                  <a:gd name="T23" fmla="*/ 2 h 244"/>
                  <a:gd name="T24" fmla="*/ 2 w 375"/>
                  <a:gd name="T25" fmla="*/ 1 h 244"/>
                  <a:gd name="T26" fmla="*/ 2 w 375"/>
                  <a:gd name="T27" fmla="*/ 1 h 244"/>
                  <a:gd name="T28" fmla="*/ 2 w 375"/>
                  <a:gd name="T29" fmla="*/ 1 h 244"/>
                  <a:gd name="T30" fmla="*/ 1 w 375"/>
                  <a:gd name="T31" fmla="*/ 1 h 244"/>
                  <a:gd name="T32" fmla="*/ 1 w 375"/>
                  <a:gd name="T33" fmla="*/ 1 h 244"/>
                  <a:gd name="T34" fmla="*/ 0 w 375"/>
                  <a:gd name="T35" fmla="*/ 1 h 244"/>
                  <a:gd name="T36" fmla="*/ 0 w 375"/>
                  <a:gd name="T37" fmla="*/ 1 h 244"/>
                  <a:gd name="T38" fmla="*/ 0 w 375"/>
                  <a:gd name="T39" fmla="*/ 1 h 244"/>
                  <a:gd name="T40" fmla="*/ 0 w 375"/>
                  <a:gd name="T41" fmla="*/ 2 h 244"/>
                  <a:gd name="T42" fmla="*/ 0 w 375"/>
                  <a:gd name="T43" fmla="*/ 2 h 244"/>
                  <a:gd name="T44" fmla="*/ 0 w 375"/>
                  <a:gd name="T45" fmla="*/ 2 h 244"/>
                  <a:gd name="T46" fmla="*/ 0 w 375"/>
                  <a:gd name="T47" fmla="*/ 2 h 244"/>
                  <a:gd name="T48" fmla="*/ 0 w 375"/>
                  <a:gd name="T49" fmla="*/ 2 h 244"/>
                  <a:gd name="T50" fmla="*/ 0 w 375"/>
                  <a:gd name="T51" fmla="*/ 2 h 244"/>
                  <a:gd name="T52" fmla="*/ 0 w 375"/>
                  <a:gd name="T53" fmla="*/ 2 h 244"/>
                  <a:gd name="T54" fmla="*/ 0 w 375"/>
                  <a:gd name="T55" fmla="*/ 2 h 244"/>
                  <a:gd name="T56" fmla="*/ 0 w 375"/>
                  <a:gd name="T57" fmla="*/ 2 h 244"/>
                  <a:gd name="T58" fmla="*/ 0 w 375"/>
                  <a:gd name="T59" fmla="*/ 2 h 244"/>
                  <a:gd name="T60" fmla="*/ 0 w 375"/>
                  <a:gd name="T61" fmla="*/ 2 h 244"/>
                  <a:gd name="T62" fmla="*/ 1 w 375"/>
                  <a:gd name="T63" fmla="*/ 2 h 2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5"/>
                  <a:gd name="T97" fmla="*/ 0 h 244"/>
                  <a:gd name="T98" fmla="*/ 375 w 375"/>
                  <a:gd name="T99" fmla="*/ 244 h 2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5" h="244">
                    <a:moveTo>
                      <a:pt x="188" y="244"/>
                    </a:moveTo>
                    <a:lnTo>
                      <a:pt x="212" y="244"/>
                    </a:lnTo>
                    <a:lnTo>
                      <a:pt x="234" y="243"/>
                    </a:lnTo>
                    <a:lnTo>
                      <a:pt x="254" y="241"/>
                    </a:lnTo>
                    <a:lnTo>
                      <a:pt x="272" y="240"/>
                    </a:lnTo>
                    <a:lnTo>
                      <a:pt x="289" y="237"/>
                    </a:lnTo>
                    <a:lnTo>
                      <a:pt x="304" y="234"/>
                    </a:lnTo>
                    <a:lnTo>
                      <a:pt x="318" y="232"/>
                    </a:lnTo>
                    <a:lnTo>
                      <a:pt x="331" y="228"/>
                    </a:lnTo>
                    <a:lnTo>
                      <a:pt x="341" y="225"/>
                    </a:lnTo>
                    <a:lnTo>
                      <a:pt x="350" y="222"/>
                    </a:lnTo>
                    <a:lnTo>
                      <a:pt x="357" y="219"/>
                    </a:lnTo>
                    <a:lnTo>
                      <a:pt x="364" y="217"/>
                    </a:lnTo>
                    <a:lnTo>
                      <a:pt x="369" y="216"/>
                    </a:lnTo>
                    <a:lnTo>
                      <a:pt x="372" y="213"/>
                    </a:lnTo>
                    <a:lnTo>
                      <a:pt x="374" y="212"/>
                    </a:lnTo>
                    <a:lnTo>
                      <a:pt x="375" y="212"/>
                    </a:lnTo>
                    <a:lnTo>
                      <a:pt x="372" y="210"/>
                    </a:lnTo>
                    <a:lnTo>
                      <a:pt x="368" y="205"/>
                    </a:lnTo>
                    <a:lnTo>
                      <a:pt x="361" y="198"/>
                    </a:lnTo>
                    <a:lnTo>
                      <a:pt x="353" y="188"/>
                    </a:lnTo>
                    <a:lnTo>
                      <a:pt x="345" y="177"/>
                    </a:lnTo>
                    <a:lnTo>
                      <a:pt x="338" y="166"/>
                    </a:lnTo>
                    <a:lnTo>
                      <a:pt x="333" y="154"/>
                    </a:lnTo>
                    <a:lnTo>
                      <a:pt x="331" y="143"/>
                    </a:lnTo>
                    <a:lnTo>
                      <a:pt x="327" y="114"/>
                    </a:lnTo>
                    <a:lnTo>
                      <a:pt x="319" y="88"/>
                    </a:lnTo>
                    <a:lnTo>
                      <a:pt x="307" y="62"/>
                    </a:lnTo>
                    <a:lnTo>
                      <a:pt x="289" y="41"/>
                    </a:lnTo>
                    <a:lnTo>
                      <a:pt x="267" y="24"/>
                    </a:lnTo>
                    <a:lnTo>
                      <a:pt x="243" y="12"/>
                    </a:lnTo>
                    <a:lnTo>
                      <a:pt x="217" y="2"/>
                    </a:lnTo>
                    <a:lnTo>
                      <a:pt x="188" y="0"/>
                    </a:lnTo>
                    <a:lnTo>
                      <a:pt x="159" y="2"/>
                    </a:lnTo>
                    <a:lnTo>
                      <a:pt x="132" y="12"/>
                    </a:lnTo>
                    <a:lnTo>
                      <a:pt x="107" y="24"/>
                    </a:lnTo>
                    <a:lnTo>
                      <a:pt x="86" y="41"/>
                    </a:lnTo>
                    <a:lnTo>
                      <a:pt x="69" y="62"/>
                    </a:lnTo>
                    <a:lnTo>
                      <a:pt x="56" y="88"/>
                    </a:lnTo>
                    <a:lnTo>
                      <a:pt x="47" y="114"/>
                    </a:lnTo>
                    <a:lnTo>
                      <a:pt x="45" y="143"/>
                    </a:lnTo>
                    <a:lnTo>
                      <a:pt x="43" y="154"/>
                    </a:lnTo>
                    <a:lnTo>
                      <a:pt x="38" y="167"/>
                    </a:lnTo>
                    <a:lnTo>
                      <a:pt x="31" y="179"/>
                    </a:lnTo>
                    <a:lnTo>
                      <a:pt x="23" y="189"/>
                    </a:lnTo>
                    <a:lnTo>
                      <a:pt x="14" y="198"/>
                    </a:lnTo>
                    <a:lnTo>
                      <a:pt x="7" y="205"/>
                    </a:lnTo>
                    <a:lnTo>
                      <a:pt x="2" y="211"/>
                    </a:lnTo>
                    <a:lnTo>
                      <a:pt x="0" y="212"/>
                    </a:lnTo>
                    <a:lnTo>
                      <a:pt x="1" y="212"/>
                    </a:lnTo>
                    <a:lnTo>
                      <a:pt x="2" y="213"/>
                    </a:lnTo>
                    <a:lnTo>
                      <a:pt x="6" y="216"/>
                    </a:lnTo>
                    <a:lnTo>
                      <a:pt x="10" y="217"/>
                    </a:lnTo>
                    <a:lnTo>
                      <a:pt x="17" y="219"/>
                    </a:lnTo>
                    <a:lnTo>
                      <a:pt x="25" y="222"/>
                    </a:lnTo>
                    <a:lnTo>
                      <a:pt x="33" y="225"/>
                    </a:lnTo>
                    <a:lnTo>
                      <a:pt x="45" y="228"/>
                    </a:lnTo>
                    <a:lnTo>
                      <a:pt x="56" y="232"/>
                    </a:lnTo>
                    <a:lnTo>
                      <a:pt x="70" y="234"/>
                    </a:lnTo>
                    <a:lnTo>
                      <a:pt x="86" y="237"/>
                    </a:lnTo>
                    <a:lnTo>
                      <a:pt x="103" y="240"/>
                    </a:lnTo>
                    <a:lnTo>
                      <a:pt x="122" y="241"/>
                    </a:lnTo>
                    <a:lnTo>
                      <a:pt x="142" y="243"/>
                    </a:lnTo>
                    <a:lnTo>
                      <a:pt x="164" y="244"/>
                    </a:lnTo>
                    <a:lnTo>
                      <a:pt x="188" y="244"/>
                    </a:lnTo>
                    <a:close/>
                  </a:path>
                </a:pathLst>
              </a:custGeom>
              <a:solidFill>
                <a:srgbClr val="8C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45" name="Freeform 686"/>
              <p:cNvSpPr>
                <a:spLocks/>
              </p:cNvSpPr>
              <p:nvPr/>
            </p:nvSpPr>
            <p:spPr bwMode="auto">
              <a:xfrm>
                <a:off x="2400" y="2627"/>
                <a:ext cx="369" cy="455"/>
              </a:xfrm>
              <a:custGeom>
                <a:avLst/>
                <a:gdLst>
                  <a:gd name="T0" fmla="*/ 5 w 738"/>
                  <a:gd name="T1" fmla="*/ 8 h 910"/>
                  <a:gd name="T2" fmla="*/ 4 w 738"/>
                  <a:gd name="T3" fmla="*/ 4 h 910"/>
                  <a:gd name="T4" fmla="*/ 5 w 738"/>
                  <a:gd name="T5" fmla="*/ 2 h 910"/>
                  <a:gd name="T6" fmla="*/ 6 w 738"/>
                  <a:gd name="T7" fmla="*/ 5 h 910"/>
                  <a:gd name="T8" fmla="*/ 6 w 738"/>
                  <a:gd name="T9" fmla="*/ 5 h 910"/>
                  <a:gd name="T10" fmla="*/ 5 w 738"/>
                  <a:gd name="T11" fmla="*/ 1 h 910"/>
                  <a:gd name="T12" fmla="*/ 4 w 738"/>
                  <a:gd name="T13" fmla="*/ 0 h 910"/>
                  <a:gd name="T14" fmla="*/ 3 w 738"/>
                  <a:gd name="T15" fmla="*/ 0 h 910"/>
                  <a:gd name="T16" fmla="*/ 3 w 738"/>
                  <a:gd name="T17" fmla="*/ 0 h 910"/>
                  <a:gd name="T18" fmla="*/ 2 w 738"/>
                  <a:gd name="T19" fmla="*/ 1 h 910"/>
                  <a:gd name="T20" fmla="*/ 0 w 738"/>
                  <a:gd name="T21" fmla="*/ 5 h 910"/>
                  <a:gd name="T22" fmla="*/ 1 w 738"/>
                  <a:gd name="T23" fmla="*/ 5 h 910"/>
                  <a:gd name="T24" fmla="*/ 2 w 738"/>
                  <a:gd name="T25" fmla="*/ 2 h 910"/>
                  <a:gd name="T26" fmla="*/ 2 w 738"/>
                  <a:gd name="T27" fmla="*/ 4 h 910"/>
                  <a:gd name="T28" fmla="*/ 2 w 738"/>
                  <a:gd name="T29" fmla="*/ 8 h 910"/>
                  <a:gd name="T30" fmla="*/ 5 w 738"/>
                  <a:gd name="T31" fmla="*/ 8 h 9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38"/>
                  <a:gd name="T49" fmla="*/ 0 h 910"/>
                  <a:gd name="T50" fmla="*/ 738 w 738"/>
                  <a:gd name="T51" fmla="*/ 910 h 9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38" h="910">
                    <a:moveTo>
                      <a:pt x="595" y="910"/>
                    </a:moveTo>
                    <a:lnTo>
                      <a:pt x="490" y="387"/>
                    </a:lnTo>
                    <a:lnTo>
                      <a:pt x="543" y="251"/>
                    </a:lnTo>
                    <a:lnTo>
                      <a:pt x="671" y="571"/>
                    </a:lnTo>
                    <a:lnTo>
                      <a:pt x="738" y="553"/>
                    </a:lnTo>
                    <a:lnTo>
                      <a:pt x="559" y="39"/>
                    </a:lnTo>
                    <a:lnTo>
                      <a:pt x="447" y="0"/>
                    </a:lnTo>
                    <a:lnTo>
                      <a:pt x="368" y="0"/>
                    </a:lnTo>
                    <a:lnTo>
                      <a:pt x="291" y="0"/>
                    </a:lnTo>
                    <a:lnTo>
                      <a:pt x="176" y="38"/>
                    </a:lnTo>
                    <a:lnTo>
                      <a:pt x="0" y="550"/>
                    </a:lnTo>
                    <a:lnTo>
                      <a:pt x="63" y="571"/>
                    </a:lnTo>
                    <a:lnTo>
                      <a:pt x="191" y="251"/>
                    </a:lnTo>
                    <a:lnTo>
                      <a:pt x="246" y="387"/>
                    </a:lnTo>
                    <a:lnTo>
                      <a:pt x="140" y="910"/>
                    </a:lnTo>
                    <a:lnTo>
                      <a:pt x="595" y="9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46" name="Freeform 687"/>
              <p:cNvSpPr>
                <a:spLocks/>
              </p:cNvSpPr>
              <p:nvPr/>
            </p:nvSpPr>
            <p:spPr bwMode="auto">
              <a:xfrm>
                <a:off x="2603" y="3082"/>
                <a:ext cx="65" cy="170"/>
              </a:xfrm>
              <a:custGeom>
                <a:avLst/>
                <a:gdLst>
                  <a:gd name="T0" fmla="*/ 0 w 129"/>
                  <a:gd name="T1" fmla="*/ 0 h 340"/>
                  <a:gd name="T2" fmla="*/ 1 w 129"/>
                  <a:gd name="T3" fmla="*/ 3 h 340"/>
                  <a:gd name="T4" fmla="*/ 2 w 129"/>
                  <a:gd name="T5" fmla="*/ 3 h 340"/>
                  <a:gd name="T6" fmla="*/ 1 w 129"/>
                  <a:gd name="T7" fmla="*/ 0 h 340"/>
                  <a:gd name="T8" fmla="*/ 0 w 129"/>
                  <a:gd name="T9" fmla="*/ 0 h 340"/>
                  <a:gd name="T10" fmla="*/ 0 60000 65536"/>
                  <a:gd name="T11" fmla="*/ 0 60000 65536"/>
                  <a:gd name="T12" fmla="*/ 0 60000 65536"/>
                  <a:gd name="T13" fmla="*/ 0 60000 65536"/>
                  <a:gd name="T14" fmla="*/ 0 60000 65536"/>
                  <a:gd name="T15" fmla="*/ 0 w 129"/>
                  <a:gd name="T16" fmla="*/ 0 h 340"/>
                  <a:gd name="T17" fmla="*/ 129 w 129"/>
                  <a:gd name="T18" fmla="*/ 340 h 340"/>
                </a:gdLst>
                <a:ahLst/>
                <a:cxnLst>
                  <a:cxn ang="T10">
                    <a:pos x="T0" y="T1"/>
                  </a:cxn>
                  <a:cxn ang="T11">
                    <a:pos x="T2" y="T3"/>
                  </a:cxn>
                  <a:cxn ang="T12">
                    <a:pos x="T4" y="T5"/>
                  </a:cxn>
                  <a:cxn ang="T13">
                    <a:pos x="T6" y="T7"/>
                  </a:cxn>
                  <a:cxn ang="T14">
                    <a:pos x="T8" y="T9"/>
                  </a:cxn>
                </a:cxnLst>
                <a:rect l="T15" t="T16" r="T17" b="T18"/>
                <a:pathLst>
                  <a:path w="129" h="340">
                    <a:moveTo>
                      <a:pt x="0" y="0"/>
                    </a:moveTo>
                    <a:lnTo>
                      <a:pt x="49" y="340"/>
                    </a:lnTo>
                    <a:lnTo>
                      <a:pt x="129" y="340"/>
                    </a:lnTo>
                    <a:lnTo>
                      <a:pt x="121" y="0"/>
                    </a:lnTo>
                    <a:lnTo>
                      <a:pt x="0"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47" name="Freeform 688"/>
              <p:cNvSpPr>
                <a:spLocks/>
              </p:cNvSpPr>
              <p:nvPr/>
            </p:nvSpPr>
            <p:spPr bwMode="auto">
              <a:xfrm>
                <a:off x="2500" y="3082"/>
                <a:ext cx="65" cy="170"/>
              </a:xfrm>
              <a:custGeom>
                <a:avLst/>
                <a:gdLst>
                  <a:gd name="T0" fmla="*/ 0 w 131"/>
                  <a:gd name="T1" fmla="*/ 0 h 340"/>
                  <a:gd name="T2" fmla="*/ 0 w 131"/>
                  <a:gd name="T3" fmla="*/ 3 h 340"/>
                  <a:gd name="T4" fmla="*/ 0 w 131"/>
                  <a:gd name="T5" fmla="*/ 3 h 340"/>
                  <a:gd name="T6" fmla="*/ 1 w 131"/>
                  <a:gd name="T7" fmla="*/ 0 h 340"/>
                  <a:gd name="T8" fmla="*/ 0 w 131"/>
                  <a:gd name="T9" fmla="*/ 0 h 340"/>
                  <a:gd name="T10" fmla="*/ 0 60000 65536"/>
                  <a:gd name="T11" fmla="*/ 0 60000 65536"/>
                  <a:gd name="T12" fmla="*/ 0 60000 65536"/>
                  <a:gd name="T13" fmla="*/ 0 60000 65536"/>
                  <a:gd name="T14" fmla="*/ 0 60000 65536"/>
                  <a:gd name="T15" fmla="*/ 0 w 131"/>
                  <a:gd name="T16" fmla="*/ 0 h 340"/>
                  <a:gd name="T17" fmla="*/ 131 w 131"/>
                  <a:gd name="T18" fmla="*/ 340 h 340"/>
                </a:gdLst>
                <a:ahLst/>
                <a:cxnLst>
                  <a:cxn ang="T10">
                    <a:pos x="T0" y="T1"/>
                  </a:cxn>
                  <a:cxn ang="T11">
                    <a:pos x="T2" y="T3"/>
                  </a:cxn>
                  <a:cxn ang="T12">
                    <a:pos x="T4" y="T5"/>
                  </a:cxn>
                  <a:cxn ang="T13">
                    <a:pos x="T6" y="T7"/>
                  </a:cxn>
                  <a:cxn ang="T14">
                    <a:pos x="T8" y="T9"/>
                  </a:cxn>
                </a:cxnLst>
                <a:rect l="T15" t="T16" r="T17" b="T18"/>
                <a:pathLst>
                  <a:path w="131" h="340">
                    <a:moveTo>
                      <a:pt x="9" y="0"/>
                    </a:moveTo>
                    <a:lnTo>
                      <a:pt x="0" y="340"/>
                    </a:lnTo>
                    <a:lnTo>
                      <a:pt x="81" y="340"/>
                    </a:lnTo>
                    <a:lnTo>
                      <a:pt x="131" y="0"/>
                    </a:lnTo>
                    <a:lnTo>
                      <a:pt x="9"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48" name="Freeform 689"/>
              <p:cNvSpPr>
                <a:spLocks/>
              </p:cNvSpPr>
              <p:nvPr/>
            </p:nvSpPr>
            <p:spPr bwMode="auto">
              <a:xfrm>
                <a:off x="2530" y="2513"/>
                <a:ext cx="108" cy="109"/>
              </a:xfrm>
              <a:custGeom>
                <a:avLst/>
                <a:gdLst>
                  <a:gd name="T0" fmla="*/ 1 w 214"/>
                  <a:gd name="T1" fmla="*/ 2 h 216"/>
                  <a:gd name="T2" fmla="*/ 2 w 214"/>
                  <a:gd name="T3" fmla="*/ 2 h 216"/>
                  <a:gd name="T4" fmla="*/ 2 w 214"/>
                  <a:gd name="T5" fmla="*/ 2 h 216"/>
                  <a:gd name="T6" fmla="*/ 2 w 214"/>
                  <a:gd name="T7" fmla="*/ 2 h 216"/>
                  <a:gd name="T8" fmla="*/ 2 w 214"/>
                  <a:gd name="T9" fmla="*/ 2 h 216"/>
                  <a:gd name="T10" fmla="*/ 2 w 214"/>
                  <a:gd name="T11" fmla="*/ 2 h 216"/>
                  <a:gd name="T12" fmla="*/ 2 w 214"/>
                  <a:gd name="T13" fmla="*/ 2 h 216"/>
                  <a:gd name="T14" fmla="*/ 2 w 214"/>
                  <a:gd name="T15" fmla="*/ 2 h 216"/>
                  <a:gd name="T16" fmla="*/ 2 w 214"/>
                  <a:gd name="T17" fmla="*/ 1 h 216"/>
                  <a:gd name="T18" fmla="*/ 2 w 214"/>
                  <a:gd name="T19" fmla="*/ 1 h 216"/>
                  <a:gd name="T20" fmla="*/ 2 w 214"/>
                  <a:gd name="T21" fmla="*/ 1 h 216"/>
                  <a:gd name="T22" fmla="*/ 2 w 214"/>
                  <a:gd name="T23" fmla="*/ 1 h 216"/>
                  <a:gd name="T24" fmla="*/ 2 w 214"/>
                  <a:gd name="T25" fmla="*/ 1 h 216"/>
                  <a:gd name="T26" fmla="*/ 2 w 214"/>
                  <a:gd name="T27" fmla="*/ 1 h 216"/>
                  <a:gd name="T28" fmla="*/ 2 w 214"/>
                  <a:gd name="T29" fmla="*/ 1 h 216"/>
                  <a:gd name="T30" fmla="*/ 2 w 214"/>
                  <a:gd name="T31" fmla="*/ 1 h 216"/>
                  <a:gd name="T32" fmla="*/ 1 w 214"/>
                  <a:gd name="T33" fmla="*/ 0 h 216"/>
                  <a:gd name="T34" fmla="*/ 1 w 214"/>
                  <a:gd name="T35" fmla="*/ 1 h 216"/>
                  <a:gd name="T36" fmla="*/ 1 w 214"/>
                  <a:gd name="T37" fmla="*/ 1 h 216"/>
                  <a:gd name="T38" fmla="*/ 1 w 214"/>
                  <a:gd name="T39" fmla="*/ 1 h 216"/>
                  <a:gd name="T40" fmla="*/ 1 w 214"/>
                  <a:gd name="T41" fmla="*/ 1 h 216"/>
                  <a:gd name="T42" fmla="*/ 1 w 214"/>
                  <a:gd name="T43" fmla="*/ 1 h 216"/>
                  <a:gd name="T44" fmla="*/ 1 w 214"/>
                  <a:gd name="T45" fmla="*/ 1 h 216"/>
                  <a:gd name="T46" fmla="*/ 1 w 214"/>
                  <a:gd name="T47" fmla="*/ 1 h 216"/>
                  <a:gd name="T48" fmla="*/ 0 w 214"/>
                  <a:gd name="T49" fmla="*/ 1 h 216"/>
                  <a:gd name="T50" fmla="*/ 1 w 214"/>
                  <a:gd name="T51" fmla="*/ 2 h 216"/>
                  <a:gd name="T52" fmla="*/ 1 w 214"/>
                  <a:gd name="T53" fmla="*/ 2 h 216"/>
                  <a:gd name="T54" fmla="*/ 1 w 214"/>
                  <a:gd name="T55" fmla="*/ 2 h 216"/>
                  <a:gd name="T56" fmla="*/ 1 w 214"/>
                  <a:gd name="T57" fmla="*/ 2 h 216"/>
                  <a:gd name="T58" fmla="*/ 1 w 214"/>
                  <a:gd name="T59" fmla="*/ 2 h 216"/>
                  <a:gd name="T60" fmla="*/ 1 w 214"/>
                  <a:gd name="T61" fmla="*/ 2 h 216"/>
                  <a:gd name="T62" fmla="*/ 1 w 214"/>
                  <a:gd name="T63" fmla="*/ 2 h 216"/>
                  <a:gd name="T64" fmla="*/ 1 w 214"/>
                  <a:gd name="T65" fmla="*/ 2 h 2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
                  <a:gd name="T100" fmla="*/ 0 h 216"/>
                  <a:gd name="T101" fmla="*/ 214 w 214"/>
                  <a:gd name="T102" fmla="*/ 216 h 2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 h="216">
                    <a:moveTo>
                      <a:pt x="107" y="216"/>
                    </a:moveTo>
                    <a:lnTo>
                      <a:pt x="129" y="214"/>
                    </a:lnTo>
                    <a:lnTo>
                      <a:pt x="148" y="208"/>
                    </a:lnTo>
                    <a:lnTo>
                      <a:pt x="167" y="198"/>
                    </a:lnTo>
                    <a:lnTo>
                      <a:pt x="183" y="184"/>
                    </a:lnTo>
                    <a:lnTo>
                      <a:pt x="196" y="169"/>
                    </a:lnTo>
                    <a:lnTo>
                      <a:pt x="206" y="151"/>
                    </a:lnTo>
                    <a:lnTo>
                      <a:pt x="212" y="130"/>
                    </a:lnTo>
                    <a:lnTo>
                      <a:pt x="214" y="108"/>
                    </a:lnTo>
                    <a:lnTo>
                      <a:pt x="212" y="86"/>
                    </a:lnTo>
                    <a:lnTo>
                      <a:pt x="206" y="65"/>
                    </a:lnTo>
                    <a:lnTo>
                      <a:pt x="196" y="47"/>
                    </a:lnTo>
                    <a:lnTo>
                      <a:pt x="183" y="31"/>
                    </a:lnTo>
                    <a:lnTo>
                      <a:pt x="167" y="18"/>
                    </a:lnTo>
                    <a:lnTo>
                      <a:pt x="148" y="8"/>
                    </a:lnTo>
                    <a:lnTo>
                      <a:pt x="129" y="2"/>
                    </a:lnTo>
                    <a:lnTo>
                      <a:pt x="107" y="0"/>
                    </a:lnTo>
                    <a:lnTo>
                      <a:pt x="85" y="2"/>
                    </a:lnTo>
                    <a:lnTo>
                      <a:pt x="65" y="8"/>
                    </a:lnTo>
                    <a:lnTo>
                      <a:pt x="47" y="18"/>
                    </a:lnTo>
                    <a:lnTo>
                      <a:pt x="31" y="31"/>
                    </a:lnTo>
                    <a:lnTo>
                      <a:pt x="18" y="47"/>
                    </a:lnTo>
                    <a:lnTo>
                      <a:pt x="8" y="65"/>
                    </a:lnTo>
                    <a:lnTo>
                      <a:pt x="2" y="86"/>
                    </a:lnTo>
                    <a:lnTo>
                      <a:pt x="0" y="108"/>
                    </a:lnTo>
                    <a:lnTo>
                      <a:pt x="2" y="130"/>
                    </a:lnTo>
                    <a:lnTo>
                      <a:pt x="8" y="151"/>
                    </a:lnTo>
                    <a:lnTo>
                      <a:pt x="18" y="169"/>
                    </a:lnTo>
                    <a:lnTo>
                      <a:pt x="31" y="184"/>
                    </a:lnTo>
                    <a:lnTo>
                      <a:pt x="47" y="198"/>
                    </a:lnTo>
                    <a:lnTo>
                      <a:pt x="65" y="208"/>
                    </a:lnTo>
                    <a:lnTo>
                      <a:pt x="85" y="214"/>
                    </a:lnTo>
                    <a:lnTo>
                      <a:pt x="107" y="216"/>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49" name="Freeform 690"/>
              <p:cNvSpPr>
                <a:spLocks/>
              </p:cNvSpPr>
              <p:nvPr/>
            </p:nvSpPr>
            <p:spPr bwMode="auto">
              <a:xfrm>
                <a:off x="2576" y="2513"/>
                <a:ext cx="62" cy="109"/>
              </a:xfrm>
              <a:custGeom>
                <a:avLst/>
                <a:gdLst>
                  <a:gd name="T0" fmla="*/ 1 w 123"/>
                  <a:gd name="T1" fmla="*/ 0 h 216"/>
                  <a:gd name="T2" fmla="*/ 1 w 123"/>
                  <a:gd name="T3" fmla="*/ 0 h 216"/>
                  <a:gd name="T4" fmla="*/ 1 w 123"/>
                  <a:gd name="T5" fmla="*/ 1 h 216"/>
                  <a:gd name="T6" fmla="*/ 1 w 123"/>
                  <a:gd name="T7" fmla="*/ 1 h 216"/>
                  <a:gd name="T8" fmla="*/ 0 w 123"/>
                  <a:gd name="T9" fmla="*/ 1 h 216"/>
                  <a:gd name="T10" fmla="*/ 1 w 123"/>
                  <a:gd name="T11" fmla="*/ 1 h 216"/>
                  <a:gd name="T12" fmla="*/ 1 w 123"/>
                  <a:gd name="T13" fmla="*/ 1 h 216"/>
                  <a:gd name="T14" fmla="*/ 1 w 123"/>
                  <a:gd name="T15" fmla="*/ 1 h 216"/>
                  <a:gd name="T16" fmla="*/ 1 w 123"/>
                  <a:gd name="T17" fmla="*/ 1 h 216"/>
                  <a:gd name="T18" fmla="*/ 1 w 123"/>
                  <a:gd name="T19" fmla="*/ 1 h 216"/>
                  <a:gd name="T20" fmla="*/ 1 w 123"/>
                  <a:gd name="T21" fmla="*/ 1 h 216"/>
                  <a:gd name="T22" fmla="*/ 1 w 123"/>
                  <a:gd name="T23" fmla="*/ 1 h 216"/>
                  <a:gd name="T24" fmla="*/ 1 w 123"/>
                  <a:gd name="T25" fmla="*/ 1 h 216"/>
                  <a:gd name="T26" fmla="*/ 1 w 123"/>
                  <a:gd name="T27" fmla="*/ 1 h 216"/>
                  <a:gd name="T28" fmla="*/ 1 w 123"/>
                  <a:gd name="T29" fmla="*/ 2 h 216"/>
                  <a:gd name="T30" fmla="*/ 1 w 123"/>
                  <a:gd name="T31" fmla="*/ 2 h 216"/>
                  <a:gd name="T32" fmla="*/ 1 w 123"/>
                  <a:gd name="T33" fmla="*/ 2 h 216"/>
                  <a:gd name="T34" fmla="*/ 1 w 123"/>
                  <a:gd name="T35" fmla="*/ 2 h 216"/>
                  <a:gd name="T36" fmla="*/ 1 w 123"/>
                  <a:gd name="T37" fmla="*/ 2 h 216"/>
                  <a:gd name="T38" fmla="*/ 1 w 123"/>
                  <a:gd name="T39" fmla="*/ 2 h 216"/>
                  <a:gd name="T40" fmla="*/ 0 w 123"/>
                  <a:gd name="T41" fmla="*/ 2 h 216"/>
                  <a:gd name="T42" fmla="*/ 1 w 123"/>
                  <a:gd name="T43" fmla="*/ 2 h 216"/>
                  <a:gd name="T44" fmla="*/ 1 w 123"/>
                  <a:gd name="T45" fmla="*/ 2 h 216"/>
                  <a:gd name="T46" fmla="*/ 1 w 123"/>
                  <a:gd name="T47" fmla="*/ 2 h 216"/>
                  <a:gd name="T48" fmla="*/ 1 w 123"/>
                  <a:gd name="T49" fmla="*/ 2 h 216"/>
                  <a:gd name="T50" fmla="*/ 1 w 123"/>
                  <a:gd name="T51" fmla="*/ 2 h 216"/>
                  <a:gd name="T52" fmla="*/ 1 w 123"/>
                  <a:gd name="T53" fmla="*/ 2 h 216"/>
                  <a:gd name="T54" fmla="*/ 1 w 123"/>
                  <a:gd name="T55" fmla="*/ 2 h 216"/>
                  <a:gd name="T56" fmla="*/ 1 w 123"/>
                  <a:gd name="T57" fmla="*/ 2 h 216"/>
                  <a:gd name="T58" fmla="*/ 1 w 123"/>
                  <a:gd name="T59" fmla="*/ 2 h 216"/>
                  <a:gd name="T60" fmla="*/ 1 w 123"/>
                  <a:gd name="T61" fmla="*/ 2 h 216"/>
                  <a:gd name="T62" fmla="*/ 1 w 123"/>
                  <a:gd name="T63" fmla="*/ 2 h 216"/>
                  <a:gd name="T64" fmla="*/ 1 w 123"/>
                  <a:gd name="T65" fmla="*/ 1 h 216"/>
                  <a:gd name="T66" fmla="*/ 1 w 123"/>
                  <a:gd name="T67" fmla="*/ 1 h 216"/>
                  <a:gd name="T68" fmla="*/ 1 w 123"/>
                  <a:gd name="T69" fmla="*/ 1 h 216"/>
                  <a:gd name="T70" fmla="*/ 1 w 123"/>
                  <a:gd name="T71" fmla="*/ 1 h 216"/>
                  <a:gd name="T72" fmla="*/ 1 w 123"/>
                  <a:gd name="T73" fmla="*/ 1 h 216"/>
                  <a:gd name="T74" fmla="*/ 1 w 123"/>
                  <a:gd name="T75" fmla="*/ 1 h 216"/>
                  <a:gd name="T76" fmla="*/ 1 w 123"/>
                  <a:gd name="T77" fmla="*/ 1 h 216"/>
                  <a:gd name="T78" fmla="*/ 1 w 123"/>
                  <a:gd name="T79" fmla="*/ 1 h 216"/>
                  <a:gd name="T80" fmla="*/ 1 w 123"/>
                  <a:gd name="T81" fmla="*/ 0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3"/>
                  <a:gd name="T124" fmla="*/ 0 h 216"/>
                  <a:gd name="T125" fmla="*/ 123 w 123"/>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3" h="216">
                    <a:moveTo>
                      <a:pt x="16" y="0"/>
                    </a:moveTo>
                    <a:lnTo>
                      <a:pt x="11" y="0"/>
                    </a:lnTo>
                    <a:lnTo>
                      <a:pt x="8" y="1"/>
                    </a:lnTo>
                    <a:lnTo>
                      <a:pt x="3" y="1"/>
                    </a:lnTo>
                    <a:lnTo>
                      <a:pt x="0" y="2"/>
                    </a:lnTo>
                    <a:lnTo>
                      <a:pt x="18" y="6"/>
                    </a:lnTo>
                    <a:lnTo>
                      <a:pt x="35" y="15"/>
                    </a:lnTo>
                    <a:lnTo>
                      <a:pt x="50" y="25"/>
                    </a:lnTo>
                    <a:lnTo>
                      <a:pt x="64" y="38"/>
                    </a:lnTo>
                    <a:lnTo>
                      <a:pt x="75" y="53"/>
                    </a:lnTo>
                    <a:lnTo>
                      <a:pt x="83" y="70"/>
                    </a:lnTo>
                    <a:lnTo>
                      <a:pt x="87" y="88"/>
                    </a:lnTo>
                    <a:lnTo>
                      <a:pt x="90" y="108"/>
                    </a:lnTo>
                    <a:lnTo>
                      <a:pt x="87" y="127"/>
                    </a:lnTo>
                    <a:lnTo>
                      <a:pt x="83" y="146"/>
                    </a:lnTo>
                    <a:lnTo>
                      <a:pt x="75" y="163"/>
                    </a:lnTo>
                    <a:lnTo>
                      <a:pt x="64" y="178"/>
                    </a:lnTo>
                    <a:lnTo>
                      <a:pt x="50" y="191"/>
                    </a:lnTo>
                    <a:lnTo>
                      <a:pt x="35" y="201"/>
                    </a:lnTo>
                    <a:lnTo>
                      <a:pt x="18" y="209"/>
                    </a:lnTo>
                    <a:lnTo>
                      <a:pt x="0" y="214"/>
                    </a:lnTo>
                    <a:lnTo>
                      <a:pt x="3" y="215"/>
                    </a:lnTo>
                    <a:lnTo>
                      <a:pt x="8" y="215"/>
                    </a:lnTo>
                    <a:lnTo>
                      <a:pt x="11" y="216"/>
                    </a:lnTo>
                    <a:lnTo>
                      <a:pt x="16" y="216"/>
                    </a:lnTo>
                    <a:lnTo>
                      <a:pt x="38" y="214"/>
                    </a:lnTo>
                    <a:lnTo>
                      <a:pt x="57" y="208"/>
                    </a:lnTo>
                    <a:lnTo>
                      <a:pt x="76" y="198"/>
                    </a:lnTo>
                    <a:lnTo>
                      <a:pt x="92" y="184"/>
                    </a:lnTo>
                    <a:lnTo>
                      <a:pt x="105" y="169"/>
                    </a:lnTo>
                    <a:lnTo>
                      <a:pt x="115" y="151"/>
                    </a:lnTo>
                    <a:lnTo>
                      <a:pt x="121" y="130"/>
                    </a:lnTo>
                    <a:lnTo>
                      <a:pt x="123" y="108"/>
                    </a:lnTo>
                    <a:lnTo>
                      <a:pt x="121" y="86"/>
                    </a:lnTo>
                    <a:lnTo>
                      <a:pt x="115" y="65"/>
                    </a:lnTo>
                    <a:lnTo>
                      <a:pt x="105" y="47"/>
                    </a:lnTo>
                    <a:lnTo>
                      <a:pt x="92" y="31"/>
                    </a:lnTo>
                    <a:lnTo>
                      <a:pt x="76" y="18"/>
                    </a:lnTo>
                    <a:lnTo>
                      <a:pt x="57" y="8"/>
                    </a:lnTo>
                    <a:lnTo>
                      <a:pt x="38" y="2"/>
                    </a:lnTo>
                    <a:lnTo>
                      <a:pt x="16" y="0"/>
                    </a:lnTo>
                    <a:close/>
                  </a:path>
                </a:pathLst>
              </a:custGeom>
              <a:solidFill>
                <a:srgbClr val="E09E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50" name="Freeform 691"/>
              <p:cNvSpPr>
                <a:spLocks/>
              </p:cNvSpPr>
              <p:nvPr/>
            </p:nvSpPr>
            <p:spPr bwMode="auto">
              <a:xfrm>
                <a:off x="2545" y="2627"/>
                <a:ext cx="78" cy="94"/>
              </a:xfrm>
              <a:custGeom>
                <a:avLst/>
                <a:gdLst>
                  <a:gd name="T0" fmla="*/ 1 w 155"/>
                  <a:gd name="T1" fmla="*/ 2 h 187"/>
                  <a:gd name="T2" fmla="*/ 2 w 155"/>
                  <a:gd name="T3" fmla="*/ 0 h 187"/>
                  <a:gd name="T4" fmla="*/ 0 w 155"/>
                  <a:gd name="T5" fmla="*/ 0 h 187"/>
                  <a:gd name="T6" fmla="*/ 1 w 155"/>
                  <a:gd name="T7" fmla="*/ 2 h 187"/>
                  <a:gd name="T8" fmla="*/ 0 60000 65536"/>
                  <a:gd name="T9" fmla="*/ 0 60000 65536"/>
                  <a:gd name="T10" fmla="*/ 0 60000 65536"/>
                  <a:gd name="T11" fmla="*/ 0 60000 65536"/>
                  <a:gd name="T12" fmla="*/ 0 w 155"/>
                  <a:gd name="T13" fmla="*/ 0 h 187"/>
                  <a:gd name="T14" fmla="*/ 155 w 155"/>
                  <a:gd name="T15" fmla="*/ 187 h 187"/>
                </a:gdLst>
                <a:ahLst/>
                <a:cxnLst>
                  <a:cxn ang="T8">
                    <a:pos x="T0" y="T1"/>
                  </a:cxn>
                  <a:cxn ang="T9">
                    <a:pos x="T2" y="T3"/>
                  </a:cxn>
                  <a:cxn ang="T10">
                    <a:pos x="T4" y="T5"/>
                  </a:cxn>
                  <a:cxn ang="T11">
                    <a:pos x="T6" y="T7"/>
                  </a:cxn>
                </a:cxnLst>
                <a:rect l="T12" t="T13" r="T14" b="T15"/>
                <a:pathLst>
                  <a:path w="155" h="187">
                    <a:moveTo>
                      <a:pt x="77" y="187"/>
                    </a:moveTo>
                    <a:lnTo>
                      <a:pt x="155" y="0"/>
                    </a:lnTo>
                    <a:lnTo>
                      <a:pt x="0" y="0"/>
                    </a:lnTo>
                    <a:lnTo>
                      <a:pt x="77"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51" name="Freeform 692"/>
              <p:cNvSpPr>
                <a:spLocks/>
              </p:cNvSpPr>
              <p:nvPr/>
            </p:nvSpPr>
            <p:spPr bwMode="auto">
              <a:xfrm>
                <a:off x="2553" y="2644"/>
                <a:ext cx="14" cy="14"/>
              </a:xfrm>
              <a:custGeom>
                <a:avLst/>
                <a:gdLst>
                  <a:gd name="T0" fmla="*/ 1 w 28"/>
                  <a:gd name="T1" fmla="*/ 1 h 28"/>
                  <a:gd name="T2" fmla="*/ 1 w 28"/>
                  <a:gd name="T3" fmla="*/ 1 h 28"/>
                  <a:gd name="T4" fmla="*/ 1 w 28"/>
                  <a:gd name="T5" fmla="*/ 1 h 28"/>
                  <a:gd name="T6" fmla="*/ 1 w 28"/>
                  <a:gd name="T7" fmla="*/ 1 h 28"/>
                  <a:gd name="T8" fmla="*/ 1 w 28"/>
                  <a:gd name="T9" fmla="*/ 1 h 28"/>
                  <a:gd name="T10" fmla="*/ 1 w 28"/>
                  <a:gd name="T11" fmla="*/ 1 h 28"/>
                  <a:gd name="T12" fmla="*/ 1 w 28"/>
                  <a:gd name="T13" fmla="*/ 1 h 28"/>
                  <a:gd name="T14" fmla="*/ 1 w 28"/>
                  <a:gd name="T15" fmla="*/ 1 h 28"/>
                  <a:gd name="T16" fmla="*/ 1 w 28"/>
                  <a:gd name="T17" fmla="*/ 0 h 28"/>
                  <a:gd name="T18" fmla="*/ 1 w 28"/>
                  <a:gd name="T19" fmla="*/ 1 h 28"/>
                  <a:gd name="T20" fmla="*/ 1 w 28"/>
                  <a:gd name="T21" fmla="*/ 1 h 28"/>
                  <a:gd name="T22" fmla="*/ 1 w 28"/>
                  <a:gd name="T23" fmla="*/ 1 h 28"/>
                  <a:gd name="T24" fmla="*/ 0 w 28"/>
                  <a:gd name="T25" fmla="*/ 1 h 28"/>
                  <a:gd name="T26" fmla="*/ 1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5" y="28"/>
                    </a:moveTo>
                    <a:lnTo>
                      <a:pt x="19" y="27"/>
                    </a:lnTo>
                    <a:lnTo>
                      <a:pt x="24" y="24"/>
                    </a:lnTo>
                    <a:lnTo>
                      <a:pt x="27" y="20"/>
                    </a:lnTo>
                    <a:lnTo>
                      <a:pt x="28"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52" name="Freeform 693"/>
              <p:cNvSpPr>
                <a:spLocks/>
              </p:cNvSpPr>
              <p:nvPr/>
            </p:nvSpPr>
            <p:spPr bwMode="auto">
              <a:xfrm>
                <a:off x="2563" y="2656"/>
                <a:ext cx="13" cy="13"/>
              </a:xfrm>
              <a:custGeom>
                <a:avLst/>
                <a:gdLst>
                  <a:gd name="T0" fmla="*/ 0 w 28"/>
                  <a:gd name="T1" fmla="*/ 0 h 28"/>
                  <a:gd name="T2" fmla="*/ 0 w 28"/>
                  <a:gd name="T3" fmla="*/ 0 h 28"/>
                  <a:gd name="T4" fmla="*/ 0 w 28"/>
                  <a:gd name="T5" fmla="*/ 0 h 28"/>
                  <a:gd name="T6" fmla="*/ 0 w 28"/>
                  <a:gd name="T7" fmla="*/ 0 h 28"/>
                  <a:gd name="T8" fmla="*/ 0 w 28"/>
                  <a:gd name="T9" fmla="*/ 0 h 28"/>
                  <a:gd name="T10" fmla="*/ 0 w 28"/>
                  <a:gd name="T11" fmla="*/ 0 h 28"/>
                  <a:gd name="T12" fmla="*/ 0 w 28"/>
                  <a:gd name="T13" fmla="*/ 0 h 28"/>
                  <a:gd name="T14" fmla="*/ 0 w 28"/>
                  <a:gd name="T15" fmla="*/ 0 h 28"/>
                  <a:gd name="T16" fmla="*/ 0 w 28"/>
                  <a:gd name="T17" fmla="*/ 0 h 28"/>
                  <a:gd name="T18" fmla="*/ 0 w 28"/>
                  <a:gd name="T19" fmla="*/ 0 h 28"/>
                  <a:gd name="T20" fmla="*/ 0 w 28"/>
                  <a:gd name="T21" fmla="*/ 0 h 28"/>
                  <a:gd name="T22" fmla="*/ 0 w 28"/>
                  <a:gd name="T23" fmla="*/ 0 h 28"/>
                  <a:gd name="T24" fmla="*/ 0 w 28"/>
                  <a:gd name="T25" fmla="*/ 0 h 28"/>
                  <a:gd name="T26" fmla="*/ 0 w 28"/>
                  <a:gd name="T27" fmla="*/ 0 h 28"/>
                  <a:gd name="T28" fmla="*/ 0 w 28"/>
                  <a:gd name="T29" fmla="*/ 0 h 28"/>
                  <a:gd name="T30" fmla="*/ 0 w 28"/>
                  <a:gd name="T31" fmla="*/ 0 h 28"/>
                  <a:gd name="T32" fmla="*/ 0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20" y="27"/>
                    </a:lnTo>
                    <a:lnTo>
                      <a:pt x="24" y="24"/>
                    </a:lnTo>
                    <a:lnTo>
                      <a:pt x="27" y="20"/>
                    </a:lnTo>
                    <a:lnTo>
                      <a:pt x="28" y="14"/>
                    </a:lnTo>
                    <a:lnTo>
                      <a:pt x="27" y="8"/>
                    </a:lnTo>
                    <a:lnTo>
                      <a:pt x="24" y="4"/>
                    </a:lnTo>
                    <a:lnTo>
                      <a:pt x="20" y="1"/>
                    </a:lnTo>
                    <a:lnTo>
                      <a:pt x="14" y="0"/>
                    </a:lnTo>
                    <a:lnTo>
                      <a:pt x="8" y="1"/>
                    </a:lnTo>
                    <a:lnTo>
                      <a:pt x="4" y="4"/>
                    </a:lnTo>
                    <a:lnTo>
                      <a:pt x="1" y="8"/>
                    </a:lnTo>
                    <a:lnTo>
                      <a:pt x="0" y="14"/>
                    </a:lnTo>
                    <a:lnTo>
                      <a:pt x="1" y="20"/>
                    </a:lnTo>
                    <a:lnTo>
                      <a:pt x="4" y="24"/>
                    </a:lnTo>
                    <a:lnTo>
                      <a:pt x="8"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53" name="Freeform 694"/>
              <p:cNvSpPr>
                <a:spLocks/>
              </p:cNvSpPr>
              <p:nvPr/>
            </p:nvSpPr>
            <p:spPr bwMode="auto">
              <a:xfrm>
                <a:off x="2599" y="2644"/>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4" y="28"/>
                    </a:moveTo>
                    <a:lnTo>
                      <a:pt x="9" y="27"/>
                    </a:lnTo>
                    <a:lnTo>
                      <a:pt x="4" y="24"/>
                    </a:lnTo>
                    <a:lnTo>
                      <a:pt x="1" y="20"/>
                    </a:lnTo>
                    <a:lnTo>
                      <a:pt x="0" y="14"/>
                    </a:lnTo>
                    <a:lnTo>
                      <a:pt x="1" y="8"/>
                    </a:lnTo>
                    <a:lnTo>
                      <a:pt x="4" y="4"/>
                    </a:lnTo>
                    <a:lnTo>
                      <a:pt x="9" y="1"/>
                    </a:lnTo>
                    <a:lnTo>
                      <a:pt x="14" y="0"/>
                    </a:lnTo>
                    <a:lnTo>
                      <a:pt x="19" y="1"/>
                    </a:lnTo>
                    <a:lnTo>
                      <a:pt x="24" y="4"/>
                    </a:lnTo>
                    <a:lnTo>
                      <a:pt x="28" y="8"/>
                    </a:lnTo>
                    <a:lnTo>
                      <a:pt x="29" y="14"/>
                    </a:lnTo>
                    <a:lnTo>
                      <a:pt x="28" y="20"/>
                    </a:lnTo>
                    <a:lnTo>
                      <a:pt x="24" y="24"/>
                    </a:lnTo>
                    <a:lnTo>
                      <a:pt x="19"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54" name="Freeform 695"/>
              <p:cNvSpPr>
                <a:spLocks/>
              </p:cNvSpPr>
              <p:nvPr/>
            </p:nvSpPr>
            <p:spPr bwMode="auto">
              <a:xfrm>
                <a:off x="2590" y="2656"/>
                <a:ext cx="14" cy="13"/>
              </a:xfrm>
              <a:custGeom>
                <a:avLst/>
                <a:gdLst>
                  <a:gd name="T0" fmla="*/ 1 w 28"/>
                  <a:gd name="T1" fmla="*/ 0 h 28"/>
                  <a:gd name="T2" fmla="*/ 1 w 28"/>
                  <a:gd name="T3" fmla="*/ 0 h 28"/>
                  <a:gd name="T4" fmla="*/ 1 w 28"/>
                  <a:gd name="T5" fmla="*/ 0 h 28"/>
                  <a:gd name="T6" fmla="*/ 1 w 28"/>
                  <a:gd name="T7" fmla="*/ 0 h 28"/>
                  <a:gd name="T8" fmla="*/ 0 w 28"/>
                  <a:gd name="T9" fmla="*/ 0 h 28"/>
                  <a:gd name="T10" fmla="*/ 1 w 28"/>
                  <a:gd name="T11" fmla="*/ 0 h 28"/>
                  <a:gd name="T12" fmla="*/ 1 w 28"/>
                  <a:gd name="T13" fmla="*/ 0 h 28"/>
                  <a:gd name="T14" fmla="*/ 1 w 28"/>
                  <a:gd name="T15" fmla="*/ 0 h 28"/>
                  <a:gd name="T16" fmla="*/ 1 w 28"/>
                  <a:gd name="T17" fmla="*/ 0 h 28"/>
                  <a:gd name="T18" fmla="*/ 1 w 28"/>
                  <a:gd name="T19" fmla="*/ 0 h 28"/>
                  <a:gd name="T20" fmla="*/ 1 w 28"/>
                  <a:gd name="T21" fmla="*/ 0 h 28"/>
                  <a:gd name="T22" fmla="*/ 1 w 28"/>
                  <a:gd name="T23" fmla="*/ 0 h 28"/>
                  <a:gd name="T24" fmla="*/ 1 w 28"/>
                  <a:gd name="T25" fmla="*/ 0 h 28"/>
                  <a:gd name="T26" fmla="*/ 1 w 28"/>
                  <a:gd name="T27" fmla="*/ 0 h 28"/>
                  <a:gd name="T28" fmla="*/ 1 w 28"/>
                  <a:gd name="T29" fmla="*/ 0 h 28"/>
                  <a:gd name="T30" fmla="*/ 1 w 28"/>
                  <a:gd name="T31" fmla="*/ 0 h 28"/>
                  <a:gd name="T32" fmla="*/ 1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8" y="27"/>
                    </a:lnTo>
                    <a:lnTo>
                      <a:pt x="4" y="24"/>
                    </a:lnTo>
                    <a:lnTo>
                      <a:pt x="2" y="20"/>
                    </a:lnTo>
                    <a:lnTo>
                      <a:pt x="0" y="14"/>
                    </a:lnTo>
                    <a:lnTo>
                      <a:pt x="2" y="8"/>
                    </a:lnTo>
                    <a:lnTo>
                      <a:pt x="4" y="4"/>
                    </a:lnTo>
                    <a:lnTo>
                      <a:pt x="8" y="1"/>
                    </a:lnTo>
                    <a:lnTo>
                      <a:pt x="14" y="0"/>
                    </a:lnTo>
                    <a:lnTo>
                      <a:pt x="20" y="1"/>
                    </a:lnTo>
                    <a:lnTo>
                      <a:pt x="25" y="4"/>
                    </a:lnTo>
                    <a:lnTo>
                      <a:pt x="27" y="8"/>
                    </a:lnTo>
                    <a:lnTo>
                      <a:pt x="28" y="14"/>
                    </a:lnTo>
                    <a:lnTo>
                      <a:pt x="27" y="20"/>
                    </a:lnTo>
                    <a:lnTo>
                      <a:pt x="25" y="24"/>
                    </a:lnTo>
                    <a:lnTo>
                      <a:pt x="20"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55" name="Freeform 696"/>
              <p:cNvSpPr>
                <a:spLocks/>
              </p:cNvSpPr>
              <p:nvPr/>
            </p:nvSpPr>
            <p:spPr bwMode="auto">
              <a:xfrm>
                <a:off x="2576" y="2663"/>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5" y="28"/>
                    </a:moveTo>
                    <a:lnTo>
                      <a:pt x="19" y="27"/>
                    </a:lnTo>
                    <a:lnTo>
                      <a:pt x="24" y="24"/>
                    </a:lnTo>
                    <a:lnTo>
                      <a:pt x="27" y="20"/>
                    </a:lnTo>
                    <a:lnTo>
                      <a:pt x="29"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pic>
          <p:nvPicPr>
            <p:cNvPr id="24718" name="Picture 697" descr="BD00002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96" y="861"/>
              <a:ext cx="352"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719" name="Group 698"/>
            <p:cNvGrpSpPr>
              <a:grpSpLocks noChangeAspect="1"/>
            </p:cNvGrpSpPr>
            <p:nvPr/>
          </p:nvGrpSpPr>
          <p:grpSpPr bwMode="auto">
            <a:xfrm>
              <a:off x="2597" y="877"/>
              <a:ext cx="336" cy="533"/>
              <a:chOff x="2400" y="2496"/>
              <a:chExt cx="369" cy="756"/>
            </a:xfrm>
          </p:grpSpPr>
          <p:sp>
            <p:nvSpPr>
              <p:cNvPr id="24930" name="AutoShape 699"/>
              <p:cNvSpPr>
                <a:spLocks noChangeAspect="1" noChangeArrowheads="1" noTextEdit="1"/>
              </p:cNvSpPr>
              <p:nvPr/>
            </p:nvSpPr>
            <p:spPr bwMode="auto">
              <a:xfrm>
                <a:off x="2400" y="2496"/>
                <a:ext cx="369"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931" name="Freeform 700"/>
              <p:cNvSpPr>
                <a:spLocks/>
              </p:cNvSpPr>
              <p:nvPr/>
            </p:nvSpPr>
            <p:spPr bwMode="auto">
              <a:xfrm>
                <a:off x="2490" y="2496"/>
                <a:ext cx="187" cy="122"/>
              </a:xfrm>
              <a:custGeom>
                <a:avLst/>
                <a:gdLst>
                  <a:gd name="T0" fmla="*/ 1 w 375"/>
                  <a:gd name="T1" fmla="*/ 2 h 244"/>
                  <a:gd name="T2" fmla="*/ 1 w 375"/>
                  <a:gd name="T3" fmla="*/ 2 h 244"/>
                  <a:gd name="T4" fmla="*/ 2 w 375"/>
                  <a:gd name="T5" fmla="*/ 2 h 244"/>
                  <a:gd name="T6" fmla="*/ 2 w 375"/>
                  <a:gd name="T7" fmla="*/ 2 h 244"/>
                  <a:gd name="T8" fmla="*/ 2 w 375"/>
                  <a:gd name="T9" fmla="*/ 2 h 244"/>
                  <a:gd name="T10" fmla="*/ 2 w 375"/>
                  <a:gd name="T11" fmla="*/ 2 h 244"/>
                  <a:gd name="T12" fmla="*/ 2 w 375"/>
                  <a:gd name="T13" fmla="*/ 2 h 244"/>
                  <a:gd name="T14" fmla="*/ 2 w 375"/>
                  <a:gd name="T15" fmla="*/ 2 h 244"/>
                  <a:gd name="T16" fmla="*/ 2 w 375"/>
                  <a:gd name="T17" fmla="*/ 2 h 244"/>
                  <a:gd name="T18" fmla="*/ 2 w 375"/>
                  <a:gd name="T19" fmla="*/ 2 h 244"/>
                  <a:gd name="T20" fmla="*/ 2 w 375"/>
                  <a:gd name="T21" fmla="*/ 2 h 244"/>
                  <a:gd name="T22" fmla="*/ 2 w 375"/>
                  <a:gd name="T23" fmla="*/ 2 h 244"/>
                  <a:gd name="T24" fmla="*/ 2 w 375"/>
                  <a:gd name="T25" fmla="*/ 1 h 244"/>
                  <a:gd name="T26" fmla="*/ 2 w 375"/>
                  <a:gd name="T27" fmla="*/ 1 h 244"/>
                  <a:gd name="T28" fmla="*/ 2 w 375"/>
                  <a:gd name="T29" fmla="*/ 1 h 244"/>
                  <a:gd name="T30" fmla="*/ 1 w 375"/>
                  <a:gd name="T31" fmla="*/ 1 h 244"/>
                  <a:gd name="T32" fmla="*/ 1 w 375"/>
                  <a:gd name="T33" fmla="*/ 1 h 244"/>
                  <a:gd name="T34" fmla="*/ 0 w 375"/>
                  <a:gd name="T35" fmla="*/ 1 h 244"/>
                  <a:gd name="T36" fmla="*/ 0 w 375"/>
                  <a:gd name="T37" fmla="*/ 1 h 244"/>
                  <a:gd name="T38" fmla="*/ 0 w 375"/>
                  <a:gd name="T39" fmla="*/ 1 h 244"/>
                  <a:gd name="T40" fmla="*/ 0 w 375"/>
                  <a:gd name="T41" fmla="*/ 2 h 244"/>
                  <a:gd name="T42" fmla="*/ 0 w 375"/>
                  <a:gd name="T43" fmla="*/ 2 h 244"/>
                  <a:gd name="T44" fmla="*/ 0 w 375"/>
                  <a:gd name="T45" fmla="*/ 2 h 244"/>
                  <a:gd name="T46" fmla="*/ 0 w 375"/>
                  <a:gd name="T47" fmla="*/ 2 h 244"/>
                  <a:gd name="T48" fmla="*/ 0 w 375"/>
                  <a:gd name="T49" fmla="*/ 2 h 244"/>
                  <a:gd name="T50" fmla="*/ 0 w 375"/>
                  <a:gd name="T51" fmla="*/ 2 h 244"/>
                  <a:gd name="T52" fmla="*/ 0 w 375"/>
                  <a:gd name="T53" fmla="*/ 2 h 244"/>
                  <a:gd name="T54" fmla="*/ 0 w 375"/>
                  <a:gd name="T55" fmla="*/ 2 h 244"/>
                  <a:gd name="T56" fmla="*/ 0 w 375"/>
                  <a:gd name="T57" fmla="*/ 2 h 244"/>
                  <a:gd name="T58" fmla="*/ 0 w 375"/>
                  <a:gd name="T59" fmla="*/ 2 h 244"/>
                  <a:gd name="T60" fmla="*/ 0 w 375"/>
                  <a:gd name="T61" fmla="*/ 2 h 244"/>
                  <a:gd name="T62" fmla="*/ 1 w 375"/>
                  <a:gd name="T63" fmla="*/ 2 h 2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5"/>
                  <a:gd name="T97" fmla="*/ 0 h 244"/>
                  <a:gd name="T98" fmla="*/ 375 w 375"/>
                  <a:gd name="T99" fmla="*/ 244 h 2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5" h="244">
                    <a:moveTo>
                      <a:pt x="188" y="244"/>
                    </a:moveTo>
                    <a:lnTo>
                      <a:pt x="212" y="244"/>
                    </a:lnTo>
                    <a:lnTo>
                      <a:pt x="234" y="243"/>
                    </a:lnTo>
                    <a:lnTo>
                      <a:pt x="254" y="241"/>
                    </a:lnTo>
                    <a:lnTo>
                      <a:pt x="272" y="240"/>
                    </a:lnTo>
                    <a:lnTo>
                      <a:pt x="289" y="237"/>
                    </a:lnTo>
                    <a:lnTo>
                      <a:pt x="304" y="234"/>
                    </a:lnTo>
                    <a:lnTo>
                      <a:pt x="318" y="232"/>
                    </a:lnTo>
                    <a:lnTo>
                      <a:pt x="331" y="228"/>
                    </a:lnTo>
                    <a:lnTo>
                      <a:pt x="341" y="225"/>
                    </a:lnTo>
                    <a:lnTo>
                      <a:pt x="350" y="222"/>
                    </a:lnTo>
                    <a:lnTo>
                      <a:pt x="357" y="219"/>
                    </a:lnTo>
                    <a:lnTo>
                      <a:pt x="364" y="217"/>
                    </a:lnTo>
                    <a:lnTo>
                      <a:pt x="369" y="216"/>
                    </a:lnTo>
                    <a:lnTo>
                      <a:pt x="372" y="213"/>
                    </a:lnTo>
                    <a:lnTo>
                      <a:pt x="374" y="212"/>
                    </a:lnTo>
                    <a:lnTo>
                      <a:pt x="375" y="212"/>
                    </a:lnTo>
                    <a:lnTo>
                      <a:pt x="372" y="210"/>
                    </a:lnTo>
                    <a:lnTo>
                      <a:pt x="368" y="205"/>
                    </a:lnTo>
                    <a:lnTo>
                      <a:pt x="361" y="198"/>
                    </a:lnTo>
                    <a:lnTo>
                      <a:pt x="353" y="188"/>
                    </a:lnTo>
                    <a:lnTo>
                      <a:pt x="345" y="177"/>
                    </a:lnTo>
                    <a:lnTo>
                      <a:pt x="338" y="166"/>
                    </a:lnTo>
                    <a:lnTo>
                      <a:pt x="333" y="154"/>
                    </a:lnTo>
                    <a:lnTo>
                      <a:pt x="331" y="143"/>
                    </a:lnTo>
                    <a:lnTo>
                      <a:pt x="327" y="114"/>
                    </a:lnTo>
                    <a:lnTo>
                      <a:pt x="319" y="88"/>
                    </a:lnTo>
                    <a:lnTo>
                      <a:pt x="307" y="62"/>
                    </a:lnTo>
                    <a:lnTo>
                      <a:pt x="289" y="41"/>
                    </a:lnTo>
                    <a:lnTo>
                      <a:pt x="267" y="24"/>
                    </a:lnTo>
                    <a:lnTo>
                      <a:pt x="243" y="12"/>
                    </a:lnTo>
                    <a:lnTo>
                      <a:pt x="217" y="2"/>
                    </a:lnTo>
                    <a:lnTo>
                      <a:pt x="188" y="0"/>
                    </a:lnTo>
                    <a:lnTo>
                      <a:pt x="159" y="2"/>
                    </a:lnTo>
                    <a:lnTo>
                      <a:pt x="132" y="12"/>
                    </a:lnTo>
                    <a:lnTo>
                      <a:pt x="107" y="24"/>
                    </a:lnTo>
                    <a:lnTo>
                      <a:pt x="86" y="41"/>
                    </a:lnTo>
                    <a:lnTo>
                      <a:pt x="69" y="62"/>
                    </a:lnTo>
                    <a:lnTo>
                      <a:pt x="56" y="88"/>
                    </a:lnTo>
                    <a:lnTo>
                      <a:pt x="47" y="114"/>
                    </a:lnTo>
                    <a:lnTo>
                      <a:pt x="45" y="143"/>
                    </a:lnTo>
                    <a:lnTo>
                      <a:pt x="43" y="154"/>
                    </a:lnTo>
                    <a:lnTo>
                      <a:pt x="38" y="167"/>
                    </a:lnTo>
                    <a:lnTo>
                      <a:pt x="31" y="179"/>
                    </a:lnTo>
                    <a:lnTo>
                      <a:pt x="23" y="189"/>
                    </a:lnTo>
                    <a:lnTo>
                      <a:pt x="14" y="198"/>
                    </a:lnTo>
                    <a:lnTo>
                      <a:pt x="7" y="205"/>
                    </a:lnTo>
                    <a:lnTo>
                      <a:pt x="2" y="211"/>
                    </a:lnTo>
                    <a:lnTo>
                      <a:pt x="0" y="212"/>
                    </a:lnTo>
                    <a:lnTo>
                      <a:pt x="1" y="212"/>
                    </a:lnTo>
                    <a:lnTo>
                      <a:pt x="2" y="213"/>
                    </a:lnTo>
                    <a:lnTo>
                      <a:pt x="6" y="216"/>
                    </a:lnTo>
                    <a:lnTo>
                      <a:pt x="10" y="217"/>
                    </a:lnTo>
                    <a:lnTo>
                      <a:pt x="17" y="219"/>
                    </a:lnTo>
                    <a:lnTo>
                      <a:pt x="25" y="222"/>
                    </a:lnTo>
                    <a:lnTo>
                      <a:pt x="33" y="225"/>
                    </a:lnTo>
                    <a:lnTo>
                      <a:pt x="45" y="228"/>
                    </a:lnTo>
                    <a:lnTo>
                      <a:pt x="56" y="232"/>
                    </a:lnTo>
                    <a:lnTo>
                      <a:pt x="70" y="234"/>
                    </a:lnTo>
                    <a:lnTo>
                      <a:pt x="86" y="237"/>
                    </a:lnTo>
                    <a:lnTo>
                      <a:pt x="103" y="240"/>
                    </a:lnTo>
                    <a:lnTo>
                      <a:pt x="122" y="241"/>
                    </a:lnTo>
                    <a:lnTo>
                      <a:pt x="142" y="243"/>
                    </a:lnTo>
                    <a:lnTo>
                      <a:pt x="164" y="244"/>
                    </a:lnTo>
                    <a:lnTo>
                      <a:pt x="188" y="244"/>
                    </a:lnTo>
                    <a:close/>
                  </a:path>
                </a:pathLst>
              </a:custGeom>
              <a:solidFill>
                <a:srgbClr val="8C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32" name="Freeform 701"/>
              <p:cNvSpPr>
                <a:spLocks/>
              </p:cNvSpPr>
              <p:nvPr/>
            </p:nvSpPr>
            <p:spPr bwMode="auto">
              <a:xfrm>
                <a:off x="2400" y="2627"/>
                <a:ext cx="369" cy="455"/>
              </a:xfrm>
              <a:custGeom>
                <a:avLst/>
                <a:gdLst>
                  <a:gd name="T0" fmla="*/ 5 w 738"/>
                  <a:gd name="T1" fmla="*/ 8 h 910"/>
                  <a:gd name="T2" fmla="*/ 4 w 738"/>
                  <a:gd name="T3" fmla="*/ 4 h 910"/>
                  <a:gd name="T4" fmla="*/ 5 w 738"/>
                  <a:gd name="T5" fmla="*/ 2 h 910"/>
                  <a:gd name="T6" fmla="*/ 6 w 738"/>
                  <a:gd name="T7" fmla="*/ 5 h 910"/>
                  <a:gd name="T8" fmla="*/ 6 w 738"/>
                  <a:gd name="T9" fmla="*/ 5 h 910"/>
                  <a:gd name="T10" fmla="*/ 5 w 738"/>
                  <a:gd name="T11" fmla="*/ 1 h 910"/>
                  <a:gd name="T12" fmla="*/ 4 w 738"/>
                  <a:gd name="T13" fmla="*/ 0 h 910"/>
                  <a:gd name="T14" fmla="*/ 3 w 738"/>
                  <a:gd name="T15" fmla="*/ 0 h 910"/>
                  <a:gd name="T16" fmla="*/ 3 w 738"/>
                  <a:gd name="T17" fmla="*/ 0 h 910"/>
                  <a:gd name="T18" fmla="*/ 2 w 738"/>
                  <a:gd name="T19" fmla="*/ 1 h 910"/>
                  <a:gd name="T20" fmla="*/ 0 w 738"/>
                  <a:gd name="T21" fmla="*/ 5 h 910"/>
                  <a:gd name="T22" fmla="*/ 1 w 738"/>
                  <a:gd name="T23" fmla="*/ 5 h 910"/>
                  <a:gd name="T24" fmla="*/ 2 w 738"/>
                  <a:gd name="T25" fmla="*/ 2 h 910"/>
                  <a:gd name="T26" fmla="*/ 2 w 738"/>
                  <a:gd name="T27" fmla="*/ 4 h 910"/>
                  <a:gd name="T28" fmla="*/ 2 w 738"/>
                  <a:gd name="T29" fmla="*/ 8 h 910"/>
                  <a:gd name="T30" fmla="*/ 5 w 738"/>
                  <a:gd name="T31" fmla="*/ 8 h 9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38"/>
                  <a:gd name="T49" fmla="*/ 0 h 910"/>
                  <a:gd name="T50" fmla="*/ 738 w 738"/>
                  <a:gd name="T51" fmla="*/ 910 h 9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38" h="910">
                    <a:moveTo>
                      <a:pt x="595" y="910"/>
                    </a:moveTo>
                    <a:lnTo>
                      <a:pt x="490" y="387"/>
                    </a:lnTo>
                    <a:lnTo>
                      <a:pt x="543" y="251"/>
                    </a:lnTo>
                    <a:lnTo>
                      <a:pt x="671" y="571"/>
                    </a:lnTo>
                    <a:lnTo>
                      <a:pt x="738" y="553"/>
                    </a:lnTo>
                    <a:lnTo>
                      <a:pt x="559" y="39"/>
                    </a:lnTo>
                    <a:lnTo>
                      <a:pt x="447" y="0"/>
                    </a:lnTo>
                    <a:lnTo>
                      <a:pt x="368" y="0"/>
                    </a:lnTo>
                    <a:lnTo>
                      <a:pt x="291" y="0"/>
                    </a:lnTo>
                    <a:lnTo>
                      <a:pt x="176" y="38"/>
                    </a:lnTo>
                    <a:lnTo>
                      <a:pt x="0" y="550"/>
                    </a:lnTo>
                    <a:lnTo>
                      <a:pt x="63" y="571"/>
                    </a:lnTo>
                    <a:lnTo>
                      <a:pt x="191" y="251"/>
                    </a:lnTo>
                    <a:lnTo>
                      <a:pt x="246" y="387"/>
                    </a:lnTo>
                    <a:lnTo>
                      <a:pt x="140" y="910"/>
                    </a:lnTo>
                    <a:lnTo>
                      <a:pt x="595" y="9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33" name="Freeform 702"/>
              <p:cNvSpPr>
                <a:spLocks/>
              </p:cNvSpPr>
              <p:nvPr/>
            </p:nvSpPr>
            <p:spPr bwMode="auto">
              <a:xfrm>
                <a:off x="2603" y="3082"/>
                <a:ext cx="65" cy="170"/>
              </a:xfrm>
              <a:custGeom>
                <a:avLst/>
                <a:gdLst>
                  <a:gd name="T0" fmla="*/ 0 w 129"/>
                  <a:gd name="T1" fmla="*/ 0 h 340"/>
                  <a:gd name="T2" fmla="*/ 1 w 129"/>
                  <a:gd name="T3" fmla="*/ 3 h 340"/>
                  <a:gd name="T4" fmla="*/ 2 w 129"/>
                  <a:gd name="T5" fmla="*/ 3 h 340"/>
                  <a:gd name="T6" fmla="*/ 1 w 129"/>
                  <a:gd name="T7" fmla="*/ 0 h 340"/>
                  <a:gd name="T8" fmla="*/ 0 w 129"/>
                  <a:gd name="T9" fmla="*/ 0 h 340"/>
                  <a:gd name="T10" fmla="*/ 0 60000 65536"/>
                  <a:gd name="T11" fmla="*/ 0 60000 65536"/>
                  <a:gd name="T12" fmla="*/ 0 60000 65536"/>
                  <a:gd name="T13" fmla="*/ 0 60000 65536"/>
                  <a:gd name="T14" fmla="*/ 0 60000 65536"/>
                  <a:gd name="T15" fmla="*/ 0 w 129"/>
                  <a:gd name="T16" fmla="*/ 0 h 340"/>
                  <a:gd name="T17" fmla="*/ 129 w 129"/>
                  <a:gd name="T18" fmla="*/ 340 h 340"/>
                </a:gdLst>
                <a:ahLst/>
                <a:cxnLst>
                  <a:cxn ang="T10">
                    <a:pos x="T0" y="T1"/>
                  </a:cxn>
                  <a:cxn ang="T11">
                    <a:pos x="T2" y="T3"/>
                  </a:cxn>
                  <a:cxn ang="T12">
                    <a:pos x="T4" y="T5"/>
                  </a:cxn>
                  <a:cxn ang="T13">
                    <a:pos x="T6" y="T7"/>
                  </a:cxn>
                  <a:cxn ang="T14">
                    <a:pos x="T8" y="T9"/>
                  </a:cxn>
                </a:cxnLst>
                <a:rect l="T15" t="T16" r="T17" b="T18"/>
                <a:pathLst>
                  <a:path w="129" h="340">
                    <a:moveTo>
                      <a:pt x="0" y="0"/>
                    </a:moveTo>
                    <a:lnTo>
                      <a:pt x="49" y="340"/>
                    </a:lnTo>
                    <a:lnTo>
                      <a:pt x="129" y="340"/>
                    </a:lnTo>
                    <a:lnTo>
                      <a:pt x="121" y="0"/>
                    </a:lnTo>
                    <a:lnTo>
                      <a:pt x="0"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34" name="Freeform 703"/>
              <p:cNvSpPr>
                <a:spLocks/>
              </p:cNvSpPr>
              <p:nvPr/>
            </p:nvSpPr>
            <p:spPr bwMode="auto">
              <a:xfrm>
                <a:off x="2500" y="3082"/>
                <a:ext cx="65" cy="170"/>
              </a:xfrm>
              <a:custGeom>
                <a:avLst/>
                <a:gdLst>
                  <a:gd name="T0" fmla="*/ 0 w 131"/>
                  <a:gd name="T1" fmla="*/ 0 h 340"/>
                  <a:gd name="T2" fmla="*/ 0 w 131"/>
                  <a:gd name="T3" fmla="*/ 3 h 340"/>
                  <a:gd name="T4" fmla="*/ 0 w 131"/>
                  <a:gd name="T5" fmla="*/ 3 h 340"/>
                  <a:gd name="T6" fmla="*/ 1 w 131"/>
                  <a:gd name="T7" fmla="*/ 0 h 340"/>
                  <a:gd name="T8" fmla="*/ 0 w 131"/>
                  <a:gd name="T9" fmla="*/ 0 h 340"/>
                  <a:gd name="T10" fmla="*/ 0 60000 65536"/>
                  <a:gd name="T11" fmla="*/ 0 60000 65536"/>
                  <a:gd name="T12" fmla="*/ 0 60000 65536"/>
                  <a:gd name="T13" fmla="*/ 0 60000 65536"/>
                  <a:gd name="T14" fmla="*/ 0 60000 65536"/>
                  <a:gd name="T15" fmla="*/ 0 w 131"/>
                  <a:gd name="T16" fmla="*/ 0 h 340"/>
                  <a:gd name="T17" fmla="*/ 131 w 131"/>
                  <a:gd name="T18" fmla="*/ 340 h 340"/>
                </a:gdLst>
                <a:ahLst/>
                <a:cxnLst>
                  <a:cxn ang="T10">
                    <a:pos x="T0" y="T1"/>
                  </a:cxn>
                  <a:cxn ang="T11">
                    <a:pos x="T2" y="T3"/>
                  </a:cxn>
                  <a:cxn ang="T12">
                    <a:pos x="T4" y="T5"/>
                  </a:cxn>
                  <a:cxn ang="T13">
                    <a:pos x="T6" y="T7"/>
                  </a:cxn>
                  <a:cxn ang="T14">
                    <a:pos x="T8" y="T9"/>
                  </a:cxn>
                </a:cxnLst>
                <a:rect l="T15" t="T16" r="T17" b="T18"/>
                <a:pathLst>
                  <a:path w="131" h="340">
                    <a:moveTo>
                      <a:pt x="9" y="0"/>
                    </a:moveTo>
                    <a:lnTo>
                      <a:pt x="0" y="340"/>
                    </a:lnTo>
                    <a:lnTo>
                      <a:pt x="81" y="340"/>
                    </a:lnTo>
                    <a:lnTo>
                      <a:pt x="131" y="0"/>
                    </a:lnTo>
                    <a:lnTo>
                      <a:pt x="9"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35" name="Freeform 704"/>
              <p:cNvSpPr>
                <a:spLocks/>
              </p:cNvSpPr>
              <p:nvPr/>
            </p:nvSpPr>
            <p:spPr bwMode="auto">
              <a:xfrm>
                <a:off x="2530" y="2513"/>
                <a:ext cx="108" cy="109"/>
              </a:xfrm>
              <a:custGeom>
                <a:avLst/>
                <a:gdLst>
                  <a:gd name="T0" fmla="*/ 1 w 214"/>
                  <a:gd name="T1" fmla="*/ 2 h 216"/>
                  <a:gd name="T2" fmla="*/ 2 w 214"/>
                  <a:gd name="T3" fmla="*/ 2 h 216"/>
                  <a:gd name="T4" fmla="*/ 2 w 214"/>
                  <a:gd name="T5" fmla="*/ 2 h 216"/>
                  <a:gd name="T6" fmla="*/ 2 w 214"/>
                  <a:gd name="T7" fmla="*/ 2 h 216"/>
                  <a:gd name="T8" fmla="*/ 2 w 214"/>
                  <a:gd name="T9" fmla="*/ 2 h 216"/>
                  <a:gd name="T10" fmla="*/ 2 w 214"/>
                  <a:gd name="T11" fmla="*/ 2 h 216"/>
                  <a:gd name="T12" fmla="*/ 2 w 214"/>
                  <a:gd name="T13" fmla="*/ 2 h 216"/>
                  <a:gd name="T14" fmla="*/ 2 w 214"/>
                  <a:gd name="T15" fmla="*/ 2 h 216"/>
                  <a:gd name="T16" fmla="*/ 2 w 214"/>
                  <a:gd name="T17" fmla="*/ 1 h 216"/>
                  <a:gd name="T18" fmla="*/ 2 w 214"/>
                  <a:gd name="T19" fmla="*/ 1 h 216"/>
                  <a:gd name="T20" fmla="*/ 2 w 214"/>
                  <a:gd name="T21" fmla="*/ 1 h 216"/>
                  <a:gd name="T22" fmla="*/ 2 w 214"/>
                  <a:gd name="T23" fmla="*/ 1 h 216"/>
                  <a:gd name="T24" fmla="*/ 2 w 214"/>
                  <a:gd name="T25" fmla="*/ 1 h 216"/>
                  <a:gd name="T26" fmla="*/ 2 w 214"/>
                  <a:gd name="T27" fmla="*/ 1 h 216"/>
                  <a:gd name="T28" fmla="*/ 2 w 214"/>
                  <a:gd name="T29" fmla="*/ 1 h 216"/>
                  <a:gd name="T30" fmla="*/ 2 w 214"/>
                  <a:gd name="T31" fmla="*/ 1 h 216"/>
                  <a:gd name="T32" fmla="*/ 1 w 214"/>
                  <a:gd name="T33" fmla="*/ 0 h 216"/>
                  <a:gd name="T34" fmla="*/ 1 w 214"/>
                  <a:gd name="T35" fmla="*/ 1 h 216"/>
                  <a:gd name="T36" fmla="*/ 1 w 214"/>
                  <a:gd name="T37" fmla="*/ 1 h 216"/>
                  <a:gd name="T38" fmla="*/ 1 w 214"/>
                  <a:gd name="T39" fmla="*/ 1 h 216"/>
                  <a:gd name="T40" fmla="*/ 1 w 214"/>
                  <a:gd name="T41" fmla="*/ 1 h 216"/>
                  <a:gd name="T42" fmla="*/ 1 w 214"/>
                  <a:gd name="T43" fmla="*/ 1 h 216"/>
                  <a:gd name="T44" fmla="*/ 1 w 214"/>
                  <a:gd name="T45" fmla="*/ 1 h 216"/>
                  <a:gd name="T46" fmla="*/ 1 w 214"/>
                  <a:gd name="T47" fmla="*/ 1 h 216"/>
                  <a:gd name="T48" fmla="*/ 0 w 214"/>
                  <a:gd name="T49" fmla="*/ 1 h 216"/>
                  <a:gd name="T50" fmla="*/ 1 w 214"/>
                  <a:gd name="T51" fmla="*/ 2 h 216"/>
                  <a:gd name="T52" fmla="*/ 1 w 214"/>
                  <a:gd name="T53" fmla="*/ 2 h 216"/>
                  <a:gd name="T54" fmla="*/ 1 w 214"/>
                  <a:gd name="T55" fmla="*/ 2 h 216"/>
                  <a:gd name="T56" fmla="*/ 1 w 214"/>
                  <a:gd name="T57" fmla="*/ 2 h 216"/>
                  <a:gd name="T58" fmla="*/ 1 w 214"/>
                  <a:gd name="T59" fmla="*/ 2 h 216"/>
                  <a:gd name="T60" fmla="*/ 1 w 214"/>
                  <a:gd name="T61" fmla="*/ 2 h 216"/>
                  <a:gd name="T62" fmla="*/ 1 w 214"/>
                  <a:gd name="T63" fmla="*/ 2 h 216"/>
                  <a:gd name="T64" fmla="*/ 1 w 214"/>
                  <a:gd name="T65" fmla="*/ 2 h 2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
                  <a:gd name="T100" fmla="*/ 0 h 216"/>
                  <a:gd name="T101" fmla="*/ 214 w 214"/>
                  <a:gd name="T102" fmla="*/ 216 h 2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 h="216">
                    <a:moveTo>
                      <a:pt x="107" y="216"/>
                    </a:moveTo>
                    <a:lnTo>
                      <a:pt x="129" y="214"/>
                    </a:lnTo>
                    <a:lnTo>
                      <a:pt x="148" y="208"/>
                    </a:lnTo>
                    <a:lnTo>
                      <a:pt x="167" y="198"/>
                    </a:lnTo>
                    <a:lnTo>
                      <a:pt x="183" y="184"/>
                    </a:lnTo>
                    <a:lnTo>
                      <a:pt x="196" y="169"/>
                    </a:lnTo>
                    <a:lnTo>
                      <a:pt x="206" y="151"/>
                    </a:lnTo>
                    <a:lnTo>
                      <a:pt x="212" y="130"/>
                    </a:lnTo>
                    <a:lnTo>
                      <a:pt x="214" y="108"/>
                    </a:lnTo>
                    <a:lnTo>
                      <a:pt x="212" y="86"/>
                    </a:lnTo>
                    <a:lnTo>
                      <a:pt x="206" y="65"/>
                    </a:lnTo>
                    <a:lnTo>
                      <a:pt x="196" y="47"/>
                    </a:lnTo>
                    <a:lnTo>
                      <a:pt x="183" y="31"/>
                    </a:lnTo>
                    <a:lnTo>
                      <a:pt x="167" y="18"/>
                    </a:lnTo>
                    <a:lnTo>
                      <a:pt x="148" y="8"/>
                    </a:lnTo>
                    <a:lnTo>
                      <a:pt x="129" y="2"/>
                    </a:lnTo>
                    <a:lnTo>
                      <a:pt x="107" y="0"/>
                    </a:lnTo>
                    <a:lnTo>
                      <a:pt x="85" y="2"/>
                    </a:lnTo>
                    <a:lnTo>
                      <a:pt x="65" y="8"/>
                    </a:lnTo>
                    <a:lnTo>
                      <a:pt x="47" y="18"/>
                    </a:lnTo>
                    <a:lnTo>
                      <a:pt x="31" y="31"/>
                    </a:lnTo>
                    <a:lnTo>
                      <a:pt x="18" y="47"/>
                    </a:lnTo>
                    <a:lnTo>
                      <a:pt x="8" y="65"/>
                    </a:lnTo>
                    <a:lnTo>
                      <a:pt x="2" y="86"/>
                    </a:lnTo>
                    <a:lnTo>
                      <a:pt x="0" y="108"/>
                    </a:lnTo>
                    <a:lnTo>
                      <a:pt x="2" y="130"/>
                    </a:lnTo>
                    <a:lnTo>
                      <a:pt x="8" y="151"/>
                    </a:lnTo>
                    <a:lnTo>
                      <a:pt x="18" y="169"/>
                    </a:lnTo>
                    <a:lnTo>
                      <a:pt x="31" y="184"/>
                    </a:lnTo>
                    <a:lnTo>
                      <a:pt x="47" y="198"/>
                    </a:lnTo>
                    <a:lnTo>
                      <a:pt x="65" y="208"/>
                    </a:lnTo>
                    <a:lnTo>
                      <a:pt x="85" y="214"/>
                    </a:lnTo>
                    <a:lnTo>
                      <a:pt x="107" y="216"/>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36" name="Freeform 705"/>
              <p:cNvSpPr>
                <a:spLocks/>
              </p:cNvSpPr>
              <p:nvPr/>
            </p:nvSpPr>
            <p:spPr bwMode="auto">
              <a:xfrm>
                <a:off x="2576" y="2513"/>
                <a:ext cx="62" cy="109"/>
              </a:xfrm>
              <a:custGeom>
                <a:avLst/>
                <a:gdLst>
                  <a:gd name="T0" fmla="*/ 1 w 123"/>
                  <a:gd name="T1" fmla="*/ 0 h 216"/>
                  <a:gd name="T2" fmla="*/ 1 w 123"/>
                  <a:gd name="T3" fmla="*/ 0 h 216"/>
                  <a:gd name="T4" fmla="*/ 1 w 123"/>
                  <a:gd name="T5" fmla="*/ 1 h 216"/>
                  <a:gd name="T6" fmla="*/ 1 w 123"/>
                  <a:gd name="T7" fmla="*/ 1 h 216"/>
                  <a:gd name="T8" fmla="*/ 0 w 123"/>
                  <a:gd name="T9" fmla="*/ 1 h 216"/>
                  <a:gd name="T10" fmla="*/ 1 w 123"/>
                  <a:gd name="T11" fmla="*/ 1 h 216"/>
                  <a:gd name="T12" fmla="*/ 1 w 123"/>
                  <a:gd name="T13" fmla="*/ 1 h 216"/>
                  <a:gd name="T14" fmla="*/ 1 w 123"/>
                  <a:gd name="T15" fmla="*/ 1 h 216"/>
                  <a:gd name="T16" fmla="*/ 1 w 123"/>
                  <a:gd name="T17" fmla="*/ 1 h 216"/>
                  <a:gd name="T18" fmla="*/ 1 w 123"/>
                  <a:gd name="T19" fmla="*/ 1 h 216"/>
                  <a:gd name="T20" fmla="*/ 1 w 123"/>
                  <a:gd name="T21" fmla="*/ 1 h 216"/>
                  <a:gd name="T22" fmla="*/ 1 w 123"/>
                  <a:gd name="T23" fmla="*/ 1 h 216"/>
                  <a:gd name="T24" fmla="*/ 1 w 123"/>
                  <a:gd name="T25" fmla="*/ 1 h 216"/>
                  <a:gd name="T26" fmla="*/ 1 w 123"/>
                  <a:gd name="T27" fmla="*/ 1 h 216"/>
                  <a:gd name="T28" fmla="*/ 1 w 123"/>
                  <a:gd name="T29" fmla="*/ 2 h 216"/>
                  <a:gd name="T30" fmla="*/ 1 w 123"/>
                  <a:gd name="T31" fmla="*/ 2 h 216"/>
                  <a:gd name="T32" fmla="*/ 1 w 123"/>
                  <a:gd name="T33" fmla="*/ 2 h 216"/>
                  <a:gd name="T34" fmla="*/ 1 w 123"/>
                  <a:gd name="T35" fmla="*/ 2 h 216"/>
                  <a:gd name="T36" fmla="*/ 1 w 123"/>
                  <a:gd name="T37" fmla="*/ 2 h 216"/>
                  <a:gd name="T38" fmla="*/ 1 w 123"/>
                  <a:gd name="T39" fmla="*/ 2 h 216"/>
                  <a:gd name="T40" fmla="*/ 0 w 123"/>
                  <a:gd name="T41" fmla="*/ 2 h 216"/>
                  <a:gd name="T42" fmla="*/ 1 w 123"/>
                  <a:gd name="T43" fmla="*/ 2 h 216"/>
                  <a:gd name="T44" fmla="*/ 1 w 123"/>
                  <a:gd name="T45" fmla="*/ 2 h 216"/>
                  <a:gd name="T46" fmla="*/ 1 w 123"/>
                  <a:gd name="T47" fmla="*/ 2 h 216"/>
                  <a:gd name="T48" fmla="*/ 1 w 123"/>
                  <a:gd name="T49" fmla="*/ 2 h 216"/>
                  <a:gd name="T50" fmla="*/ 1 w 123"/>
                  <a:gd name="T51" fmla="*/ 2 h 216"/>
                  <a:gd name="T52" fmla="*/ 1 w 123"/>
                  <a:gd name="T53" fmla="*/ 2 h 216"/>
                  <a:gd name="T54" fmla="*/ 1 w 123"/>
                  <a:gd name="T55" fmla="*/ 2 h 216"/>
                  <a:gd name="T56" fmla="*/ 1 w 123"/>
                  <a:gd name="T57" fmla="*/ 2 h 216"/>
                  <a:gd name="T58" fmla="*/ 1 w 123"/>
                  <a:gd name="T59" fmla="*/ 2 h 216"/>
                  <a:gd name="T60" fmla="*/ 1 w 123"/>
                  <a:gd name="T61" fmla="*/ 2 h 216"/>
                  <a:gd name="T62" fmla="*/ 1 w 123"/>
                  <a:gd name="T63" fmla="*/ 2 h 216"/>
                  <a:gd name="T64" fmla="*/ 1 w 123"/>
                  <a:gd name="T65" fmla="*/ 1 h 216"/>
                  <a:gd name="T66" fmla="*/ 1 w 123"/>
                  <a:gd name="T67" fmla="*/ 1 h 216"/>
                  <a:gd name="T68" fmla="*/ 1 w 123"/>
                  <a:gd name="T69" fmla="*/ 1 h 216"/>
                  <a:gd name="T70" fmla="*/ 1 w 123"/>
                  <a:gd name="T71" fmla="*/ 1 h 216"/>
                  <a:gd name="T72" fmla="*/ 1 w 123"/>
                  <a:gd name="T73" fmla="*/ 1 h 216"/>
                  <a:gd name="T74" fmla="*/ 1 w 123"/>
                  <a:gd name="T75" fmla="*/ 1 h 216"/>
                  <a:gd name="T76" fmla="*/ 1 w 123"/>
                  <a:gd name="T77" fmla="*/ 1 h 216"/>
                  <a:gd name="T78" fmla="*/ 1 w 123"/>
                  <a:gd name="T79" fmla="*/ 1 h 216"/>
                  <a:gd name="T80" fmla="*/ 1 w 123"/>
                  <a:gd name="T81" fmla="*/ 0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3"/>
                  <a:gd name="T124" fmla="*/ 0 h 216"/>
                  <a:gd name="T125" fmla="*/ 123 w 123"/>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3" h="216">
                    <a:moveTo>
                      <a:pt x="16" y="0"/>
                    </a:moveTo>
                    <a:lnTo>
                      <a:pt x="11" y="0"/>
                    </a:lnTo>
                    <a:lnTo>
                      <a:pt x="8" y="1"/>
                    </a:lnTo>
                    <a:lnTo>
                      <a:pt x="3" y="1"/>
                    </a:lnTo>
                    <a:lnTo>
                      <a:pt x="0" y="2"/>
                    </a:lnTo>
                    <a:lnTo>
                      <a:pt x="18" y="6"/>
                    </a:lnTo>
                    <a:lnTo>
                      <a:pt x="35" y="15"/>
                    </a:lnTo>
                    <a:lnTo>
                      <a:pt x="50" y="25"/>
                    </a:lnTo>
                    <a:lnTo>
                      <a:pt x="64" y="38"/>
                    </a:lnTo>
                    <a:lnTo>
                      <a:pt x="75" y="53"/>
                    </a:lnTo>
                    <a:lnTo>
                      <a:pt x="83" y="70"/>
                    </a:lnTo>
                    <a:lnTo>
                      <a:pt x="87" y="88"/>
                    </a:lnTo>
                    <a:lnTo>
                      <a:pt x="90" y="108"/>
                    </a:lnTo>
                    <a:lnTo>
                      <a:pt x="87" y="127"/>
                    </a:lnTo>
                    <a:lnTo>
                      <a:pt x="83" y="146"/>
                    </a:lnTo>
                    <a:lnTo>
                      <a:pt x="75" y="163"/>
                    </a:lnTo>
                    <a:lnTo>
                      <a:pt x="64" y="178"/>
                    </a:lnTo>
                    <a:lnTo>
                      <a:pt x="50" y="191"/>
                    </a:lnTo>
                    <a:lnTo>
                      <a:pt x="35" y="201"/>
                    </a:lnTo>
                    <a:lnTo>
                      <a:pt x="18" y="209"/>
                    </a:lnTo>
                    <a:lnTo>
                      <a:pt x="0" y="214"/>
                    </a:lnTo>
                    <a:lnTo>
                      <a:pt x="3" y="215"/>
                    </a:lnTo>
                    <a:lnTo>
                      <a:pt x="8" y="215"/>
                    </a:lnTo>
                    <a:lnTo>
                      <a:pt x="11" y="216"/>
                    </a:lnTo>
                    <a:lnTo>
                      <a:pt x="16" y="216"/>
                    </a:lnTo>
                    <a:lnTo>
                      <a:pt x="38" y="214"/>
                    </a:lnTo>
                    <a:lnTo>
                      <a:pt x="57" y="208"/>
                    </a:lnTo>
                    <a:lnTo>
                      <a:pt x="76" y="198"/>
                    </a:lnTo>
                    <a:lnTo>
                      <a:pt x="92" y="184"/>
                    </a:lnTo>
                    <a:lnTo>
                      <a:pt x="105" y="169"/>
                    </a:lnTo>
                    <a:lnTo>
                      <a:pt x="115" y="151"/>
                    </a:lnTo>
                    <a:lnTo>
                      <a:pt x="121" y="130"/>
                    </a:lnTo>
                    <a:lnTo>
                      <a:pt x="123" y="108"/>
                    </a:lnTo>
                    <a:lnTo>
                      <a:pt x="121" y="86"/>
                    </a:lnTo>
                    <a:lnTo>
                      <a:pt x="115" y="65"/>
                    </a:lnTo>
                    <a:lnTo>
                      <a:pt x="105" y="47"/>
                    </a:lnTo>
                    <a:lnTo>
                      <a:pt x="92" y="31"/>
                    </a:lnTo>
                    <a:lnTo>
                      <a:pt x="76" y="18"/>
                    </a:lnTo>
                    <a:lnTo>
                      <a:pt x="57" y="8"/>
                    </a:lnTo>
                    <a:lnTo>
                      <a:pt x="38" y="2"/>
                    </a:lnTo>
                    <a:lnTo>
                      <a:pt x="16" y="0"/>
                    </a:lnTo>
                    <a:close/>
                  </a:path>
                </a:pathLst>
              </a:custGeom>
              <a:solidFill>
                <a:srgbClr val="E09E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37" name="Freeform 706"/>
              <p:cNvSpPr>
                <a:spLocks/>
              </p:cNvSpPr>
              <p:nvPr/>
            </p:nvSpPr>
            <p:spPr bwMode="auto">
              <a:xfrm>
                <a:off x="2545" y="2627"/>
                <a:ext cx="78" cy="94"/>
              </a:xfrm>
              <a:custGeom>
                <a:avLst/>
                <a:gdLst>
                  <a:gd name="T0" fmla="*/ 1 w 155"/>
                  <a:gd name="T1" fmla="*/ 2 h 187"/>
                  <a:gd name="T2" fmla="*/ 2 w 155"/>
                  <a:gd name="T3" fmla="*/ 0 h 187"/>
                  <a:gd name="T4" fmla="*/ 0 w 155"/>
                  <a:gd name="T5" fmla="*/ 0 h 187"/>
                  <a:gd name="T6" fmla="*/ 1 w 155"/>
                  <a:gd name="T7" fmla="*/ 2 h 187"/>
                  <a:gd name="T8" fmla="*/ 0 60000 65536"/>
                  <a:gd name="T9" fmla="*/ 0 60000 65536"/>
                  <a:gd name="T10" fmla="*/ 0 60000 65536"/>
                  <a:gd name="T11" fmla="*/ 0 60000 65536"/>
                  <a:gd name="T12" fmla="*/ 0 w 155"/>
                  <a:gd name="T13" fmla="*/ 0 h 187"/>
                  <a:gd name="T14" fmla="*/ 155 w 155"/>
                  <a:gd name="T15" fmla="*/ 187 h 187"/>
                </a:gdLst>
                <a:ahLst/>
                <a:cxnLst>
                  <a:cxn ang="T8">
                    <a:pos x="T0" y="T1"/>
                  </a:cxn>
                  <a:cxn ang="T9">
                    <a:pos x="T2" y="T3"/>
                  </a:cxn>
                  <a:cxn ang="T10">
                    <a:pos x="T4" y="T5"/>
                  </a:cxn>
                  <a:cxn ang="T11">
                    <a:pos x="T6" y="T7"/>
                  </a:cxn>
                </a:cxnLst>
                <a:rect l="T12" t="T13" r="T14" b="T15"/>
                <a:pathLst>
                  <a:path w="155" h="187">
                    <a:moveTo>
                      <a:pt x="77" y="187"/>
                    </a:moveTo>
                    <a:lnTo>
                      <a:pt x="155" y="0"/>
                    </a:lnTo>
                    <a:lnTo>
                      <a:pt x="0" y="0"/>
                    </a:lnTo>
                    <a:lnTo>
                      <a:pt x="77"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38" name="Freeform 707"/>
              <p:cNvSpPr>
                <a:spLocks/>
              </p:cNvSpPr>
              <p:nvPr/>
            </p:nvSpPr>
            <p:spPr bwMode="auto">
              <a:xfrm>
                <a:off x="2553" y="2644"/>
                <a:ext cx="14" cy="14"/>
              </a:xfrm>
              <a:custGeom>
                <a:avLst/>
                <a:gdLst>
                  <a:gd name="T0" fmla="*/ 1 w 28"/>
                  <a:gd name="T1" fmla="*/ 1 h 28"/>
                  <a:gd name="T2" fmla="*/ 1 w 28"/>
                  <a:gd name="T3" fmla="*/ 1 h 28"/>
                  <a:gd name="T4" fmla="*/ 1 w 28"/>
                  <a:gd name="T5" fmla="*/ 1 h 28"/>
                  <a:gd name="T6" fmla="*/ 1 w 28"/>
                  <a:gd name="T7" fmla="*/ 1 h 28"/>
                  <a:gd name="T8" fmla="*/ 1 w 28"/>
                  <a:gd name="T9" fmla="*/ 1 h 28"/>
                  <a:gd name="T10" fmla="*/ 1 w 28"/>
                  <a:gd name="T11" fmla="*/ 1 h 28"/>
                  <a:gd name="T12" fmla="*/ 1 w 28"/>
                  <a:gd name="T13" fmla="*/ 1 h 28"/>
                  <a:gd name="T14" fmla="*/ 1 w 28"/>
                  <a:gd name="T15" fmla="*/ 1 h 28"/>
                  <a:gd name="T16" fmla="*/ 1 w 28"/>
                  <a:gd name="T17" fmla="*/ 0 h 28"/>
                  <a:gd name="T18" fmla="*/ 1 w 28"/>
                  <a:gd name="T19" fmla="*/ 1 h 28"/>
                  <a:gd name="T20" fmla="*/ 1 w 28"/>
                  <a:gd name="T21" fmla="*/ 1 h 28"/>
                  <a:gd name="T22" fmla="*/ 1 w 28"/>
                  <a:gd name="T23" fmla="*/ 1 h 28"/>
                  <a:gd name="T24" fmla="*/ 0 w 28"/>
                  <a:gd name="T25" fmla="*/ 1 h 28"/>
                  <a:gd name="T26" fmla="*/ 1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5" y="28"/>
                    </a:moveTo>
                    <a:lnTo>
                      <a:pt x="19" y="27"/>
                    </a:lnTo>
                    <a:lnTo>
                      <a:pt x="24" y="24"/>
                    </a:lnTo>
                    <a:lnTo>
                      <a:pt x="27" y="20"/>
                    </a:lnTo>
                    <a:lnTo>
                      <a:pt x="28"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39" name="Freeform 708"/>
              <p:cNvSpPr>
                <a:spLocks/>
              </p:cNvSpPr>
              <p:nvPr/>
            </p:nvSpPr>
            <p:spPr bwMode="auto">
              <a:xfrm>
                <a:off x="2563" y="2656"/>
                <a:ext cx="13" cy="13"/>
              </a:xfrm>
              <a:custGeom>
                <a:avLst/>
                <a:gdLst>
                  <a:gd name="T0" fmla="*/ 0 w 28"/>
                  <a:gd name="T1" fmla="*/ 0 h 28"/>
                  <a:gd name="T2" fmla="*/ 0 w 28"/>
                  <a:gd name="T3" fmla="*/ 0 h 28"/>
                  <a:gd name="T4" fmla="*/ 0 w 28"/>
                  <a:gd name="T5" fmla="*/ 0 h 28"/>
                  <a:gd name="T6" fmla="*/ 0 w 28"/>
                  <a:gd name="T7" fmla="*/ 0 h 28"/>
                  <a:gd name="T8" fmla="*/ 0 w 28"/>
                  <a:gd name="T9" fmla="*/ 0 h 28"/>
                  <a:gd name="T10" fmla="*/ 0 w 28"/>
                  <a:gd name="T11" fmla="*/ 0 h 28"/>
                  <a:gd name="T12" fmla="*/ 0 w 28"/>
                  <a:gd name="T13" fmla="*/ 0 h 28"/>
                  <a:gd name="T14" fmla="*/ 0 w 28"/>
                  <a:gd name="T15" fmla="*/ 0 h 28"/>
                  <a:gd name="T16" fmla="*/ 0 w 28"/>
                  <a:gd name="T17" fmla="*/ 0 h 28"/>
                  <a:gd name="T18" fmla="*/ 0 w 28"/>
                  <a:gd name="T19" fmla="*/ 0 h 28"/>
                  <a:gd name="T20" fmla="*/ 0 w 28"/>
                  <a:gd name="T21" fmla="*/ 0 h 28"/>
                  <a:gd name="T22" fmla="*/ 0 w 28"/>
                  <a:gd name="T23" fmla="*/ 0 h 28"/>
                  <a:gd name="T24" fmla="*/ 0 w 28"/>
                  <a:gd name="T25" fmla="*/ 0 h 28"/>
                  <a:gd name="T26" fmla="*/ 0 w 28"/>
                  <a:gd name="T27" fmla="*/ 0 h 28"/>
                  <a:gd name="T28" fmla="*/ 0 w 28"/>
                  <a:gd name="T29" fmla="*/ 0 h 28"/>
                  <a:gd name="T30" fmla="*/ 0 w 28"/>
                  <a:gd name="T31" fmla="*/ 0 h 28"/>
                  <a:gd name="T32" fmla="*/ 0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20" y="27"/>
                    </a:lnTo>
                    <a:lnTo>
                      <a:pt x="24" y="24"/>
                    </a:lnTo>
                    <a:lnTo>
                      <a:pt x="27" y="20"/>
                    </a:lnTo>
                    <a:lnTo>
                      <a:pt x="28" y="14"/>
                    </a:lnTo>
                    <a:lnTo>
                      <a:pt x="27" y="8"/>
                    </a:lnTo>
                    <a:lnTo>
                      <a:pt x="24" y="4"/>
                    </a:lnTo>
                    <a:lnTo>
                      <a:pt x="20" y="1"/>
                    </a:lnTo>
                    <a:lnTo>
                      <a:pt x="14" y="0"/>
                    </a:lnTo>
                    <a:lnTo>
                      <a:pt x="8" y="1"/>
                    </a:lnTo>
                    <a:lnTo>
                      <a:pt x="4" y="4"/>
                    </a:lnTo>
                    <a:lnTo>
                      <a:pt x="1" y="8"/>
                    </a:lnTo>
                    <a:lnTo>
                      <a:pt x="0" y="14"/>
                    </a:lnTo>
                    <a:lnTo>
                      <a:pt x="1" y="20"/>
                    </a:lnTo>
                    <a:lnTo>
                      <a:pt x="4" y="24"/>
                    </a:lnTo>
                    <a:lnTo>
                      <a:pt x="8"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40" name="Freeform 709"/>
              <p:cNvSpPr>
                <a:spLocks/>
              </p:cNvSpPr>
              <p:nvPr/>
            </p:nvSpPr>
            <p:spPr bwMode="auto">
              <a:xfrm>
                <a:off x="2599" y="2644"/>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4" y="28"/>
                    </a:moveTo>
                    <a:lnTo>
                      <a:pt x="9" y="27"/>
                    </a:lnTo>
                    <a:lnTo>
                      <a:pt x="4" y="24"/>
                    </a:lnTo>
                    <a:lnTo>
                      <a:pt x="1" y="20"/>
                    </a:lnTo>
                    <a:lnTo>
                      <a:pt x="0" y="14"/>
                    </a:lnTo>
                    <a:lnTo>
                      <a:pt x="1" y="8"/>
                    </a:lnTo>
                    <a:lnTo>
                      <a:pt x="4" y="4"/>
                    </a:lnTo>
                    <a:lnTo>
                      <a:pt x="9" y="1"/>
                    </a:lnTo>
                    <a:lnTo>
                      <a:pt x="14" y="0"/>
                    </a:lnTo>
                    <a:lnTo>
                      <a:pt x="19" y="1"/>
                    </a:lnTo>
                    <a:lnTo>
                      <a:pt x="24" y="4"/>
                    </a:lnTo>
                    <a:lnTo>
                      <a:pt x="28" y="8"/>
                    </a:lnTo>
                    <a:lnTo>
                      <a:pt x="29" y="14"/>
                    </a:lnTo>
                    <a:lnTo>
                      <a:pt x="28" y="20"/>
                    </a:lnTo>
                    <a:lnTo>
                      <a:pt x="24" y="24"/>
                    </a:lnTo>
                    <a:lnTo>
                      <a:pt x="19"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41" name="Freeform 710"/>
              <p:cNvSpPr>
                <a:spLocks/>
              </p:cNvSpPr>
              <p:nvPr/>
            </p:nvSpPr>
            <p:spPr bwMode="auto">
              <a:xfrm>
                <a:off x="2590" y="2656"/>
                <a:ext cx="14" cy="13"/>
              </a:xfrm>
              <a:custGeom>
                <a:avLst/>
                <a:gdLst>
                  <a:gd name="T0" fmla="*/ 1 w 28"/>
                  <a:gd name="T1" fmla="*/ 0 h 28"/>
                  <a:gd name="T2" fmla="*/ 1 w 28"/>
                  <a:gd name="T3" fmla="*/ 0 h 28"/>
                  <a:gd name="T4" fmla="*/ 1 w 28"/>
                  <a:gd name="T5" fmla="*/ 0 h 28"/>
                  <a:gd name="T6" fmla="*/ 1 w 28"/>
                  <a:gd name="T7" fmla="*/ 0 h 28"/>
                  <a:gd name="T8" fmla="*/ 0 w 28"/>
                  <a:gd name="T9" fmla="*/ 0 h 28"/>
                  <a:gd name="T10" fmla="*/ 1 w 28"/>
                  <a:gd name="T11" fmla="*/ 0 h 28"/>
                  <a:gd name="T12" fmla="*/ 1 w 28"/>
                  <a:gd name="T13" fmla="*/ 0 h 28"/>
                  <a:gd name="T14" fmla="*/ 1 w 28"/>
                  <a:gd name="T15" fmla="*/ 0 h 28"/>
                  <a:gd name="T16" fmla="*/ 1 w 28"/>
                  <a:gd name="T17" fmla="*/ 0 h 28"/>
                  <a:gd name="T18" fmla="*/ 1 w 28"/>
                  <a:gd name="T19" fmla="*/ 0 h 28"/>
                  <a:gd name="T20" fmla="*/ 1 w 28"/>
                  <a:gd name="T21" fmla="*/ 0 h 28"/>
                  <a:gd name="T22" fmla="*/ 1 w 28"/>
                  <a:gd name="T23" fmla="*/ 0 h 28"/>
                  <a:gd name="T24" fmla="*/ 1 w 28"/>
                  <a:gd name="T25" fmla="*/ 0 h 28"/>
                  <a:gd name="T26" fmla="*/ 1 w 28"/>
                  <a:gd name="T27" fmla="*/ 0 h 28"/>
                  <a:gd name="T28" fmla="*/ 1 w 28"/>
                  <a:gd name="T29" fmla="*/ 0 h 28"/>
                  <a:gd name="T30" fmla="*/ 1 w 28"/>
                  <a:gd name="T31" fmla="*/ 0 h 28"/>
                  <a:gd name="T32" fmla="*/ 1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8" y="27"/>
                    </a:lnTo>
                    <a:lnTo>
                      <a:pt x="4" y="24"/>
                    </a:lnTo>
                    <a:lnTo>
                      <a:pt x="2" y="20"/>
                    </a:lnTo>
                    <a:lnTo>
                      <a:pt x="0" y="14"/>
                    </a:lnTo>
                    <a:lnTo>
                      <a:pt x="2" y="8"/>
                    </a:lnTo>
                    <a:lnTo>
                      <a:pt x="4" y="4"/>
                    </a:lnTo>
                    <a:lnTo>
                      <a:pt x="8" y="1"/>
                    </a:lnTo>
                    <a:lnTo>
                      <a:pt x="14" y="0"/>
                    </a:lnTo>
                    <a:lnTo>
                      <a:pt x="20" y="1"/>
                    </a:lnTo>
                    <a:lnTo>
                      <a:pt x="25" y="4"/>
                    </a:lnTo>
                    <a:lnTo>
                      <a:pt x="27" y="8"/>
                    </a:lnTo>
                    <a:lnTo>
                      <a:pt x="28" y="14"/>
                    </a:lnTo>
                    <a:lnTo>
                      <a:pt x="27" y="20"/>
                    </a:lnTo>
                    <a:lnTo>
                      <a:pt x="25" y="24"/>
                    </a:lnTo>
                    <a:lnTo>
                      <a:pt x="20"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42" name="Freeform 711"/>
              <p:cNvSpPr>
                <a:spLocks/>
              </p:cNvSpPr>
              <p:nvPr/>
            </p:nvSpPr>
            <p:spPr bwMode="auto">
              <a:xfrm>
                <a:off x="2576" y="2663"/>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5" y="28"/>
                    </a:moveTo>
                    <a:lnTo>
                      <a:pt x="19" y="27"/>
                    </a:lnTo>
                    <a:lnTo>
                      <a:pt x="24" y="24"/>
                    </a:lnTo>
                    <a:lnTo>
                      <a:pt x="27" y="20"/>
                    </a:lnTo>
                    <a:lnTo>
                      <a:pt x="29"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pic>
          <p:nvPicPr>
            <p:cNvPr id="24720" name="Picture 712" descr="BD00003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10" y="892"/>
              <a:ext cx="337" cy="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21" name="Picture 713" descr="BD00001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19" y="873"/>
              <a:ext cx="370" cy="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722" name="Group 714"/>
            <p:cNvGrpSpPr>
              <a:grpSpLocks noChangeAspect="1"/>
            </p:cNvGrpSpPr>
            <p:nvPr/>
          </p:nvGrpSpPr>
          <p:grpSpPr bwMode="auto">
            <a:xfrm>
              <a:off x="2616" y="936"/>
              <a:ext cx="403" cy="534"/>
              <a:chOff x="2400" y="2496"/>
              <a:chExt cx="369" cy="756"/>
            </a:xfrm>
          </p:grpSpPr>
          <p:sp>
            <p:nvSpPr>
              <p:cNvPr id="24917" name="AutoShape 715"/>
              <p:cNvSpPr>
                <a:spLocks noChangeAspect="1" noChangeArrowheads="1" noTextEdit="1"/>
              </p:cNvSpPr>
              <p:nvPr/>
            </p:nvSpPr>
            <p:spPr bwMode="auto">
              <a:xfrm>
                <a:off x="2400" y="2496"/>
                <a:ext cx="369"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918" name="Freeform 716"/>
              <p:cNvSpPr>
                <a:spLocks/>
              </p:cNvSpPr>
              <p:nvPr/>
            </p:nvSpPr>
            <p:spPr bwMode="auto">
              <a:xfrm>
                <a:off x="2490" y="2496"/>
                <a:ext cx="187" cy="122"/>
              </a:xfrm>
              <a:custGeom>
                <a:avLst/>
                <a:gdLst>
                  <a:gd name="T0" fmla="*/ 1 w 375"/>
                  <a:gd name="T1" fmla="*/ 2 h 244"/>
                  <a:gd name="T2" fmla="*/ 1 w 375"/>
                  <a:gd name="T3" fmla="*/ 2 h 244"/>
                  <a:gd name="T4" fmla="*/ 2 w 375"/>
                  <a:gd name="T5" fmla="*/ 2 h 244"/>
                  <a:gd name="T6" fmla="*/ 2 w 375"/>
                  <a:gd name="T7" fmla="*/ 2 h 244"/>
                  <a:gd name="T8" fmla="*/ 2 w 375"/>
                  <a:gd name="T9" fmla="*/ 2 h 244"/>
                  <a:gd name="T10" fmla="*/ 2 w 375"/>
                  <a:gd name="T11" fmla="*/ 2 h 244"/>
                  <a:gd name="T12" fmla="*/ 2 w 375"/>
                  <a:gd name="T13" fmla="*/ 2 h 244"/>
                  <a:gd name="T14" fmla="*/ 2 w 375"/>
                  <a:gd name="T15" fmla="*/ 2 h 244"/>
                  <a:gd name="T16" fmla="*/ 2 w 375"/>
                  <a:gd name="T17" fmla="*/ 2 h 244"/>
                  <a:gd name="T18" fmla="*/ 2 w 375"/>
                  <a:gd name="T19" fmla="*/ 2 h 244"/>
                  <a:gd name="T20" fmla="*/ 2 w 375"/>
                  <a:gd name="T21" fmla="*/ 2 h 244"/>
                  <a:gd name="T22" fmla="*/ 2 w 375"/>
                  <a:gd name="T23" fmla="*/ 2 h 244"/>
                  <a:gd name="T24" fmla="*/ 2 w 375"/>
                  <a:gd name="T25" fmla="*/ 1 h 244"/>
                  <a:gd name="T26" fmla="*/ 2 w 375"/>
                  <a:gd name="T27" fmla="*/ 1 h 244"/>
                  <a:gd name="T28" fmla="*/ 2 w 375"/>
                  <a:gd name="T29" fmla="*/ 1 h 244"/>
                  <a:gd name="T30" fmla="*/ 1 w 375"/>
                  <a:gd name="T31" fmla="*/ 1 h 244"/>
                  <a:gd name="T32" fmla="*/ 1 w 375"/>
                  <a:gd name="T33" fmla="*/ 1 h 244"/>
                  <a:gd name="T34" fmla="*/ 0 w 375"/>
                  <a:gd name="T35" fmla="*/ 1 h 244"/>
                  <a:gd name="T36" fmla="*/ 0 w 375"/>
                  <a:gd name="T37" fmla="*/ 1 h 244"/>
                  <a:gd name="T38" fmla="*/ 0 w 375"/>
                  <a:gd name="T39" fmla="*/ 1 h 244"/>
                  <a:gd name="T40" fmla="*/ 0 w 375"/>
                  <a:gd name="T41" fmla="*/ 2 h 244"/>
                  <a:gd name="T42" fmla="*/ 0 w 375"/>
                  <a:gd name="T43" fmla="*/ 2 h 244"/>
                  <a:gd name="T44" fmla="*/ 0 w 375"/>
                  <a:gd name="T45" fmla="*/ 2 h 244"/>
                  <a:gd name="T46" fmla="*/ 0 w 375"/>
                  <a:gd name="T47" fmla="*/ 2 h 244"/>
                  <a:gd name="T48" fmla="*/ 0 w 375"/>
                  <a:gd name="T49" fmla="*/ 2 h 244"/>
                  <a:gd name="T50" fmla="*/ 0 w 375"/>
                  <a:gd name="T51" fmla="*/ 2 h 244"/>
                  <a:gd name="T52" fmla="*/ 0 w 375"/>
                  <a:gd name="T53" fmla="*/ 2 h 244"/>
                  <a:gd name="T54" fmla="*/ 0 w 375"/>
                  <a:gd name="T55" fmla="*/ 2 h 244"/>
                  <a:gd name="T56" fmla="*/ 0 w 375"/>
                  <a:gd name="T57" fmla="*/ 2 h 244"/>
                  <a:gd name="T58" fmla="*/ 0 w 375"/>
                  <a:gd name="T59" fmla="*/ 2 h 244"/>
                  <a:gd name="T60" fmla="*/ 0 w 375"/>
                  <a:gd name="T61" fmla="*/ 2 h 244"/>
                  <a:gd name="T62" fmla="*/ 1 w 375"/>
                  <a:gd name="T63" fmla="*/ 2 h 2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5"/>
                  <a:gd name="T97" fmla="*/ 0 h 244"/>
                  <a:gd name="T98" fmla="*/ 375 w 375"/>
                  <a:gd name="T99" fmla="*/ 244 h 2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5" h="244">
                    <a:moveTo>
                      <a:pt x="188" y="244"/>
                    </a:moveTo>
                    <a:lnTo>
                      <a:pt x="212" y="244"/>
                    </a:lnTo>
                    <a:lnTo>
                      <a:pt x="234" y="243"/>
                    </a:lnTo>
                    <a:lnTo>
                      <a:pt x="254" y="241"/>
                    </a:lnTo>
                    <a:lnTo>
                      <a:pt x="272" y="240"/>
                    </a:lnTo>
                    <a:lnTo>
                      <a:pt x="289" y="237"/>
                    </a:lnTo>
                    <a:lnTo>
                      <a:pt x="304" y="234"/>
                    </a:lnTo>
                    <a:lnTo>
                      <a:pt x="318" y="232"/>
                    </a:lnTo>
                    <a:lnTo>
                      <a:pt x="331" y="228"/>
                    </a:lnTo>
                    <a:lnTo>
                      <a:pt x="341" y="225"/>
                    </a:lnTo>
                    <a:lnTo>
                      <a:pt x="350" y="222"/>
                    </a:lnTo>
                    <a:lnTo>
                      <a:pt x="357" y="219"/>
                    </a:lnTo>
                    <a:lnTo>
                      <a:pt x="364" y="217"/>
                    </a:lnTo>
                    <a:lnTo>
                      <a:pt x="369" y="216"/>
                    </a:lnTo>
                    <a:lnTo>
                      <a:pt x="372" y="213"/>
                    </a:lnTo>
                    <a:lnTo>
                      <a:pt x="374" y="212"/>
                    </a:lnTo>
                    <a:lnTo>
                      <a:pt x="375" y="212"/>
                    </a:lnTo>
                    <a:lnTo>
                      <a:pt x="372" y="210"/>
                    </a:lnTo>
                    <a:lnTo>
                      <a:pt x="368" y="205"/>
                    </a:lnTo>
                    <a:lnTo>
                      <a:pt x="361" y="198"/>
                    </a:lnTo>
                    <a:lnTo>
                      <a:pt x="353" y="188"/>
                    </a:lnTo>
                    <a:lnTo>
                      <a:pt x="345" y="177"/>
                    </a:lnTo>
                    <a:lnTo>
                      <a:pt x="338" y="166"/>
                    </a:lnTo>
                    <a:lnTo>
                      <a:pt x="333" y="154"/>
                    </a:lnTo>
                    <a:lnTo>
                      <a:pt x="331" y="143"/>
                    </a:lnTo>
                    <a:lnTo>
                      <a:pt x="327" y="114"/>
                    </a:lnTo>
                    <a:lnTo>
                      <a:pt x="319" y="88"/>
                    </a:lnTo>
                    <a:lnTo>
                      <a:pt x="307" y="62"/>
                    </a:lnTo>
                    <a:lnTo>
                      <a:pt x="289" y="41"/>
                    </a:lnTo>
                    <a:lnTo>
                      <a:pt x="267" y="24"/>
                    </a:lnTo>
                    <a:lnTo>
                      <a:pt x="243" y="12"/>
                    </a:lnTo>
                    <a:lnTo>
                      <a:pt x="217" y="2"/>
                    </a:lnTo>
                    <a:lnTo>
                      <a:pt x="188" y="0"/>
                    </a:lnTo>
                    <a:lnTo>
                      <a:pt x="159" y="2"/>
                    </a:lnTo>
                    <a:lnTo>
                      <a:pt x="132" y="12"/>
                    </a:lnTo>
                    <a:lnTo>
                      <a:pt x="107" y="24"/>
                    </a:lnTo>
                    <a:lnTo>
                      <a:pt x="86" y="41"/>
                    </a:lnTo>
                    <a:lnTo>
                      <a:pt x="69" y="62"/>
                    </a:lnTo>
                    <a:lnTo>
                      <a:pt x="56" y="88"/>
                    </a:lnTo>
                    <a:lnTo>
                      <a:pt x="47" y="114"/>
                    </a:lnTo>
                    <a:lnTo>
                      <a:pt x="45" y="143"/>
                    </a:lnTo>
                    <a:lnTo>
                      <a:pt x="43" y="154"/>
                    </a:lnTo>
                    <a:lnTo>
                      <a:pt x="38" y="167"/>
                    </a:lnTo>
                    <a:lnTo>
                      <a:pt x="31" y="179"/>
                    </a:lnTo>
                    <a:lnTo>
                      <a:pt x="23" y="189"/>
                    </a:lnTo>
                    <a:lnTo>
                      <a:pt x="14" y="198"/>
                    </a:lnTo>
                    <a:lnTo>
                      <a:pt x="7" y="205"/>
                    </a:lnTo>
                    <a:lnTo>
                      <a:pt x="2" y="211"/>
                    </a:lnTo>
                    <a:lnTo>
                      <a:pt x="0" y="212"/>
                    </a:lnTo>
                    <a:lnTo>
                      <a:pt x="1" y="212"/>
                    </a:lnTo>
                    <a:lnTo>
                      <a:pt x="2" y="213"/>
                    </a:lnTo>
                    <a:lnTo>
                      <a:pt x="6" y="216"/>
                    </a:lnTo>
                    <a:lnTo>
                      <a:pt x="10" y="217"/>
                    </a:lnTo>
                    <a:lnTo>
                      <a:pt x="17" y="219"/>
                    </a:lnTo>
                    <a:lnTo>
                      <a:pt x="25" y="222"/>
                    </a:lnTo>
                    <a:lnTo>
                      <a:pt x="33" y="225"/>
                    </a:lnTo>
                    <a:lnTo>
                      <a:pt x="45" y="228"/>
                    </a:lnTo>
                    <a:lnTo>
                      <a:pt x="56" y="232"/>
                    </a:lnTo>
                    <a:lnTo>
                      <a:pt x="70" y="234"/>
                    </a:lnTo>
                    <a:lnTo>
                      <a:pt x="86" y="237"/>
                    </a:lnTo>
                    <a:lnTo>
                      <a:pt x="103" y="240"/>
                    </a:lnTo>
                    <a:lnTo>
                      <a:pt x="122" y="241"/>
                    </a:lnTo>
                    <a:lnTo>
                      <a:pt x="142" y="243"/>
                    </a:lnTo>
                    <a:lnTo>
                      <a:pt x="164" y="244"/>
                    </a:lnTo>
                    <a:lnTo>
                      <a:pt x="188" y="244"/>
                    </a:lnTo>
                    <a:close/>
                  </a:path>
                </a:pathLst>
              </a:custGeom>
              <a:solidFill>
                <a:srgbClr val="8C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19" name="Freeform 717"/>
              <p:cNvSpPr>
                <a:spLocks/>
              </p:cNvSpPr>
              <p:nvPr/>
            </p:nvSpPr>
            <p:spPr bwMode="auto">
              <a:xfrm>
                <a:off x="2400" y="2627"/>
                <a:ext cx="369" cy="455"/>
              </a:xfrm>
              <a:custGeom>
                <a:avLst/>
                <a:gdLst>
                  <a:gd name="T0" fmla="*/ 5 w 738"/>
                  <a:gd name="T1" fmla="*/ 8 h 910"/>
                  <a:gd name="T2" fmla="*/ 4 w 738"/>
                  <a:gd name="T3" fmla="*/ 4 h 910"/>
                  <a:gd name="T4" fmla="*/ 5 w 738"/>
                  <a:gd name="T5" fmla="*/ 2 h 910"/>
                  <a:gd name="T6" fmla="*/ 6 w 738"/>
                  <a:gd name="T7" fmla="*/ 5 h 910"/>
                  <a:gd name="T8" fmla="*/ 6 w 738"/>
                  <a:gd name="T9" fmla="*/ 5 h 910"/>
                  <a:gd name="T10" fmla="*/ 5 w 738"/>
                  <a:gd name="T11" fmla="*/ 1 h 910"/>
                  <a:gd name="T12" fmla="*/ 4 w 738"/>
                  <a:gd name="T13" fmla="*/ 0 h 910"/>
                  <a:gd name="T14" fmla="*/ 3 w 738"/>
                  <a:gd name="T15" fmla="*/ 0 h 910"/>
                  <a:gd name="T16" fmla="*/ 3 w 738"/>
                  <a:gd name="T17" fmla="*/ 0 h 910"/>
                  <a:gd name="T18" fmla="*/ 2 w 738"/>
                  <a:gd name="T19" fmla="*/ 1 h 910"/>
                  <a:gd name="T20" fmla="*/ 0 w 738"/>
                  <a:gd name="T21" fmla="*/ 5 h 910"/>
                  <a:gd name="T22" fmla="*/ 1 w 738"/>
                  <a:gd name="T23" fmla="*/ 5 h 910"/>
                  <a:gd name="T24" fmla="*/ 2 w 738"/>
                  <a:gd name="T25" fmla="*/ 2 h 910"/>
                  <a:gd name="T26" fmla="*/ 2 w 738"/>
                  <a:gd name="T27" fmla="*/ 4 h 910"/>
                  <a:gd name="T28" fmla="*/ 2 w 738"/>
                  <a:gd name="T29" fmla="*/ 8 h 910"/>
                  <a:gd name="T30" fmla="*/ 5 w 738"/>
                  <a:gd name="T31" fmla="*/ 8 h 9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38"/>
                  <a:gd name="T49" fmla="*/ 0 h 910"/>
                  <a:gd name="T50" fmla="*/ 738 w 738"/>
                  <a:gd name="T51" fmla="*/ 910 h 9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38" h="910">
                    <a:moveTo>
                      <a:pt x="595" y="910"/>
                    </a:moveTo>
                    <a:lnTo>
                      <a:pt x="490" y="387"/>
                    </a:lnTo>
                    <a:lnTo>
                      <a:pt x="543" y="251"/>
                    </a:lnTo>
                    <a:lnTo>
                      <a:pt x="671" y="571"/>
                    </a:lnTo>
                    <a:lnTo>
                      <a:pt x="738" y="553"/>
                    </a:lnTo>
                    <a:lnTo>
                      <a:pt x="559" y="39"/>
                    </a:lnTo>
                    <a:lnTo>
                      <a:pt x="447" y="0"/>
                    </a:lnTo>
                    <a:lnTo>
                      <a:pt x="368" y="0"/>
                    </a:lnTo>
                    <a:lnTo>
                      <a:pt x="291" y="0"/>
                    </a:lnTo>
                    <a:lnTo>
                      <a:pt x="176" y="38"/>
                    </a:lnTo>
                    <a:lnTo>
                      <a:pt x="0" y="550"/>
                    </a:lnTo>
                    <a:lnTo>
                      <a:pt x="63" y="571"/>
                    </a:lnTo>
                    <a:lnTo>
                      <a:pt x="191" y="251"/>
                    </a:lnTo>
                    <a:lnTo>
                      <a:pt x="246" y="387"/>
                    </a:lnTo>
                    <a:lnTo>
                      <a:pt x="140" y="910"/>
                    </a:lnTo>
                    <a:lnTo>
                      <a:pt x="595" y="9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20" name="Freeform 718"/>
              <p:cNvSpPr>
                <a:spLocks/>
              </p:cNvSpPr>
              <p:nvPr/>
            </p:nvSpPr>
            <p:spPr bwMode="auto">
              <a:xfrm>
                <a:off x="2603" y="3082"/>
                <a:ext cx="65" cy="170"/>
              </a:xfrm>
              <a:custGeom>
                <a:avLst/>
                <a:gdLst>
                  <a:gd name="T0" fmla="*/ 0 w 129"/>
                  <a:gd name="T1" fmla="*/ 0 h 340"/>
                  <a:gd name="T2" fmla="*/ 1 w 129"/>
                  <a:gd name="T3" fmla="*/ 3 h 340"/>
                  <a:gd name="T4" fmla="*/ 2 w 129"/>
                  <a:gd name="T5" fmla="*/ 3 h 340"/>
                  <a:gd name="T6" fmla="*/ 1 w 129"/>
                  <a:gd name="T7" fmla="*/ 0 h 340"/>
                  <a:gd name="T8" fmla="*/ 0 w 129"/>
                  <a:gd name="T9" fmla="*/ 0 h 340"/>
                  <a:gd name="T10" fmla="*/ 0 60000 65536"/>
                  <a:gd name="T11" fmla="*/ 0 60000 65536"/>
                  <a:gd name="T12" fmla="*/ 0 60000 65536"/>
                  <a:gd name="T13" fmla="*/ 0 60000 65536"/>
                  <a:gd name="T14" fmla="*/ 0 60000 65536"/>
                  <a:gd name="T15" fmla="*/ 0 w 129"/>
                  <a:gd name="T16" fmla="*/ 0 h 340"/>
                  <a:gd name="T17" fmla="*/ 129 w 129"/>
                  <a:gd name="T18" fmla="*/ 340 h 340"/>
                </a:gdLst>
                <a:ahLst/>
                <a:cxnLst>
                  <a:cxn ang="T10">
                    <a:pos x="T0" y="T1"/>
                  </a:cxn>
                  <a:cxn ang="T11">
                    <a:pos x="T2" y="T3"/>
                  </a:cxn>
                  <a:cxn ang="T12">
                    <a:pos x="T4" y="T5"/>
                  </a:cxn>
                  <a:cxn ang="T13">
                    <a:pos x="T6" y="T7"/>
                  </a:cxn>
                  <a:cxn ang="T14">
                    <a:pos x="T8" y="T9"/>
                  </a:cxn>
                </a:cxnLst>
                <a:rect l="T15" t="T16" r="T17" b="T18"/>
                <a:pathLst>
                  <a:path w="129" h="340">
                    <a:moveTo>
                      <a:pt x="0" y="0"/>
                    </a:moveTo>
                    <a:lnTo>
                      <a:pt x="49" y="340"/>
                    </a:lnTo>
                    <a:lnTo>
                      <a:pt x="129" y="340"/>
                    </a:lnTo>
                    <a:lnTo>
                      <a:pt x="121" y="0"/>
                    </a:lnTo>
                    <a:lnTo>
                      <a:pt x="0"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21" name="Freeform 719"/>
              <p:cNvSpPr>
                <a:spLocks/>
              </p:cNvSpPr>
              <p:nvPr/>
            </p:nvSpPr>
            <p:spPr bwMode="auto">
              <a:xfrm>
                <a:off x="2500" y="3082"/>
                <a:ext cx="65" cy="170"/>
              </a:xfrm>
              <a:custGeom>
                <a:avLst/>
                <a:gdLst>
                  <a:gd name="T0" fmla="*/ 0 w 131"/>
                  <a:gd name="T1" fmla="*/ 0 h 340"/>
                  <a:gd name="T2" fmla="*/ 0 w 131"/>
                  <a:gd name="T3" fmla="*/ 3 h 340"/>
                  <a:gd name="T4" fmla="*/ 0 w 131"/>
                  <a:gd name="T5" fmla="*/ 3 h 340"/>
                  <a:gd name="T6" fmla="*/ 1 w 131"/>
                  <a:gd name="T7" fmla="*/ 0 h 340"/>
                  <a:gd name="T8" fmla="*/ 0 w 131"/>
                  <a:gd name="T9" fmla="*/ 0 h 340"/>
                  <a:gd name="T10" fmla="*/ 0 60000 65536"/>
                  <a:gd name="T11" fmla="*/ 0 60000 65536"/>
                  <a:gd name="T12" fmla="*/ 0 60000 65536"/>
                  <a:gd name="T13" fmla="*/ 0 60000 65536"/>
                  <a:gd name="T14" fmla="*/ 0 60000 65536"/>
                  <a:gd name="T15" fmla="*/ 0 w 131"/>
                  <a:gd name="T16" fmla="*/ 0 h 340"/>
                  <a:gd name="T17" fmla="*/ 131 w 131"/>
                  <a:gd name="T18" fmla="*/ 340 h 340"/>
                </a:gdLst>
                <a:ahLst/>
                <a:cxnLst>
                  <a:cxn ang="T10">
                    <a:pos x="T0" y="T1"/>
                  </a:cxn>
                  <a:cxn ang="T11">
                    <a:pos x="T2" y="T3"/>
                  </a:cxn>
                  <a:cxn ang="T12">
                    <a:pos x="T4" y="T5"/>
                  </a:cxn>
                  <a:cxn ang="T13">
                    <a:pos x="T6" y="T7"/>
                  </a:cxn>
                  <a:cxn ang="T14">
                    <a:pos x="T8" y="T9"/>
                  </a:cxn>
                </a:cxnLst>
                <a:rect l="T15" t="T16" r="T17" b="T18"/>
                <a:pathLst>
                  <a:path w="131" h="340">
                    <a:moveTo>
                      <a:pt x="9" y="0"/>
                    </a:moveTo>
                    <a:lnTo>
                      <a:pt x="0" y="340"/>
                    </a:lnTo>
                    <a:lnTo>
                      <a:pt x="81" y="340"/>
                    </a:lnTo>
                    <a:lnTo>
                      <a:pt x="131" y="0"/>
                    </a:lnTo>
                    <a:lnTo>
                      <a:pt x="9"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22" name="Freeform 720"/>
              <p:cNvSpPr>
                <a:spLocks/>
              </p:cNvSpPr>
              <p:nvPr/>
            </p:nvSpPr>
            <p:spPr bwMode="auto">
              <a:xfrm>
                <a:off x="2530" y="2513"/>
                <a:ext cx="108" cy="109"/>
              </a:xfrm>
              <a:custGeom>
                <a:avLst/>
                <a:gdLst>
                  <a:gd name="T0" fmla="*/ 1 w 214"/>
                  <a:gd name="T1" fmla="*/ 2 h 216"/>
                  <a:gd name="T2" fmla="*/ 2 w 214"/>
                  <a:gd name="T3" fmla="*/ 2 h 216"/>
                  <a:gd name="T4" fmla="*/ 2 w 214"/>
                  <a:gd name="T5" fmla="*/ 2 h 216"/>
                  <a:gd name="T6" fmla="*/ 2 w 214"/>
                  <a:gd name="T7" fmla="*/ 2 h 216"/>
                  <a:gd name="T8" fmla="*/ 2 w 214"/>
                  <a:gd name="T9" fmla="*/ 2 h 216"/>
                  <a:gd name="T10" fmla="*/ 2 w 214"/>
                  <a:gd name="T11" fmla="*/ 2 h 216"/>
                  <a:gd name="T12" fmla="*/ 2 w 214"/>
                  <a:gd name="T13" fmla="*/ 2 h 216"/>
                  <a:gd name="T14" fmla="*/ 2 w 214"/>
                  <a:gd name="T15" fmla="*/ 2 h 216"/>
                  <a:gd name="T16" fmla="*/ 2 w 214"/>
                  <a:gd name="T17" fmla="*/ 1 h 216"/>
                  <a:gd name="T18" fmla="*/ 2 w 214"/>
                  <a:gd name="T19" fmla="*/ 1 h 216"/>
                  <a:gd name="T20" fmla="*/ 2 w 214"/>
                  <a:gd name="T21" fmla="*/ 1 h 216"/>
                  <a:gd name="T22" fmla="*/ 2 w 214"/>
                  <a:gd name="T23" fmla="*/ 1 h 216"/>
                  <a:gd name="T24" fmla="*/ 2 w 214"/>
                  <a:gd name="T25" fmla="*/ 1 h 216"/>
                  <a:gd name="T26" fmla="*/ 2 w 214"/>
                  <a:gd name="T27" fmla="*/ 1 h 216"/>
                  <a:gd name="T28" fmla="*/ 2 w 214"/>
                  <a:gd name="T29" fmla="*/ 1 h 216"/>
                  <a:gd name="T30" fmla="*/ 2 w 214"/>
                  <a:gd name="T31" fmla="*/ 1 h 216"/>
                  <a:gd name="T32" fmla="*/ 1 w 214"/>
                  <a:gd name="T33" fmla="*/ 0 h 216"/>
                  <a:gd name="T34" fmla="*/ 1 w 214"/>
                  <a:gd name="T35" fmla="*/ 1 h 216"/>
                  <a:gd name="T36" fmla="*/ 1 w 214"/>
                  <a:gd name="T37" fmla="*/ 1 h 216"/>
                  <a:gd name="T38" fmla="*/ 1 w 214"/>
                  <a:gd name="T39" fmla="*/ 1 h 216"/>
                  <a:gd name="T40" fmla="*/ 1 w 214"/>
                  <a:gd name="T41" fmla="*/ 1 h 216"/>
                  <a:gd name="T42" fmla="*/ 1 w 214"/>
                  <a:gd name="T43" fmla="*/ 1 h 216"/>
                  <a:gd name="T44" fmla="*/ 1 w 214"/>
                  <a:gd name="T45" fmla="*/ 1 h 216"/>
                  <a:gd name="T46" fmla="*/ 1 w 214"/>
                  <a:gd name="T47" fmla="*/ 1 h 216"/>
                  <a:gd name="T48" fmla="*/ 0 w 214"/>
                  <a:gd name="T49" fmla="*/ 1 h 216"/>
                  <a:gd name="T50" fmla="*/ 1 w 214"/>
                  <a:gd name="T51" fmla="*/ 2 h 216"/>
                  <a:gd name="T52" fmla="*/ 1 w 214"/>
                  <a:gd name="T53" fmla="*/ 2 h 216"/>
                  <a:gd name="T54" fmla="*/ 1 w 214"/>
                  <a:gd name="T55" fmla="*/ 2 h 216"/>
                  <a:gd name="T56" fmla="*/ 1 w 214"/>
                  <a:gd name="T57" fmla="*/ 2 h 216"/>
                  <a:gd name="T58" fmla="*/ 1 w 214"/>
                  <a:gd name="T59" fmla="*/ 2 h 216"/>
                  <a:gd name="T60" fmla="*/ 1 w 214"/>
                  <a:gd name="T61" fmla="*/ 2 h 216"/>
                  <a:gd name="T62" fmla="*/ 1 w 214"/>
                  <a:gd name="T63" fmla="*/ 2 h 216"/>
                  <a:gd name="T64" fmla="*/ 1 w 214"/>
                  <a:gd name="T65" fmla="*/ 2 h 2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
                  <a:gd name="T100" fmla="*/ 0 h 216"/>
                  <a:gd name="T101" fmla="*/ 214 w 214"/>
                  <a:gd name="T102" fmla="*/ 216 h 2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 h="216">
                    <a:moveTo>
                      <a:pt x="107" y="216"/>
                    </a:moveTo>
                    <a:lnTo>
                      <a:pt x="129" y="214"/>
                    </a:lnTo>
                    <a:lnTo>
                      <a:pt x="148" y="208"/>
                    </a:lnTo>
                    <a:lnTo>
                      <a:pt x="167" y="198"/>
                    </a:lnTo>
                    <a:lnTo>
                      <a:pt x="183" y="184"/>
                    </a:lnTo>
                    <a:lnTo>
                      <a:pt x="196" y="169"/>
                    </a:lnTo>
                    <a:lnTo>
                      <a:pt x="206" y="151"/>
                    </a:lnTo>
                    <a:lnTo>
                      <a:pt x="212" y="130"/>
                    </a:lnTo>
                    <a:lnTo>
                      <a:pt x="214" y="108"/>
                    </a:lnTo>
                    <a:lnTo>
                      <a:pt x="212" y="86"/>
                    </a:lnTo>
                    <a:lnTo>
                      <a:pt x="206" y="65"/>
                    </a:lnTo>
                    <a:lnTo>
                      <a:pt x="196" y="47"/>
                    </a:lnTo>
                    <a:lnTo>
                      <a:pt x="183" y="31"/>
                    </a:lnTo>
                    <a:lnTo>
                      <a:pt x="167" y="18"/>
                    </a:lnTo>
                    <a:lnTo>
                      <a:pt x="148" y="8"/>
                    </a:lnTo>
                    <a:lnTo>
                      <a:pt x="129" y="2"/>
                    </a:lnTo>
                    <a:lnTo>
                      <a:pt x="107" y="0"/>
                    </a:lnTo>
                    <a:lnTo>
                      <a:pt x="85" y="2"/>
                    </a:lnTo>
                    <a:lnTo>
                      <a:pt x="65" y="8"/>
                    </a:lnTo>
                    <a:lnTo>
                      <a:pt x="47" y="18"/>
                    </a:lnTo>
                    <a:lnTo>
                      <a:pt x="31" y="31"/>
                    </a:lnTo>
                    <a:lnTo>
                      <a:pt x="18" y="47"/>
                    </a:lnTo>
                    <a:lnTo>
                      <a:pt x="8" y="65"/>
                    </a:lnTo>
                    <a:lnTo>
                      <a:pt x="2" y="86"/>
                    </a:lnTo>
                    <a:lnTo>
                      <a:pt x="0" y="108"/>
                    </a:lnTo>
                    <a:lnTo>
                      <a:pt x="2" y="130"/>
                    </a:lnTo>
                    <a:lnTo>
                      <a:pt x="8" y="151"/>
                    </a:lnTo>
                    <a:lnTo>
                      <a:pt x="18" y="169"/>
                    </a:lnTo>
                    <a:lnTo>
                      <a:pt x="31" y="184"/>
                    </a:lnTo>
                    <a:lnTo>
                      <a:pt x="47" y="198"/>
                    </a:lnTo>
                    <a:lnTo>
                      <a:pt x="65" y="208"/>
                    </a:lnTo>
                    <a:lnTo>
                      <a:pt x="85" y="214"/>
                    </a:lnTo>
                    <a:lnTo>
                      <a:pt x="107" y="216"/>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23" name="Freeform 721"/>
              <p:cNvSpPr>
                <a:spLocks/>
              </p:cNvSpPr>
              <p:nvPr/>
            </p:nvSpPr>
            <p:spPr bwMode="auto">
              <a:xfrm>
                <a:off x="2576" y="2513"/>
                <a:ext cx="62" cy="109"/>
              </a:xfrm>
              <a:custGeom>
                <a:avLst/>
                <a:gdLst>
                  <a:gd name="T0" fmla="*/ 1 w 123"/>
                  <a:gd name="T1" fmla="*/ 0 h 216"/>
                  <a:gd name="T2" fmla="*/ 1 w 123"/>
                  <a:gd name="T3" fmla="*/ 0 h 216"/>
                  <a:gd name="T4" fmla="*/ 1 w 123"/>
                  <a:gd name="T5" fmla="*/ 1 h 216"/>
                  <a:gd name="T6" fmla="*/ 1 w 123"/>
                  <a:gd name="T7" fmla="*/ 1 h 216"/>
                  <a:gd name="T8" fmla="*/ 0 w 123"/>
                  <a:gd name="T9" fmla="*/ 1 h 216"/>
                  <a:gd name="T10" fmla="*/ 1 w 123"/>
                  <a:gd name="T11" fmla="*/ 1 h 216"/>
                  <a:gd name="T12" fmla="*/ 1 w 123"/>
                  <a:gd name="T13" fmla="*/ 1 h 216"/>
                  <a:gd name="T14" fmla="*/ 1 w 123"/>
                  <a:gd name="T15" fmla="*/ 1 h 216"/>
                  <a:gd name="T16" fmla="*/ 1 w 123"/>
                  <a:gd name="T17" fmla="*/ 1 h 216"/>
                  <a:gd name="T18" fmla="*/ 1 w 123"/>
                  <a:gd name="T19" fmla="*/ 1 h 216"/>
                  <a:gd name="T20" fmla="*/ 1 w 123"/>
                  <a:gd name="T21" fmla="*/ 1 h 216"/>
                  <a:gd name="T22" fmla="*/ 1 w 123"/>
                  <a:gd name="T23" fmla="*/ 1 h 216"/>
                  <a:gd name="T24" fmla="*/ 1 w 123"/>
                  <a:gd name="T25" fmla="*/ 1 h 216"/>
                  <a:gd name="T26" fmla="*/ 1 w 123"/>
                  <a:gd name="T27" fmla="*/ 1 h 216"/>
                  <a:gd name="T28" fmla="*/ 1 w 123"/>
                  <a:gd name="T29" fmla="*/ 2 h 216"/>
                  <a:gd name="T30" fmla="*/ 1 w 123"/>
                  <a:gd name="T31" fmla="*/ 2 h 216"/>
                  <a:gd name="T32" fmla="*/ 1 w 123"/>
                  <a:gd name="T33" fmla="*/ 2 h 216"/>
                  <a:gd name="T34" fmla="*/ 1 w 123"/>
                  <a:gd name="T35" fmla="*/ 2 h 216"/>
                  <a:gd name="T36" fmla="*/ 1 w 123"/>
                  <a:gd name="T37" fmla="*/ 2 h 216"/>
                  <a:gd name="T38" fmla="*/ 1 w 123"/>
                  <a:gd name="T39" fmla="*/ 2 h 216"/>
                  <a:gd name="T40" fmla="*/ 0 w 123"/>
                  <a:gd name="T41" fmla="*/ 2 h 216"/>
                  <a:gd name="T42" fmla="*/ 1 w 123"/>
                  <a:gd name="T43" fmla="*/ 2 h 216"/>
                  <a:gd name="T44" fmla="*/ 1 w 123"/>
                  <a:gd name="T45" fmla="*/ 2 h 216"/>
                  <a:gd name="T46" fmla="*/ 1 w 123"/>
                  <a:gd name="T47" fmla="*/ 2 h 216"/>
                  <a:gd name="T48" fmla="*/ 1 w 123"/>
                  <a:gd name="T49" fmla="*/ 2 h 216"/>
                  <a:gd name="T50" fmla="*/ 1 w 123"/>
                  <a:gd name="T51" fmla="*/ 2 h 216"/>
                  <a:gd name="T52" fmla="*/ 1 w 123"/>
                  <a:gd name="T53" fmla="*/ 2 h 216"/>
                  <a:gd name="T54" fmla="*/ 1 w 123"/>
                  <a:gd name="T55" fmla="*/ 2 h 216"/>
                  <a:gd name="T56" fmla="*/ 1 w 123"/>
                  <a:gd name="T57" fmla="*/ 2 h 216"/>
                  <a:gd name="T58" fmla="*/ 1 w 123"/>
                  <a:gd name="T59" fmla="*/ 2 h 216"/>
                  <a:gd name="T60" fmla="*/ 1 w 123"/>
                  <a:gd name="T61" fmla="*/ 2 h 216"/>
                  <a:gd name="T62" fmla="*/ 1 w 123"/>
                  <a:gd name="T63" fmla="*/ 2 h 216"/>
                  <a:gd name="T64" fmla="*/ 1 w 123"/>
                  <a:gd name="T65" fmla="*/ 1 h 216"/>
                  <a:gd name="T66" fmla="*/ 1 w 123"/>
                  <a:gd name="T67" fmla="*/ 1 h 216"/>
                  <a:gd name="T68" fmla="*/ 1 w 123"/>
                  <a:gd name="T69" fmla="*/ 1 h 216"/>
                  <a:gd name="T70" fmla="*/ 1 w 123"/>
                  <a:gd name="T71" fmla="*/ 1 h 216"/>
                  <a:gd name="T72" fmla="*/ 1 w 123"/>
                  <a:gd name="T73" fmla="*/ 1 h 216"/>
                  <a:gd name="T74" fmla="*/ 1 w 123"/>
                  <a:gd name="T75" fmla="*/ 1 h 216"/>
                  <a:gd name="T76" fmla="*/ 1 w 123"/>
                  <a:gd name="T77" fmla="*/ 1 h 216"/>
                  <a:gd name="T78" fmla="*/ 1 w 123"/>
                  <a:gd name="T79" fmla="*/ 1 h 216"/>
                  <a:gd name="T80" fmla="*/ 1 w 123"/>
                  <a:gd name="T81" fmla="*/ 0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3"/>
                  <a:gd name="T124" fmla="*/ 0 h 216"/>
                  <a:gd name="T125" fmla="*/ 123 w 123"/>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3" h="216">
                    <a:moveTo>
                      <a:pt x="16" y="0"/>
                    </a:moveTo>
                    <a:lnTo>
                      <a:pt x="11" y="0"/>
                    </a:lnTo>
                    <a:lnTo>
                      <a:pt x="8" y="1"/>
                    </a:lnTo>
                    <a:lnTo>
                      <a:pt x="3" y="1"/>
                    </a:lnTo>
                    <a:lnTo>
                      <a:pt x="0" y="2"/>
                    </a:lnTo>
                    <a:lnTo>
                      <a:pt x="18" y="6"/>
                    </a:lnTo>
                    <a:lnTo>
                      <a:pt x="35" y="15"/>
                    </a:lnTo>
                    <a:lnTo>
                      <a:pt x="50" y="25"/>
                    </a:lnTo>
                    <a:lnTo>
                      <a:pt x="64" y="38"/>
                    </a:lnTo>
                    <a:lnTo>
                      <a:pt x="75" y="53"/>
                    </a:lnTo>
                    <a:lnTo>
                      <a:pt x="83" y="70"/>
                    </a:lnTo>
                    <a:lnTo>
                      <a:pt x="87" y="88"/>
                    </a:lnTo>
                    <a:lnTo>
                      <a:pt x="90" y="108"/>
                    </a:lnTo>
                    <a:lnTo>
                      <a:pt x="87" y="127"/>
                    </a:lnTo>
                    <a:lnTo>
                      <a:pt x="83" y="146"/>
                    </a:lnTo>
                    <a:lnTo>
                      <a:pt x="75" y="163"/>
                    </a:lnTo>
                    <a:lnTo>
                      <a:pt x="64" y="178"/>
                    </a:lnTo>
                    <a:lnTo>
                      <a:pt x="50" y="191"/>
                    </a:lnTo>
                    <a:lnTo>
                      <a:pt x="35" y="201"/>
                    </a:lnTo>
                    <a:lnTo>
                      <a:pt x="18" y="209"/>
                    </a:lnTo>
                    <a:lnTo>
                      <a:pt x="0" y="214"/>
                    </a:lnTo>
                    <a:lnTo>
                      <a:pt x="3" y="215"/>
                    </a:lnTo>
                    <a:lnTo>
                      <a:pt x="8" y="215"/>
                    </a:lnTo>
                    <a:lnTo>
                      <a:pt x="11" y="216"/>
                    </a:lnTo>
                    <a:lnTo>
                      <a:pt x="16" y="216"/>
                    </a:lnTo>
                    <a:lnTo>
                      <a:pt x="38" y="214"/>
                    </a:lnTo>
                    <a:lnTo>
                      <a:pt x="57" y="208"/>
                    </a:lnTo>
                    <a:lnTo>
                      <a:pt x="76" y="198"/>
                    </a:lnTo>
                    <a:lnTo>
                      <a:pt x="92" y="184"/>
                    </a:lnTo>
                    <a:lnTo>
                      <a:pt x="105" y="169"/>
                    </a:lnTo>
                    <a:lnTo>
                      <a:pt x="115" y="151"/>
                    </a:lnTo>
                    <a:lnTo>
                      <a:pt x="121" y="130"/>
                    </a:lnTo>
                    <a:lnTo>
                      <a:pt x="123" y="108"/>
                    </a:lnTo>
                    <a:lnTo>
                      <a:pt x="121" y="86"/>
                    </a:lnTo>
                    <a:lnTo>
                      <a:pt x="115" y="65"/>
                    </a:lnTo>
                    <a:lnTo>
                      <a:pt x="105" y="47"/>
                    </a:lnTo>
                    <a:lnTo>
                      <a:pt x="92" y="31"/>
                    </a:lnTo>
                    <a:lnTo>
                      <a:pt x="76" y="18"/>
                    </a:lnTo>
                    <a:lnTo>
                      <a:pt x="57" y="8"/>
                    </a:lnTo>
                    <a:lnTo>
                      <a:pt x="38" y="2"/>
                    </a:lnTo>
                    <a:lnTo>
                      <a:pt x="16" y="0"/>
                    </a:lnTo>
                    <a:close/>
                  </a:path>
                </a:pathLst>
              </a:custGeom>
              <a:solidFill>
                <a:srgbClr val="E09E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24" name="Freeform 722"/>
              <p:cNvSpPr>
                <a:spLocks/>
              </p:cNvSpPr>
              <p:nvPr/>
            </p:nvSpPr>
            <p:spPr bwMode="auto">
              <a:xfrm>
                <a:off x="2545" y="2627"/>
                <a:ext cx="78" cy="94"/>
              </a:xfrm>
              <a:custGeom>
                <a:avLst/>
                <a:gdLst>
                  <a:gd name="T0" fmla="*/ 1 w 155"/>
                  <a:gd name="T1" fmla="*/ 2 h 187"/>
                  <a:gd name="T2" fmla="*/ 2 w 155"/>
                  <a:gd name="T3" fmla="*/ 0 h 187"/>
                  <a:gd name="T4" fmla="*/ 0 w 155"/>
                  <a:gd name="T5" fmla="*/ 0 h 187"/>
                  <a:gd name="T6" fmla="*/ 1 w 155"/>
                  <a:gd name="T7" fmla="*/ 2 h 187"/>
                  <a:gd name="T8" fmla="*/ 0 60000 65536"/>
                  <a:gd name="T9" fmla="*/ 0 60000 65536"/>
                  <a:gd name="T10" fmla="*/ 0 60000 65536"/>
                  <a:gd name="T11" fmla="*/ 0 60000 65536"/>
                  <a:gd name="T12" fmla="*/ 0 w 155"/>
                  <a:gd name="T13" fmla="*/ 0 h 187"/>
                  <a:gd name="T14" fmla="*/ 155 w 155"/>
                  <a:gd name="T15" fmla="*/ 187 h 187"/>
                </a:gdLst>
                <a:ahLst/>
                <a:cxnLst>
                  <a:cxn ang="T8">
                    <a:pos x="T0" y="T1"/>
                  </a:cxn>
                  <a:cxn ang="T9">
                    <a:pos x="T2" y="T3"/>
                  </a:cxn>
                  <a:cxn ang="T10">
                    <a:pos x="T4" y="T5"/>
                  </a:cxn>
                  <a:cxn ang="T11">
                    <a:pos x="T6" y="T7"/>
                  </a:cxn>
                </a:cxnLst>
                <a:rect l="T12" t="T13" r="T14" b="T15"/>
                <a:pathLst>
                  <a:path w="155" h="187">
                    <a:moveTo>
                      <a:pt x="77" y="187"/>
                    </a:moveTo>
                    <a:lnTo>
                      <a:pt x="155" y="0"/>
                    </a:lnTo>
                    <a:lnTo>
                      <a:pt x="0" y="0"/>
                    </a:lnTo>
                    <a:lnTo>
                      <a:pt x="77"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25" name="Freeform 723"/>
              <p:cNvSpPr>
                <a:spLocks/>
              </p:cNvSpPr>
              <p:nvPr/>
            </p:nvSpPr>
            <p:spPr bwMode="auto">
              <a:xfrm>
                <a:off x="2553" y="2644"/>
                <a:ext cx="14" cy="14"/>
              </a:xfrm>
              <a:custGeom>
                <a:avLst/>
                <a:gdLst>
                  <a:gd name="T0" fmla="*/ 1 w 28"/>
                  <a:gd name="T1" fmla="*/ 1 h 28"/>
                  <a:gd name="T2" fmla="*/ 1 w 28"/>
                  <a:gd name="T3" fmla="*/ 1 h 28"/>
                  <a:gd name="T4" fmla="*/ 1 w 28"/>
                  <a:gd name="T5" fmla="*/ 1 h 28"/>
                  <a:gd name="T6" fmla="*/ 1 w 28"/>
                  <a:gd name="T7" fmla="*/ 1 h 28"/>
                  <a:gd name="T8" fmla="*/ 1 w 28"/>
                  <a:gd name="T9" fmla="*/ 1 h 28"/>
                  <a:gd name="T10" fmla="*/ 1 w 28"/>
                  <a:gd name="T11" fmla="*/ 1 h 28"/>
                  <a:gd name="T12" fmla="*/ 1 w 28"/>
                  <a:gd name="T13" fmla="*/ 1 h 28"/>
                  <a:gd name="T14" fmla="*/ 1 w 28"/>
                  <a:gd name="T15" fmla="*/ 1 h 28"/>
                  <a:gd name="T16" fmla="*/ 1 w 28"/>
                  <a:gd name="T17" fmla="*/ 0 h 28"/>
                  <a:gd name="T18" fmla="*/ 1 w 28"/>
                  <a:gd name="T19" fmla="*/ 1 h 28"/>
                  <a:gd name="T20" fmla="*/ 1 w 28"/>
                  <a:gd name="T21" fmla="*/ 1 h 28"/>
                  <a:gd name="T22" fmla="*/ 1 w 28"/>
                  <a:gd name="T23" fmla="*/ 1 h 28"/>
                  <a:gd name="T24" fmla="*/ 0 w 28"/>
                  <a:gd name="T25" fmla="*/ 1 h 28"/>
                  <a:gd name="T26" fmla="*/ 1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5" y="28"/>
                    </a:moveTo>
                    <a:lnTo>
                      <a:pt x="19" y="27"/>
                    </a:lnTo>
                    <a:lnTo>
                      <a:pt x="24" y="24"/>
                    </a:lnTo>
                    <a:lnTo>
                      <a:pt x="27" y="20"/>
                    </a:lnTo>
                    <a:lnTo>
                      <a:pt x="28"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26" name="Freeform 724"/>
              <p:cNvSpPr>
                <a:spLocks/>
              </p:cNvSpPr>
              <p:nvPr/>
            </p:nvSpPr>
            <p:spPr bwMode="auto">
              <a:xfrm>
                <a:off x="2563" y="2656"/>
                <a:ext cx="13" cy="13"/>
              </a:xfrm>
              <a:custGeom>
                <a:avLst/>
                <a:gdLst>
                  <a:gd name="T0" fmla="*/ 0 w 28"/>
                  <a:gd name="T1" fmla="*/ 0 h 28"/>
                  <a:gd name="T2" fmla="*/ 0 w 28"/>
                  <a:gd name="T3" fmla="*/ 0 h 28"/>
                  <a:gd name="T4" fmla="*/ 0 w 28"/>
                  <a:gd name="T5" fmla="*/ 0 h 28"/>
                  <a:gd name="T6" fmla="*/ 0 w 28"/>
                  <a:gd name="T7" fmla="*/ 0 h 28"/>
                  <a:gd name="T8" fmla="*/ 0 w 28"/>
                  <a:gd name="T9" fmla="*/ 0 h 28"/>
                  <a:gd name="T10" fmla="*/ 0 w 28"/>
                  <a:gd name="T11" fmla="*/ 0 h 28"/>
                  <a:gd name="T12" fmla="*/ 0 w 28"/>
                  <a:gd name="T13" fmla="*/ 0 h 28"/>
                  <a:gd name="T14" fmla="*/ 0 w 28"/>
                  <a:gd name="T15" fmla="*/ 0 h 28"/>
                  <a:gd name="T16" fmla="*/ 0 w 28"/>
                  <a:gd name="T17" fmla="*/ 0 h 28"/>
                  <a:gd name="T18" fmla="*/ 0 w 28"/>
                  <a:gd name="T19" fmla="*/ 0 h 28"/>
                  <a:gd name="T20" fmla="*/ 0 w 28"/>
                  <a:gd name="T21" fmla="*/ 0 h 28"/>
                  <a:gd name="T22" fmla="*/ 0 w 28"/>
                  <a:gd name="T23" fmla="*/ 0 h 28"/>
                  <a:gd name="T24" fmla="*/ 0 w 28"/>
                  <a:gd name="T25" fmla="*/ 0 h 28"/>
                  <a:gd name="T26" fmla="*/ 0 w 28"/>
                  <a:gd name="T27" fmla="*/ 0 h 28"/>
                  <a:gd name="T28" fmla="*/ 0 w 28"/>
                  <a:gd name="T29" fmla="*/ 0 h 28"/>
                  <a:gd name="T30" fmla="*/ 0 w 28"/>
                  <a:gd name="T31" fmla="*/ 0 h 28"/>
                  <a:gd name="T32" fmla="*/ 0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20" y="27"/>
                    </a:lnTo>
                    <a:lnTo>
                      <a:pt x="24" y="24"/>
                    </a:lnTo>
                    <a:lnTo>
                      <a:pt x="27" y="20"/>
                    </a:lnTo>
                    <a:lnTo>
                      <a:pt x="28" y="14"/>
                    </a:lnTo>
                    <a:lnTo>
                      <a:pt x="27" y="8"/>
                    </a:lnTo>
                    <a:lnTo>
                      <a:pt x="24" y="4"/>
                    </a:lnTo>
                    <a:lnTo>
                      <a:pt x="20" y="1"/>
                    </a:lnTo>
                    <a:lnTo>
                      <a:pt x="14" y="0"/>
                    </a:lnTo>
                    <a:lnTo>
                      <a:pt x="8" y="1"/>
                    </a:lnTo>
                    <a:lnTo>
                      <a:pt x="4" y="4"/>
                    </a:lnTo>
                    <a:lnTo>
                      <a:pt x="1" y="8"/>
                    </a:lnTo>
                    <a:lnTo>
                      <a:pt x="0" y="14"/>
                    </a:lnTo>
                    <a:lnTo>
                      <a:pt x="1" y="20"/>
                    </a:lnTo>
                    <a:lnTo>
                      <a:pt x="4" y="24"/>
                    </a:lnTo>
                    <a:lnTo>
                      <a:pt x="8"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27" name="Freeform 725"/>
              <p:cNvSpPr>
                <a:spLocks/>
              </p:cNvSpPr>
              <p:nvPr/>
            </p:nvSpPr>
            <p:spPr bwMode="auto">
              <a:xfrm>
                <a:off x="2599" y="2644"/>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4" y="28"/>
                    </a:moveTo>
                    <a:lnTo>
                      <a:pt x="9" y="27"/>
                    </a:lnTo>
                    <a:lnTo>
                      <a:pt x="4" y="24"/>
                    </a:lnTo>
                    <a:lnTo>
                      <a:pt x="1" y="20"/>
                    </a:lnTo>
                    <a:lnTo>
                      <a:pt x="0" y="14"/>
                    </a:lnTo>
                    <a:lnTo>
                      <a:pt x="1" y="8"/>
                    </a:lnTo>
                    <a:lnTo>
                      <a:pt x="4" y="4"/>
                    </a:lnTo>
                    <a:lnTo>
                      <a:pt x="9" y="1"/>
                    </a:lnTo>
                    <a:lnTo>
                      <a:pt x="14" y="0"/>
                    </a:lnTo>
                    <a:lnTo>
                      <a:pt x="19" y="1"/>
                    </a:lnTo>
                    <a:lnTo>
                      <a:pt x="24" y="4"/>
                    </a:lnTo>
                    <a:lnTo>
                      <a:pt x="28" y="8"/>
                    </a:lnTo>
                    <a:lnTo>
                      <a:pt x="29" y="14"/>
                    </a:lnTo>
                    <a:lnTo>
                      <a:pt x="28" y="20"/>
                    </a:lnTo>
                    <a:lnTo>
                      <a:pt x="24" y="24"/>
                    </a:lnTo>
                    <a:lnTo>
                      <a:pt x="19"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28" name="Freeform 726"/>
              <p:cNvSpPr>
                <a:spLocks/>
              </p:cNvSpPr>
              <p:nvPr/>
            </p:nvSpPr>
            <p:spPr bwMode="auto">
              <a:xfrm>
                <a:off x="2590" y="2656"/>
                <a:ext cx="14" cy="13"/>
              </a:xfrm>
              <a:custGeom>
                <a:avLst/>
                <a:gdLst>
                  <a:gd name="T0" fmla="*/ 1 w 28"/>
                  <a:gd name="T1" fmla="*/ 0 h 28"/>
                  <a:gd name="T2" fmla="*/ 1 w 28"/>
                  <a:gd name="T3" fmla="*/ 0 h 28"/>
                  <a:gd name="T4" fmla="*/ 1 w 28"/>
                  <a:gd name="T5" fmla="*/ 0 h 28"/>
                  <a:gd name="T6" fmla="*/ 1 w 28"/>
                  <a:gd name="T7" fmla="*/ 0 h 28"/>
                  <a:gd name="T8" fmla="*/ 0 w 28"/>
                  <a:gd name="T9" fmla="*/ 0 h 28"/>
                  <a:gd name="T10" fmla="*/ 1 w 28"/>
                  <a:gd name="T11" fmla="*/ 0 h 28"/>
                  <a:gd name="T12" fmla="*/ 1 w 28"/>
                  <a:gd name="T13" fmla="*/ 0 h 28"/>
                  <a:gd name="T14" fmla="*/ 1 w 28"/>
                  <a:gd name="T15" fmla="*/ 0 h 28"/>
                  <a:gd name="T16" fmla="*/ 1 w 28"/>
                  <a:gd name="T17" fmla="*/ 0 h 28"/>
                  <a:gd name="T18" fmla="*/ 1 w 28"/>
                  <a:gd name="T19" fmla="*/ 0 h 28"/>
                  <a:gd name="T20" fmla="*/ 1 w 28"/>
                  <a:gd name="T21" fmla="*/ 0 h 28"/>
                  <a:gd name="T22" fmla="*/ 1 w 28"/>
                  <a:gd name="T23" fmla="*/ 0 h 28"/>
                  <a:gd name="T24" fmla="*/ 1 w 28"/>
                  <a:gd name="T25" fmla="*/ 0 h 28"/>
                  <a:gd name="T26" fmla="*/ 1 w 28"/>
                  <a:gd name="T27" fmla="*/ 0 h 28"/>
                  <a:gd name="T28" fmla="*/ 1 w 28"/>
                  <a:gd name="T29" fmla="*/ 0 h 28"/>
                  <a:gd name="T30" fmla="*/ 1 w 28"/>
                  <a:gd name="T31" fmla="*/ 0 h 28"/>
                  <a:gd name="T32" fmla="*/ 1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8" y="27"/>
                    </a:lnTo>
                    <a:lnTo>
                      <a:pt x="4" y="24"/>
                    </a:lnTo>
                    <a:lnTo>
                      <a:pt x="2" y="20"/>
                    </a:lnTo>
                    <a:lnTo>
                      <a:pt x="0" y="14"/>
                    </a:lnTo>
                    <a:lnTo>
                      <a:pt x="2" y="8"/>
                    </a:lnTo>
                    <a:lnTo>
                      <a:pt x="4" y="4"/>
                    </a:lnTo>
                    <a:lnTo>
                      <a:pt x="8" y="1"/>
                    </a:lnTo>
                    <a:lnTo>
                      <a:pt x="14" y="0"/>
                    </a:lnTo>
                    <a:lnTo>
                      <a:pt x="20" y="1"/>
                    </a:lnTo>
                    <a:lnTo>
                      <a:pt x="25" y="4"/>
                    </a:lnTo>
                    <a:lnTo>
                      <a:pt x="27" y="8"/>
                    </a:lnTo>
                    <a:lnTo>
                      <a:pt x="28" y="14"/>
                    </a:lnTo>
                    <a:lnTo>
                      <a:pt x="27" y="20"/>
                    </a:lnTo>
                    <a:lnTo>
                      <a:pt x="25" y="24"/>
                    </a:lnTo>
                    <a:lnTo>
                      <a:pt x="20"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29" name="Freeform 727"/>
              <p:cNvSpPr>
                <a:spLocks/>
              </p:cNvSpPr>
              <p:nvPr/>
            </p:nvSpPr>
            <p:spPr bwMode="auto">
              <a:xfrm>
                <a:off x="2576" y="2663"/>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5" y="28"/>
                    </a:moveTo>
                    <a:lnTo>
                      <a:pt x="19" y="27"/>
                    </a:lnTo>
                    <a:lnTo>
                      <a:pt x="24" y="24"/>
                    </a:lnTo>
                    <a:lnTo>
                      <a:pt x="27" y="20"/>
                    </a:lnTo>
                    <a:lnTo>
                      <a:pt x="29"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pic>
          <p:nvPicPr>
            <p:cNvPr id="24723" name="Picture 728" descr="BD00001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18" y="980"/>
              <a:ext cx="424"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24" name="Picture 729" descr="BD00002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81" y="982"/>
              <a:ext cx="353"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725" name="Group 730"/>
            <p:cNvGrpSpPr>
              <a:grpSpLocks noChangeAspect="1"/>
            </p:cNvGrpSpPr>
            <p:nvPr/>
          </p:nvGrpSpPr>
          <p:grpSpPr bwMode="auto">
            <a:xfrm>
              <a:off x="2382" y="998"/>
              <a:ext cx="336" cy="534"/>
              <a:chOff x="2400" y="2496"/>
              <a:chExt cx="369" cy="756"/>
            </a:xfrm>
          </p:grpSpPr>
          <p:sp>
            <p:nvSpPr>
              <p:cNvPr id="24904" name="AutoShape 731"/>
              <p:cNvSpPr>
                <a:spLocks noChangeAspect="1" noChangeArrowheads="1" noTextEdit="1"/>
              </p:cNvSpPr>
              <p:nvPr/>
            </p:nvSpPr>
            <p:spPr bwMode="auto">
              <a:xfrm>
                <a:off x="2400" y="2496"/>
                <a:ext cx="369"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905" name="Freeform 732"/>
              <p:cNvSpPr>
                <a:spLocks/>
              </p:cNvSpPr>
              <p:nvPr/>
            </p:nvSpPr>
            <p:spPr bwMode="auto">
              <a:xfrm>
                <a:off x="2490" y="2496"/>
                <a:ext cx="187" cy="122"/>
              </a:xfrm>
              <a:custGeom>
                <a:avLst/>
                <a:gdLst>
                  <a:gd name="T0" fmla="*/ 1 w 375"/>
                  <a:gd name="T1" fmla="*/ 2 h 244"/>
                  <a:gd name="T2" fmla="*/ 1 w 375"/>
                  <a:gd name="T3" fmla="*/ 2 h 244"/>
                  <a:gd name="T4" fmla="*/ 2 w 375"/>
                  <a:gd name="T5" fmla="*/ 2 h 244"/>
                  <a:gd name="T6" fmla="*/ 2 w 375"/>
                  <a:gd name="T7" fmla="*/ 2 h 244"/>
                  <a:gd name="T8" fmla="*/ 2 w 375"/>
                  <a:gd name="T9" fmla="*/ 2 h 244"/>
                  <a:gd name="T10" fmla="*/ 2 w 375"/>
                  <a:gd name="T11" fmla="*/ 2 h 244"/>
                  <a:gd name="T12" fmla="*/ 2 w 375"/>
                  <a:gd name="T13" fmla="*/ 2 h 244"/>
                  <a:gd name="T14" fmla="*/ 2 w 375"/>
                  <a:gd name="T15" fmla="*/ 2 h 244"/>
                  <a:gd name="T16" fmla="*/ 2 w 375"/>
                  <a:gd name="T17" fmla="*/ 2 h 244"/>
                  <a:gd name="T18" fmla="*/ 2 w 375"/>
                  <a:gd name="T19" fmla="*/ 2 h 244"/>
                  <a:gd name="T20" fmla="*/ 2 w 375"/>
                  <a:gd name="T21" fmla="*/ 2 h 244"/>
                  <a:gd name="T22" fmla="*/ 2 w 375"/>
                  <a:gd name="T23" fmla="*/ 2 h 244"/>
                  <a:gd name="T24" fmla="*/ 2 w 375"/>
                  <a:gd name="T25" fmla="*/ 1 h 244"/>
                  <a:gd name="T26" fmla="*/ 2 w 375"/>
                  <a:gd name="T27" fmla="*/ 1 h 244"/>
                  <a:gd name="T28" fmla="*/ 2 w 375"/>
                  <a:gd name="T29" fmla="*/ 1 h 244"/>
                  <a:gd name="T30" fmla="*/ 1 w 375"/>
                  <a:gd name="T31" fmla="*/ 1 h 244"/>
                  <a:gd name="T32" fmla="*/ 1 w 375"/>
                  <a:gd name="T33" fmla="*/ 1 h 244"/>
                  <a:gd name="T34" fmla="*/ 0 w 375"/>
                  <a:gd name="T35" fmla="*/ 1 h 244"/>
                  <a:gd name="T36" fmla="*/ 0 w 375"/>
                  <a:gd name="T37" fmla="*/ 1 h 244"/>
                  <a:gd name="T38" fmla="*/ 0 w 375"/>
                  <a:gd name="T39" fmla="*/ 1 h 244"/>
                  <a:gd name="T40" fmla="*/ 0 w 375"/>
                  <a:gd name="T41" fmla="*/ 2 h 244"/>
                  <a:gd name="T42" fmla="*/ 0 w 375"/>
                  <a:gd name="T43" fmla="*/ 2 h 244"/>
                  <a:gd name="T44" fmla="*/ 0 w 375"/>
                  <a:gd name="T45" fmla="*/ 2 h 244"/>
                  <a:gd name="T46" fmla="*/ 0 w 375"/>
                  <a:gd name="T47" fmla="*/ 2 h 244"/>
                  <a:gd name="T48" fmla="*/ 0 w 375"/>
                  <a:gd name="T49" fmla="*/ 2 h 244"/>
                  <a:gd name="T50" fmla="*/ 0 w 375"/>
                  <a:gd name="T51" fmla="*/ 2 h 244"/>
                  <a:gd name="T52" fmla="*/ 0 w 375"/>
                  <a:gd name="T53" fmla="*/ 2 h 244"/>
                  <a:gd name="T54" fmla="*/ 0 w 375"/>
                  <a:gd name="T55" fmla="*/ 2 h 244"/>
                  <a:gd name="T56" fmla="*/ 0 w 375"/>
                  <a:gd name="T57" fmla="*/ 2 h 244"/>
                  <a:gd name="T58" fmla="*/ 0 w 375"/>
                  <a:gd name="T59" fmla="*/ 2 h 244"/>
                  <a:gd name="T60" fmla="*/ 0 w 375"/>
                  <a:gd name="T61" fmla="*/ 2 h 244"/>
                  <a:gd name="T62" fmla="*/ 1 w 375"/>
                  <a:gd name="T63" fmla="*/ 2 h 2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5"/>
                  <a:gd name="T97" fmla="*/ 0 h 244"/>
                  <a:gd name="T98" fmla="*/ 375 w 375"/>
                  <a:gd name="T99" fmla="*/ 244 h 2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5" h="244">
                    <a:moveTo>
                      <a:pt x="188" y="244"/>
                    </a:moveTo>
                    <a:lnTo>
                      <a:pt x="212" y="244"/>
                    </a:lnTo>
                    <a:lnTo>
                      <a:pt x="234" y="243"/>
                    </a:lnTo>
                    <a:lnTo>
                      <a:pt x="254" y="241"/>
                    </a:lnTo>
                    <a:lnTo>
                      <a:pt x="272" y="240"/>
                    </a:lnTo>
                    <a:lnTo>
                      <a:pt x="289" y="237"/>
                    </a:lnTo>
                    <a:lnTo>
                      <a:pt x="304" y="234"/>
                    </a:lnTo>
                    <a:lnTo>
                      <a:pt x="318" y="232"/>
                    </a:lnTo>
                    <a:lnTo>
                      <a:pt x="331" y="228"/>
                    </a:lnTo>
                    <a:lnTo>
                      <a:pt x="341" y="225"/>
                    </a:lnTo>
                    <a:lnTo>
                      <a:pt x="350" y="222"/>
                    </a:lnTo>
                    <a:lnTo>
                      <a:pt x="357" y="219"/>
                    </a:lnTo>
                    <a:lnTo>
                      <a:pt x="364" y="217"/>
                    </a:lnTo>
                    <a:lnTo>
                      <a:pt x="369" y="216"/>
                    </a:lnTo>
                    <a:lnTo>
                      <a:pt x="372" y="213"/>
                    </a:lnTo>
                    <a:lnTo>
                      <a:pt x="374" y="212"/>
                    </a:lnTo>
                    <a:lnTo>
                      <a:pt x="375" y="212"/>
                    </a:lnTo>
                    <a:lnTo>
                      <a:pt x="372" y="210"/>
                    </a:lnTo>
                    <a:lnTo>
                      <a:pt x="368" y="205"/>
                    </a:lnTo>
                    <a:lnTo>
                      <a:pt x="361" y="198"/>
                    </a:lnTo>
                    <a:lnTo>
                      <a:pt x="353" y="188"/>
                    </a:lnTo>
                    <a:lnTo>
                      <a:pt x="345" y="177"/>
                    </a:lnTo>
                    <a:lnTo>
                      <a:pt x="338" y="166"/>
                    </a:lnTo>
                    <a:lnTo>
                      <a:pt x="333" y="154"/>
                    </a:lnTo>
                    <a:lnTo>
                      <a:pt x="331" y="143"/>
                    </a:lnTo>
                    <a:lnTo>
                      <a:pt x="327" y="114"/>
                    </a:lnTo>
                    <a:lnTo>
                      <a:pt x="319" y="88"/>
                    </a:lnTo>
                    <a:lnTo>
                      <a:pt x="307" y="62"/>
                    </a:lnTo>
                    <a:lnTo>
                      <a:pt x="289" y="41"/>
                    </a:lnTo>
                    <a:lnTo>
                      <a:pt x="267" y="24"/>
                    </a:lnTo>
                    <a:lnTo>
                      <a:pt x="243" y="12"/>
                    </a:lnTo>
                    <a:lnTo>
                      <a:pt x="217" y="2"/>
                    </a:lnTo>
                    <a:lnTo>
                      <a:pt x="188" y="0"/>
                    </a:lnTo>
                    <a:lnTo>
                      <a:pt x="159" y="2"/>
                    </a:lnTo>
                    <a:lnTo>
                      <a:pt x="132" y="12"/>
                    </a:lnTo>
                    <a:lnTo>
                      <a:pt x="107" y="24"/>
                    </a:lnTo>
                    <a:lnTo>
                      <a:pt x="86" y="41"/>
                    </a:lnTo>
                    <a:lnTo>
                      <a:pt x="69" y="62"/>
                    </a:lnTo>
                    <a:lnTo>
                      <a:pt x="56" y="88"/>
                    </a:lnTo>
                    <a:lnTo>
                      <a:pt x="47" y="114"/>
                    </a:lnTo>
                    <a:lnTo>
                      <a:pt x="45" y="143"/>
                    </a:lnTo>
                    <a:lnTo>
                      <a:pt x="43" y="154"/>
                    </a:lnTo>
                    <a:lnTo>
                      <a:pt x="38" y="167"/>
                    </a:lnTo>
                    <a:lnTo>
                      <a:pt x="31" y="179"/>
                    </a:lnTo>
                    <a:lnTo>
                      <a:pt x="23" y="189"/>
                    </a:lnTo>
                    <a:lnTo>
                      <a:pt x="14" y="198"/>
                    </a:lnTo>
                    <a:lnTo>
                      <a:pt x="7" y="205"/>
                    </a:lnTo>
                    <a:lnTo>
                      <a:pt x="2" y="211"/>
                    </a:lnTo>
                    <a:lnTo>
                      <a:pt x="0" y="212"/>
                    </a:lnTo>
                    <a:lnTo>
                      <a:pt x="1" y="212"/>
                    </a:lnTo>
                    <a:lnTo>
                      <a:pt x="2" y="213"/>
                    </a:lnTo>
                    <a:lnTo>
                      <a:pt x="6" y="216"/>
                    </a:lnTo>
                    <a:lnTo>
                      <a:pt x="10" y="217"/>
                    </a:lnTo>
                    <a:lnTo>
                      <a:pt x="17" y="219"/>
                    </a:lnTo>
                    <a:lnTo>
                      <a:pt x="25" y="222"/>
                    </a:lnTo>
                    <a:lnTo>
                      <a:pt x="33" y="225"/>
                    </a:lnTo>
                    <a:lnTo>
                      <a:pt x="45" y="228"/>
                    </a:lnTo>
                    <a:lnTo>
                      <a:pt x="56" y="232"/>
                    </a:lnTo>
                    <a:lnTo>
                      <a:pt x="70" y="234"/>
                    </a:lnTo>
                    <a:lnTo>
                      <a:pt x="86" y="237"/>
                    </a:lnTo>
                    <a:lnTo>
                      <a:pt x="103" y="240"/>
                    </a:lnTo>
                    <a:lnTo>
                      <a:pt x="122" y="241"/>
                    </a:lnTo>
                    <a:lnTo>
                      <a:pt x="142" y="243"/>
                    </a:lnTo>
                    <a:lnTo>
                      <a:pt x="164" y="244"/>
                    </a:lnTo>
                    <a:lnTo>
                      <a:pt x="188" y="244"/>
                    </a:lnTo>
                    <a:close/>
                  </a:path>
                </a:pathLst>
              </a:custGeom>
              <a:solidFill>
                <a:srgbClr val="8C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06" name="Freeform 733"/>
              <p:cNvSpPr>
                <a:spLocks/>
              </p:cNvSpPr>
              <p:nvPr/>
            </p:nvSpPr>
            <p:spPr bwMode="auto">
              <a:xfrm>
                <a:off x="2400" y="2627"/>
                <a:ext cx="369" cy="455"/>
              </a:xfrm>
              <a:custGeom>
                <a:avLst/>
                <a:gdLst>
                  <a:gd name="T0" fmla="*/ 5 w 738"/>
                  <a:gd name="T1" fmla="*/ 8 h 910"/>
                  <a:gd name="T2" fmla="*/ 4 w 738"/>
                  <a:gd name="T3" fmla="*/ 4 h 910"/>
                  <a:gd name="T4" fmla="*/ 5 w 738"/>
                  <a:gd name="T5" fmla="*/ 2 h 910"/>
                  <a:gd name="T6" fmla="*/ 6 w 738"/>
                  <a:gd name="T7" fmla="*/ 5 h 910"/>
                  <a:gd name="T8" fmla="*/ 6 w 738"/>
                  <a:gd name="T9" fmla="*/ 5 h 910"/>
                  <a:gd name="T10" fmla="*/ 5 w 738"/>
                  <a:gd name="T11" fmla="*/ 1 h 910"/>
                  <a:gd name="T12" fmla="*/ 4 w 738"/>
                  <a:gd name="T13" fmla="*/ 0 h 910"/>
                  <a:gd name="T14" fmla="*/ 3 w 738"/>
                  <a:gd name="T15" fmla="*/ 0 h 910"/>
                  <a:gd name="T16" fmla="*/ 3 w 738"/>
                  <a:gd name="T17" fmla="*/ 0 h 910"/>
                  <a:gd name="T18" fmla="*/ 2 w 738"/>
                  <a:gd name="T19" fmla="*/ 1 h 910"/>
                  <a:gd name="T20" fmla="*/ 0 w 738"/>
                  <a:gd name="T21" fmla="*/ 5 h 910"/>
                  <a:gd name="T22" fmla="*/ 1 w 738"/>
                  <a:gd name="T23" fmla="*/ 5 h 910"/>
                  <a:gd name="T24" fmla="*/ 2 w 738"/>
                  <a:gd name="T25" fmla="*/ 2 h 910"/>
                  <a:gd name="T26" fmla="*/ 2 w 738"/>
                  <a:gd name="T27" fmla="*/ 4 h 910"/>
                  <a:gd name="T28" fmla="*/ 2 w 738"/>
                  <a:gd name="T29" fmla="*/ 8 h 910"/>
                  <a:gd name="T30" fmla="*/ 5 w 738"/>
                  <a:gd name="T31" fmla="*/ 8 h 9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38"/>
                  <a:gd name="T49" fmla="*/ 0 h 910"/>
                  <a:gd name="T50" fmla="*/ 738 w 738"/>
                  <a:gd name="T51" fmla="*/ 910 h 9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38" h="910">
                    <a:moveTo>
                      <a:pt x="595" y="910"/>
                    </a:moveTo>
                    <a:lnTo>
                      <a:pt x="490" y="387"/>
                    </a:lnTo>
                    <a:lnTo>
                      <a:pt x="543" y="251"/>
                    </a:lnTo>
                    <a:lnTo>
                      <a:pt x="671" y="571"/>
                    </a:lnTo>
                    <a:lnTo>
                      <a:pt x="738" y="553"/>
                    </a:lnTo>
                    <a:lnTo>
                      <a:pt x="559" y="39"/>
                    </a:lnTo>
                    <a:lnTo>
                      <a:pt x="447" y="0"/>
                    </a:lnTo>
                    <a:lnTo>
                      <a:pt x="368" y="0"/>
                    </a:lnTo>
                    <a:lnTo>
                      <a:pt x="291" y="0"/>
                    </a:lnTo>
                    <a:lnTo>
                      <a:pt x="176" y="38"/>
                    </a:lnTo>
                    <a:lnTo>
                      <a:pt x="0" y="550"/>
                    </a:lnTo>
                    <a:lnTo>
                      <a:pt x="63" y="571"/>
                    </a:lnTo>
                    <a:lnTo>
                      <a:pt x="191" y="251"/>
                    </a:lnTo>
                    <a:lnTo>
                      <a:pt x="246" y="387"/>
                    </a:lnTo>
                    <a:lnTo>
                      <a:pt x="140" y="910"/>
                    </a:lnTo>
                    <a:lnTo>
                      <a:pt x="595" y="9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07" name="Freeform 734"/>
              <p:cNvSpPr>
                <a:spLocks/>
              </p:cNvSpPr>
              <p:nvPr/>
            </p:nvSpPr>
            <p:spPr bwMode="auto">
              <a:xfrm>
                <a:off x="2603" y="3082"/>
                <a:ext cx="65" cy="170"/>
              </a:xfrm>
              <a:custGeom>
                <a:avLst/>
                <a:gdLst>
                  <a:gd name="T0" fmla="*/ 0 w 129"/>
                  <a:gd name="T1" fmla="*/ 0 h 340"/>
                  <a:gd name="T2" fmla="*/ 1 w 129"/>
                  <a:gd name="T3" fmla="*/ 3 h 340"/>
                  <a:gd name="T4" fmla="*/ 2 w 129"/>
                  <a:gd name="T5" fmla="*/ 3 h 340"/>
                  <a:gd name="T6" fmla="*/ 1 w 129"/>
                  <a:gd name="T7" fmla="*/ 0 h 340"/>
                  <a:gd name="T8" fmla="*/ 0 w 129"/>
                  <a:gd name="T9" fmla="*/ 0 h 340"/>
                  <a:gd name="T10" fmla="*/ 0 60000 65536"/>
                  <a:gd name="T11" fmla="*/ 0 60000 65536"/>
                  <a:gd name="T12" fmla="*/ 0 60000 65536"/>
                  <a:gd name="T13" fmla="*/ 0 60000 65536"/>
                  <a:gd name="T14" fmla="*/ 0 60000 65536"/>
                  <a:gd name="T15" fmla="*/ 0 w 129"/>
                  <a:gd name="T16" fmla="*/ 0 h 340"/>
                  <a:gd name="T17" fmla="*/ 129 w 129"/>
                  <a:gd name="T18" fmla="*/ 340 h 340"/>
                </a:gdLst>
                <a:ahLst/>
                <a:cxnLst>
                  <a:cxn ang="T10">
                    <a:pos x="T0" y="T1"/>
                  </a:cxn>
                  <a:cxn ang="T11">
                    <a:pos x="T2" y="T3"/>
                  </a:cxn>
                  <a:cxn ang="T12">
                    <a:pos x="T4" y="T5"/>
                  </a:cxn>
                  <a:cxn ang="T13">
                    <a:pos x="T6" y="T7"/>
                  </a:cxn>
                  <a:cxn ang="T14">
                    <a:pos x="T8" y="T9"/>
                  </a:cxn>
                </a:cxnLst>
                <a:rect l="T15" t="T16" r="T17" b="T18"/>
                <a:pathLst>
                  <a:path w="129" h="340">
                    <a:moveTo>
                      <a:pt x="0" y="0"/>
                    </a:moveTo>
                    <a:lnTo>
                      <a:pt x="49" y="340"/>
                    </a:lnTo>
                    <a:lnTo>
                      <a:pt x="129" y="340"/>
                    </a:lnTo>
                    <a:lnTo>
                      <a:pt x="121" y="0"/>
                    </a:lnTo>
                    <a:lnTo>
                      <a:pt x="0"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08" name="Freeform 735"/>
              <p:cNvSpPr>
                <a:spLocks/>
              </p:cNvSpPr>
              <p:nvPr/>
            </p:nvSpPr>
            <p:spPr bwMode="auto">
              <a:xfrm>
                <a:off x="2500" y="3082"/>
                <a:ext cx="65" cy="170"/>
              </a:xfrm>
              <a:custGeom>
                <a:avLst/>
                <a:gdLst>
                  <a:gd name="T0" fmla="*/ 0 w 131"/>
                  <a:gd name="T1" fmla="*/ 0 h 340"/>
                  <a:gd name="T2" fmla="*/ 0 w 131"/>
                  <a:gd name="T3" fmla="*/ 3 h 340"/>
                  <a:gd name="T4" fmla="*/ 0 w 131"/>
                  <a:gd name="T5" fmla="*/ 3 h 340"/>
                  <a:gd name="T6" fmla="*/ 1 w 131"/>
                  <a:gd name="T7" fmla="*/ 0 h 340"/>
                  <a:gd name="T8" fmla="*/ 0 w 131"/>
                  <a:gd name="T9" fmla="*/ 0 h 340"/>
                  <a:gd name="T10" fmla="*/ 0 60000 65536"/>
                  <a:gd name="T11" fmla="*/ 0 60000 65536"/>
                  <a:gd name="T12" fmla="*/ 0 60000 65536"/>
                  <a:gd name="T13" fmla="*/ 0 60000 65536"/>
                  <a:gd name="T14" fmla="*/ 0 60000 65536"/>
                  <a:gd name="T15" fmla="*/ 0 w 131"/>
                  <a:gd name="T16" fmla="*/ 0 h 340"/>
                  <a:gd name="T17" fmla="*/ 131 w 131"/>
                  <a:gd name="T18" fmla="*/ 340 h 340"/>
                </a:gdLst>
                <a:ahLst/>
                <a:cxnLst>
                  <a:cxn ang="T10">
                    <a:pos x="T0" y="T1"/>
                  </a:cxn>
                  <a:cxn ang="T11">
                    <a:pos x="T2" y="T3"/>
                  </a:cxn>
                  <a:cxn ang="T12">
                    <a:pos x="T4" y="T5"/>
                  </a:cxn>
                  <a:cxn ang="T13">
                    <a:pos x="T6" y="T7"/>
                  </a:cxn>
                  <a:cxn ang="T14">
                    <a:pos x="T8" y="T9"/>
                  </a:cxn>
                </a:cxnLst>
                <a:rect l="T15" t="T16" r="T17" b="T18"/>
                <a:pathLst>
                  <a:path w="131" h="340">
                    <a:moveTo>
                      <a:pt x="9" y="0"/>
                    </a:moveTo>
                    <a:lnTo>
                      <a:pt x="0" y="340"/>
                    </a:lnTo>
                    <a:lnTo>
                      <a:pt x="81" y="340"/>
                    </a:lnTo>
                    <a:lnTo>
                      <a:pt x="131" y="0"/>
                    </a:lnTo>
                    <a:lnTo>
                      <a:pt x="9"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09" name="Freeform 736"/>
              <p:cNvSpPr>
                <a:spLocks/>
              </p:cNvSpPr>
              <p:nvPr/>
            </p:nvSpPr>
            <p:spPr bwMode="auto">
              <a:xfrm>
                <a:off x="2530" y="2513"/>
                <a:ext cx="108" cy="109"/>
              </a:xfrm>
              <a:custGeom>
                <a:avLst/>
                <a:gdLst>
                  <a:gd name="T0" fmla="*/ 1 w 214"/>
                  <a:gd name="T1" fmla="*/ 2 h 216"/>
                  <a:gd name="T2" fmla="*/ 2 w 214"/>
                  <a:gd name="T3" fmla="*/ 2 h 216"/>
                  <a:gd name="T4" fmla="*/ 2 w 214"/>
                  <a:gd name="T5" fmla="*/ 2 h 216"/>
                  <a:gd name="T6" fmla="*/ 2 w 214"/>
                  <a:gd name="T7" fmla="*/ 2 h 216"/>
                  <a:gd name="T8" fmla="*/ 2 w 214"/>
                  <a:gd name="T9" fmla="*/ 2 h 216"/>
                  <a:gd name="T10" fmla="*/ 2 w 214"/>
                  <a:gd name="T11" fmla="*/ 2 h 216"/>
                  <a:gd name="T12" fmla="*/ 2 w 214"/>
                  <a:gd name="T13" fmla="*/ 2 h 216"/>
                  <a:gd name="T14" fmla="*/ 2 w 214"/>
                  <a:gd name="T15" fmla="*/ 2 h 216"/>
                  <a:gd name="T16" fmla="*/ 2 w 214"/>
                  <a:gd name="T17" fmla="*/ 1 h 216"/>
                  <a:gd name="T18" fmla="*/ 2 w 214"/>
                  <a:gd name="T19" fmla="*/ 1 h 216"/>
                  <a:gd name="T20" fmla="*/ 2 w 214"/>
                  <a:gd name="T21" fmla="*/ 1 h 216"/>
                  <a:gd name="T22" fmla="*/ 2 w 214"/>
                  <a:gd name="T23" fmla="*/ 1 h 216"/>
                  <a:gd name="T24" fmla="*/ 2 w 214"/>
                  <a:gd name="T25" fmla="*/ 1 h 216"/>
                  <a:gd name="T26" fmla="*/ 2 w 214"/>
                  <a:gd name="T27" fmla="*/ 1 h 216"/>
                  <a:gd name="T28" fmla="*/ 2 w 214"/>
                  <a:gd name="T29" fmla="*/ 1 h 216"/>
                  <a:gd name="T30" fmla="*/ 2 w 214"/>
                  <a:gd name="T31" fmla="*/ 1 h 216"/>
                  <a:gd name="T32" fmla="*/ 1 w 214"/>
                  <a:gd name="T33" fmla="*/ 0 h 216"/>
                  <a:gd name="T34" fmla="*/ 1 w 214"/>
                  <a:gd name="T35" fmla="*/ 1 h 216"/>
                  <a:gd name="T36" fmla="*/ 1 w 214"/>
                  <a:gd name="T37" fmla="*/ 1 h 216"/>
                  <a:gd name="T38" fmla="*/ 1 w 214"/>
                  <a:gd name="T39" fmla="*/ 1 h 216"/>
                  <a:gd name="T40" fmla="*/ 1 w 214"/>
                  <a:gd name="T41" fmla="*/ 1 h 216"/>
                  <a:gd name="T42" fmla="*/ 1 w 214"/>
                  <a:gd name="T43" fmla="*/ 1 h 216"/>
                  <a:gd name="T44" fmla="*/ 1 w 214"/>
                  <a:gd name="T45" fmla="*/ 1 h 216"/>
                  <a:gd name="T46" fmla="*/ 1 w 214"/>
                  <a:gd name="T47" fmla="*/ 1 h 216"/>
                  <a:gd name="T48" fmla="*/ 0 w 214"/>
                  <a:gd name="T49" fmla="*/ 1 h 216"/>
                  <a:gd name="T50" fmla="*/ 1 w 214"/>
                  <a:gd name="T51" fmla="*/ 2 h 216"/>
                  <a:gd name="T52" fmla="*/ 1 w 214"/>
                  <a:gd name="T53" fmla="*/ 2 h 216"/>
                  <a:gd name="T54" fmla="*/ 1 w 214"/>
                  <a:gd name="T55" fmla="*/ 2 h 216"/>
                  <a:gd name="T56" fmla="*/ 1 w 214"/>
                  <a:gd name="T57" fmla="*/ 2 h 216"/>
                  <a:gd name="T58" fmla="*/ 1 w 214"/>
                  <a:gd name="T59" fmla="*/ 2 h 216"/>
                  <a:gd name="T60" fmla="*/ 1 w 214"/>
                  <a:gd name="T61" fmla="*/ 2 h 216"/>
                  <a:gd name="T62" fmla="*/ 1 w 214"/>
                  <a:gd name="T63" fmla="*/ 2 h 216"/>
                  <a:gd name="T64" fmla="*/ 1 w 214"/>
                  <a:gd name="T65" fmla="*/ 2 h 2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
                  <a:gd name="T100" fmla="*/ 0 h 216"/>
                  <a:gd name="T101" fmla="*/ 214 w 214"/>
                  <a:gd name="T102" fmla="*/ 216 h 2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 h="216">
                    <a:moveTo>
                      <a:pt x="107" y="216"/>
                    </a:moveTo>
                    <a:lnTo>
                      <a:pt x="129" y="214"/>
                    </a:lnTo>
                    <a:lnTo>
                      <a:pt x="148" y="208"/>
                    </a:lnTo>
                    <a:lnTo>
                      <a:pt x="167" y="198"/>
                    </a:lnTo>
                    <a:lnTo>
                      <a:pt x="183" y="184"/>
                    </a:lnTo>
                    <a:lnTo>
                      <a:pt x="196" y="169"/>
                    </a:lnTo>
                    <a:lnTo>
                      <a:pt x="206" y="151"/>
                    </a:lnTo>
                    <a:lnTo>
                      <a:pt x="212" y="130"/>
                    </a:lnTo>
                    <a:lnTo>
                      <a:pt x="214" y="108"/>
                    </a:lnTo>
                    <a:lnTo>
                      <a:pt x="212" y="86"/>
                    </a:lnTo>
                    <a:lnTo>
                      <a:pt x="206" y="65"/>
                    </a:lnTo>
                    <a:lnTo>
                      <a:pt x="196" y="47"/>
                    </a:lnTo>
                    <a:lnTo>
                      <a:pt x="183" y="31"/>
                    </a:lnTo>
                    <a:lnTo>
                      <a:pt x="167" y="18"/>
                    </a:lnTo>
                    <a:lnTo>
                      <a:pt x="148" y="8"/>
                    </a:lnTo>
                    <a:lnTo>
                      <a:pt x="129" y="2"/>
                    </a:lnTo>
                    <a:lnTo>
                      <a:pt x="107" y="0"/>
                    </a:lnTo>
                    <a:lnTo>
                      <a:pt x="85" y="2"/>
                    </a:lnTo>
                    <a:lnTo>
                      <a:pt x="65" y="8"/>
                    </a:lnTo>
                    <a:lnTo>
                      <a:pt x="47" y="18"/>
                    </a:lnTo>
                    <a:lnTo>
                      <a:pt x="31" y="31"/>
                    </a:lnTo>
                    <a:lnTo>
                      <a:pt x="18" y="47"/>
                    </a:lnTo>
                    <a:lnTo>
                      <a:pt x="8" y="65"/>
                    </a:lnTo>
                    <a:lnTo>
                      <a:pt x="2" y="86"/>
                    </a:lnTo>
                    <a:lnTo>
                      <a:pt x="0" y="108"/>
                    </a:lnTo>
                    <a:lnTo>
                      <a:pt x="2" y="130"/>
                    </a:lnTo>
                    <a:lnTo>
                      <a:pt x="8" y="151"/>
                    </a:lnTo>
                    <a:lnTo>
                      <a:pt x="18" y="169"/>
                    </a:lnTo>
                    <a:lnTo>
                      <a:pt x="31" y="184"/>
                    </a:lnTo>
                    <a:lnTo>
                      <a:pt x="47" y="198"/>
                    </a:lnTo>
                    <a:lnTo>
                      <a:pt x="65" y="208"/>
                    </a:lnTo>
                    <a:lnTo>
                      <a:pt x="85" y="214"/>
                    </a:lnTo>
                    <a:lnTo>
                      <a:pt x="107" y="216"/>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10" name="Freeform 737"/>
              <p:cNvSpPr>
                <a:spLocks/>
              </p:cNvSpPr>
              <p:nvPr/>
            </p:nvSpPr>
            <p:spPr bwMode="auto">
              <a:xfrm>
                <a:off x="2576" y="2513"/>
                <a:ext cx="62" cy="109"/>
              </a:xfrm>
              <a:custGeom>
                <a:avLst/>
                <a:gdLst>
                  <a:gd name="T0" fmla="*/ 1 w 123"/>
                  <a:gd name="T1" fmla="*/ 0 h 216"/>
                  <a:gd name="T2" fmla="*/ 1 w 123"/>
                  <a:gd name="T3" fmla="*/ 0 h 216"/>
                  <a:gd name="T4" fmla="*/ 1 w 123"/>
                  <a:gd name="T5" fmla="*/ 1 h 216"/>
                  <a:gd name="T6" fmla="*/ 1 w 123"/>
                  <a:gd name="T7" fmla="*/ 1 h 216"/>
                  <a:gd name="T8" fmla="*/ 0 w 123"/>
                  <a:gd name="T9" fmla="*/ 1 h 216"/>
                  <a:gd name="T10" fmla="*/ 1 w 123"/>
                  <a:gd name="T11" fmla="*/ 1 h 216"/>
                  <a:gd name="T12" fmla="*/ 1 w 123"/>
                  <a:gd name="T13" fmla="*/ 1 h 216"/>
                  <a:gd name="T14" fmla="*/ 1 w 123"/>
                  <a:gd name="T15" fmla="*/ 1 h 216"/>
                  <a:gd name="T16" fmla="*/ 1 w 123"/>
                  <a:gd name="T17" fmla="*/ 1 h 216"/>
                  <a:gd name="T18" fmla="*/ 1 w 123"/>
                  <a:gd name="T19" fmla="*/ 1 h 216"/>
                  <a:gd name="T20" fmla="*/ 1 w 123"/>
                  <a:gd name="T21" fmla="*/ 1 h 216"/>
                  <a:gd name="T22" fmla="*/ 1 w 123"/>
                  <a:gd name="T23" fmla="*/ 1 h 216"/>
                  <a:gd name="T24" fmla="*/ 1 w 123"/>
                  <a:gd name="T25" fmla="*/ 1 h 216"/>
                  <a:gd name="T26" fmla="*/ 1 w 123"/>
                  <a:gd name="T27" fmla="*/ 1 h 216"/>
                  <a:gd name="T28" fmla="*/ 1 w 123"/>
                  <a:gd name="T29" fmla="*/ 2 h 216"/>
                  <a:gd name="T30" fmla="*/ 1 w 123"/>
                  <a:gd name="T31" fmla="*/ 2 h 216"/>
                  <a:gd name="T32" fmla="*/ 1 w 123"/>
                  <a:gd name="T33" fmla="*/ 2 h 216"/>
                  <a:gd name="T34" fmla="*/ 1 w 123"/>
                  <a:gd name="T35" fmla="*/ 2 h 216"/>
                  <a:gd name="T36" fmla="*/ 1 w 123"/>
                  <a:gd name="T37" fmla="*/ 2 h 216"/>
                  <a:gd name="T38" fmla="*/ 1 w 123"/>
                  <a:gd name="T39" fmla="*/ 2 h 216"/>
                  <a:gd name="T40" fmla="*/ 0 w 123"/>
                  <a:gd name="T41" fmla="*/ 2 h 216"/>
                  <a:gd name="T42" fmla="*/ 1 w 123"/>
                  <a:gd name="T43" fmla="*/ 2 h 216"/>
                  <a:gd name="T44" fmla="*/ 1 w 123"/>
                  <a:gd name="T45" fmla="*/ 2 h 216"/>
                  <a:gd name="T46" fmla="*/ 1 w 123"/>
                  <a:gd name="T47" fmla="*/ 2 h 216"/>
                  <a:gd name="T48" fmla="*/ 1 w 123"/>
                  <a:gd name="T49" fmla="*/ 2 h 216"/>
                  <a:gd name="T50" fmla="*/ 1 w 123"/>
                  <a:gd name="T51" fmla="*/ 2 h 216"/>
                  <a:gd name="T52" fmla="*/ 1 w 123"/>
                  <a:gd name="T53" fmla="*/ 2 h 216"/>
                  <a:gd name="T54" fmla="*/ 1 w 123"/>
                  <a:gd name="T55" fmla="*/ 2 h 216"/>
                  <a:gd name="T56" fmla="*/ 1 w 123"/>
                  <a:gd name="T57" fmla="*/ 2 h 216"/>
                  <a:gd name="T58" fmla="*/ 1 w 123"/>
                  <a:gd name="T59" fmla="*/ 2 h 216"/>
                  <a:gd name="T60" fmla="*/ 1 w 123"/>
                  <a:gd name="T61" fmla="*/ 2 h 216"/>
                  <a:gd name="T62" fmla="*/ 1 w 123"/>
                  <a:gd name="T63" fmla="*/ 2 h 216"/>
                  <a:gd name="T64" fmla="*/ 1 w 123"/>
                  <a:gd name="T65" fmla="*/ 1 h 216"/>
                  <a:gd name="T66" fmla="*/ 1 w 123"/>
                  <a:gd name="T67" fmla="*/ 1 h 216"/>
                  <a:gd name="T68" fmla="*/ 1 w 123"/>
                  <a:gd name="T69" fmla="*/ 1 h 216"/>
                  <a:gd name="T70" fmla="*/ 1 w 123"/>
                  <a:gd name="T71" fmla="*/ 1 h 216"/>
                  <a:gd name="T72" fmla="*/ 1 w 123"/>
                  <a:gd name="T73" fmla="*/ 1 h 216"/>
                  <a:gd name="T74" fmla="*/ 1 w 123"/>
                  <a:gd name="T75" fmla="*/ 1 h 216"/>
                  <a:gd name="T76" fmla="*/ 1 w 123"/>
                  <a:gd name="T77" fmla="*/ 1 h 216"/>
                  <a:gd name="T78" fmla="*/ 1 w 123"/>
                  <a:gd name="T79" fmla="*/ 1 h 216"/>
                  <a:gd name="T80" fmla="*/ 1 w 123"/>
                  <a:gd name="T81" fmla="*/ 0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3"/>
                  <a:gd name="T124" fmla="*/ 0 h 216"/>
                  <a:gd name="T125" fmla="*/ 123 w 123"/>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3" h="216">
                    <a:moveTo>
                      <a:pt x="16" y="0"/>
                    </a:moveTo>
                    <a:lnTo>
                      <a:pt x="11" y="0"/>
                    </a:lnTo>
                    <a:lnTo>
                      <a:pt x="8" y="1"/>
                    </a:lnTo>
                    <a:lnTo>
                      <a:pt x="3" y="1"/>
                    </a:lnTo>
                    <a:lnTo>
                      <a:pt x="0" y="2"/>
                    </a:lnTo>
                    <a:lnTo>
                      <a:pt x="18" y="6"/>
                    </a:lnTo>
                    <a:lnTo>
                      <a:pt x="35" y="15"/>
                    </a:lnTo>
                    <a:lnTo>
                      <a:pt x="50" y="25"/>
                    </a:lnTo>
                    <a:lnTo>
                      <a:pt x="64" y="38"/>
                    </a:lnTo>
                    <a:lnTo>
                      <a:pt x="75" y="53"/>
                    </a:lnTo>
                    <a:lnTo>
                      <a:pt x="83" y="70"/>
                    </a:lnTo>
                    <a:lnTo>
                      <a:pt x="87" y="88"/>
                    </a:lnTo>
                    <a:lnTo>
                      <a:pt x="90" y="108"/>
                    </a:lnTo>
                    <a:lnTo>
                      <a:pt x="87" y="127"/>
                    </a:lnTo>
                    <a:lnTo>
                      <a:pt x="83" y="146"/>
                    </a:lnTo>
                    <a:lnTo>
                      <a:pt x="75" y="163"/>
                    </a:lnTo>
                    <a:lnTo>
                      <a:pt x="64" y="178"/>
                    </a:lnTo>
                    <a:lnTo>
                      <a:pt x="50" y="191"/>
                    </a:lnTo>
                    <a:lnTo>
                      <a:pt x="35" y="201"/>
                    </a:lnTo>
                    <a:lnTo>
                      <a:pt x="18" y="209"/>
                    </a:lnTo>
                    <a:lnTo>
                      <a:pt x="0" y="214"/>
                    </a:lnTo>
                    <a:lnTo>
                      <a:pt x="3" y="215"/>
                    </a:lnTo>
                    <a:lnTo>
                      <a:pt x="8" y="215"/>
                    </a:lnTo>
                    <a:lnTo>
                      <a:pt x="11" y="216"/>
                    </a:lnTo>
                    <a:lnTo>
                      <a:pt x="16" y="216"/>
                    </a:lnTo>
                    <a:lnTo>
                      <a:pt x="38" y="214"/>
                    </a:lnTo>
                    <a:lnTo>
                      <a:pt x="57" y="208"/>
                    </a:lnTo>
                    <a:lnTo>
                      <a:pt x="76" y="198"/>
                    </a:lnTo>
                    <a:lnTo>
                      <a:pt x="92" y="184"/>
                    </a:lnTo>
                    <a:lnTo>
                      <a:pt x="105" y="169"/>
                    </a:lnTo>
                    <a:lnTo>
                      <a:pt x="115" y="151"/>
                    </a:lnTo>
                    <a:lnTo>
                      <a:pt x="121" y="130"/>
                    </a:lnTo>
                    <a:lnTo>
                      <a:pt x="123" y="108"/>
                    </a:lnTo>
                    <a:lnTo>
                      <a:pt x="121" y="86"/>
                    </a:lnTo>
                    <a:lnTo>
                      <a:pt x="115" y="65"/>
                    </a:lnTo>
                    <a:lnTo>
                      <a:pt x="105" y="47"/>
                    </a:lnTo>
                    <a:lnTo>
                      <a:pt x="92" y="31"/>
                    </a:lnTo>
                    <a:lnTo>
                      <a:pt x="76" y="18"/>
                    </a:lnTo>
                    <a:lnTo>
                      <a:pt x="57" y="8"/>
                    </a:lnTo>
                    <a:lnTo>
                      <a:pt x="38" y="2"/>
                    </a:lnTo>
                    <a:lnTo>
                      <a:pt x="16" y="0"/>
                    </a:lnTo>
                    <a:close/>
                  </a:path>
                </a:pathLst>
              </a:custGeom>
              <a:solidFill>
                <a:srgbClr val="E09E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11" name="Freeform 738"/>
              <p:cNvSpPr>
                <a:spLocks/>
              </p:cNvSpPr>
              <p:nvPr/>
            </p:nvSpPr>
            <p:spPr bwMode="auto">
              <a:xfrm>
                <a:off x="2545" y="2627"/>
                <a:ext cx="78" cy="94"/>
              </a:xfrm>
              <a:custGeom>
                <a:avLst/>
                <a:gdLst>
                  <a:gd name="T0" fmla="*/ 1 w 155"/>
                  <a:gd name="T1" fmla="*/ 2 h 187"/>
                  <a:gd name="T2" fmla="*/ 2 w 155"/>
                  <a:gd name="T3" fmla="*/ 0 h 187"/>
                  <a:gd name="T4" fmla="*/ 0 w 155"/>
                  <a:gd name="T5" fmla="*/ 0 h 187"/>
                  <a:gd name="T6" fmla="*/ 1 w 155"/>
                  <a:gd name="T7" fmla="*/ 2 h 187"/>
                  <a:gd name="T8" fmla="*/ 0 60000 65536"/>
                  <a:gd name="T9" fmla="*/ 0 60000 65536"/>
                  <a:gd name="T10" fmla="*/ 0 60000 65536"/>
                  <a:gd name="T11" fmla="*/ 0 60000 65536"/>
                  <a:gd name="T12" fmla="*/ 0 w 155"/>
                  <a:gd name="T13" fmla="*/ 0 h 187"/>
                  <a:gd name="T14" fmla="*/ 155 w 155"/>
                  <a:gd name="T15" fmla="*/ 187 h 187"/>
                </a:gdLst>
                <a:ahLst/>
                <a:cxnLst>
                  <a:cxn ang="T8">
                    <a:pos x="T0" y="T1"/>
                  </a:cxn>
                  <a:cxn ang="T9">
                    <a:pos x="T2" y="T3"/>
                  </a:cxn>
                  <a:cxn ang="T10">
                    <a:pos x="T4" y="T5"/>
                  </a:cxn>
                  <a:cxn ang="T11">
                    <a:pos x="T6" y="T7"/>
                  </a:cxn>
                </a:cxnLst>
                <a:rect l="T12" t="T13" r="T14" b="T15"/>
                <a:pathLst>
                  <a:path w="155" h="187">
                    <a:moveTo>
                      <a:pt x="77" y="187"/>
                    </a:moveTo>
                    <a:lnTo>
                      <a:pt x="155" y="0"/>
                    </a:lnTo>
                    <a:lnTo>
                      <a:pt x="0" y="0"/>
                    </a:lnTo>
                    <a:lnTo>
                      <a:pt x="77"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12" name="Freeform 739"/>
              <p:cNvSpPr>
                <a:spLocks/>
              </p:cNvSpPr>
              <p:nvPr/>
            </p:nvSpPr>
            <p:spPr bwMode="auto">
              <a:xfrm>
                <a:off x="2553" y="2644"/>
                <a:ext cx="14" cy="14"/>
              </a:xfrm>
              <a:custGeom>
                <a:avLst/>
                <a:gdLst>
                  <a:gd name="T0" fmla="*/ 1 w 28"/>
                  <a:gd name="T1" fmla="*/ 1 h 28"/>
                  <a:gd name="T2" fmla="*/ 1 w 28"/>
                  <a:gd name="T3" fmla="*/ 1 h 28"/>
                  <a:gd name="T4" fmla="*/ 1 w 28"/>
                  <a:gd name="T5" fmla="*/ 1 h 28"/>
                  <a:gd name="T6" fmla="*/ 1 w 28"/>
                  <a:gd name="T7" fmla="*/ 1 h 28"/>
                  <a:gd name="T8" fmla="*/ 1 w 28"/>
                  <a:gd name="T9" fmla="*/ 1 h 28"/>
                  <a:gd name="T10" fmla="*/ 1 w 28"/>
                  <a:gd name="T11" fmla="*/ 1 h 28"/>
                  <a:gd name="T12" fmla="*/ 1 w 28"/>
                  <a:gd name="T13" fmla="*/ 1 h 28"/>
                  <a:gd name="T14" fmla="*/ 1 w 28"/>
                  <a:gd name="T15" fmla="*/ 1 h 28"/>
                  <a:gd name="T16" fmla="*/ 1 w 28"/>
                  <a:gd name="T17" fmla="*/ 0 h 28"/>
                  <a:gd name="T18" fmla="*/ 1 w 28"/>
                  <a:gd name="T19" fmla="*/ 1 h 28"/>
                  <a:gd name="T20" fmla="*/ 1 w 28"/>
                  <a:gd name="T21" fmla="*/ 1 h 28"/>
                  <a:gd name="T22" fmla="*/ 1 w 28"/>
                  <a:gd name="T23" fmla="*/ 1 h 28"/>
                  <a:gd name="T24" fmla="*/ 0 w 28"/>
                  <a:gd name="T25" fmla="*/ 1 h 28"/>
                  <a:gd name="T26" fmla="*/ 1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5" y="28"/>
                    </a:moveTo>
                    <a:lnTo>
                      <a:pt x="19" y="27"/>
                    </a:lnTo>
                    <a:lnTo>
                      <a:pt x="24" y="24"/>
                    </a:lnTo>
                    <a:lnTo>
                      <a:pt x="27" y="20"/>
                    </a:lnTo>
                    <a:lnTo>
                      <a:pt x="28"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13" name="Freeform 740"/>
              <p:cNvSpPr>
                <a:spLocks/>
              </p:cNvSpPr>
              <p:nvPr/>
            </p:nvSpPr>
            <p:spPr bwMode="auto">
              <a:xfrm>
                <a:off x="2563" y="2656"/>
                <a:ext cx="13" cy="13"/>
              </a:xfrm>
              <a:custGeom>
                <a:avLst/>
                <a:gdLst>
                  <a:gd name="T0" fmla="*/ 0 w 28"/>
                  <a:gd name="T1" fmla="*/ 0 h 28"/>
                  <a:gd name="T2" fmla="*/ 0 w 28"/>
                  <a:gd name="T3" fmla="*/ 0 h 28"/>
                  <a:gd name="T4" fmla="*/ 0 w 28"/>
                  <a:gd name="T5" fmla="*/ 0 h 28"/>
                  <a:gd name="T6" fmla="*/ 0 w 28"/>
                  <a:gd name="T7" fmla="*/ 0 h 28"/>
                  <a:gd name="T8" fmla="*/ 0 w 28"/>
                  <a:gd name="T9" fmla="*/ 0 h 28"/>
                  <a:gd name="T10" fmla="*/ 0 w 28"/>
                  <a:gd name="T11" fmla="*/ 0 h 28"/>
                  <a:gd name="T12" fmla="*/ 0 w 28"/>
                  <a:gd name="T13" fmla="*/ 0 h 28"/>
                  <a:gd name="T14" fmla="*/ 0 w 28"/>
                  <a:gd name="T15" fmla="*/ 0 h 28"/>
                  <a:gd name="T16" fmla="*/ 0 w 28"/>
                  <a:gd name="T17" fmla="*/ 0 h 28"/>
                  <a:gd name="T18" fmla="*/ 0 w 28"/>
                  <a:gd name="T19" fmla="*/ 0 h 28"/>
                  <a:gd name="T20" fmla="*/ 0 w 28"/>
                  <a:gd name="T21" fmla="*/ 0 h 28"/>
                  <a:gd name="T22" fmla="*/ 0 w 28"/>
                  <a:gd name="T23" fmla="*/ 0 h 28"/>
                  <a:gd name="T24" fmla="*/ 0 w 28"/>
                  <a:gd name="T25" fmla="*/ 0 h 28"/>
                  <a:gd name="T26" fmla="*/ 0 w 28"/>
                  <a:gd name="T27" fmla="*/ 0 h 28"/>
                  <a:gd name="T28" fmla="*/ 0 w 28"/>
                  <a:gd name="T29" fmla="*/ 0 h 28"/>
                  <a:gd name="T30" fmla="*/ 0 w 28"/>
                  <a:gd name="T31" fmla="*/ 0 h 28"/>
                  <a:gd name="T32" fmla="*/ 0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20" y="27"/>
                    </a:lnTo>
                    <a:lnTo>
                      <a:pt x="24" y="24"/>
                    </a:lnTo>
                    <a:lnTo>
                      <a:pt x="27" y="20"/>
                    </a:lnTo>
                    <a:lnTo>
                      <a:pt x="28" y="14"/>
                    </a:lnTo>
                    <a:lnTo>
                      <a:pt x="27" y="8"/>
                    </a:lnTo>
                    <a:lnTo>
                      <a:pt x="24" y="4"/>
                    </a:lnTo>
                    <a:lnTo>
                      <a:pt x="20" y="1"/>
                    </a:lnTo>
                    <a:lnTo>
                      <a:pt x="14" y="0"/>
                    </a:lnTo>
                    <a:lnTo>
                      <a:pt x="8" y="1"/>
                    </a:lnTo>
                    <a:lnTo>
                      <a:pt x="4" y="4"/>
                    </a:lnTo>
                    <a:lnTo>
                      <a:pt x="1" y="8"/>
                    </a:lnTo>
                    <a:lnTo>
                      <a:pt x="0" y="14"/>
                    </a:lnTo>
                    <a:lnTo>
                      <a:pt x="1" y="20"/>
                    </a:lnTo>
                    <a:lnTo>
                      <a:pt x="4" y="24"/>
                    </a:lnTo>
                    <a:lnTo>
                      <a:pt x="8"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14" name="Freeform 741"/>
              <p:cNvSpPr>
                <a:spLocks/>
              </p:cNvSpPr>
              <p:nvPr/>
            </p:nvSpPr>
            <p:spPr bwMode="auto">
              <a:xfrm>
                <a:off x="2599" y="2644"/>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4" y="28"/>
                    </a:moveTo>
                    <a:lnTo>
                      <a:pt x="9" y="27"/>
                    </a:lnTo>
                    <a:lnTo>
                      <a:pt x="4" y="24"/>
                    </a:lnTo>
                    <a:lnTo>
                      <a:pt x="1" y="20"/>
                    </a:lnTo>
                    <a:lnTo>
                      <a:pt x="0" y="14"/>
                    </a:lnTo>
                    <a:lnTo>
                      <a:pt x="1" y="8"/>
                    </a:lnTo>
                    <a:lnTo>
                      <a:pt x="4" y="4"/>
                    </a:lnTo>
                    <a:lnTo>
                      <a:pt x="9" y="1"/>
                    </a:lnTo>
                    <a:lnTo>
                      <a:pt x="14" y="0"/>
                    </a:lnTo>
                    <a:lnTo>
                      <a:pt x="19" y="1"/>
                    </a:lnTo>
                    <a:lnTo>
                      <a:pt x="24" y="4"/>
                    </a:lnTo>
                    <a:lnTo>
                      <a:pt x="28" y="8"/>
                    </a:lnTo>
                    <a:lnTo>
                      <a:pt x="29" y="14"/>
                    </a:lnTo>
                    <a:lnTo>
                      <a:pt x="28" y="20"/>
                    </a:lnTo>
                    <a:lnTo>
                      <a:pt x="24" y="24"/>
                    </a:lnTo>
                    <a:lnTo>
                      <a:pt x="19"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15" name="Freeform 742"/>
              <p:cNvSpPr>
                <a:spLocks/>
              </p:cNvSpPr>
              <p:nvPr/>
            </p:nvSpPr>
            <p:spPr bwMode="auto">
              <a:xfrm>
                <a:off x="2590" y="2656"/>
                <a:ext cx="14" cy="13"/>
              </a:xfrm>
              <a:custGeom>
                <a:avLst/>
                <a:gdLst>
                  <a:gd name="T0" fmla="*/ 1 w 28"/>
                  <a:gd name="T1" fmla="*/ 0 h 28"/>
                  <a:gd name="T2" fmla="*/ 1 w 28"/>
                  <a:gd name="T3" fmla="*/ 0 h 28"/>
                  <a:gd name="T4" fmla="*/ 1 w 28"/>
                  <a:gd name="T5" fmla="*/ 0 h 28"/>
                  <a:gd name="T6" fmla="*/ 1 w 28"/>
                  <a:gd name="T7" fmla="*/ 0 h 28"/>
                  <a:gd name="T8" fmla="*/ 0 w 28"/>
                  <a:gd name="T9" fmla="*/ 0 h 28"/>
                  <a:gd name="T10" fmla="*/ 1 w 28"/>
                  <a:gd name="T11" fmla="*/ 0 h 28"/>
                  <a:gd name="T12" fmla="*/ 1 w 28"/>
                  <a:gd name="T13" fmla="*/ 0 h 28"/>
                  <a:gd name="T14" fmla="*/ 1 w 28"/>
                  <a:gd name="T15" fmla="*/ 0 h 28"/>
                  <a:gd name="T16" fmla="*/ 1 w 28"/>
                  <a:gd name="T17" fmla="*/ 0 h 28"/>
                  <a:gd name="T18" fmla="*/ 1 w 28"/>
                  <a:gd name="T19" fmla="*/ 0 h 28"/>
                  <a:gd name="T20" fmla="*/ 1 w 28"/>
                  <a:gd name="T21" fmla="*/ 0 h 28"/>
                  <a:gd name="T22" fmla="*/ 1 w 28"/>
                  <a:gd name="T23" fmla="*/ 0 h 28"/>
                  <a:gd name="T24" fmla="*/ 1 w 28"/>
                  <a:gd name="T25" fmla="*/ 0 h 28"/>
                  <a:gd name="T26" fmla="*/ 1 w 28"/>
                  <a:gd name="T27" fmla="*/ 0 h 28"/>
                  <a:gd name="T28" fmla="*/ 1 w 28"/>
                  <a:gd name="T29" fmla="*/ 0 h 28"/>
                  <a:gd name="T30" fmla="*/ 1 w 28"/>
                  <a:gd name="T31" fmla="*/ 0 h 28"/>
                  <a:gd name="T32" fmla="*/ 1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8" y="27"/>
                    </a:lnTo>
                    <a:lnTo>
                      <a:pt x="4" y="24"/>
                    </a:lnTo>
                    <a:lnTo>
                      <a:pt x="2" y="20"/>
                    </a:lnTo>
                    <a:lnTo>
                      <a:pt x="0" y="14"/>
                    </a:lnTo>
                    <a:lnTo>
                      <a:pt x="2" y="8"/>
                    </a:lnTo>
                    <a:lnTo>
                      <a:pt x="4" y="4"/>
                    </a:lnTo>
                    <a:lnTo>
                      <a:pt x="8" y="1"/>
                    </a:lnTo>
                    <a:lnTo>
                      <a:pt x="14" y="0"/>
                    </a:lnTo>
                    <a:lnTo>
                      <a:pt x="20" y="1"/>
                    </a:lnTo>
                    <a:lnTo>
                      <a:pt x="25" y="4"/>
                    </a:lnTo>
                    <a:lnTo>
                      <a:pt x="27" y="8"/>
                    </a:lnTo>
                    <a:lnTo>
                      <a:pt x="28" y="14"/>
                    </a:lnTo>
                    <a:lnTo>
                      <a:pt x="27" y="20"/>
                    </a:lnTo>
                    <a:lnTo>
                      <a:pt x="25" y="24"/>
                    </a:lnTo>
                    <a:lnTo>
                      <a:pt x="20"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16" name="Freeform 743"/>
              <p:cNvSpPr>
                <a:spLocks/>
              </p:cNvSpPr>
              <p:nvPr/>
            </p:nvSpPr>
            <p:spPr bwMode="auto">
              <a:xfrm>
                <a:off x="2576" y="2663"/>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5" y="28"/>
                    </a:moveTo>
                    <a:lnTo>
                      <a:pt x="19" y="27"/>
                    </a:lnTo>
                    <a:lnTo>
                      <a:pt x="24" y="24"/>
                    </a:lnTo>
                    <a:lnTo>
                      <a:pt x="27" y="20"/>
                    </a:lnTo>
                    <a:lnTo>
                      <a:pt x="29"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pic>
          <p:nvPicPr>
            <p:cNvPr id="24726" name="Picture 744" descr="BD00003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47" y="1070"/>
              <a:ext cx="336" cy="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27" name="Picture 745" descr="BD00002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48" y="1060"/>
              <a:ext cx="352" cy="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728" name="Group 746"/>
            <p:cNvGrpSpPr>
              <a:grpSpLocks noChangeAspect="1"/>
            </p:cNvGrpSpPr>
            <p:nvPr/>
          </p:nvGrpSpPr>
          <p:grpSpPr bwMode="auto">
            <a:xfrm>
              <a:off x="3149" y="1076"/>
              <a:ext cx="336" cy="534"/>
              <a:chOff x="2400" y="2496"/>
              <a:chExt cx="369" cy="756"/>
            </a:xfrm>
          </p:grpSpPr>
          <p:sp>
            <p:nvSpPr>
              <p:cNvPr id="24891" name="AutoShape 747"/>
              <p:cNvSpPr>
                <a:spLocks noChangeAspect="1" noChangeArrowheads="1" noTextEdit="1"/>
              </p:cNvSpPr>
              <p:nvPr/>
            </p:nvSpPr>
            <p:spPr bwMode="auto">
              <a:xfrm>
                <a:off x="2400" y="2496"/>
                <a:ext cx="369"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892" name="Freeform 748"/>
              <p:cNvSpPr>
                <a:spLocks/>
              </p:cNvSpPr>
              <p:nvPr/>
            </p:nvSpPr>
            <p:spPr bwMode="auto">
              <a:xfrm>
                <a:off x="2490" y="2496"/>
                <a:ext cx="187" cy="122"/>
              </a:xfrm>
              <a:custGeom>
                <a:avLst/>
                <a:gdLst>
                  <a:gd name="T0" fmla="*/ 1 w 375"/>
                  <a:gd name="T1" fmla="*/ 2 h 244"/>
                  <a:gd name="T2" fmla="*/ 1 w 375"/>
                  <a:gd name="T3" fmla="*/ 2 h 244"/>
                  <a:gd name="T4" fmla="*/ 2 w 375"/>
                  <a:gd name="T5" fmla="*/ 2 h 244"/>
                  <a:gd name="T6" fmla="*/ 2 w 375"/>
                  <a:gd name="T7" fmla="*/ 2 h 244"/>
                  <a:gd name="T8" fmla="*/ 2 w 375"/>
                  <a:gd name="T9" fmla="*/ 2 h 244"/>
                  <a:gd name="T10" fmla="*/ 2 w 375"/>
                  <a:gd name="T11" fmla="*/ 2 h 244"/>
                  <a:gd name="T12" fmla="*/ 2 w 375"/>
                  <a:gd name="T13" fmla="*/ 2 h 244"/>
                  <a:gd name="T14" fmla="*/ 2 w 375"/>
                  <a:gd name="T15" fmla="*/ 2 h 244"/>
                  <a:gd name="T16" fmla="*/ 2 w 375"/>
                  <a:gd name="T17" fmla="*/ 2 h 244"/>
                  <a:gd name="T18" fmla="*/ 2 w 375"/>
                  <a:gd name="T19" fmla="*/ 2 h 244"/>
                  <a:gd name="T20" fmla="*/ 2 w 375"/>
                  <a:gd name="T21" fmla="*/ 2 h 244"/>
                  <a:gd name="T22" fmla="*/ 2 w 375"/>
                  <a:gd name="T23" fmla="*/ 2 h 244"/>
                  <a:gd name="T24" fmla="*/ 2 w 375"/>
                  <a:gd name="T25" fmla="*/ 1 h 244"/>
                  <a:gd name="T26" fmla="*/ 2 w 375"/>
                  <a:gd name="T27" fmla="*/ 1 h 244"/>
                  <a:gd name="T28" fmla="*/ 2 w 375"/>
                  <a:gd name="T29" fmla="*/ 1 h 244"/>
                  <a:gd name="T30" fmla="*/ 1 w 375"/>
                  <a:gd name="T31" fmla="*/ 1 h 244"/>
                  <a:gd name="T32" fmla="*/ 1 w 375"/>
                  <a:gd name="T33" fmla="*/ 1 h 244"/>
                  <a:gd name="T34" fmla="*/ 0 w 375"/>
                  <a:gd name="T35" fmla="*/ 1 h 244"/>
                  <a:gd name="T36" fmla="*/ 0 w 375"/>
                  <a:gd name="T37" fmla="*/ 1 h 244"/>
                  <a:gd name="T38" fmla="*/ 0 w 375"/>
                  <a:gd name="T39" fmla="*/ 1 h 244"/>
                  <a:gd name="T40" fmla="*/ 0 w 375"/>
                  <a:gd name="T41" fmla="*/ 2 h 244"/>
                  <a:gd name="T42" fmla="*/ 0 w 375"/>
                  <a:gd name="T43" fmla="*/ 2 h 244"/>
                  <a:gd name="T44" fmla="*/ 0 w 375"/>
                  <a:gd name="T45" fmla="*/ 2 h 244"/>
                  <a:gd name="T46" fmla="*/ 0 w 375"/>
                  <a:gd name="T47" fmla="*/ 2 h 244"/>
                  <a:gd name="T48" fmla="*/ 0 w 375"/>
                  <a:gd name="T49" fmla="*/ 2 h 244"/>
                  <a:gd name="T50" fmla="*/ 0 w 375"/>
                  <a:gd name="T51" fmla="*/ 2 h 244"/>
                  <a:gd name="T52" fmla="*/ 0 w 375"/>
                  <a:gd name="T53" fmla="*/ 2 h 244"/>
                  <a:gd name="T54" fmla="*/ 0 w 375"/>
                  <a:gd name="T55" fmla="*/ 2 h 244"/>
                  <a:gd name="T56" fmla="*/ 0 w 375"/>
                  <a:gd name="T57" fmla="*/ 2 h 244"/>
                  <a:gd name="T58" fmla="*/ 0 w 375"/>
                  <a:gd name="T59" fmla="*/ 2 h 244"/>
                  <a:gd name="T60" fmla="*/ 0 w 375"/>
                  <a:gd name="T61" fmla="*/ 2 h 244"/>
                  <a:gd name="T62" fmla="*/ 1 w 375"/>
                  <a:gd name="T63" fmla="*/ 2 h 2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5"/>
                  <a:gd name="T97" fmla="*/ 0 h 244"/>
                  <a:gd name="T98" fmla="*/ 375 w 375"/>
                  <a:gd name="T99" fmla="*/ 244 h 2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5" h="244">
                    <a:moveTo>
                      <a:pt x="188" y="244"/>
                    </a:moveTo>
                    <a:lnTo>
                      <a:pt x="212" y="244"/>
                    </a:lnTo>
                    <a:lnTo>
                      <a:pt x="234" y="243"/>
                    </a:lnTo>
                    <a:lnTo>
                      <a:pt x="254" y="241"/>
                    </a:lnTo>
                    <a:lnTo>
                      <a:pt x="272" y="240"/>
                    </a:lnTo>
                    <a:lnTo>
                      <a:pt x="289" y="237"/>
                    </a:lnTo>
                    <a:lnTo>
                      <a:pt x="304" y="234"/>
                    </a:lnTo>
                    <a:lnTo>
                      <a:pt x="318" y="232"/>
                    </a:lnTo>
                    <a:lnTo>
                      <a:pt x="331" y="228"/>
                    </a:lnTo>
                    <a:lnTo>
                      <a:pt x="341" y="225"/>
                    </a:lnTo>
                    <a:lnTo>
                      <a:pt x="350" y="222"/>
                    </a:lnTo>
                    <a:lnTo>
                      <a:pt x="357" y="219"/>
                    </a:lnTo>
                    <a:lnTo>
                      <a:pt x="364" y="217"/>
                    </a:lnTo>
                    <a:lnTo>
                      <a:pt x="369" y="216"/>
                    </a:lnTo>
                    <a:lnTo>
                      <a:pt x="372" y="213"/>
                    </a:lnTo>
                    <a:lnTo>
                      <a:pt x="374" y="212"/>
                    </a:lnTo>
                    <a:lnTo>
                      <a:pt x="375" y="212"/>
                    </a:lnTo>
                    <a:lnTo>
                      <a:pt x="372" y="210"/>
                    </a:lnTo>
                    <a:lnTo>
                      <a:pt x="368" y="205"/>
                    </a:lnTo>
                    <a:lnTo>
                      <a:pt x="361" y="198"/>
                    </a:lnTo>
                    <a:lnTo>
                      <a:pt x="353" y="188"/>
                    </a:lnTo>
                    <a:lnTo>
                      <a:pt x="345" y="177"/>
                    </a:lnTo>
                    <a:lnTo>
                      <a:pt x="338" y="166"/>
                    </a:lnTo>
                    <a:lnTo>
                      <a:pt x="333" y="154"/>
                    </a:lnTo>
                    <a:lnTo>
                      <a:pt x="331" y="143"/>
                    </a:lnTo>
                    <a:lnTo>
                      <a:pt x="327" y="114"/>
                    </a:lnTo>
                    <a:lnTo>
                      <a:pt x="319" y="88"/>
                    </a:lnTo>
                    <a:lnTo>
                      <a:pt x="307" y="62"/>
                    </a:lnTo>
                    <a:lnTo>
                      <a:pt x="289" y="41"/>
                    </a:lnTo>
                    <a:lnTo>
                      <a:pt x="267" y="24"/>
                    </a:lnTo>
                    <a:lnTo>
                      <a:pt x="243" y="12"/>
                    </a:lnTo>
                    <a:lnTo>
                      <a:pt x="217" y="2"/>
                    </a:lnTo>
                    <a:lnTo>
                      <a:pt x="188" y="0"/>
                    </a:lnTo>
                    <a:lnTo>
                      <a:pt x="159" y="2"/>
                    </a:lnTo>
                    <a:lnTo>
                      <a:pt x="132" y="12"/>
                    </a:lnTo>
                    <a:lnTo>
                      <a:pt x="107" y="24"/>
                    </a:lnTo>
                    <a:lnTo>
                      <a:pt x="86" y="41"/>
                    </a:lnTo>
                    <a:lnTo>
                      <a:pt x="69" y="62"/>
                    </a:lnTo>
                    <a:lnTo>
                      <a:pt x="56" y="88"/>
                    </a:lnTo>
                    <a:lnTo>
                      <a:pt x="47" y="114"/>
                    </a:lnTo>
                    <a:lnTo>
                      <a:pt x="45" y="143"/>
                    </a:lnTo>
                    <a:lnTo>
                      <a:pt x="43" y="154"/>
                    </a:lnTo>
                    <a:lnTo>
                      <a:pt x="38" y="167"/>
                    </a:lnTo>
                    <a:lnTo>
                      <a:pt x="31" y="179"/>
                    </a:lnTo>
                    <a:lnTo>
                      <a:pt x="23" y="189"/>
                    </a:lnTo>
                    <a:lnTo>
                      <a:pt x="14" y="198"/>
                    </a:lnTo>
                    <a:lnTo>
                      <a:pt x="7" y="205"/>
                    </a:lnTo>
                    <a:lnTo>
                      <a:pt x="2" y="211"/>
                    </a:lnTo>
                    <a:lnTo>
                      <a:pt x="0" y="212"/>
                    </a:lnTo>
                    <a:lnTo>
                      <a:pt x="1" y="212"/>
                    </a:lnTo>
                    <a:lnTo>
                      <a:pt x="2" y="213"/>
                    </a:lnTo>
                    <a:lnTo>
                      <a:pt x="6" y="216"/>
                    </a:lnTo>
                    <a:lnTo>
                      <a:pt x="10" y="217"/>
                    </a:lnTo>
                    <a:lnTo>
                      <a:pt x="17" y="219"/>
                    </a:lnTo>
                    <a:lnTo>
                      <a:pt x="25" y="222"/>
                    </a:lnTo>
                    <a:lnTo>
                      <a:pt x="33" y="225"/>
                    </a:lnTo>
                    <a:lnTo>
                      <a:pt x="45" y="228"/>
                    </a:lnTo>
                    <a:lnTo>
                      <a:pt x="56" y="232"/>
                    </a:lnTo>
                    <a:lnTo>
                      <a:pt x="70" y="234"/>
                    </a:lnTo>
                    <a:lnTo>
                      <a:pt x="86" y="237"/>
                    </a:lnTo>
                    <a:lnTo>
                      <a:pt x="103" y="240"/>
                    </a:lnTo>
                    <a:lnTo>
                      <a:pt x="122" y="241"/>
                    </a:lnTo>
                    <a:lnTo>
                      <a:pt x="142" y="243"/>
                    </a:lnTo>
                    <a:lnTo>
                      <a:pt x="164" y="244"/>
                    </a:lnTo>
                    <a:lnTo>
                      <a:pt x="188" y="244"/>
                    </a:lnTo>
                    <a:close/>
                  </a:path>
                </a:pathLst>
              </a:custGeom>
              <a:solidFill>
                <a:srgbClr val="8C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93" name="Freeform 749"/>
              <p:cNvSpPr>
                <a:spLocks/>
              </p:cNvSpPr>
              <p:nvPr/>
            </p:nvSpPr>
            <p:spPr bwMode="auto">
              <a:xfrm>
                <a:off x="2400" y="2627"/>
                <a:ext cx="369" cy="455"/>
              </a:xfrm>
              <a:custGeom>
                <a:avLst/>
                <a:gdLst>
                  <a:gd name="T0" fmla="*/ 5 w 738"/>
                  <a:gd name="T1" fmla="*/ 8 h 910"/>
                  <a:gd name="T2" fmla="*/ 4 w 738"/>
                  <a:gd name="T3" fmla="*/ 4 h 910"/>
                  <a:gd name="T4" fmla="*/ 5 w 738"/>
                  <a:gd name="T5" fmla="*/ 2 h 910"/>
                  <a:gd name="T6" fmla="*/ 6 w 738"/>
                  <a:gd name="T7" fmla="*/ 5 h 910"/>
                  <a:gd name="T8" fmla="*/ 6 w 738"/>
                  <a:gd name="T9" fmla="*/ 5 h 910"/>
                  <a:gd name="T10" fmla="*/ 5 w 738"/>
                  <a:gd name="T11" fmla="*/ 1 h 910"/>
                  <a:gd name="T12" fmla="*/ 4 w 738"/>
                  <a:gd name="T13" fmla="*/ 0 h 910"/>
                  <a:gd name="T14" fmla="*/ 3 w 738"/>
                  <a:gd name="T15" fmla="*/ 0 h 910"/>
                  <a:gd name="T16" fmla="*/ 3 w 738"/>
                  <a:gd name="T17" fmla="*/ 0 h 910"/>
                  <a:gd name="T18" fmla="*/ 2 w 738"/>
                  <a:gd name="T19" fmla="*/ 1 h 910"/>
                  <a:gd name="T20" fmla="*/ 0 w 738"/>
                  <a:gd name="T21" fmla="*/ 5 h 910"/>
                  <a:gd name="T22" fmla="*/ 1 w 738"/>
                  <a:gd name="T23" fmla="*/ 5 h 910"/>
                  <a:gd name="T24" fmla="*/ 2 w 738"/>
                  <a:gd name="T25" fmla="*/ 2 h 910"/>
                  <a:gd name="T26" fmla="*/ 2 w 738"/>
                  <a:gd name="T27" fmla="*/ 4 h 910"/>
                  <a:gd name="T28" fmla="*/ 2 w 738"/>
                  <a:gd name="T29" fmla="*/ 8 h 910"/>
                  <a:gd name="T30" fmla="*/ 5 w 738"/>
                  <a:gd name="T31" fmla="*/ 8 h 9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38"/>
                  <a:gd name="T49" fmla="*/ 0 h 910"/>
                  <a:gd name="T50" fmla="*/ 738 w 738"/>
                  <a:gd name="T51" fmla="*/ 910 h 9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38" h="910">
                    <a:moveTo>
                      <a:pt x="595" y="910"/>
                    </a:moveTo>
                    <a:lnTo>
                      <a:pt x="490" y="387"/>
                    </a:lnTo>
                    <a:lnTo>
                      <a:pt x="543" y="251"/>
                    </a:lnTo>
                    <a:lnTo>
                      <a:pt x="671" y="571"/>
                    </a:lnTo>
                    <a:lnTo>
                      <a:pt x="738" y="553"/>
                    </a:lnTo>
                    <a:lnTo>
                      <a:pt x="559" y="39"/>
                    </a:lnTo>
                    <a:lnTo>
                      <a:pt x="447" y="0"/>
                    </a:lnTo>
                    <a:lnTo>
                      <a:pt x="368" y="0"/>
                    </a:lnTo>
                    <a:lnTo>
                      <a:pt x="291" y="0"/>
                    </a:lnTo>
                    <a:lnTo>
                      <a:pt x="176" y="38"/>
                    </a:lnTo>
                    <a:lnTo>
                      <a:pt x="0" y="550"/>
                    </a:lnTo>
                    <a:lnTo>
                      <a:pt x="63" y="571"/>
                    </a:lnTo>
                    <a:lnTo>
                      <a:pt x="191" y="251"/>
                    </a:lnTo>
                    <a:lnTo>
                      <a:pt x="246" y="387"/>
                    </a:lnTo>
                    <a:lnTo>
                      <a:pt x="140" y="910"/>
                    </a:lnTo>
                    <a:lnTo>
                      <a:pt x="595" y="9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94" name="Freeform 750"/>
              <p:cNvSpPr>
                <a:spLocks/>
              </p:cNvSpPr>
              <p:nvPr/>
            </p:nvSpPr>
            <p:spPr bwMode="auto">
              <a:xfrm>
                <a:off x="2603" y="3082"/>
                <a:ext cx="65" cy="170"/>
              </a:xfrm>
              <a:custGeom>
                <a:avLst/>
                <a:gdLst>
                  <a:gd name="T0" fmla="*/ 0 w 129"/>
                  <a:gd name="T1" fmla="*/ 0 h 340"/>
                  <a:gd name="T2" fmla="*/ 1 w 129"/>
                  <a:gd name="T3" fmla="*/ 3 h 340"/>
                  <a:gd name="T4" fmla="*/ 2 w 129"/>
                  <a:gd name="T5" fmla="*/ 3 h 340"/>
                  <a:gd name="T6" fmla="*/ 1 w 129"/>
                  <a:gd name="T7" fmla="*/ 0 h 340"/>
                  <a:gd name="T8" fmla="*/ 0 w 129"/>
                  <a:gd name="T9" fmla="*/ 0 h 340"/>
                  <a:gd name="T10" fmla="*/ 0 60000 65536"/>
                  <a:gd name="T11" fmla="*/ 0 60000 65536"/>
                  <a:gd name="T12" fmla="*/ 0 60000 65536"/>
                  <a:gd name="T13" fmla="*/ 0 60000 65536"/>
                  <a:gd name="T14" fmla="*/ 0 60000 65536"/>
                  <a:gd name="T15" fmla="*/ 0 w 129"/>
                  <a:gd name="T16" fmla="*/ 0 h 340"/>
                  <a:gd name="T17" fmla="*/ 129 w 129"/>
                  <a:gd name="T18" fmla="*/ 340 h 340"/>
                </a:gdLst>
                <a:ahLst/>
                <a:cxnLst>
                  <a:cxn ang="T10">
                    <a:pos x="T0" y="T1"/>
                  </a:cxn>
                  <a:cxn ang="T11">
                    <a:pos x="T2" y="T3"/>
                  </a:cxn>
                  <a:cxn ang="T12">
                    <a:pos x="T4" y="T5"/>
                  </a:cxn>
                  <a:cxn ang="T13">
                    <a:pos x="T6" y="T7"/>
                  </a:cxn>
                  <a:cxn ang="T14">
                    <a:pos x="T8" y="T9"/>
                  </a:cxn>
                </a:cxnLst>
                <a:rect l="T15" t="T16" r="T17" b="T18"/>
                <a:pathLst>
                  <a:path w="129" h="340">
                    <a:moveTo>
                      <a:pt x="0" y="0"/>
                    </a:moveTo>
                    <a:lnTo>
                      <a:pt x="49" y="340"/>
                    </a:lnTo>
                    <a:lnTo>
                      <a:pt x="129" y="340"/>
                    </a:lnTo>
                    <a:lnTo>
                      <a:pt x="121" y="0"/>
                    </a:lnTo>
                    <a:lnTo>
                      <a:pt x="0"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95" name="Freeform 751"/>
              <p:cNvSpPr>
                <a:spLocks/>
              </p:cNvSpPr>
              <p:nvPr/>
            </p:nvSpPr>
            <p:spPr bwMode="auto">
              <a:xfrm>
                <a:off x="2500" y="3082"/>
                <a:ext cx="65" cy="170"/>
              </a:xfrm>
              <a:custGeom>
                <a:avLst/>
                <a:gdLst>
                  <a:gd name="T0" fmla="*/ 0 w 131"/>
                  <a:gd name="T1" fmla="*/ 0 h 340"/>
                  <a:gd name="T2" fmla="*/ 0 w 131"/>
                  <a:gd name="T3" fmla="*/ 3 h 340"/>
                  <a:gd name="T4" fmla="*/ 0 w 131"/>
                  <a:gd name="T5" fmla="*/ 3 h 340"/>
                  <a:gd name="T6" fmla="*/ 1 w 131"/>
                  <a:gd name="T7" fmla="*/ 0 h 340"/>
                  <a:gd name="T8" fmla="*/ 0 w 131"/>
                  <a:gd name="T9" fmla="*/ 0 h 340"/>
                  <a:gd name="T10" fmla="*/ 0 60000 65536"/>
                  <a:gd name="T11" fmla="*/ 0 60000 65536"/>
                  <a:gd name="T12" fmla="*/ 0 60000 65536"/>
                  <a:gd name="T13" fmla="*/ 0 60000 65536"/>
                  <a:gd name="T14" fmla="*/ 0 60000 65536"/>
                  <a:gd name="T15" fmla="*/ 0 w 131"/>
                  <a:gd name="T16" fmla="*/ 0 h 340"/>
                  <a:gd name="T17" fmla="*/ 131 w 131"/>
                  <a:gd name="T18" fmla="*/ 340 h 340"/>
                </a:gdLst>
                <a:ahLst/>
                <a:cxnLst>
                  <a:cxn ang="T10">
                    <a:pos x="T0" y="T1"/>
                  </a:cxn>
                  <a:cxn ang="T11">
                    <a:pos x="T2" y="T3"/>
                  </a:cxn>
                  <a:cxn ang="T12">
                    <a:pos x="T4" y="T5"/>
                  </a:cxn>
                  <a:cxn ang="T13">
                    <a:pos x="T6" y="T7"/>
                  </a:cxn>
                  <a:cxn ang="T14">
                    <a:pos x="T8" y="T9"/>
                  </a:cxn>
                </a:cxnLst>
                <a:rect l="T15" t="T16" r="T17" b="T18"/>
                <a:pathLst>
                  <a:path w="131" h="340">
                    <a:moveTo>
                      <a:pt x="9" y="0"/>
                    </a:moveTo>
                    <a:lnTo>
                      <a:pt x="0" y="340"/>
                    </a:lnTo>
                    <a:lnTo>
                      <a:pt x="81" y="340"/>
                    </a:lnTo>
                    <a:lnTo>
                      <a:pt x="131" y="0"/>
                    </a:lnTo>
                    <a:lnTo>
                      <a:pt x="9"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96" name="Freeform 752"/>
              <p:cNvSpPr>
                <a:spLocks/>
              </p:cNvSpPr>
              <p:nvPr/>
            </p:nvSpPr>
            <p:spPr bwMode="auto">
              <a:xfrm>
                <a:off x="2530" y="2513"/>
                <a:ext cx="108" cy="109"/>
              </a:xfrm>
              <a:custGeom>
                <a:avLst/>
                <a:gdLst>
                  <a:gd name="T0" fmla="*/ 1 w 214"/>
                  <a:gd name="T1" fmla="*/ 2 h 216"/>
                  <a:gd name="T2" fmla="*/ 2 w 214"/>
                  <a:gd name="T3" fmla="*/ 2 h 216"/>
                  <a:gd name="T4" fmla="*/ 2 w 214"/>
                  <a:gd name="T5" fmla="*/ 2 h 216"/>
                  <a:gd name="T6" fmla="*/ 2 w 214"/>
                  <a:gd name="T7" fmla="*/ 2 h 216"/>
                  <a:gd name="T8" fmla="*/ 2 w 214"/>
                  <a:gd name="T9" fmla="*/ 2 h 216"/>
                  <a:gd name="T10" fmla="*/ 2 w 214"/>
                  <a:gd name="T11" fmla="*/ 2 h 216"/>
                  <a:gd name="T12" fmla="*/ 2 w 214"/>
                  <a:gd name="T13" fmla="*/ 2 h 216"/>
                  <a:gd name="T14" fmla="*/ 2 w 214"/>
                  <a:gd name="T15" fmla="*/ 2 h 216"/>
                  <a:gd name="T16" fmla="*/ 2 w 214"/>
                  <a:gd name="T17" fmla="*/ 1 h 216"/>
                  <a:gd name="T18" fmla="*/ 2 w 214"/>
                  <a:gd name="T19" fmla="*/ 1 h 216"/>
                  <a:gd name="T20" fmla="*/ 2 w 214"/>
                  <a:gd name="T21" fmla="*/ 1 h 216"/>
                  <a:gd name="T22" fmla="*/ 2 w 214"/>
                  <a:gd name="T23" fmla="*/ 1 h 216"/>
                  <a:gd name="T24" fmla="*/ 2 w 214"/>
                  <a:gd name="T25" fmla="*/ 1 h 216"/>
                  <a:gd name="T26" fmla="*/ 2 w 214"/>
                  <a:gd name="T27" fmla="*/ 1 h 216"/>
                  <a:gd name="T28" fmla="*/ 2 w 214"/>
                  <a:gd name="T29" fmla="*/ 1 h 216"/>
                  <a:gd name="T30" fmla="*/ 2 w 214"/>
                  <a:gd name="T31" fmla="*/ 1 h 216"/>
                  <a:gd name="T32" fmla="*/ 1 w 214"/>
                  <a:gd name="T33" fmla="*/ 0 h 216"/>
                  <a:gd name="T34" fmla="*/ 1 w 214"/>
                  <a:gd name="T35" fmla="*/ 1 h 216"/>
                  <a:gd name="T36" fmla="*/ 1 w 214"/>
                  <a:gd name="T37" fmla="*/ 1 h 216"/>
                  <a:gd name="T38" fmla="*/ 1 w 214"/>
                  <a:gd name="T39" fmla="*/ 1 h 216"/>
                  <a:gd name="T40" fmla="*/ 1 w 214"/>
                  <a:gd name="T41" fmla="*/ 1 h 216"/>
                  <a:gd name="T42" fmla="*/ 1 w 214"/>
                  <a:gd name="T43" fmla="*/ 1 h 216"/>
                  <a:gd name="T44" fmla="*/ 1 w 214"/>
                  <a:gd name="T45" fmla="*/ 1 h 216"/>
                  <a:gd name="T46" fmla="*/ 1 w 214"/>
                  <a:gd name="T47" fmla="*/ 1 h 216"/>
                  <a:gd name="T48" fmla="*/ 0 w 214"/>
                  <a:gd name="T49" fmla="*/ 1 h 216"/>
                  <a:gd name="T50" fmla="*/ 1 w 214"/>
                  <a:gd name="T51" fmla="*/ 2 h 216"/>
                  <a:gd name="T52" fmla="*/ 1 w 214"/>
                  <a:gd name="T53" fmla="*/ 2 h 216"/>
                  <a:gd name="T54" fmla="*/ 1 w 214"/>
                  <a:gd name="T55" fmla="*/ 2 h 216"/>
                  <a:gd name="T56" fmla="*/ 1 w 214"/>
                  <a:gd name="T57" fmla="*/ 2 h 216"/>
                  <a:gd name="T58" fmla="*/ 1 w 214"/>
                  <a:gd name="T59" fmla="*/ 2 h 216"/>
                  <a:gd name="T60" fmla="*/ 1 w 214"/>
                  <a:gd name="T61" fmla="*/ 2 h 216"/>
                  <a:gd name="T62" fmla="*/ 1 w 214"/>
                  <a:gd name="T63" fmla="*/ 2 h 216"/>
                  <a:gd name="T64" fmla="*/ 1 w 214"/>
                  <a:gd name="T65" fmla="*/ 2 h 2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
                  <a:gd name="T100" fmla="*/ 0 h 216"/>
                  <a:gd name="T101" fmla="*/ 214 w 214"/>
                  <a:gd name="T102" fmla="*/ 216 h 2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 h="216">
                    <a:moveTo>
                      <a:pt x="107" y="216"/>
                    </a:moveTo>
                    <a:lnTo>
                      <a:pt x="129" y="214"/>
                    </a:lnTo>
                    <a:lnTo>
                      <a:pt x="148" y="208"/>
                    </a:lnTo>
                    <a:lnTo>
                      <a:pt x="167" y="198"/>
                    </a:lnTo>
                    <a:lnTo>
                      <a:pt x="183" y="184"/>
                    </a:lnTo>
                    <a:lnTo>
                      <a:pt x="196" y="169"/>
                    </a:lnTo>
                    <a:lnTo>
                      <a:pt x="206" y="151"/>
                    </a:lnTo>
                    <a:lnTo>
                      <a:pt x="212" y="130"/>
                    </a:lnTo>
                    <a:lnTo>
                      <a:pt x="214" y="108"/>
                    </a:lnTo>
                    <a:lnTo>
                      <a:pt x="212" y="86"/>
                    </a:lnTo>
                    <a:lnTo>
                      <a:pt x="206" y="65"/>
                    </a:lnTo>
                    <a:lnTo>
                      <a:pt x="196" y="47"/>
                    </a:lnTo>
                    <a:lnTo>
                      <a:pt x="183" y="31"/>
                    </a:lnTo>
                    <a:lnTo>
                      <a:pt x="167" y="18"/>
                    </a:lnTo>
                    <a:lnTo>
                      <a:pt x="148" y="8"/>
                    </a:lnTo>
                    <a:lnTo>
                      <a:pt x="129" y="2"/>
                    </a:lnTo>
                    <a:lnTo>
                      <a:pt x="107" y="0"/>
                    </a:lnTo>
                    <a:lnTo>
                      <a:pt x="85" y="2"/>
                    </a:lnTo>
                    <a:lnTo>
                      <a:pt x="65" y="8"/>
                    </a:lnTo>
                    <a:lnTo>
                      <a:pt x="47" y="18"/>
                    </a:lnTo>
                    <a:lnTo>
                      <a:pt x="31" y="31"/>
                    </a:lnTo>
                    <a:lnTo>
                      <a:pt x="18" y="47"/>
                    </a:lnTo>
                    <a:lnTo>
                      <a:pt x="8" y="65"/>
                    </a:lnTo>
                    <a:lnTo>
                      <a:pt x="2" y="86"/>
                    </a:lnTo>
                    <a:lnTo>
                      <a:pt x="0" y="108"/>
                    </a:lnTo>
                    <a:lnTo>
                      <a:pt x="2" y="130"/>
                    </a:lnTo>
                    <a:lnTo>
                      <a:pt x="8" y="151"/>
                    </a:lnTo>
                    <a:lnTo>
                      <a:pt x="18" y="169"/>
                    </a:lnTo>
                    <a:lnTo>
                      <a:pt x="31" y="184"/>
                    </a:lnTo>
                    <a:lnTo>
                      <a:pt x="47" y="198"/>
                    </a:lnTo>
                    <a:lnTo>
                      <a:pt x="65" y="208"/>
                    </a:lnTo>
                    <a:lnTo>
                      <a:pt x="85" y="214"/>
                    </a:lnTo>
                    <a:lnTo>
                      <a:pt x="107" y="216"/>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97" name="Freeform 753"/>
              <p:cNvSpPr>
                <a:spLocks/>
              </p:cNvSpPr>
              <p:nvPr/>
            </p:nvSpPr>
            <p:spPr bwMode="auto">
              <a:xfrm>
                <a:off x="2576" y="2513"/>
                <a:ext cx="62" cy="109"/>
              </a:xfrm>
              <a:custGeom>
                <a:avLst/>
                <a:gdLst>
                  <a:gd name="T0" fmla="*/ 1 w 123"/>
                  <a:gd name="T1" fmla="*/ 0 h 216"/>
                  <a:gd name="T2" fmla="*/ 1 w 123"/>
                  <a:gd name="T3" fmla="*/ 0 h 216"/>
                  <a:gd name="T4" fmla="*/ 1 w 123"/>
                  <a:gd name="T5" fmla="*/ 1 h 216"/>
                  <a:gd name="T6" fmla="*/ 1 w 123"/>
                  <a:gd name="T7" fmla="*/ 1 h 216"/>
                  <a:gd name="T8" fmla="*/ 0 w 123"/>
                  <a:gd name="T9" fmla="*/ 1 h 216"/>
                  <a:gd name="T10" fmla="*/ 1 w 123"/>
                  <a:gd name="T11" fmla="*/ 1 h 216"/>
                  <a:gd name="T12" fmla="*/ 1 w 123"/>
                  <a:gd name="T13" fmla="*/ 1 h 216"/>
                  <a:gd name="T14" fmla="*/ 1 w 123"/>
                  <a:gd name="T15" fmla="*/ 1 h 216"/>
                  <a:gd name="T16" fmla="*/ 1 w 123"/>
                  <a:gd name="T17" fmla="*/ 1 h 216"/>
                  <a:gd name="T18" fmla="*/ 1 w 123"/>
                  <a:gd name="T19" fmla="*/ 1 h 216"/>
                  <a:gd name="T20" fmla="*/ 1 w 123"/>
                  <a:gd name="T21" fmla="*/ 1 h 216"/>
                  <a:gd name="T22" fmla="*/ 1 w 123"/>
                  <a:gd name="T23" fmla="*/ 1 h 216"/>
                  <a:gd name="T24" fmla="*/ 1 w 123"/>
                  <a:gd name="T25" fmla="*/ 1 h 216"/>
                  <a:gd name="T26" fmla="*/ 1 w 123"/>
                  <a:gd name="T27" fmla="*/ 1 h 216"/>
                  <a:gd name="T28" fmla="*/ 1 w 123"/>
                  <a:gd name="T29" fmla="*/ 2 h 216"/>
                  <a:gd name="T30" fmla="*/ 1 w 123"/>
                  <a:gd name="T31" fmla="*/ 2 h 216"/>
                  <a:gd name="T32" fmla="*/ 1 w 123"/>
                  <a:gd name="T33" fmla="*/ 2 h 216"/>
                  <a:gd name="T34" fmla="*/ 1 w 123"/>
                  <a:gd name="T35" fmla="*/ 2 h 216"/>
                  <a:gd name="T36" fmla="*/ 1 w 123"/>
                  <a:gd name="T37" fmla="*/ 2 h 216"/>
                  <a:gd name="T38" fmla="*/ 1 w 123"/>
                  <a:gd name="T39" fmla="*/ 2 h 216"/>
                  <a:gd name="T40" fmla="*/ 0 w 123"/>
                  <a:gd name="T41" fmla="*/ 2 h 216"/>
                  <a:gd name="T42" fmla="*/ 1 w 123"/>
                  <a:gd name="T43" fmla="*/ 2 h 216"/>
                  <a:gd name="T44" fmla="*/ 1 w 123"/>
                  <a:gd name="T45" fmla="*/ 2 h 216"/>
                  <a:gd name="T46" fmla="*/ 1 w 123"/>
                  <a:gd name="T47" fmla="*/ 2 h 216"/>
                  <a:gd name="T48" fmla="*/ 1 w 123"/>
                  <a:gd name="T49" fmla="*/ 2 h 216"/>
                  <a:gd name="T50" fmla="*/ 1 w 123"/>
                  <a:gd name="T51" fmla="*/ 2 h 216"/>
                  <a:gd name="T52" fmla="*/ 1 w 123"/>
                  <a:gd name="T53" fmla="*/ 2 h 216"/>
                  <a:gd name="T54" fmla="*/ 1 w 123"/>
                  <a:gd name="T55" fmla="*/ 2 h 216"/>
                  <a:gd name="T56" fmla="*/ 1 w 123"/>
                  <a:gd name="T57" fmla="*/ 2 h 216"/>
                  <a:gd name="T58" fmla="*/ 1 w 123"/>
                  <a:gd name="T59" fmla="*/ 2 h 216"/>
                  <a:gd name="T60" fmla="*/ 1 w 123"/>
                  <a:gd name="T61" fmla="*/ 2 h 216"/>
                  <a:gd name="T62" fmla="*/ 1 w 123"/>
                  <a:gd name="T63" fmla="*/ 2 h 216"/>
                  <a:gd name="T64" fmla="*/ 1 w 123"/>
                  <a:gd name="T65" fmla="*/ 1 h 216"/>
                  <a:gd name="T66" fmla="*/ 1 w 123"/>
                  <a:gd name="T67" fmla="*/ 1 h 216"/>
                  <a:gd name="T68" fmla="*/ 1 w 123"/>
                  <a:gd name="T69" fmla="*/ 1 h 216"/>
                  <a:gd name="T70" fmla="*/ 1 w 123"/>
                  <a:gd name="T71" fmla="*/ 1 h 216"/>
                  <a:gd name="T72" fmla="*/ 1 w 123"/>
                  <a:gd name="T73" fmla="*/ 1 h 216"/>
                  <a:gd name="T74" fmla="*/ 1 w 123"/>
                  <a:gd name="T75" fmla="*/ 1 h 216"/>
                  <a:gd name="T76" fmla="*/ 1 w 123"/>
                  <a:gd name="T77" fmla="*/ 1 h 216"/>
                  <a:gd name="T78" fmla="*/ 1 w 123"/>
                  <a:gd name="T79" fmla="*/ 1 h 216"/>
                  <a:gd name="T80" fmla="*/ 1 w 123"/>
                  <a:gd name="T81" fmla="*/ 0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3"/>
                  <a:gd name="T124" fmla="*/ 0 h 216"/>
                  <a:gd name="T125" fmla="*/ 123 w 123"/>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3" h="216">
                    <a:moveTo>
                      <a:pt x="16" y="0"/>
                    </a:moveTo>
                    <a:lnTo>
                      <a:pt x="11" y="0"/>
                    </a:lnTo>
                    <a:lnTo>
                      <a:pt x="8" y="1"/>
                    </a:lnTo>
                    <a:lnTo>
                      <a:pt x="3" y="1"/>
                    </a:lnTo>
                    <a:lnTo>
                      <a:pt x="0" y="2"/>
                    </a:lnTo>
                    <a:lnTo>
                      <a:pt x="18" y="6"/>
                    </a:lnTo>
                    <a:lnTo>
                      <a:pt x="35" y="15"/>
                    </a:lnTo>
                    <a:lnTo>
                      <a:pt x="50" y="25"/>
                    </a:lnTo>
                    <a:lnTo>
                      <a:pt x="64" y="38"/>
                    </a:lnTo>
                    <a:lnTo>
                      <a:pt x="75" y="53"/>
                    </a:lnTo>
                    <a:lnTo>
                      <a:pt x="83" y="70"/>
                    </a:lnTo>
                    <a:lnTo>
                      <a:pt x="87" y="88"/>
                    </a:lnTo>
                    <a:lnTo>
                      <a:pt x="90" y="108"/>
                    </a:lnTo>
                    <a:lnTo>
                      <a:pt x="87" y="127"/>
                    </a:lnTo>
                    <a:lnTo>
                      <a:pt x="83" y="146"/>
                    </a:lnTo>
                    <a:lnTo>
                      <a:pt x="75" y="163"/>
                    </a:lnTo>
                    <a:lnTo>
                      <a:pt x="64" y="178"/>
                    </a:lnTo>
                    <a:lnTo>
                      <a:pt x="50" y="191"/>
                    </a:lnTo>
                    <a:lnTo>
                      <a:pt x="35" y="201"/>
                    </a:lnTo>
                    <a:lnTo>
                      <a:pt x="18" y="209"/>
                    </a:lnTo>
                    <a:lnTo>
                      <a:pt x="0" y="214"/>
                    </a:lnTo>
                    <a:lnTo>
                      <a:pt x="3" y="215"/>
                    </a:lnTo>
                    <a:lnTo>
                      <a:pt x="8" y="215"/>
                    </a:lnTo>
                    <a:lnTo>
                      <a:pt x="11" y="216"/>
                    </a:lnTo>
                    <a:lnTo>
                      <a:pt x="16" y="216"/>
                    </a:lnTo>
                    <a:lnTo>
                      <a:pt x="38" y="214"/>
                    </a:lnTo>
                    <a:lnTo>
                      <a:pt x="57" y="208"/>
                    </a:lnTo>
                    <a:lnTo>
                      <a:pt x="76" y="198"/>
                    </a:lnTo>
                    <a:lnTo>
                      <a:pt x="92" y="184"/>
                    </a:lnTo>
                    <a:lnTo>
                      <a:pt x="105" y="169"/>
                    </a:lnTo>
                    <a:lnTo>
                      <a:pt x="115" y="151"/>
                    </a:lnTo>
                    <a:lnTo>
                      <a:pt x="121" y="130"/>
                    </a:lnTo>
                    <a:lnTo>
                      <a:pt x="123" y="108"/>
                    </a:lnTo>
                    <a:lnTo>
                      <a:pt x="121" y="86"/>
                    </a:lnTo>
                    <a:lnTo>
                      <a:pt x="115" y="65"/>
                    </a:lnTo>
                    <a:lnTo>
                      <a:pt x="105" y="47"/>
                    </a:lnTo>
                    <a:lnTo>
                      <a:pt x="92" y="31"/>
                    </a:lnTo>
                    <a:lnTo>
                      <a:pt x="76" y="18"/>
                    </a:lnTo>
                    <a:lnTo>
                      <a:pt x="57" y="8"/>
                    </a:lnTo>
                    <a:lnTo>
                      <a:pt x="38" y="2"/>
                    </a:lnTo>
                    <a:lnTo>
                      <a:pt x="16" y="0"/>
                    </a:lnTo>
                    <a:close/>
                  </a:path>
                </a:pathLst>
              </a:custGeom>
              <a:solidFill>
                <a:srgbClr val="E09E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98" name="Freeform 754"/>
              <p:cNvSpPr>
                <a:spLocks/>
              </p:cNvSpPr>
              <p:nvPr/>
            </p:nvSpPr>
            <p:spPr bwMode="auto">
              <a:xfrm>
                <a:off x="2545" y="2627"/>
                <a:ext cx="78" cy="94"/>
              </a:xfrm>
              <a:custGeom>
                <a:avLst/>
                <a:gdLst>
                  <a:gd name="T0" fmla="*/ 1 w 155"/>
                  <a:gd name="T1" fmla="*/ 2 h 187"/>
                  <a:gd name="T2" fmla="*/ 2 w 155"/>
                  <a:gd name="T3" fmla="*/ 0 h 187"/>
                  <a:gd name="T4" fmla="*/ 0 w 155"/>
                  <a:gd name="T5" fmla="*/ 0 h 187"/>
                  <a:gd name="T6" fmla="*/ 1 w 155"/>
                  <a:gd name="T7" fmla="*/ 2 h 187"/>
                  <a:gd name="T8" fmla="*/ 0 60000 65536"/>
                  <a:gd name="T9" fmla="*/ 0 60000 65536"/>
                  <a:gd name="T10" fmla="*/ 0 60000 65536"/>
                  <a:gd name="T11" fmla="*/ 0 60000 65536"/>
                  <a:gd name="T12" fmla="*/ 0 w 155"/>
                  <a:gd name="T13" fmla="*/ 0 h 187"/>
                  <a:gd name="T14" fmla="*/ 155 w 155"/>
                  <a:gd name="T15" fmla="*/ 187 h 187"/>
                </a:gdLst>
                <a:ahLst/>
                <a:cxnLst>
                  <a:cxn ang="T8">
                    <a:pos x="T0" y="T1"/>
                  </a:cxn>
                  <a:cxn ang="T9">
                    <a:pos x="T2" y="T3"/>
                  </a:cxn>
                  <a:cxn ang="T10">
                    <a:pos x="T4" y="T5"/>
                  </a:cxn>
                  <a:cxn ang="T11">
                    <a:pos x="T6" y="T7"/>
                  </a:cxn>
                </a:cxnLst>
                <a:rect l="T12" t="T13" r="T14" b="T15"/>
                <a:pathLst>
                  <a:path w="155" h="187">
                    <a:moveTo>
                      <a:pt x="77" y="187"/>
                    </a:moveTo>
                    <a:lnTo>
                      <a:pt x="155" y="0"/>
                    </a:lnTo>
                    <a:lnTo>
                      <a:pt x="0" y="0"/>
                    </a:lnTo>
                    <a:lnTo>
                      <a:pt x="77"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99" name="Freeform 755"/>
              <p:cNvSpPr>
                <a:spLocks/>
              </p:cNvSpPr>
              <p:nvPr/>
            </p:nvSpPr>
            <p:spPr bwMode="auto">
              <a:xfrm>
                <a:off x="2553" y="2644"/>
                <a:ext cx="14" cy="14"/>
              </a:xfrm>
              <a:custGeom>
                <a:avLst/>
                <a:gdLst>
                  <a:gd name="T0" fmla="*/ 1 w 28"/>
                  <a:gd name="T1" fmla="*/ 1 h 28"/>
                  <a:gd name="T2" fmla="*/ 1 w 28"/>
                  <a:gd name="T3" fmla="*/ 1 h 28"/>
                  <a:gd name="T4" fmla="*/ 1 w 28"/>
                  <a:gd name="T5" fmla="*/ 1 h 28"/>
                  <a:gd name="T6" fmla="*/ 1 w 28"/>
                  <a:gd name="T7" fmla="*/ 1 h 28"/>
                  <a:gd name="T8" fmla="*/ 1 w 28"/>
                  <a:gd name="T9" fmla="*/ 1 h 28"/>
                  <a:gd name="T10" fmla="*/ 1 w 28"/>
                  <a:gd name="T11" fmla="*/ 1 h 28"/>
                  <a:gd name="T12" fmla="*/ 1 w 28"/>
                  <a:gd name="T13" fmla="*/ 1 h 28"/>
                  <a:gd name="T14" fmla="*/ 1 w 28"/>
                  <a:gd name="T15" fmla="*/ 1 h 28"/>
                  <a:gd name="T16" fmla="*/ 1 w 28"/>
                  <a:gd name="T17" fmla="*/ 0 h 28"/>
                  <a:gd name="T18" fmla="*/ 1 w 28"/>
                  <a:gd name="T19" fmla="*/ 1 h 28"/>
                  <a:gd name="T20" fmla="*/ 1 w 28"/>
                  <a:gd name="T21" fmla="*/ 1 h 28"/>
                  <a:gd name="T22" fmla="*/ 1 w 28"/>
                  <a:gd name="T23" fmla="*/ 1 h 28"/>
                  <a:gd name="T24" fmla="*/ 0 w 28"/>
                  <a:gd name="T25" fmla="*/ 1 h 28"/>
                  <a:gd name="T26" fmla="*/ 1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5" y="28"/>
                    </a:moveTo>
                    <a:lnTo>
                      <a:pt x="19" y="27"/>
                    </a:lnTo>
                    <a:lnTo>
                      <a:pt x="24" y="24"/>
                    </a:lnTo>
                    <a:lnTo>
                      <a:pt x="27" y="20"/>
                    </a:lnTo>
                    <a:lnTo>
                      <a:pt x="28"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00" name="Freeform 756"/>
              <p:cNvSpPr>
                <a:spLocks/>
              </p:cNvSpPr>
              <p:nvPr/>
            </p:nvSpPr>
            <p:spPr bwMode="auto">
              <a:xfrm>
                <a:off x="2563" y="2656"/>
                <a:ext cx="13" cy="13"/>
              </a:xfrm>
              <a:custGeom>
                <a:avLst/>
                <a:gdLst>
                  <a:gd name="T0" fmla="*/ 0 w 28"/>
                  <a:gd name="T1" fmla="*/ 0 h 28"/>
                  <a:gd name="T2" fmla="*/ 0 w 28"/>
                  <a:gd name="T3" fmla="*/ 0 h 28"/>
                  <a:gd name="T4" fmla="*/ 0 w 28"/>
                  <a:gd name="T5" fmla="*/ 0 h 28"/>
                  <a:gd name="T6" fmla="*/ 0 w 28"/>
                  <a:gd name="T7" fmla="*/ 0 h 28"/>
                  <a:gd name="T8" fmla="*/ 0 w 28"/>
                  <a:gd name="T9" fmla="*/ 0 h 28"/>
                  <a:gd name="T10" fmla="*/ 0 w 28"/>
                  <a:gd name="T11" fmla="*/ 0 h 28"/>
                  <a:gd name="T12" fmla="*/ 0 w 28"/>
                  <a:gd name="T13" fmla="*/ 0 h 28"/>
                  <a:gd name="T14" fmla="*/ 0 w 28"/>
                  <a:gd name="T15" fmla="*/ 0 h 28"/>
                  <a:gd name="T16" fmla="*/ 0 w 28"/>
                  <a:gd name="T17" fmla="*/ 0 h 28"/>
                  <a:gd name="T18" fmla="*/ 0 w 28"/>
                  <a:gd name="T19" fmla="*/ 0 h 28"/>
                  <a:gd name="T20" fmla="*/ 0 w 28"/>
                  <a:gd name="T21" fmla="*/ 0 h 28"/>
                  <a:gd name="T22" fmla="*/ 0 w 28"/>
                  <a:gd name="T23" fmla="*/ 0 h 28"/>
                  <a:gd name="T24" fmla="*/ 0 w 28"/>
                  <a:gd name="T25" fmla="*/ 0 h 28"/>
                  <a:gd name="T26" fmla="*/ 0 w 28"/>
                  <a:gd name="T27" fmla="*/ 0 h 28"/>
                  <a:gd name="T28" fmla="*/ 0 w 28"/>
                  <a:gd name="T29" fmla="*/ 0 h 28"/>
                  <a:gd name="T30" fmla="*/ 0 w 28"/>
                  <a:gd name="T31" fmla="*/ 0 h 28"/>
                  <a:gd name="T32" fmla="*/ 0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20" y="27"/>
                    </a:lnTo>
                    <a:lnTo>
                      <a:pt x="24" y="24"/>
                    </a:lnTo>
                    <a:lnTo>
                      <a:pt x="27" y="20"/>
                    </a:lnTo>
                    <a:lnTo>
                      <a:pt x="28" y="14"/>
                    </a:lnTo>
                    <a:lnTo>
                      <a:pt x="27" y="8"/>
                    </a:lnTo>
                    <a:lnTo>
                      <a:pt x="24" y="4"/>
                    </a:lnTo>
                    <a:lnTo>
                      <a:pt x="20" y="1"/>
                    </a:lnTo>
                    <a:lnTo>
                      <a:pt x="14" y="0"/>
                    </a:lnTo>
                    <a:lnTo>
                      <a:pt x="8" y="1"/>
                    </a:lnTo>
                    <a:lnTo>
                      <a:pt x="4" y="4"/>
                    </a:lnTo>
                    <a:lnTo>
                      <a:pt x="1" y="8"/>
                    </a:lnTo>
                    <a:lnTo>
                      <a:pt x="0" y="14"/>
                    </a:lnTo>
                    <a:lnTo>
                      <a:pt x="1" y="20"/>
                    </a:lnTo>
                    <a:lnTo>
                      <a:pt x="4" y="24"/>
                    </a:lnTo>
                    <a:lnTo>
                      <a:pt x="8"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01" name="Freeform 757"/>
              <p:cNvSpPr>
                <a:spLocks/>
              </p:cNvSpPr>
              <p:nvPr/>
            </p:nvSpPr>
            <p:spPr bwMode="auto">
              <a:xfrm>
                <a:off x="2599" y="2644"/>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4" y="28"/>
                    </a:moveTo>
                    <a:lnTo>
                      <a:pt x="9" y="27"/>
                    </a:lnTo>
                    <a:lnTo>
                      <a:pt x="4" y="24"/>
                    </a:lnTo>
                    <a:lnTo>
                      <a:pt x="1" y="20"/>
                    </a:lnTo>
                    <a:lnTo>
                      <a:pt x="0" y="14"/>
                    </a:lnTo>
                    <a:lnTo>
                      <a:pt x="1" y="8"/>
                    </a:lnTo>
                    <a:lnTo>
                      <a:pt x="4" y="4"/>
                    </a:lnTo>
                    <a:lnTo>
                      <a:pt x="9" y="1"/>
                    </a:lnTo>
                    <a:lnTo>
                      <a:pt x="14" y="0"/>
                    </a:lnTo>
                    <a:lnTo>
                      <a:pt x="19" y="1"/>
                    </a:lnTo>
                    <a:lnTo>
                      <a:pt x="24" y="4"/>
                    </a:lnTo>
                    <a:lnTo>
                      <a:pt x="28" y="8"/>
                    </a:lnTo>
                    <a:lnTo>
                      <a:pt x="29" y="14"/>
                    </a:lnTo>
                    <a:lnTo>
                      <a:pt x="28" y="20"/>
                    </a:lnTo>
                    <a:lnTo>
                      <a:pt x="24" y="24"/>
                    </a:lnTo>
                    <a:lnTo>
                      <a:pt x="19"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02" name="Freeform 758"/>
              <p:cNvSpPr>
                <a:spLocks/>
              </p:cNvSpPr>
              <p:nvPr/>
            </p:nvSpPr>
            <p:spPr bwMode="auto">
              <a:xfrm>
                <a:off x="2590" y="2656"/>
                <a:ext cx="14" cy="13"/>
              </a:xfrm>
              <a:custGeom>
                <a:avLst/>
                <a:gdLst>
                  <a:gd name="T0" fmla="*/ 1 w 28"/>
                  <a:gd name="T1" fmla="*/ 0 h 28"/>
                  <a:gd name="T2" fmla="*/ 1 w 28"/>
                  <a:gd name="T3" fmla="*/ 0 h 28"/>
                  <a:gd name="T4" fmla="*/ 1 w 28"/>
                  <a:gd name="T5" fmla="*/ 0 h 28"/>
                  <a:gd name="T6" fmla="*/ 1 w 28"/>
                  <a:gd name="T7" fmla="*/ 0 h 28"/>
                  <a:gd name="T8" fmla="*/ 0 w 28"/>
                  <a:gd name="T9" fmla="*/ 0 h 28"/>
                  <a:gd name="T10" fmla="*/ 1 w 28"/>
                  <a:gd name="T11" fmla="*/ 0 h 28"/>
                  <a:gd name="T12" fmla="*/ 1 w 28"/>
                  <a:gd name="T13" fmla="*/ 0 h 28"/>
                  <a:gd name="T14" fmla="*/ 1 w 28"/>
                  <a:gd name="T15" fmla="*/ 0 h 28"/>
                  <a:gd name="T16" fmla="*/ 1 w 28"/>
                  <a:gd name="T17" fmla="*/ 0 h 28"/>
                  <a:gd name="T18" fmla="*/ 1 w 28"/>
                  <a:gd name="T19" fmla="*/ 0 h 28"/>
                  <a:gd name="T20" fmla="*/ 1 w 28"/>
                  <a:gd name="T21" fmla="*/ 0 h 28"/>
                  <a:gd name="T22" fmla="*/ 1 w 28"/>
                  <a:gd name="T23" fmla="*/ 0 h 28"/>
                  <a:gd name="T24" fmla="*/ 1 w 28"/>
                  <a:gd name="T25" fmla="*/ 0 h 28"/>
                  <a:gd name="T26" fmla="*/ 1 w 28"/>
                  <a:gd name="T27" fmla="*/ 0 h 28"/>
                  <a:gd name="T28" fmla="*/ 1 w 28"/>
                  <a:gd name="T29" fmla="*/ 0 h 28"/>
                  <a:gd name="T30" fmla="*/ 1 w 28"/>
                  <a:gd name="T31" fmla="*/ 0 h 28"/>
                  <a:gd name="T32" fmla="*/ 1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8" y="27"/>
                    </a:lnTo>
                    <a:lnTo>
                      <a:pt x="4" y="24"/>
                    </a:lnTo>
                    <a:lnTo>
                      <a:pt x="2" y="20"/>
                    </a:lnTo>
                    <a:lnTo>
                      <a:pt x="0" y="14"/>
                    </a:lnTo>
                    <a:lnTo>
                      <a:pt x="2" y="8"/>
                    </a:lnTo>
                    <a:lnTo>
                      <a:pt x="4" y="4"/>
                    </a:lnTo>
                    <a:lnTo>
                      <a:pt x="8" y="1"/>
                    </a:lnTo>
                    <a:lnTo>
                      <a:pt x="14" y="0"/>
                    </a:lnTo>
                    <a:lnTo>
                      <a:pt x="20" y="1"/>
                    </a:lnTo>
                    <a:lnTo>
                      <a:pt x="25" y="4"/>
                    </a:lnTo>
                    <a:lnTo>
                      <a:pt x="27" y="8"/>
                    </a:lnTo>
                    <a:lnTo>
                      <a:pt x="28" y="14"/>
                    </a:lnTo>
                    <a:lnTo>
                      <a:pt x="27" y="20"/>
                    </a:lnTo>
                    <a:lnTo>
                      <a:pt x="25" y="24"/>
                    </a:lnTo>
                    <a:lnTo>
                      <a:pt x="20"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903" name="Freeform 759"/>
              <p:cNvSpPr>
                <a:spLocks/>
              </p:cNvSpPr>
              <p:nvPr/>
            </p:nvSpPr>
            <p:spPr bwMode="auto">
              <a:xfrm>
                <a:off x="2576" y="2663"/>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5" y="28"/>
                    </a:moveTo>
                    <a:lnTo>
                      <a:pt x="19" y="27"/>
                    </a:lnTo>
                    <a:lnTo>
                      <a:pt x="24" y="24"/>
                    </a:lnTo>
                    <a:lnTo>
                      <a:pt x="27" y="20"/>
                    </a:lnTo>
                    <a:lnTo>
                      <a:pt x="29"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pic>
          <p:nvPicPr>
            <p:cNvPr id="24729" name="Picture 760" descr="BD00001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28" y="1074"/>
              <a:ext cx="352"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730" name="Group 761"/>
            <p:cNvGrpSpPr>
              <a:grpSpLocks/>
            </p:cNvGrpSpPr>
            <p:nvPr/>
          </p:nvGrpSpPr>
          <p:grpSpPr bwMode="auto">
            <a:xfrm>
              <a:off x="2687" y="1289"/>
              <a:ext cx="193" cy="355"/>
              <a:chOff x="3526" y="1062"/>
              <a:chExt cx="212" cy="502"/>
            </a:xfrm>
          </p:grpSpPr>
          <p:grpSp>
            <p:nvGrpSpPr>
              <p:cNvPr id="24883" name="Group 762"/>
              <p:cNvGrpSpPr>
                <a:grpSpLocks noChangeAspect="1"/>
              </p:cNvGrpSpPr>
              <p:nvPr/>
            </p:nvGrpSpPr>
            <p:grpSpPr bwMode="auto">
              <a:xfrm>
                <a:off x="3526" y="1062"/>
                <a:ext cx="212" cy="502"/>
                <a:chOff x="2716" y="648"/>
                <a:chExt cx="212" cy="502"/>
              </a:xfrm>
            </p:grpSpPr>
            <p:sp>
              <p:nvSpPr>
                <p:cNvPr id="24886" name="AutoShape 763"/>
                <p:cNvSpPr>
                  <a:spLocks noChangeAspect="1" noChangeArrowheads="1" noTextEdit="1"/>
                </p:cNvSpPr>
                <p:nvPr/>
              </p:nvSpPr>
              <p:spPr bwMode="auto">
                <a:xfrm>
                  <a:off x="2716" y="648"/>
                  <a:ext cx="212" cy="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887" name="Freeform 764"/>
                <p:cNvSpPr>
                  <a:spLocks/>
                </p:cNvSpPr>
                <p:nvPr/>
              </p:nvSpPr>
              <p:spPr bwMode="auto">
                <a:xfrm>
                  <a:off x="2716" y="782"/>
                  <a:ext cx="212" cy="368"/>
                </a:xfrm>
                <a:custGeom>
                  <a:avLst/>
                  <a:gdLst>
                    <a:gd name="T0" fmla="*/ 2 w 424"/>
                    <a:gd name="T1" fmla="*/ 3 h 737"/>
                    <a:gd name="T2" fmla="*/ 2 w 424"/>
                    <a:gd name="T3" fmla="*/ 5 h 737"/>
                    <a:gd name="T4" fmla="*/ 1 w 424"/>
                    <a:gd name="T5" fmla="*/ 5 h 737"/>
                    <a:gd name="T6" fmla="*/ 1 w 424"/>
                    <a:gd name="T7" fmla="*/ 5 h 737"/>
                    <a:gd name="T8" fmla="*/ 1 w 424"/>
                    <a:gd name="T9" fmla="*/ 3 h 737"/>
                    <a:gd name="T10" fmla="*/ 1 w 424"/>
                    <a:gd name="T11" fmla="*/ 3 h 737"/>
                    <a:gd name="T12" fmla="*/ 1 w 424"/>
                    <a:gd name="T13" fmla="*/ 2 h 737"/>
                    <a:gd name="T14" fmla="*/ 1 w 424"/>
                    <a:gd name="T15" fmla="*/ 2 h 737"/>
                    <a:gd name="T16" fmla="*/ 1 w 424"/>
                    <a:gd name="T17" fmla="*/ 1 h 737"/>
                    <a:gd name="T18" fmla="*/ 1 w 424"/>
                    <a:gd name="T19" fmla="*/ 2 h 737"/>
                    <a:gd name="T20" fmla="*/ 0 w 424"/>
                    <a:gd name="T21" fmla="*/ 2 h 737"/>
                    <a:gd name="T22" fmla="*/ 1 w 424"/>
                    <a:gd name="T23" fmla="*/ 1 h 737"/>
                    <a:gd name="T24" fmla="*/ 1 w 424"/>
                    <a:gd name="T25" fmla="*/ 1 h 737"/>
                    <a:gd name="T26" fmla="*/ 1 w 424"/>
                    <a:gd name="T27" fmla="*/ 0 h 737"/>
                    <a:gd name="T28" fmla="*/ 2 w 424"/>
                    <a:gd name="T29" fmla="*/ 0 h 737"/>
                    <a:gd name="T30" fmla="*/ 3 w 424"/>
                    <a:gd name="T31" fmla="*/ 0 h 737"/>
                    <a:gd name="T32" fmla="*/ 4 w 424"/>
                    <a:gd name="T33" fmla="*/ 1 h 737"/>
                    <a:gd name="T34" fmla="*/ 3 w 424"/>
                    <a:gd name="T35" fmla="*/ 1 h 737"/>
                    <a:gd name="T36" fmla="*/ 4 w 424"/>
                    <a:gd name="T37" fmla="*/ 2 h 737"/>
                    <a:gd name="T38" fmla="*/ 3 w 424"/>
                    <a:gd name="T39" fmla="*/ 2 h 737"/>
                    <a:gd name="T40" fmla="*/ 3 w 424"/>
                    <a:gd name="T41" fmla="*/ 1 h 737"/>
                    <a:gd name="T42" fmla="*/ 3 w 424"/>
                    <a:gd name="T43" fmla="*/ 2 h 737"/>
                    <a:gd name="T44" fmla="*/ 3 w 424"/>
                    <a:gd name="T45" fmla="*/ 2 h 737"/>
                    <a:gd name="T46" fmla="*/ 3 w 424"/>
                    <a:gd name="T47" fmla="*/ 3 h 737"/>
                    <a:gd name="T48" fmla="*/ 3 w 424"/>
                    <a:gd name="T49" fmla="*/ 3 h 737"/>
                    <a:gd name="T50" fmla="*/ 3 w 424"/>
                    <a:gd name="T51" fmla="*/ 5 h 737"/>
                    <a:gd name="T52" fmla="*/ 3 w 424"/>
                    <a:gd name="T53" fmla="*/ 5 h 737"/>
                    <a:gd name="T54" fmla="*/ 2 w 424"/>
                    <a:gd name="T55" fmla="*/ 5 h 737"/>
                    <a:gd name="T56" fmla="*/ 2 w 424"/>
                    <a:gd name="T57" fmla="*/ 3 h 737"/>
                    <a:gd name="T58" fmla="*/ 2 w 424"/>
                    <a:gd name="T59" fmla="*/ 3 h 7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4"/>
                    <a:gd name="T91" fmla="*/ 0 h 737"/>
                    <a:gd name="T92" fmla="*/ 424 w 424"/>
                    <a:gd name="T93" fmla="*/ 737 h 73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4" h="737">
                      <a:moveTo>
                        <a:pt x="196" y="430"/>
                      </a:moveTo>
                      <a:lnTo>
                        <a:pt x="196" y="737"/>
                      </a:lnTo>
                      <a:lnTo>
                        <a:pt x="45" y="737"/>
                      </a:lnTo>
                      <a:lnTo>
                        <a:pt x="126" y="684"/>
                      </a:lnTo>
                      <a:lnTo>
                        <a:pt x="128" y="434"/>
                      </a:lnTo>
                      <a:lnTo>
                        <a:pt x="108" y="434"/>
                      </a:lnTo>
                      <a:lnTo>
                        <a:pt x="104" y="344"/>
                      </a:lnTo>
                      <a:lnTo>
                        <a:pt x="82" y="344"/>
                      </a:lnTo>
                      <a:lnTo>
                        <a:pt x="102" y="189"/>
                      </a:lnTo>
                      <a:lnTo>
                        <a:pt x="49" y="360"/>
                      </a:lnTo>
                      <a:lnTo>
                        <a:pt x="0" y="356"/>
                      </a:lnTo>
                      <a:lnTo>
                        <a:pt x="41" y="203"/>
                      </a:lnTo>
                      <a:lnTo>
                        <a:pt x="16" y="193"/>
                      </a:lnTo>
                      <a:lnTo>
                        <a:pt x="77" y="51"/>
                      </a:lnTo>
                      <a:lnTo>
                        <a:pt x="212" y="0"/>
                      </a:lnTo>
                      <a:lnTo>
                        <a:pt x="353" y="51"/>
                      </a:lnTo>
                      <a:lnTo>
                        <a:pt x="408" y="193"/>
                      </a:lnTo>
                      <a:lnTo>
                        <a:pt x="383" y="203"/>
                      </a:lnTo>
                      <a:lnTo>
                        <a:pt x="424" y="356"/>
                      </a:lnTo>
                      <a:lnTo>
                        <a:pt x="375" y="360"/>
                      </a:lnTo>
                      <a:lnTo>
                        <a:pt x="322" y="189"/>
                      </a:lnTo>
                      <a:lnTo>
                        <a:pt x="342" y="344"/>
                      </a:lnTo>
                      <a:lnTo>
                        <a:pt x="320" y="344"/>
                      </a:lnTo>
                      <a:lnTo>
                        <a:pt x="316" y="434"/>
                      </a:lnTo>
                      <a:lnTo>
                        <a:pt x="296" y="434"/>
                      </a:lnTo>
                      <a:lnTo>
                        <a:pt x="296" y="684"/>
                      </a:lnTo>
                      <a:lnTo>
                        <a:pt x="379" y="737"/>
                      </a:lnTo>
                      <a:lnTo>
                        <a:pt x="228" y="737"/>
                      </a:lnTo>
                      <a:lnTo>
                        <a:pt x="228" y="430"/>
                      </a:lnTo>
                      <a:lnTo>
                        <a:pt x="196" y="43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88" name="Freeform 765"/>
                <p:cNvSpPr>
                  <a:spLocks/>
                </p:cNvSpPr>
                <p:nvPr/>
              </p:nvSpPr>
              <p:spPr bwMode="auto">
                <a:xfrm>
                  <a:off x="2826" y="785"/>
                  <a:ext cx="39" cy="34"/>
                </a:xfrm>
                <a:custGeom>
                  <a:avLst/>
                  <a:gdLst>
                    <a:gd name="T0" fmla="*/ 0 w 78"/>
                    <a:gd name="T1" fmla="*/ 0 h 69"/>
                    <a:gd name="T2" fmla="*/ 1 w 78"/>
                    <a:gd name="T3" fmla="*/ 0 h 69"/>
                    <a:gd name="T4" fmla="*/ 1 w 78"/>
                    <a:gd name="T5" fmla="*/ 0 h 69"/>
                    <a:gd name="T6" fmla="*/ 0 w 78"/>
                    <a:gd name="T7" fmla="*/ 0 h 69"/>
                    <a:gd name="T8" fmla="*/ 0 60000 65536"/>
                    <a:gd name="T9" fmla="*/ 0 60000 65536"/>
                    <a:gd name="T10" fmla="*/ 0 60000 65536"/>
                    <a:gd name="T11" fmla="*/ 0 60000 65536"/>
                    <a:gd name="T12" fmla="*/ 0 w 78"/>
                    <a:gd name="T13" fmla="*/ 0 h 69"/>
                    <a:gd name="T14" fmla="*/ 78 w 78"/>
                    <a:gd name="T15" fmla="*/ 69 h 69"/>
                  </a:gdLst>
                  <a:ahLst/>
                  <a:cxnLst>
                    <a:cxn ang="T8">
                      <a:pos x="T0" y="T1"/>
                    </a:cxn>
                    <a:cxn ang="T9">
                      <a:pos x="T2" y="T3"/>
                    </a:cxn>
                    <a:cxn ang="T10">
                      <a:pos x="T4" y="T5"/>
                    </a:cxn>
                    <a:cxn ang="T11">
                      <a:pos x="T6" y="T7"/>
                    </a:cxn>
                  </a:cxnLst>
                  <a:rect l="T12" t="T13" r="T14" b="T15"/>
                  <a:pathLst>
                    <a:path w="78" h="69">
                      <a:moveTo>
                        <a:pt x="0" y="0"/>
                      </a:moveTo>
                      <a:lnTo>
                        <a:pt x="41" y="69"/>
                      </a:lnTo>
                      <a:lnTo>
                        <a:pt x="78" y="1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89" name="Freeform 766"/>
                <p:cNvSpPr>
                  <a:spLocks/>
                </p:cNvSpPr>
                <p:nvPr/>
              </p:nvSpPr>
              <p:spPr bwMode="auto">
                <a:xfrm>
                  <a:off x="2787" y="785"/>
                  <a:ext cx="39" cy="34"/>
                </a:xfrm>
                <a:custGeom>
                  <a:avLst/>
                  <a:gdLst>
                    <a:gd name="T0" fmla="*/ 0 w 79"/>
                    <a:gd name="T1" fmla="*/ 0 h 69"/>
                    <a:gd name="T2" fmla="*/ 0 w 79"/>
                    <a:gd name="T3" fmla="*/ 0 h 69"/>
                    <a:gd name="T4" fmla="*/ 0 w 79"/>
                    <a:gd name="T5" fmla="*/ 0 h 69"/>
                    <a:gd name="T6" fmla="*/ 0 w 79"/>
                    <a:gd name="T7" fmla="*/ 0 h 69"/>
                    <a:gd name="T8" fmla="*/ 0 60000 65536"/>
                    <a:gd name="T9" fmla="*/ 0 60000 65536"/>
                    <a:gd name="T10" fmla="*/ 0 60000 65536"/>
                    <a:gd name="T11" fmla="*/ 0 60000 65536"/>
                    <a:gd name="T12" fmla="*/ 0 w 79"/>
                    <a:gd name="T13" fmla="*/ 0 h 69"/>
                    <a:gd name="T14" fmla="*/ 79 w 79"/>
                    <a:gd name="T15" fmla="*/ 69 h 69"/>
                  </a:gdLst>
                  <a:ahLst/>
                  <a:cxnLst>
                    <a:cxn ang="T8">
                      <a:pos x="T0" y="T1"/>
                    </a:cxn>
                    <a:cxn ang="T9">
                      <a:pos x="T2" y="T3"/>
                    </a:cxn>
                    <a:cxn ang="T10">
                      <a:pos x="T4" y="T5"/>
                    </a:cxn>
                    <a:cxn ang="T11">
                      <a:pos x="T6" y="T7"/>
                    </a:cxn>
                  </a:cxnLst>
                  <a:rect l="T12" t="T13" r="T14" b="T15"/>
                  <a:pathLst>
                    <a:path w="79" h="69">
                      <a:moveTo>
                        <a:pt x="36" y="69"/>
                      </a:moveTo>
                      <a:lnTo>
                        <a:pt x="79" y="0"/>
                      </a:lnTo>
                      <a:lnTo>
                        <a:pt x="0" y="10"/>
                      </a:lnTo>
                      <a:lnTo>
                        <a:pt x="36" y="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90" name="Freeform 767"/>
                <p:cNvSpPr>
                  <a:spLocks/>
                </p:cNvSpPr>
                <p:nvPr/>
              </p:nvSpPr>
              <p:spPr bwMode="auto">
                <a:xfrm>
                  <a:off x="2753" y="648"/>
                  <a:ext cx="142" cy="144"/>
                </a:xfrm>
                <a:custGeom>
                  <a:avLst/>
                  <a:gdLst>
                    <a:gd name="T0" fmla="*/ 3 w 282"/>
                    <a:gd name="T1" fmla="*/ 1 h 289"/>
                    <a:gd name="T2" fmla="*/ 3 w 282"/>
                    <a:gd name="T3" fmla="*/ 0 h 289"/>
                    <a:gd name="T4" fmla="*/ 3 w 282"/>
                    <a:gd name="T5" fmla="*/ 0 h 289"/>
                    <a:gd name="T6" fmla="*/ 3 w 282"/>
                    <a:gd name="T7" fmla="*/ 0 h 289"/>
                    <a:gd name="T8" fmla="*/ 3 w 282"/>
                    <a:gd name="T9" fmla="*/ 0 h 289"/>
                    <a:gd name="T10" fmla="*/ 3 w 282"/>
                    <a:gd name="T11" fmla="*/ 0 h 289"/>
                    <a:gd name="T12" fmla="*/ 2 w 282"/>
                    <a:gd name="T13" fmla="*/ 0 h 289"/>
                    <a:gd name="T14" fmla="*/ 2 w 282"/>
                    <a:gd name="T15" fmla="*/ 0 h 289"/>
                    <a:gd name="T16" fmla="*/ 2 w 282"/>
                    <a:gd name="T17" fmla="*/ 0 h 289"/>
                    <a:gd name="T18" fmla="*/ 2 w 282"/>
                    <a:gd name="T19" fmla="*/ 0 h 289"/>
                    <a:gd name="T20" fmla="*/ 2 w 282"/>
                    <a:gd name="T21" fmla="*/ 0 h 289"/>
                    <a:gd name="T22" fmla="*/ 2 w 282"/>
                    <a:gd name="T23" fmla="*/ 0 h 289"/>
                    <a:gd name="T24" fmla="*/ 2 w 282"/>
                    <a:gd name="T25" fmla="*/ 0 h 289"/>
                    <a:gd name="T26" fmla="*/ 2 w 282"/>
                    <a:gd name="T27" fmla="*/ 0 h 289"/>
                    <a:gd name="T28" fmla="*/ 2 w 282"/>
                    <a:gd name="T29" fmla="*/ 0 h 289"/>
                    <a:gd name="T30" fmla="*/ 2 w 282"/>
                    <a:gd name="T31" fmla="*/ 0 h 289"/>
                    <a:gd name="T32" fmla="*/ 2 w 282"/>
                    <a:gd name="T33" fmla="*/ 0 h 289"/>
                    <a:gd name="T34" fmla="*/ 1 w 282"/>
                    <a:gd name="T35" fmla="*/ 0 h 289"/>
                    <a:gd name="T36" fmla="*/ 1 w 282"/>
                    <a:gd name="T37" fmla="*/ 0 h 289"/>
                    <a:gd name="T38" fmla="*/ 1 w 282"/>
                    <a:gd name="T39" fmla="*/ 0 h 289"/>
                    <a:gd name="T40" fmla="*/ 1 w 282"/>
                    <a:gd name="T41" fmla="*/ 0 h 289"/>
                    <a:gd name="T42" fmla="*/ 1 w 282"/>
                    <a:gd name="T43" fmla="*/ 0 h 289"/>
                    <a:gd name="T44" fmla="*/ 1 w 282"/>
                    <a:gd name="T45" fmla="*/ 0 h 289"/>
                    <a:gd name="T46" fmla="*/ 1 w 282"/>
                    <a:gd name="T47" fmla="*/ 0 h 289"/>
                    <a:gd name="T48" fmla="*/ 1 w 282"/>
                    <a:gd name="T49" fmla="*/ 0 h 289"/>
                    <a:gd name="T50" fmla="*/ 1 w 282"/>
                    <a:gd name="T51" fmla="*/ 0 h 289"/>
                    <a:gd name="T52" fmla="*/ 1 w 282"/>
                    <a:gd name="T53" fmla="*/ 0 h 289"/>
                    <a:gd name="T54" fmla="*/ 1 w 282"/>
                    <a:gd name="T55" fmla="*/ 0 h 289"/>
                    <a:gd name="T56" fmla="*/ 1 w 282"/>
                    <a:gd name="T57" fmla="*/ 0 h 289"/>
                    <a:gd name="T58" fmla="*/ 1 w 282"/>
                    <a:gd name="T59" fmla="*/ 0 h 289"/>
                    <a:gd name="T60" fmla="*/ 1 w 282"/>
                    <a:gd name="T61" fmla="*/ 0 h 289"/>
                    <a:gd name="T62" fmla="*/ 0 w 282"/>
                    <a:gd name="T63" fmla="*/ 1 h 289"/>
                    <a:gd name="T64" fmla="*/ 0 w 282"/>
                    <a:gd name="T65" fmla="*/ 2 h 289"/>
                    <a:gd name="T66" fmla="*/ 3 w 282"/>
                    <a:gd name="T67" fmla="*/ 1 h 28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89"/>
                    <a:gd name="T104" fmla="*/ 282 w 282"/>
                    <a:gd name="T105" fmla="*/ 289 h 28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89">
                      <a:moveTo>
                        <a:pt x="282" y="141"/>
                      </a:moveTo>
                      <a:lnTo>
                        <a:pt x="282" y="134"/>
                      </a:lnTo>
                      <a:lnTo>
                        <a:pt x="282" y="128"/>
                      </a:lnTo>
                      <a:lnTo>
                        <a:pt x="282" y="120"/>
                      </a:lnTo>
                      <a:lnTo>
                        <a:pt x="280" y="112"/>
                      </a:lnTo>
                      <a:lnTo>
                        <a:pt x="278" y="106"/>
                      </a:lnTo>
                      <a:lnTo>
                        <a:pt x="276" y="98"/>
                      </a:lnTo>
                      <a:lnTo>
                        <a:pt x="274" y="92"/>
                      </a:lnTo>
                      <a:lnTo>
                        <a:pt x="272" y="86"/>
                      </a:lnTo>
                      <a:lnTo>
                        <a:pt x="269" y="81"/>
                      </a:lnTo>
                      <a:lnTo>
                        <a:pt x="267" y="75"/>
                      </a:lnTo>
                      <a:lnTo>
                        <a:pt x="263" y="69"/>
                      </a:lnTo>
                      <a:lnTo>
                        <a:pt x="259" y="63"/>
                      </a:lnTo>
                      <a:lnTo>
                        <a:pt x="255" y="57"/>
                      </a:lnTo>
                      <a:lnTo>
                        <a:pt x="251" y="51"/>
                      </a:lnTo>
                      <a:lnTo>
                        <a:pt x="247" y="47"/>
                      </a:lnTo>
                      <a:lnTo>
                        <a:pt x="241" y="41"/>
                      </a:lnTo>
                      <a:lnTo>
                        <a:pt x="237" y="37"/>
                      </a:lnTo>
                      <a:lnTo>
                        <a:pt x="231" y="31"/>
                      </a:lnTo>
                      <a:lnTo>
                        <a:pt x="227" y="28"/>
                      </a:lnTo>
                      <a:lnTo>
                        <a:pt x="221" y="24"/>
                      </a:lnTo>
                      <a:lnTo>
                        <a:pt x="216" y="20"/>
                      </a:lnTo>
                      <a:lnTo>
                        <a:pt x="210" y="18"/>
                      </a:lnTo>
                      <a:lnTo>
                        <a:pt x="204" y="14"/>
                      </a:lnTo>
                      <a:lnTo>
                        <a:pt x="198" y="12"/>
                      </a:lnTo>
                      <a:lnTo>
                        <a:pt x="190" y="8"/>
                      </a:lnTo>
                      <a:lnTo>
                        <a:pt x="184" y="6"/>
                      </a:lnTo>
                      <a:lnTo>
                        <a:pt x="178" y="4"/>
                      </a:lnTo>
                      <a:lnTo>
                        <a:pt x="170" y="2"/>
                      </a:lnTo>
                      <a:lnTo>
                        <a:pt x="164" y="2"/>
                      </a:lnTo>
                      <a:lnTo>
                        <a:pt x="157" y="0"/>
                      </a:lnTo>
                      <a:lnTo>
                        <a:pt x="149" y="0"/>
                      </a:lnTo>
                      <a:lnTo>
                        <a:pt x="143" y="0"/>
                      </a:lnTo>
                      <a:lnTo>
                        <a:pt x="135" y="0"/>
                      </a:lnTo>
                      <a:lnTo>
                        <a:pt x="127" y="0"/>
                      </a:lnTo>
                      <a:lnTo>
                        <a:pt x="121" y="2"/>
                      </a:lnTo>
                      <a:lnTo>
                        <a:pt x="113" y="2"/>
                      </a:lnTo>
                      <a:lnTo>
                        <a:pt x="108" y="4"/>
                      </a:lnTo>
                      <a:lnTo>
                        <a:pt x="100" y="6"/>
                      </a:lnTo>
                      <a:lnTo>
                        <a:pt x="94" y="8"/>
                      </a:lnTo>
                      <a:lnTo>
                        <a:pt x="86" y="12"/>
                      </a:lnTo>
                      <a:lnTo>
                        <a:pt x="80" y="14"/>
                      </a:lnTo>
                      <a:lnTo>
                        <a:pt x="74" y="18"/>
                      </a:lnTo>
                      <a:lnTo>
                        <a:pt x="68" y="20"/>
                      </a:lnTo>
                      <a:lnTo>
                        <a:pt x="62" y="24"/>
                      </a:lnTo>
                      <a:lnTo>
                        <a:pt x="57" y="28"/>
                      </a:lnTo>
                      <a:lnTo>
                        <a:pt x="53" y="31"/>
                      </a:lnTo>
                      <a:lnTo>
                        <a:pt x="47" y="37"/>
                      </a:lnTo>
                      <a:lnTo>
                        <a:pt x="43" y="41"/>
                      </a:lnTo>
                      <a:lnTo>
                        <a:pt x="37" y="47"/>
                      </a:lnTo>
                      <a:lnTo>
                        <a:pt x="33" y="51"/>
                      </a:lnTo>
                      <a:lnTo>
                        <a:pt x="29" y="57"/>
                      </a:lnTo>
                      <a:lnTo>
                        <a:pt x="25" y="63"/>
                      </a:lnTo>
                      <a:lnTo>
                        <a:pt x="21" y="69"/>
                      </a:lnTo>
                      <a:lnTo>
                        <a:pt x="17" y="75"/>
                      </a:lnTo>
                      <a:lnTo>
                        <a:pt x="13" y="81"/>
                      </a:lnTo>
                      <a:lnTo>
                        <a:pt x="11" y="86"/>
                      </a:lnTo>
                      <a:lnTo>
                        <a:pt x="9" y="92"/>
                      </a:lnTo>
                      <a:lnTo>
                        <a:pt x="7" y="98"/>
                      </a:lnTo>
                      <a:lnTo>
                        <a:pt x="5" y="106"/>
                      </a:lnTo>
                      <a:lnTo>
                        <a:pt x="4" y="112"/>
                      </a:lnTo>
                      <a:lnTo>
                        <a:pt x="2" y="120"/>
                      </a:lnTo>
                      <a:lnTo>
                        <a:pt x="2" y="128"/>
                      </a:lnTo>
                      <a:lnTo>
                        <a:pt x="0" y="134"/>
                      </a:lnTo>
                      <a:lnTo>
                        <a:pt x="0" y="141"/>
                      </a:lnTo>
                      <a:lnTo>
                        <a:pt x="0" y="289"/>
                      </a:lnTo>
                      <a:lnTo>
                        <a:pt x="280" y="289"/>
                      </a:lnTo>
                      <a:lnTo>
                        <a:pt x="282" y="141"/>
                      </a:lnTo>
                      <a:close/>
                    </a:path>
                  </a:pathLst>
                </a:custGeom>
                <a:solidFill>
                  <a:srgbClr val="99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884" name="Oval 768"/>
              <p:cNvSpPr>
                <a:spLocks noChangeArrowheads="1"/>
              </p:cNvSpPr>
              <p:nvPr/>
            </p:nvSpPr>
            <p:spPr bwMode="auto">
              <a:xfrm>
                <a:off x="3574" y="1092"/>
                <a:ext cx="120" cy="112"/>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4885" name="Oval 769"/>
              <p:cNvSpPr>
                <a:spLocks noChangeArrowheads="1"/>
              </p:cNvSpPr>
              <p:nvPr/>
            </p:nvSpPr>
            <p:spPr bwMode="auto">
              <a:xfrm>
                <a:off x="3600" y="1092"/>
                <a:ext cx="96" cy="112"/>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grpSp>
          <p:nvGrpSpPr>
            <p:cNvPr id="24731" name="Group 770"/>
            <p:cNvGrpSpPr>
              <a:grpSpLocks/>
            </p:cNvGrpSpPr>
            <p:nvPr/>
          </p:nvGrpSpPr>
          <p:grpSpPr bwMode="auto">
            <a:xfrm>
              <a:off x="2218" y="1236"/>
              <a:ext cx="192" cy="355"/>
              <a:chOff x="3526" y="1062"/>
              <a:chExt cx="212" cy="502"/>
            </a:xfrm>
          </p:grpSpPr>
          <p:grpSp>
            <p:nvGrpSpPr>
              <p:cNvPr id="24875" name="Group 771"/>
              <p:cNvGrpSpPr>
                <a:grpSpLocks noChangeAspect="1"/>
              </p:cNvGrpSpPr>
              <p:nvPr/>
            </p:nvGrpSpPr>
            <p:grpSpPr bwMode="auto">
              <a:xfrm>
                <a:off x="3526" y="1062"/>
                <a:ext cx="212" cy="502"/>
                <a:chOff x="2716" y="648"/>
                <a:chExt cx="212" cy="502"/>
              </a:xfrm>
            </p:grpSpPr>
            <p:sp>
              <p:nvSpPr>
                <p:cNvPr id="24878" name="AutoShape 772"/>
                <p:cNvSpPr>
                  <a:spLocks noChangeAspect="1" noChangeArrowheads="1" noTextEdit="1"/>
                </p:cNvSpPr>
                <p:nvPr/>
              </p:nvSpPr>
              <p:spPr bwMode="auto">
                <a:xfrm>
                  <a:off x="2716" y="648"/>
                  <a:ext cx="212" cy="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879" name="Freeform 773"/>
                <p:cNvSpPr>
                  <a:spLocks/>
                </p:cNvSpPr>
                <p:nvPr/>
              </p:nvSpPr>
              <p:spPr bwMode="auto">
                <a:xfrm>
                  <a:off x="2716" y="782"/>
                  <a:ext cx="212" cy="368"/>
                </a:xfrm>
                <a:custGeom>
                  <a:avLst/>
                  <a:gdLst>
                    <a:gd name="T0" fmla="*/ 2 w 424"/>
                    <a:gd name="T1" fmla="*/ 3 h 737"/>
                    <a:gd name="T2" fmla="*/ 2 w 424"/>
                    <a:gd name="T3" fmla="*/ 5 h 737"/>
                    <a:gd name="T4" fmla="*/ 1 w 424"/>
                    <a:gd name="T5" fmla="*/ 5 h 737"/>
                    <a:gd name="T6" fmla="*/ 1 w 424"/>
                    <a:gd name="T7" fmla="*/ 5 h 737"/>
                    <a:gd name="T8" fmla="*/ 1 w 424"/>
                    <a:gd name="T9" fmla="*/ 3 h 737"/>
                    <a:gd name="T10" fmla="*/ 1 w 424"/>
                    <a:gd name="T11" fmla="*/ 3 h 737"/>
                    <a:gd name="T12" fmla="*/ 1 w 424"/>
                    <a:gd name="T13" fmla="*/ 2 h 737"/>
                    <a:gd name="T14" fmla="*/ 1 w 424"/>
                    <a:gd name="T15" fmla="*/ 2 h 737"/>
                    <a:gd name="T16" fmla="*/ 1 w 424"/>
                    <a:gd name="T17" fmla="*/ 1 h 737"/>
                    <a:gd name="T18" fmla="*/ 1 w 424"/>
                    <a:gd name="T19" fmla="*/ 2 h 737"/>
                    <a:gd name="T20" fmla="*/ 0 w 424"/>
                    <a:gd name="T21" fmla="*/ 2 h 737"/>
                    <a:gd name="T22" fmla="*/ 1 w 424"/>
                    <a:gd name="T23" fmla="*/ 1 h 737"/>
                    <a:gd name="T24" fmla="*/ 1 w 424"/>
                    <a:gd name="T25" fmla="*/ 1 h 737"/>
                    <a:gd name="T26" fmla="*/ 1 w 424"/>
                    <a:gd name="T27" fmla="*/ 0 h 737"/>
                    <a:gd name="T28" fmla="*/ 2 w 424"/>
                    <a:gd name="T29" fmla="*/ 0 h 737"/>
                    <a:gd name="T30" fmla="*/ 3 w 424"/>
                    <a:gd name="T31" fmla="*/ 0 h 737"/>
                    <a:gd name="T32" fmla="*/ 4 w 424"/>
                    <a:gd name="T33" fmla="*/ 1 h 737"/>
                    <a:gd name="T34" fmla="*/ 3 w 424"/>
                    <a:gd name="T35" fmla="*/ 1 h 737"/>
                    <a:gd name="T36" fmla="*/ 4 w 424"/>
                    <a:gd name="T37" fmla="*/ 2 h 737"/>
                    <a:gd name="T38" fmla="*/ 3 w 424"/>
                    <a:gd name="T39" fmla="*/ 2 h 737"/>
                    <a:gd name="T40" fmla="*/ 3 w 424"/>
                    <a:gd name="T41" fmla="*/ 1 h 737"/>
                    <a:gd name="T42" fmla="*/ 3 w 424"/>
                    <a:gd name="T43" fmla="*/ 2 h 737"/>
                    <a:gd name="T44" fmla="*/ 3 w 424"/>
                    <a:gd name="T45" fmla="*/ 2 h 737"/>
                    <a:gd name="T46" fmla="*/ 3 w 424"/>
                    <a:gd name="T47" fmla="*/ 3 h 737"/>
                    <a:gd name="T48" fmla="*/ 3 w 424"/>
                    <a:gd name="T49" fmla="*/ 3 h 737"/>
                    <a:gd name="T50" fmla="*/ 3 w 424"/>
                    <a:gd name="T51" fmla="*/ 5 h 737"/>
                    <a:gd name="T52" fmla="*/ 3 w 424"/>
                    <a:gd name="T53" fmla="*/ 5 h 737"/>
                    <a:gd name="T54" fmla="*/ 2 w 424"/>
                    <a:gd name="T55" fmla="*/ 5 h 737"/>
                    <a:gd name="T56" fmla="*/ 2 w 424"/>
                    <a:gd name="T57" fmla="*/ 3 h 737"/>
                    <a:gd name="T58" fmla="*/ 2 w 424"/>
                    <a:gd name="T59" fmla="*/ 3 h 7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4"/>
                    <a:gd name="T91" fmla="*/ 0 h 737"/>
                    <a:gd name="T92" fmla="*/ 424 w 424"/>
                    <a:gd name="T93" fmla="*/ 737 h 73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4" h="737">
                      <a:moveTo>
                        <a:pt x="196" y="430"/>
                      </a:moveTo>
                      <a:lnTo>
                        <a:pt x="196" y="737"/>
                      </a:lnTo>
                      <a:lnTo>
                        <a:pt x="45" y="737"/>
                      </a:lnTo>
                      <a:lnTo>
                        <a:pt x="126" y="684"/>
                      </a:lnTo>
                      <a:lnTo>
                        <a:pt x="128" y="434"/>
                      </a:lnTo>
                      <a:lnTo>
                        <a:pt x="108" y="434"/>
                      </a:lnTo>
                      <a:lnTo>
                        <a:pt x="104" y="344"/>
                      </a:lnTo>
                      <a:lnTo>
                        <a:pt x="82" y="344"/>
                      </a:lnTo>
                      <a:lnTo>
                        <a:pt x="102" y="189"/>
                      </a:lnTo>
                      <a:lnTo>
                        <a:pt x="49" y="360"/>
                      </a:lnTo>
                      <a:lnTo>
                        <a:pt x="0" y="356"/>
                      </a:lnTo>
                      <a:lnTo>
                        <a:pt x="41" y="203"/>
                      </a:lnTo>
                      <a:lnTo>
                        <a:pt x="16" y="193"/>
                      </a:lnTo>
                      <a:lnTo>
                        <a:pt x="77" y="51"/>
                      </a:lnTo>
                      <a:lnTo>
                        <a:pt x="212" y="0"/>
                      </a:lnTo>
                      <a:lnTo>
                        <a:pt x="353" y="51"/>
                      </a:lnTo>
                      <a:lnTo>
                        <a:pt x="408" y="193"/>
                      </a:lnTo>
                      <a:lnTo>
                        <a:pt x="383" y="203"/>
                      </a:lnTo>
                      <a:lnTo>
                        <a:pt x="424" y="356"/>
                      </a:lnTo>
                      <a:lnTo>
                        <a:pt x="375" y="360"/>
                      </a:lnTo>
                      <a:lnTo>
                        <a:pt x="322" y="189"/>
                      </a:lnTo>
                      <a:lnTo>
                        <a:pt x="342" y="344"/>
                      </a:lnTo>
                      <a:lnTo>
                        <a:pt x="320" y="344"/>
                      </a:lnTo>
                      <a:lnTo>
                        <a:pt x="316" y="434"/>
                      </a:lnTo>
                      <a:lnTo>
                        <a:pt x="296" y="434"/>
                      </a:lnTo>
                      <a:lnTo>
                        <a:pt x="296" y="684"/>
                      </a:lnTo>
                      <a:lnTo>
                        <a:pt x="379" y="737"/>
                      </a:lnTo>
                      <a:lnTo>
                        <a:pt x="228" y="737"/>
                      </a:lnTo>
                      <a:lnTo>
                        <a:pt x="228" y="430"/>
                      </a:lnTo>
                      <a:lnTo>
                        <a:pt x="196" y="43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80" name="Freeform 774"/>
                <p:cNvSpPr>
                  <a:spLocks/>
                </p:cNvSpPr>
                <p:nvPr/>
              </p:nvSpPr>
              <p:spPr bwMode="auto">
                <a:xfrm>
                  <a:off x="2826" y="785"/>
                  <a:ext cx="39" cy="34"/>
                </a:xfrm>
                <a:custGeom>
                  <a:avLst/>
                  <a:gdLst>
                    <a:gd name="T0" fmla="*/ 0 w 78"/>
                    <a:gd name="T1" fmla="*/ 0 h 69"/>
                    <a:gd name="T2" fmla="*/ 1 w 78"/>
                    <a:gd name="T3" fmla="*/ 0 h 69"/>
                    <a:gd name="T4" fmla="*/ 1 w 78"/>
                    <a:gd name="T5" fmla="*/ 0 h 69"/>
                    <a:gd name="T6" fmla="*/ 0 w 78"/>
                    <a:gd name="T7" fmla="*/ 0 h 69"/>
                    <a:gd name="T8" fmla="*/ 0 60000 65536"/>
                    <a:gd name="T9" fmla="*/ 0 60000 65536"/>
                    <a:gd name="T10" fmla="*/ 0 60000 65536"/>
                    <a:gd name="T11" fmla="*/ 0 60000 65536"/>
                    <a:gd name="T12" fmla="*/ 0 w 78"/>
                    <a:gd name="T13" fmla="*/ 0 h 69"/>
                    <a:gd name="T14" fmla="*/ 78 w 78"/>
                    <a:gd name="T15" fmla="*/ 69 h 69"/>
                  </a:gdLst>
                  <a:ahLst/>
                  <a:cxnLst>
                    <a:cxn ang="T8">
                      <a:pos x="T0" y="T1"/>
                    </a:cxn>
                    <a:cxn ang="T9">
                      <a:pos x="T2" y="T3"/>
                    </a:cxn>
                    <a:cxn ang="T10">
                      <a:pos x="T4" y="T5"/>
                    </a:cxn>
                    <a:cxn ang="T11">
                      <a:pos x="T6" y="T7"/>
                    </a:cxn>
                  </a:cxnLst>
                  <a:rect l="T12" t="T13" r="T14" b="T15"/>
                  <a:pathLst>
                    <a:path w="78" h="69">
                      <a:moveTo>
                        <a:pt x="0" y="0"/>
                      </a:moveTo>
                      <a:lnTo>
                        <a:pt x="41" y="69"/>
                      </a:lnTo>
                      <a:lnTo>
                        <a:pt x="78" y="1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81" name="Freeform 775"/>
                <p:cNvSpPr>
                  <a:spLocks/>
                </p:cNvSpPr>
                <p:nvPr/>
              </p:nvSpPr>
              <p:spPr bwMode="auto">
                <a:xfrm>
                  <a:off x="2787" y="785"/>
                  <a:ext cx="39" cy="34"/>
                </a:xfrm>
                <a:custGeom>
                  <a:avLst/>
                  <a:gdLst>
                    <a:gd name="T0" fmla="*/ 0 w 79"/>
                    <a:gd name="T1" fmla="*/ 0 h 69"/>
                    <a:gd name="T2" fmla="*/ 0 w 79"/>
                    <a:gd name="T3" fmla="*/ 0 h 69"/>
                    <a:gd name="T4" fmla="*/ 0 w 79"/>
                    <a:gd name="T5" fmla="*/ 0 h 69"/>
                    <a:gd name="T6" fmla="*/ 0 w 79"/>
                    <a:gd name="T7" fmla="*/ 0 h 69"/>
                    <a:gd name="T8" fmla="*/ 0 60000 65536"/>
                    <a:gd name="T9" fmla="*/ 0 60000 65536"/>
                    <a:gd name="T10" fmla="*/ 0 60000 65536"/>
                    <a:gd name="T11" fmla="*/ 0 60000 65536"/>
                    <a:gd name="T12" fmla="*/ 0 w 79"/>
                    <a:gd name="T13" fmla="*/ 0 h 69"/>
                    <a:gd name="T14" fmla="*/ 79 w 79"/>
                    <a:gd name="T15" fmla="*/ 69 h 69"/>
                  </a:gdLst>
                  <a:ahLst/>
                  <a:cxnLst>
                    <a:cxn ang="T8">
                      <a:pos x="T0" y="T1"/>
                    </a:cxn>
                    <a:cxn ang="T9">
                      <a:pos x="T2" y="T3"/>
                    </a:cxn>
                    <a:cxn ang="T10">
                      <a:pos x="T4" y="T5"/>
                    </a:cxn>
                    <a:cxn ang="T11">
                      <a:pos x="T6" y="T7"/>
                    </a:cxn>
                  </a:cxnLst>
                  <a:rect l="T12" t="T13" r="T14" b="T15"/>
                  <a:pathLst>
                    <a:path w="79" h="69">
                      <a:moveTo>
                        <a:pt x="36" y="69"/>
                      </a:moveTo>
                      <a:lnTo>
                        <a:pt x="79" y="0"/>
                      </a:lnTo>
                      <a:lnTo>
                        <a:pt x="0" y="10"/>
                      </a:lnTo>
                      <a:lnTo>
                        <a:pt x="36" y="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82" name="Freeform 776"/>
                <p:cNvSpPr>
                  <a:spLocks/>
                </p:cNvSpPr>
                <p:nvPr/>
              </p:nvSpPr>
              <p:spPr bwMode="auto">
                <a:xfrm>
                  <a:off x="2753" y="648"/>
                  <a:ext cx="142" cy="144"/>
                </a:xfrm>
                <a:custGeom>
                  <a:avLst/>
                  <a:gdLst>
                    <a:gd name="T0" fmla="*/ 3 w 282"/>
                    <a:gd name="T1" fmla="*/ 1 h 289"/>
                    <a:gd name="T2" fmla="*/ 3 w 282"/>
                    <a:gd name="T3" fmla="*/ 0 h 289"/>
                    <a:gd name="T4" fmla="*/ 3 w 282"/>
                    <a:gd name="T5" fmla="*/ 0 h 289"/>
                    <a:gd name="T6" fmla="*/ 3 w 282"/>
                    <a:gd name="T7" fmla="*/ 0 h 289"/>
                    <a:gd name="T8" fmla="*/ 3 w 282"/>
                    <a:gd name="T9" fmla="*/ 0 h 289"/>
                    <a:gd name="T10" fmla="*/ 3 w 282"/>
                    <a:gd name="T11" fmla="*/ 0 h 289"/>
                    <a:gd name="T12" fmla="*/ 2 w 282"/>
                    <a:gd name="T13" fmla="*/ 0 h 289"/>
                    <a:gd name="T14" fmla="*/ 2 w 282"/>
                    <a:gd name="T15" fmla="*/ 0 h 289"/>
                    <a:gd name="T16" fmla="*/ 2 w 282"/>
                    <a:gd name="T17" fmla="*/ 0 h 289"/>
                    <a:gd name="T18" fmla="*/ 2 w 282"/>
                    <a:gd name="T19" fmla="*/ 0 h 289"/>
                    <a:gd name="T20" fmla="*/ 2 w 282"/>
                    <a:gd name="T21" fmla="*/ 0 h 289"/>
                    <a:gd name="T22" fmla="*/ 2 w 282"/>
                    <a:gd name="T23" fmla="*/ 0 h 289"/>
                    <a:gd name="T24" fmla="*/ 2 w 282"/>
                    <a:gd name="T25" fmla="*/ 0 h 289"/>
                    <a:gd name="T26" fmla="*/ 2 w 282"/>
                    <a:gd name="T27" fmla="*/ 0 h 289"/>
                    <a:gd name="T28" fmla="*/ 2 w 282"/>
                    <a:gd name="T29" fmla="*/ 0 h 289"/>
                    <a:gd name="T30" fmla="*/ 2 w 282"/>
                    <a:gd name="T31" fmla="*/ 0 h 289"/>
                    <a:gd name="T32" fmla="*/ 2 w 282"/>
                    <a:gd name="T33" fmla="*/ 0 h 289"/>
                    <a:gd name="T34" fmla="*/ 1 w 282"/>
                    <a:gd name="T35" fmla="*/ 0 h 289"/>
                    <a:gd name="T36" fmla="*/ 1 w 282"/>
                    <a:gd name="T37" fmla="*/ 0 h 289"/>
                    <a:gd name="T38" fmla="*/ 1 w 282"/>
                    <a:gd name="T39" fmla="*/ 0 h 289"/>
                    <a:gd name="T40" fmla="*/ 1 w 282"/>
                    <a:gd name="T41" fmla="*/ 0 h 289"/>
                    <a:gd name="T42" fmla="*/ 1 w 282"/>
                    <a:gd name="T43" fmla="*/ 0 h 289"/>
                    <a:gd name="T44" fmla="*/ 1 w 282"/>
                    <a:gd name="T45" fmla="*/ 0 h 289"/>
                    <a:gd name="T46" fmla="*/ 1 w 282"/>
                    <a:gd name="T47" fmla="*/ 0 h 289"/>
                    <a:gd name="T48" fmla="*/ 1 w 282"/>
                    <a:gd name="T49" fmla="*/ 0 h 289"/>
                    <a:gd name="T50" fmla="*/ 1 w 282"/>
                    <a:gd name="T51" fmla="*/ 0 h 289"/>
                    <a:gd name="T52" fmla="*/ 1 w 282"/>
                    <a:gd name="T53" fmla="*/ 0 h 289"/>
                    <a:gd name="T54" fmla="*/ 1 w 282"/>
                    <a:gd name="T55" fmla="*/ 0 h 289"/>
                    <a:gd name="T56" fmla="*/ 1 w 282"/>
                    <a:gd name="T57" fmla="*/ 0 h 289"/>
                    <a:gd name="T58" fmla="*/ 1 w 282"/>
                    <a:gd name="T59" fmla="*/ 0 h 289"/>
                    <a:gd name="T60" fmla="*/ 1 w 282"/>
                    <a:gd name="T61" fmla="*/ 0 h 289"/>
                    <a:gd name="T62" fmla="*/ 0 w 282"/>
                    <a:gd name="T63" fmla="*/ 1 h 289"/>
                    <a:gd name="T64" fmla="*/ 0 w 282"/>
                    <a:gd name="T65" fmla="*/ 2 h 289"/>
                    <a:gd name="T66" fmla="*/ 3 w 282"/>
                    <a:gd name="T67" fmla="*/ 1 h 28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89"/>
                    <a:gd name="T104" fmla="*/ 282 w 282"/>
                    <a:gd name="T105" fmla="*/ 289 h 28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89">
                      <a:moveTo>
                        <a:pt x="282" y="141"/>
                      </a:moveTo>
                      <a:lnTo>
                        <a:pt x="282" y="134"/>
                      </a:lnTo>
                      <a:lnTo>
                        <a:pt x="282" y="128"/>
                      </a:lnTo>
                      <a:lnTo>
                        <a:pt x="282" y="120"/>
                      </a:lnTo>
                      <a:lnTo>
                        <a:pt x="280" y="112"/>
                      </a:lnTo>
                      <a:lnTo>
                        <a:pt x="278" y="106"/>
                      </a:lnTo>
                      <a:lnTo>
                        <a:pt x="276" y="98"/>
                      </a:lnTo>
                      <a:lnTo>
                        <a:pt x="274" y="92"/>
                      </a:lnTo>
                      <a:lnTo>
                        <a:pt x="272" y="86"/>
                      </a:lnTo>
                      <a:lnTo>
                        <a:pt x="269" y="81"/>
                      </a:lnTo>
                      <a:lnTo>
                        <a:pt x="267" y="75"/>
                      </a:lnTo>
                      <a:lnTo>
                        <a:pt x="263" y="69"/>
                      </a:lnTo>
                      <a:lnTo>
                        <a:pt x="259" y="63"/>
                      </a:lnTo>
                      <a:lnTo>
                        <a:pt x="255" y="57"/>
                      </a:lnTo>
                      <a:lnTo>
                        <a:pt x="251" y="51"/>
                      </a:lnTo>
                      <a:lnTo>
                        <a:pt x="247" y="47"/>
                      </a:lnTo>
                      <a:lnTo>
                        <a:pt x="241" y="41"/>
                      </a:lnTo>
                      <a:lnTo>
                        <a:pt x="237" y="37"/>
                      </a:lnTo>
                      <a:lnTo>
                        <a:pt x="231" y="31"/>
                      </a:lnTo>
                      <a:lnTo>
                        <a:pt x="227" y="28"/>
                      </a:lnTo>
                      <a:lnTo>
                        <a:pt x="221" y="24"/>
                      </a:lnTo>
                      <a:lnTo>
                        <a:pt x="216" y="20"/>
                      </a:lnTo>
                      <a:lnTo>
                        <a:pt x="210" y="18"/>
                      </a:lnTo>
                      <a:lnTo>
                        <a:pt x="204" y="14"/>
                      </a:lnTo>
                      <a:lnTo>
                        <a:pt x="198" y="12"/>
                      </a:lnTo>
                      <a:lnTo>
                        <a:pt x="190" y="8"/>
                      </a:lnTo>
                      <a:lnTo>
                        <a:pt x="184" y="6"/>
                      </a:lnTo>
                      <a:lnTo>
                        <a:pt x="178" y="4"/>
                      </a:lnTo>
                      <a:lnTo>
                        <a:pt x="170" y="2"/>
                      </a:lnTo>
                      <a:lnTo>
                        <a:pt x="164" y="2"/>
                      </a:lnTo>
                      <a:lnTo>
                        <a:pt x="157" y="0"/>
                      </a:lnTo>
                      <a:lnTo>
                        <a:pt x="149" y="0"/>
                      </a:lnTo>
                      <a:lnTo>
                        <a:pt x="143" y="0"/>
                      </a:lnTo>
                      <a:lnTo>
                        <a:pt x="135" y="0"/>
                      </a:lnTo>
                      <a:lnTo>
                        <a:pt x="127" y="0"/>
                      </a:lnTo>
                      <a:lnTo>
                        <a:pt x="121" y="2"/>
                      </a:lnTo>
                      <a:lnTo>
                        <a:pt x="113" y="2"/>
                      </a:lnTo>
                      <a:lnTo>
                        <a:pt x="108" y="4"/>
                      </a:lnTo>
                      <a:lnTo>
                        <a:pt x="100" y="6"/>
                      </a:lnTo>
                      <a:lnTo>
                        <a:pt x="94" y="8"/>
                      </a:lnTo>
                      <a:lnTo>
                        <a:pt x="86" y="12"/>
                      </a:lnTo>
                      <a:lnTo>
                        <a:pt x="80" y="14"/>
                      </a:lnTo>
                      <a:lnTo>
                        <a:pt x="74" y="18"/>
                      </a:lnTo>
                      <a:lnTo>
                        <a:pt x="68" y="20"/>
                      </a:lnTo>
                      <a:lnTo>
                        <a:pt x="62" y="24"/>
                      </a:lnTo>
                      <a:lnTo>
                        <a:pt x="57" y="28"/>
                      </a:lnTo>
                      <a:lnTo>
                        <a:pt x="53" y="31"/>
                      </a:lnTo>
                      <a:lnTo>
                        <a:pt x="47" y="37"/>
                      </a:lnTo>
                      <a:lnTo>
                        <a:pt x="43" y="41"/>
                      </a:lnTo>
                      <a:lnTo>
                        <a:pt x="37" y="47"/>
                      </a:lnTo>
                      <a:lnTo>
                        <a:pt x="33" y="51"/>
                      </a:lnTo>
                      <a:lnTo>
                        <a:pt x="29" y="57"/>
                      </a:lnTo>
                      <a:lnTo>
                        <a:pt x="25" y="63"/>
                      </a:lnTo>
                      <a:lnTo>
                        <a:pt x="21" y="69"/>
                      </a:lnTo>
                      <a:lnTo>
                        <a:pt x="17" y="75"/>
                      </a:lnTo>
                      <a:lnTo>
                        <a:pt x="13" y="81"/>
                      </a:lnTo>
                      <a:lnTo>
                        <a:pt x="11" y="86"/>
                      </a:lnTo>
                      <a:lnTo>
                        <a:pt x="9" y="92"/>
                      </a:lnTo>
                      <a:lnTo>
                        <a:pt x="7" y="98"/>
                      </a:lnTo>
                      <a:lnTo>
                        <a:pt x="5" y="106"/>
                      </a:lnTo>
                      <a:lnTo>
                        <a:pt x="4" y="112"/>
                      </a:lnTo>
                      <a:lnTo>
                        <a:pt x="2" y="120"/>
                      </a:lnTo>
                      <a:lnTo>
                        <a:pt x="2" y="128"/>
                      </a:lnTo>
                      <a:lnTo>
                        <a:pt x="0" y="134"/>
                      </a:lnTo>
                      <a:lnTo>
                        <a:pt x="0" y="141"/>
                      </a:lnTo>
                      <a:lnTo>
                        <a:pt x="0" y="289"/>
                      </a:lnTo>
                      <a:lnTo>
                        <a:pt x="280" y="289"/>
                      </a:lnTo>
                      <a:lnTo>
                        <a:pt x="282" y="141"/>
                      </a:lnTo>
                      <a:close/>
                    </a:path>
                  </a:pathLst>
                </a:custGeom>
                <a:solidFill>
                  <a:srgbClr val="99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876" name="Oval 777"/>
              <p:cNvSpPr>
                <a:spLocks noChangeArrowheads="1"/>
              </p:cNvSpPr>
              <p:nvPr/>
            </p:nvSpPr>
            <p:spPr bwMode="auto">
              <a:xfrm>
                <a:off x="3574" y="1092"/>
                <a:ext cx="120" cy="112"/>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4877" name="Oval 778"/>
              <p:cNvSpPr>
                <a:spLocks noChangeArrowheads="1"/>
              </p:cNvSpPr>
              <p:nvPr/>
            </p:nvSpPr>
            <p:spPr bwMode="auto">
              <a:xfrm>
                <a:off x="3600" y="1092"/>
                <a:ext cx="96" cy="112"/>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pic>
          <p:nvPicPr>
            <p:cNvPr id="24732" name="Picture 779" descr="BD00001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3" y="1123"/>
              <a:ext cx="352"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33" name="Picture 780" descr="BD00002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82" y="891"/>
              <a:ext cx="352"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34" name="Picture 781" descr="BD00002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67" y="1012"/>
              <a:ext cx="352" cy="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735" name="Group 782"/>
            <p:cNvGrpSpPr>
              <a:grpSpLocks noChangeAspect="1"/>
            </p:cNvGrpSpPr>
            <p:nvPr/>
          </p:nvGrpSpPr>
          <p:grpSpPr bwMode="auto">
            <a:xfrm>
              <a:off x="1368" y="1029"/>
              <a:ext cx="336" cy="533"/>
              <a:chOff x="2400" y="2496"/>
              <a:chExt cx="369" cy="756"/>
            </a:xfrm>
          </p:grpSpPr>
          <p:sp>
            <p:nvSpPr>
              <p:cNvPr id="24862" name="AutoShape 783"/>
              <p:cNvSpPr>
                <a:spLocks noChangeAspect="1" noChangeArrowheads="1" noTextEdit="1"/>
              </p:cNvSpPr>
              <p:nvPr/>
            </p:nvSpPr>
            <p:spPr bwMode="auto">
              <a:xfrm>
                <a:off x="2400" y="2496"/>
                <a:ext cx="369"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863" name="Freeform 784"/>
              <p:cNvSpPr>
                <a:spLocks/>
              </p:cNvSpPr>
              <p:nvPr/>
            </p:nvSpPr>
            <p:spPr bwMode="auto">
              <a:xfrm>
                <a:off x="2490" y="2496"/>
                <a:ext cx="187" cy="122"/>
              </a:xfrm>
              <a:custGeom>
                <a:avLst/>
                <a:gdLst>
                  <a:gd name="T0" fmla="*/ 1 w 375"/>
                  <a:gd name="T1" fmla="*/ 2 h 244"/>
                  <a:gd name="T2" fmla="*/ 1 w 375"/>
                  <a:gd name="T3" fmla="*/ 2 h 244"/>
                  <a:gd name="T4" fmla="*/ 2 w 375"/>
                  <a:gd name="T5" fmla="*/ 2 h 244"/>
                  <a:gd name="T6" fmla="*/ 2 w 375"/>
                  <a:gd name="T7" fmla="*/ 2 h 244"/>
                  <a:gd name="T8" fmla="*/ 2 w 375"/>
                  <a:gd name="T9" fmla="*/ 2 h 244"/>
                  <a:gd name="T10" fmla="*/ 2 w 375"/>
                  <a:gd name="T11" fmla="*/ 2 h 244"/>
                  <a:gd name="T12" fmla="*/ 2 w 375"/>
                  <a:gd name="T13" fmla="*/ 2 h 244"/>
                  <a:gd name="T14" fmla="*/ 2 w 375"/>
                  <a:gd name="T15" fmla="*/ 2 h 244"/>
                  <a:gd name="T16" fmla="*/ 2 w 375"/>
                  <a:gd name="T17" fmla="*/ 2 h 244"/>
                  <a:gd name="T18" fmla="*/ 2 w 375"/>
                  <a:gd name="T19" fmla="*/ 2 h 244"/>
                  <a:gd name="T20" fmla="*/ 2 w 375"/>
                  <a:gd name="T21" fmla="*/ 2 h 244"/>
                  <a:gd name="T22" fmla="*/ 2 w 375"/>
                  <a:gd name="T23" fmla="*/ 2 h 244"/>
                  <a:gd name="T24" fmla="*/ 2 w 375"/>
                  <a:gd name="T25" fmla="*/ 1 h 244"/>
                  <a:gd name="T26" fmla="*/ 2 w 375"/>
                  <a:gd name="T27" fmla="*/ 1 h 244"/>
                  <a:gd name="T28" fmla="*/ 2 w 375"/>
                  <a:gd name="T29" fmla="*/ 1 h 244"/>
                  <a:gd name="T30" fmla="*/ 1 w 375"/>
                  <a:gd name="T31" fmla="*/ 1 h 244"/>
                  <a:gd name="T32" fmla="*/ 1 w 375"/>
                  <a:gd name="T33" fmla="*/ 1 h 244"/>
                  <a:gd name="T34" fmla="*/ 0 w 375"/>
                  <a:gd name="T35" fmla="*/ 1 h 244"/>
                  <a:gd name="T36" fmla="*/ 0 w 375"/>
                  <a:gd name="T37" fmla="*/ 1 h 244"/>
                  <a:gd name="T38" fmla="*/ 0 w 375"/>
                  <a:gd name="T39" fmla="*/ 1 h 244"/>
                  <a:gd name="T40" fmla="*/ 0 w 375"/>
                  <a:gd name="T41" fmla="*/ 2 h 244"/>
                  <a:gd name="T42" fmla="*/ 0 w 375"/>
                  <a:gd name="T43" fmla="*/ 2 h 244"/>
                  <a:gd name="T44" fmla="*/ 0 w 375"/>
                  <a:gd name="T45" fmla="*/ 2 h 244"/>
                  <a:gd name="T46" fmla="*/ 0 w 375"/>
                  <a:gd name="T47" fmla="*/ 2 h 244"/>
                  <a:gd name="T48" fmla="*/ 0 w 375"/>
                  <a:gd name="T49" fmla="*/ 2 h 244"/>
                  <a:gd name="T50" fmla="*/ 0 w 375"/>
                  <a:gd name="T51" fmla="*/ 2 h 244"/>
                  <a:gd name="T52" fmla="*/ 0 w 375"/>
                  <a:gd name="T53" fmla="*/ 2 h 244"/>
                  <a:gd name="T54" fmla="*/ 0 w 375"/>
                  <a:gd name="T55" fmla="*/ 2 h 244"/>
                  <a:gd name="T56" fmla="*/ 0 w 375"/>
                  <a:gd name="T57" fmla="*/ 2 h 244"/>
                  <a:gd name="T58" fmla="*/ 0 w 375"/>
                  <a:gd name="T59" fmla="*/ 2 h 244"/>
                  <a:gd name="T60" fmla="*/ 0 w 375"/>
                  <a:gd name="T61" fmla="*/ 2 h 244"/>
                  <a:gd name="T62" fmla="*/ 1 w 375"/>
                  <a:gd name="T63" fmla="*/ 2 h 2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5"/>
                  <a:gd name="T97" fmla="*/ 0 h 244"/>
                  <a:gd name="T98" fmla="*/ 375 w 375"/>
                  <a:gd name="T99" fmla="*/ 244 h 2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5" h="244">
                    <a:moveTo>
                      <a:pt x="188" y="244"/>
                    </a:moveTo>
                    <a:lnTo>
                      <a:pt x="212" y="244"/>
                    </a:lnTo>
                    <a:lnTo>
                      <a:pt x="234" y="243"/>
                    </a:lnTo>
                    <a:lnTo>
                      <a:pt x="254" y="241"/>
                    </a:lnTo>
                    <a:lnTo>
                      <a:pt x="272" y="240"/>
                    </a:lnTo>
                    <a:lnTo>
                      <a:pt x="289" y="237"/>
                    </a:lnTo>
                    <a:lnTo>
                      <a:pt x="304" y="234"/>
                    </a:lnTo>
                    <a:lnTo>
                      <a:pt x="318" y="232"/>
                    </a:lnTo>
                    <a:lnTo>
                      <a:pt x="331" y="228"/>
                    </a:lnTo>
                    <a:lnTo>
                      <a:pt x="341" y="225"/>
                    </a:lnTo>
                    <a:lnTo>
                      <a:pt x="350" y="222"/>
                    </a:lnTo>
                    <a:lnTo>
                      <a:pt x="357" y="219"/>
                    </a:lnTo>
                    <a:lnTo>
                      <a:pt x="364" y="217"/>
                    </a:lnTo>
                    <a:lnTo>
                      <a:pt x="369" y="216"/>
                    </a:lnTo>
                    <a:lnTo>
                      <a:pt x="372" y="213"/>
                    </a:lnTo>
                    <a:lnTo>
                      <a:pt x="374" y="212"/>
                    </a:lnTo>
                    <a:lnTo>
                      <a:pt x="375" y="212"/>
                    </a:lnTo>
                    <a:lnTo>
                      <a:pt x="372" y="210"/>
                    </a:lnTo>
                    <a:lnTo>
                      <a:pt x="368" y="205"/>
                    </a:lnTo>
                    <a:lnTo>
                      <a:pt x="361" y="198"/>
                    </a:lnTo>
                    <a:lnTo>
                      <a:pt x="353" y="188"/>
                    </a:lnTo>
                    <a:lnTo>
                      <a:pt x="345" y="177"/>
                    </a:lnTo>
                    <a:lnTo>
                      <a:pt x="338" y="166"/>
                    </a:lnTo>
                    <a:lnTo>
                      <a:pt x="333" y="154"/>
                    </a:lnTo>
                    <a:lnTo>
                      <a:pt x="331" y="143"/>
                    </a:lnTo>
                    <a:lnTo>
                      <a:pt x="327" y="114"/>
                    </a:lnTo>
                    <a:lnTo>
                      <a:pt x="319" y="88"/>
                    </a:lnTo>
                    <a:lnTo>
                      <a:pt x="307" y="62"/>
                    </a:lnTo>
                    <a:lnTo>
                      <a:pt x="289" y="41"/>
                    </a:lnTo>
                    <a:lnTo>
                      <a:pt x="267" y="24"/>
                    </a:lnTo>
                    <a:lnTo>
                      <a:pt x="243" y="12"/>
                    </a:lnTo>
                    <a:lnTo>
                      <a:pt x="217" y="2"/>
                    </a:lnTo>
                    <a:lnTo>
                      <a:pt x="188" y="0"/>
                    </a:lnTo>
                    <a:lnTo>
                      <a:pt x="159" y="2"/>
                    </a:lnTo>
                    <a:lnTo>
                      <a:pt x="132" y="12"/>
                    </a:lnTo>
                    <a:lnTo>
                      <a:pt x="107" y="24"/>
                    </a:lnTo>
                    <a:lnTo>
                      <a:pt x="86" y="41"/>
                    </a:lnTo>
                    <a:lnTo>
                      <a:pt x="69" y="62"/>
                    </a:lnTo>
                    <a:lnTo>
                      <a:pt x="56" y="88"/>
                    </a:lnTo>
                    <a:lnTo>
                      <a:pt x="47" y="114"/>
                    </a:lnTo>
                    <a:lnTo>
                      <a:pt x="45" y="143"/>
                    </a:lnTo>
                    <a:lnTo>
                      <a:pt x="43" y="154"/>
                    </a:lnTo>
                    <a:lnTo>
                      <a:pt x="38" y="167"/>
                    </a:lnTo>
                    <a:lnTo>
                      <a:pt x="31" y="179"/>
                    </a:lnTo>
                    <a:lnTo>
                      <a:pt x="23" y="189"/>
                    </a:lnTo>
                    <a:lnTo>
                      <a:pt x="14" y="198"/>
                    </a:lnTo>
                    <a:lnTo>
                      <a:pt x="7" y="205"/>
                    </a:lnTo>
                    <a:lnTo>
                      <a:pt x="2" y="211"/>
                    </a:lnTo>
                    <a:lnTo>
                      <a:pt x="0" y="212"/>
                    </a:lnTo>
                    <a:lnTo>
                      <a:pt x="1" y="212"/>
                    </a:lnTo>
                    <a:lnTo>
                      <a:pt x="2" y="213"/>
                    </a:lnTo>
                    <a:lnTo>
                      <a:pt x="6" y="216"/>
                    </a:lnTo>
                    <a:lnTo>
                      <a:pt x="10" y="217"/>
                    </a:lnTo>
                    <a:lnTo>
                      <a:pt x="17" y="219"/>
                    </a:lnTo>
                    <a:lnTo>
                      <a:pt x="25" y="222"/>
                    </a:lnTo>
                    <a:lnTo>
                      <a:pt x="33" y="225"/>
                    </a:lnTo>
                    <a:lnTo>
                      <a:pt x="45" y="228"/>
                    </a:lnTo>
                    <a:lnTo>
                      <a:pt x="56" y="232"/>
                    </a:lnTo>
                    <a:lnTo>
                      <a:pt x="70" y="234"/>
                    </a:lnTo>
                    <a:lnTo>
                      <a:pt x="86" y="237"/>
                    </a:lnTo>
                    <a:lnTo>
                      <a:pt x="103" y="240"/>
                    </a:lnTo>
                    <a:lnTo>
                      <a:pt x="122" y="241"/>
                    </a:lnTo>
                    <a:lnTo>
                      <a:pt x="142" y="243"/>
                    </a:lnTo>
                    <a:lnTo>
                      <a:pt x="164" y="244"/>
                    </a:lnTo>
                    <a:lnTo>
                      <a:pt x="188" y="244"/>
                    </a:lnTo>
                    <a:close/>
                  </a:path>
                </a:pathLst>
              </a:custGeom>
              <a:solidFill>
                <a:srgbClr val="8C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64" name="Freeform 785"/>
              <p:cNvSpPr>
                <a:spLocks/>
              </p:cNvSpPr>
              <p:nvPr/>
            </p:nvSpPr>
            <p:spPr bwMode="auto">
              <a:xfrm>
                <a:off x="2400" y="2627"/>
                <a:ext cx="369" cy="455"/>
              </a:xfrm>
              <a:custGeom>
                <a:avLst/>
                <a:gdLst>
                  <a:gd name="T0" fmla="*/ 5 w 738"/>
                  <a:gd name="T1" fmla="*/ 8 h 910"/>
                  <a:gd name="T2" fmla="*/ 4 w 738"/>
                  <a:gd name="T3" fmla="*/ 4 h 910"/>
                  <a:gd name="T4" fmla="*/ 5 w 738"/>
                  <a:gd name="T5" fmla="*/ 2 h 910"/>
                  <a:gd name="T6" fmla="*/ 6 w 738"/>
                  <a:gd name="T7" fmla="*/ 5 h 910"/>
                  <a:gd name="T8" fmla="*/ 6 w 738"/>
                  <a:gd name="T9" fmla="*/ 5 h 910"/>
                  <a:gd name="T10" fmla="*/ 5 w 738"/>
                  <a:gd name="T11" fmla="*/ 1 h 910"/>
                  <a:gd name="T12" fmla="*/ 4 w 738"/>
                  <a:gd name="T13" fmla="*/ 0 h 910"/>
                  <a:gd name="T14" fmla="*/ 3 w 738"/>
                  <a:gd name="T15" fmla="*/ 0 h 910"/>
                  <a:gd name="T16" fmla="*/ 3 w 738"/>
                  <a:gd name="T17" fmla="*/ 0 h 910"/>
                  <a:gd name="T18" fmla="*/ 2 w 738"/>
                  <a:gd name="T19" fmla="*/ 1 h 910"/>
                  <a:gd name="T20" fmla="*/ 0 w 738"/>
                  <a:gd name="T21" fmla="*/ 5 h 910"/>
                  <a:gd name="T22" fmla="*/ 1 w 738"/>
                  <a:gd name="T23" fmla="*/ 5 h 910"/>
                  <a:gd name="T24" fmla="*/ 2 w 738"/>
                  <a:gd name="T25" fmla="*/ 2 h 910"/>
                  <a:gd name="T26" fmla="*/ 2 w 738"/>
                  <a:gd name="T27" fmla="*/ 4 h 910"/>
                  <a:gd name="T28" fmla="*/ 2 w 738"/>
                  <a:gd name="T29" fmla="*/ 8 h 910"/>
                  <a:gd name="T30" fmla="*/ 5 w 738"/>
                  <a:gd name="T31" fmla="*/ 8 h 9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38"/>
                  <a:gd name="T49" fmla="*/ 0 h 910"/>
                  <a:gd name="T50" fmla="*/ 738 w 738"/>
                  <a:gd name="T51" fmla="*/ 910 h 9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38" h="910">
                    <a:moveTo>
                      <a:pt x="595" y="910"/>
                    </a:moveTo>
                    <a:lnTo>
                      <a:pt x="490" y="387"/>
                    </a:lnTo>
                    <a:lnTo>
                      <a:pt x="543" y="251"/>
                    </a:lnTo>
                    <a:lnTo>
                      <a:pt x="671" y="571"/>
                    </a:lnTo>
                    <a:lnTo>
                      <a:pt x="738" y="553"/>
                    </a:lnTo>
                    <a:lnTo>
                      <a:pt x="559" y="39"/>
                    </a:lnTo>
                    <a:lnTo>
                      <a:pt x="447" y="0"/>
                    </a:lnTo>
                    <a:lnTo>
                      <a:pt x="368" y="0"/>
                    </a:lnTo>
                    <a:lnTo>
                      <a:pt x="291" y="0"/>
                    </a:lnTo>
                    <a:lnTo>
                      <a:pt x="176" y="38"/>
                    </a:lnTo>
                    <a:lnTo>
                      <a:pt x="0" y="550"/>
                    </a:lnTo>
                    <a:lnTo>
                      <a:pt x="63" y="571"/>
                    </a:lnTo>
                    <a:lnTo>
                      <a:pt x="191" y="251"/>
                    </a:lnTo>
                    <a:lnTo>
                      <a:pt x="246" y="387"/>
                    </a:lnTo>
                    <a:lnTo>
                      <a:pt x="140" y="910"/>
                    </a:lnTo>
                    <a:lnTo>
                      <a:pt x="595" y="9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65" name="Freeform 786"/>
              <p:cNvSpPr>
                <a:spLocks/>
              </p:cNvSpPr>
              <p:nvPr/>
            </p:nvSpPr>
            <p:spPr bwMode="auto">
              <a:xfrm>
                <a:off x="2603" y="3082"/>
                <a:ext cx="65" cy="170"/>
              </a:xfrm>
              <a:custGeom>
                <a:avLst/>
                <a:gdLst>
                  <a:gd name="T0" fmla="*/ 0 w 129"/>
                  <a:gd name="T1" fmla="*/ 0 h 340"/>
                  <a:gd name="T2" fmla="*/ 1 w 129"/>
                  <a:gd name="T3" fmla="*/ 3 h 340"/>
                  <a:gd name="T4" fmla="*/ 2 w 129"/>
                  <a:gd name="T5" fmla="*/ 3 h 340"/>
                  <a:gd name="T6" fmla="*/ 1 w 129"/>
                  <a:gd name="T7" fmla="*/ 0 h 340"/>
                  <a:gd name="T8" fmla="*/ 0 w 129"/>
                  <a:gd name="T9" fmla="*/ 0 h 340"/>
                  <a:gd name="T10" fmla="*/ 0 60000 65536"/>
                  <a:gd name="T11" fmla="*/ 0 60000 65536"/>
                  <a:gd name="T12" fmla="*/ 0 60000 65536"/>
                  <a:gd name="T13" fmla="*/ 0 60000 65536"/>
                  <a:gd name="T14" fmla="*/ 0 60000 65536"/>
                  <a:gd name="T15" fmla="*/ 0 w 129"/>
                  <a:gd name="T16" fmla="*/ 0 h 340"/>
                  <a:gd name="T17" fmla="*/ 129 w 129"/>
                  <a:gd name="T18" fmla="*/ 340 h 340"/>
                </a:gdLst>
                <a:ahLst/>
                <a:cxnLst>
                  <a:cxn ang="T10">
                    <a:pos x="T0" y="T1"/>
                  </a:cxn>
                  <a:cxn ang="T11">
                    <a:pos x="T2" y="T3"/>
                  </a:cxn>
                  <a:cxn ang="T12">
                    <a:pos x="T4" y="T5"/>
                  </a:cxn>
                  <a:cxn ang="T13">
                    <a:pos x="T6" y="T7"/>
                  </a:cxn>
                  <a:cxn ang="T14">
                    <a:pos x="T8" y="T9"/>
                  </a:cxn>
                </a:cxnLst>
                <a:rect l="T15" t="T16" r="T17" b="T18"/>
                <a:pathLst>
                  <a:path w="129" h="340">
                    <a:moveTo>
                      <a:pt x="0" y="0"/>
                    </a:moveTo>
                    <a:lnTo>
                      <a:pt x="49" y="340"/>
                    </a:lnTo>
                    <a:lnTo>
                      <a:pt x="129" y="340"/>
                    </a:lnTo>
                    <a:lnTo>
                      <a:pt x="121" y="0"/>
                    </a:lnTo>
                    <a:lnTo>
                      <a:pt x="0"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66" name="Freeform 787"/>
              <p:cNvSpPr>
                <a:spLocks/>
              </p:cNvSpPr>
              <p:nvPr/>
            </p:nvSpPr>
            <p:spPr bwMode="auto">
              <a:xfrm>
                <a:off x="2500" y="3082"/>
                <a:ext cx="65" cy="170"/>
              </a:xfrm>
              <a:custGeom>
                <a:avLst/>
                <a:gdLst>
                  <a:gd name="T0" fmla="*/ 0 w 131"/>
                  <a:gd name="T1" fmla="*/ 0 h 340"/>
                  <a:gd name="T2" fmla="*/ 0 w 131"/>
                  <a:gd name="T3" fmla="*/ 3 h 340"/>
                  <a:gd name="T4" fmla="*/ 0 w 131"/>
                  <a:gd name="T5" fmla="*/ 3 h 340"/>
                  <a:gd name="T6" fmla="*/ 1 w 131"/>
                  <a:gd name="T7" fmla="*/ 0 h 340"/>
                  <a:gd name="T8" fmla="*/ 0 w 131"/>
                  <a:gd name="T9" fmla="*/ 0 h 340"/>
                  <a:gd name="T10" fmla="*/ 0 60000 65536"/>
                  <a:gd name="T11" fmla="*/ 0 60000 65536"/>
                  <a:gd name="T12" fmla="*/ 0 60000 65536"/>
                  <a:gd name="T13" fmla="*/ 0 60000 65536"/>
                  <a:gd name="T14" fmla="*/ 0 60000 65536"/>
                  <a:gd name="T15" fmla="*/ 0 w 131"/>
                  <a:gd name="T16" fmla="*/ 0 h 340"/>
                  <a:gd name="T17" fmla="*/ 131 w 131"/>
                  <a:gd name="T18" fmla="*/ 340 h 340"/>
                </a:gdLst>
                <a:ahLst/>
                <a:cxnLst>
                  <a:cxn ang="T10">
                    <a:pos x="T0" y="T1"/>
                  </a:cxn>
                  <a:cxn ang="T11">
                    <a:pos x="T2" y="T3"/>
                  </a:cxn>
                  <a:cxn ang="T12">
                    <a:pos x="T4" y="T5"/>
                  </a:cxn>
                  <a:cxn ang="T13">
                    <a:pos x="T6" y="T7"/>
                  </a:cxn>
                  <a:cxn ang="T14">
                    <a:pos x="T8" y="T9"/>
                  </a:cxn>
                </a:cxnLst>
                <a:rect l="T15" t="T16" r="T17" b="T18"/>
                <a:pathLst>
                  <a:path w="131" h="340">
                    <a:moveTo>
                      <a:pt x="9" y="0"/>
                    </a:moveTo>
                    <a:lnTo>
                      <a:pt x="0" y="340"/>
                    </a:lnTo>
                    <a:lnTo>
                      <a:pt x="81" y="340"/>
                    </a:lnTo>
                    <a:lnTo>
                      <a:pt x="131" y="0"/>
                    </a:lnTo>
                    <a:lnTo>
                      <a:pt x="9"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67" name="Freeform 788"/>
              <p:cNvSpPr>
                <a:spLocks/>
              </p:cNvSpPr>
              <p:nvPr/>
            </p:nvSpPr>
            <p:spPr bwMode="auto">
              <a:xfrm>
                <a:off x="2530" y="2513"/>
                <a:ext cx="108" cy="109"/>
              </a:xfrm>
              <a:custGeom>
                <a:avLst/>
                <a:gdLst>
                  <a:gd name="T0" fmla="*/ 1 w 214"/>
                  <a:gd name="T1" fmla="*/ 2 h 216"/>
                  <a:gd name="T2" fmla="*/ 2 w 214"/>
                  <a:gd name="T3" fmla="*/ 2 h 216"/>
                  <a:gd name="T4" fmla="*/ 2 w 214"/>
                  <a:gd name="T5" fmla="*/ 2 h 216"/>
                  <a:gd name="T6" fmla="*/ 2 w 214"/>
                  <a:gd name="T7" fmla="*/ 2 h 216"/>
                  <a:gd name="T8" fmla="*/ 2 w 214"/>
                  <a:gd name="T9" fmla="*/ 2 h 216"/>
                  <a:gd name="T10" fmla="*/ 2 w 214"/>
                  <a:gd name="T11" fmla="*/ 2 h 216"/>
                  <a:gd name="T12" fmla="*/ 2 w 214"/>
                  <a:gd name="T13" fmla="*/ 2 h 216"/>
                  <a:gd name="T14" fmla="*/ 2 w 214"/>
                  <a:gd name="T15" fmla="*/ 2 h 216"/>
                  <a:gd name="T16" fmla="*/ 2 w 214"/>
                  <a:gd name="T17" fmla="*/ 1 h 216"/>
                  <a:gd name="T18" fmla="*/ 2 w 214"/>
                  <a:gd name="T19" fmla="*/ 1 h 216"/>
                  <a:gd name="T20" fmla="*/ 2 w 214"/>
                  <a:gd name="T21" fmla="*/ 1 h 216"/>
                  <a:gd name="T22" fmla="*/ 2 w 214"/>
                  <a:gd name="T23" fmla="*/ 1 h 216"/>
                  <a:gd name="T24" fmla="*/ 2 w 214"/>
                  <a:gd name="T25" fmla="*/ 1 h 216"/>
                  <a:gd name="T26" fmla="*/ 2 w 214"/>
                  <a:gd name="T27" fmla="*/ 1 h 216"/>
                  <a:gd name="T28" fmla="*/ 2 w 214"/>
                  <a:gd name="T29" fmla="*/ 1 h 216"/>
                  <a:gd name="T30" fmla="*/ 2 w 214"/>
                  <a:gd name="T31" fmla="*/ 1 h 216"/>
                  <a:gd name="T32" fmla="*/ 1 w 214"/>
                  <a:gd name="T33" fmla="*/ 0 h 216"/>
                  <a:gd name="T34" fmla="*/ 1 w 214"/>
                  <a:gd name="T35" fmla="*/ 1 h 216"/>
                  <a:gd name="T36" fmla="*/ 1 w 214"/>
                  <a:gd name="T37" fmla="*/ 1 h 216"/>
                  <a:gd name="T38" fmla="*/ 1 w 214"/>
                  <a:gd name="T39" fmla="*/ 1 h 216"/>
                  <a:gd name="T40" fmla="*/ 1 w 214"/>
                  <a:gd name="T41" fmla="*/ 1 h 216"/>
                  <a:gd name="T42" fmla="*/ 1 w 214"/>
                  <a:gd name="T43" fmla="*/ 1 h 216"/>
                  <a:gd name="T44" fmla="*/ 1 w 214"/>
                  <a:gd name="T45" fmla="*/ 1 h 216"/>
                  <a:gd name="T46" fmla="*/ 1 w 214"/>
                  <a:gd name="T47" fmla="*/ 1 h 216"/>
                  <a:gd name="T48" fmla="*/ 0 w 214"/>
                  <a:gd name="T49" fmla="*/ 1 h 216"/>
                  <a:gd name="T50" fmla="*/ 1 w 214"/>
                  <a:gd name="T51" fmla="*/ 2 h 216"/>
                  <a:gd name="T52" fmla="*/ 1 w 214"/>
                  <a:gd name="T53" fmla="*/ 2 h 216"/>
                  <a:gd name="T54" fmla="*/ 1 w 214"/>
                  <a:gd name="T55" fmla="*/ 2 h 216"/>
                  <a:gd name="T56" fmla="*/ 1 w 214"/>
                  <a:gd name="T57" fmla="*/ 2 h 216"/>
                  <a:gd name="T58" fmla="*/ 1 w 214"/>
                  <a:gd name="T59" fmla="*/ 2 h 216"/>
                  <a:gd name="T60" fmla="*/ 1 w 214"/>
                  <a:gd name="T61" fmla="*/ 2 h 216"/>
                  <a:gd name="T62" fmla="*/ 1 w 214"/>
                  <a:gd name="T63" fmla="*/ 2 h 216"/>
                  <a:gd name="T64" fmla="*/ 1 w 214"/>
                  <a:gd name="T65" fmla="*/ 2 h 2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
                  <a:gd name="T100" fmla="*/ 0 h 216"/>
                  <a:gd name="T101" fmla="*/ 214 w 214"/>
                  <a:gd name="T102" fmla="*/ 216 h 2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 h="216">
                    <a:moveTo>
                      <a:pt x="107" y="216"/>
                    </a:moveTo>
                    <a:lnTo>
                      <a:pt x="129" y="214"/>
                    </a:lnTo>
                    <a:lnTo>
                      <a:pt x="148" y="208"/>
                    </a:lnTo>
                    <a:lnTo>
                      <a:pt x="167" y="198"/>
                    </a:lnTo>
                    <a:lnTo>
                      <a:pt x="183" y="184"/>
                    </a:lnTo>
                    <a:lnTo>
                      <a:pt x="196" y="169"/>
                    </a:lnTo>
                    <a:lnTo>
                      <a:pt x="206" y="151"/>
                    </a:lnTo>
                    <a:lnTo>
                      <a:pt x="212" y="130"/>
                    </a:lnTo>
                    <a:lnTo>
                      <a:pt x="214" y="108"/>
                    </a:lnTo>
                    <a:lnTo>
                      <a:pt x="212" y="86"/>
                    </a:lnTo>
                    <a:lnTo>
                      <a:pt x="206" y="65"/>
                    </a:lnTo>
                    <a:lnTo>
                      <a:pt x="196" y="47"/>
                    </a:lnTo>
                    <a:lnTo>
                      <a:pt x="183" y="31"/>
                    </a:lnTo>
                    <a:lnTo>
                      <a:pt x="167" y="18"/>
                    </a:lnTo>
                    <a:lnTo>
                      <a:pt x="148" y="8"/>
                    </a:lnTo>
                    <a:lnTo>
                      <a:pt x="129" y="2"/>
                    </a:lnTo>
                    <a:lnTo>
                      <a:pt x="107" y="0"/>
                    </a:lnTo>
                    <a:lnTo>
                      <a:pt x="85" y="2"/>
                    </a:lnTo>
                    <a:lnTo>
                      <a:pt x="65" y="8"/>
                    </a:lnTo>
                    <a:lnTo>
                      <a:pt x="47" y="18"/>
                    </a:lnTo>
                    <a:lnTo>
                      <a:pt x="31" y="31"/>
                    </a:lnTo>
                    <a:lnTo>
                      <a:pt x="18" y="47"/>
                    </a:lnTo>
                    <a:lnTo>
                      <a:pt x="8" y="65"/>
                    </a:lnTo>
                    <a:lnTo>
                      <a:pt x="2" y="86"/>
                    </a:lnTo>
                    <a:lnTo>
                      <a:pt x="0" y="108"/>
                    </a:lnTo>
                    <a:lnTo>
                      <a:pt x="2" y="130"/>
                    </a:lnTo>
                    <a:lnTo>
                      <a:pt x="8" y="151"/>
                    </a:lnTo>
                    <a:lnTo>
                      <a:pt x="18" y="169"/>
                    </a:lnTo>
                    <a:lnTo>
                      <a:pt x="31" y="184"/>
                    </a:lnTo>
                    <a:lnTo>
                      <a:pt x="47" y="198"/>
                    </a:lnTo>
                    <a:lnTo>
                      <a:pt x="65" y="208"/>
                    </a:lnTo>
                    <a:lnTo>
                      <a:pt x="85" y="214"/>
                    </a:lnTo>
                    <a:lnTo>
                      <a:pt x="107" y="216"/>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68" name="Freeform 789"/>
              <p:cNvSpPr>
                <a:spLocks/>
              </p:cNvSpPr>
              <p:nvPr/>
            </p:nvSpPr>
            <p:spPr bwMode="auto">
              <a:xfrm>
                <a:off x="2576" y="2513"/>
                <a:ext cx="62" cy="109"/>
              </a:xfrm>
              <a:custGeom>
                <a:avLst/>
                <a:gdLst>
                  <a:gd name="T0" fmla="*/ 1 w 123"/>
                  <a:gd name="T1" fmla="*/ 0 h 216"/>
                  <a:gd name="T2" fmla="*/ 1 w 123"/>
                  <a:gd name="T3" fmla="*/ 0 h 216"/>
                  <a:gd name="T4" fmla="*/ 1 w 123"/>
                  <a:gd name="T5" fmla="*/ 1 h 216"/>
                  <a:gd name="T6" fmla="*/ 1 w 123"/>
                  <a:gd name="T7" fmla="*/ 1 h 216"/>
                  <a:gd name="T8" fmla="*/ 0 w 123"/>
                  <a:gd name="T9" fmla="*/ 1 h 216"/>
                  <a:gd name="T10" fmla="*/ 1 w 123"/>
                  <a:gd name="T11" fmla="*/ 1 h 216"/>
                  <a:gd name="T12" fmla="*/ 1 w 123"/>
                  <a:gd name="T13" fmla="*/ 1 h 216"/>
                  <a:gd name="T14" fmla="*/ 1 w 123"/>
                  <a:gd name="T15" fmla="*/ 1 h 216"/>
                  <a:gd name="T16" fmla="*/ 1 w 123"/>
                  <a:gd name="T17" fmla="*/ 1 h 216"/>
                  <a:gd name="T18" fmla="*/ 1 w 123"/>
                  <a:gd name="T19" fmla="*/ 1 h 216"/>
                  <a:gd name="T20" fmla="*/ 1 w 123"/>
                  <a:gd name="T21" fmla="*/ 1 h 216"/>
                  <a:gd name="T22" fmla="*/ 1 w 123"/>
                  <a:gd name="T23" fmla="*/ 1 h 216"/>
                  <a:gd name="T24" fmla="*/ 1 w 123"/>
                  <a:gd name="T25" fmla="*/ 1 h 216"/>
                  <a:gd name="T26" fmla="*/ 1 w 123"/>
                  <a:gd name="T27" fmla="*/ 1 h 216"/>
                  <a:gd name="T28" fmla="*/ 1 w 123"/>
                  <a:gd name="T29" fmla="*/ 2 h 216"/>
                  <a:gd name="T30" fmla="*/ 1 w 123"/>
                  <a:gd name="T31" fmla="*/ 2 h 216"/>
                  <a:gd name="T32" fmla="*/ 1 w 123"/>
                  <a:gd name="T33" fmla="*/ 2 h 216"/>
                  <a:gd name="T34" fmla="*/ 1 w 123"/>
                  <a:gd name="T35" fmla="*/ 2 h 216"/>
                  <a:gd name="T36" fmla="*/ 1 w 123"/>
                  <a:gd name="T37" fmla="*/ 2 h 216"/>
                  <a:gd name="T38" fmla="*/ 1 w 123"/>
                  <a:gd name="T39" fmla="*/ 2 h 216"/>
                  <a:gd name="T40" fmla="*/ 0 w 123"/>
                  <a:gd name="T41" fmla="*/ 2 h 216"/>
                  <a:gd name="T42" fmla="*/ 1 w 123"/>
                  <a:gd name="T43" fmla="*/ 2 h 216"/>
                  <a:gd name="T44" fmla="*/ 1 w 123"/>
                  <a:gd name="T45" fmla="*/ 2 h 216"/>
                  <a:gd name="T46" fmla="*/ 1 w 123"/>
                  <a:gd name="T47" fmla="*/ 2 h 216"/>
                  <a:gd name="T48" fmla="*/ 1 w 123"/>
                  <a:gd name="T49" fmla="*/ 2 h 216"/>
                  <a:gd name="T50" fmla="*/ 1 w 123"/>
                  <a:gd name="T51" fmla="*/ 2 h 216"/>
                  <a:gd name="T52" fmla="*/ 1 w 123"/>
                  <a:gd name="T53" fmla="*/ 2 h 216"/>
                  <a:gd name="T54" fmla="*/ 1 w 123"/>
                  <a:gd name="T55" fmla="*/ 2 h 216"/>
                  <a:gd name="T56" fmla="*/ 1 w 123"/>
                  <a:gd name="T57" fmla="*/ 2 h 216"/>
                  <a:gd name="T58" fmla="*/ 1 w 123"/>
                  <a:gd name="T59" fmla="*/ 2 h 216"/>
                  <a:gd name="T60" fmla="*/ 1 w 123"/>
                  <a:gd name="T61" fmla="*/ 2 h 216"/>
                  <a:gd name="T62" fmla="*/ 1 w 123"/>
                  <a:gd name="T63" fmla="*/ 2 h 216"/>
                  <a:gd name="T64" fmla="*/ 1 w 123"/>
                  <a:gd name="T65" fmla="*/ 1 h 216"/>
                  <a:gd name="T66" fmla="*/ 1 w 123"/>
                  <a:gd name="T67" fmla="*/ 1 h 216"/>
                  <a:gd name="T68" fmla="*/ 1 w 123"/>
                  <a:gd name="T69" fmla="*/ 1 h 216"/>
                  <a:gd name="T70" fmla="*/ 1 w 123"/>
                  <a:gd name="T71" fmla="*/ 1 h 216"/>
                  <a:gd name="T72" fmla="*/ 1 w 123"/>
                  <a:gd name="T73" fmla="*/ 1 h 216"/>
                  <a:gd name="T74" fmla="*/ 1 w 123"/>
                  <a:gd name="T75" fmla="*/ 1 h 216"/>
                  <a:gd name="T76" fmla="*/ 1 w 123"/>
                  <a:gd name="T77" fmla="*/ 1 h 216"/>
                  <a:gd name="T78" fmla="*/ 1 w 123"/>
                  <a:gd name="T79" fmla="*/ 1 h 216"/>
                  <a:gd name="T80" fmla="*/ 1 w 123"/>
                  <a:gd name="T81" fmla="*/ 0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3"/>
                  <a:gd name="T124" fmla="*/ 0 h 216"/>
                  <a:gd name="T125" fmla="*/ 123 w 123"/>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3" h="216">
                    <a:moveTo>
                      <a:pt x="16" y="0"/>
                    </a:moveTo>
                    <a:lnTo>
                      <a:pt x="11" y="0"/>
                    </a:lnTo>
                    <a:lnTo>
                      <a:pt x="8" y="1"/>
                    </a:lnTo>
                    <a:lnTo>
                      <a:pt x="3" y="1"/>
                    </a:lnTo>
                    <a:lnTo>
                      <a:pt x="0" y="2"/>
                    </a:lnTo>
                    <a:lnTo>
                      <a:pt x="18" y="6"/>
                    </a:lnTo>
                    <a:lnTo>
                      <a:pt x="35" y="15"/>
                    </a:lnTo>
                    <a:lnTo>
                      <a:pt x="50" y="25"/>
                    </a:lnTo>
                    <a:lnTo>
                      <a:pt x="64" y="38"/>
                    </a:lnTo>
                    <a:lnTo>
                      <a:pt x="75" y="53"/>
                    </a:lnTo>
                    <a:lnTo>
                      <a:pt x="83" y="70"/>
                    </a:lnTo>
                    <a:lnTo>
                      <a:pt x="87" y="88"/>
                    </a:lnTo>
                    <a:lnTo>
                      <a:pt x="90" y="108"/>
                    </a:lnTo>
                    <a:lnTo>
                      <a:pt x="87" y="127"/>
                    </a:lnTo>
                    <a:lnTo>
                      <a:pt x="83" y="146"/>
                    </a:lnTo>
                    <a:lnTo>
                      <a:pt x="75" y="163"/>
                    </a:lnTo>
                    <a:lnTo>
                      <a:pt x="64" y="178"/>
                    </a:lnTo>
                    <a:lnTo>
                      <a:pt x="50" y="191"/>
                    </a:lnTo>
                    <a:lnTo>
                      <a:pt x="35" y="201"/>
                    </a:lnTo>
                    <a:lnTo>
                      <a:pt x="18" y="209"/>
                    </a:lnTo>
                    <a:lnTo>
                      <a:pt x="0" y="214"/>
                    </a:lnTo>
                    <a:lnTo>
                      <a:pt x="3" y="215"/>
                    </a:lnTo>
                    <a:lnTo>
                      <a:pt x="8" y="215"/>
                    </a:lnTo>
                    <a:lnTo>
                      <a:pt x="11" y="216"/>
                    </a:lnTo>
                    <a:lnTo>
                      <a:pt x="16" y="216"/>
                    </a:lnTo>
                    <a:lnTo>
                      <a:pt x="38" y="214"/>
                    </a:lnTo>
                    <a:lnTo>
                      <a:pt x="57" y="208"/>
                    </a:lnTo>
                    <a:lnTo>
                      <a:pt x="76" y="198"/>
                    </a:lnTo>
                    <a:lnTo>
                      <a:pt x="92" y="184"/>
                    </a:lnTo>
                    <a:lnTo>
                      <a:pt x="105" y="169"/>
                    </a:lnTo>
                    <a:lnTo>
                      <a:pt x="115" y="151"/>
                    </a:lnTo>
                    <a:lnTo>
                      <a:pt x="121" y="130"/>
                    </a:lnTo>
                    <a:lnTo>
                      <a:pt x="123" y="108"/>
                    </a:lnTo>
                    <a:lnTo>
                      <a:pt x="121" y="86"/>
                    </a:lnTo>
                    <a:lnTo>
                      <a:pt x="115" y="65"/>
                    </a:lnTo>
                    <a:lnTo>
                      <a:pt x="105" y="47"/>
                    </a:lnTo>
                    <a:lnTo>
                      <a:pt x="92" y="31"/>
                    </a:lnTo>
                    <a:lnTo>
                      <a:pt x="76" y="18"/>
                    </a:lnTo>
                    <a:lnTo>
                      <a:pt x="57" y="8"/>
                    </a:lnTo>
                    <a:lnTo>
                      <a:pt x="38" y="2"/>
                    </a:lnTo>
                    <a:lnTo>
                      <a:pt x="16" y="0"/>
                    </a:lnTo>
                    <a:close/>
                  </a:path>
                </a:pathLst>
              </a:custGeom>
              <a:solidFill>
                <a:srgbClr val="E09E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69" name="Freeform 790"/>
              <p:cNvSpPr>
                <a:spLocks/>
              </p:cNvSpPr>
              <p:nvPr/>
            </p:nvSpPr>
            <p:spPr bwMode="auto">
              <a:xfrm>
                <a:off x="2545" y="2627"/>
                <a:ext cx="78" cy="94"/>
              </a:xfrm>
              <a:custGeom>
                <a:avLst/>
                <a:gdLst>
                  <a:gd name="T0" fmla="*/ 1 w 155"/>
                  <a:gd name="T1" fmla="*/ 2 h 187"/>
                  <a:gd name="T2" fmla="*/ 2 w 155"/>
                  <a:gd name="T3" fmla="*/ 0 h 187"/>
                  <a:gd name="T4" fmla="*/ 0 w 155"/>
                  <a:gd name="T5" fmla="*/ 0 h 187"/>
                  <a:gd name="T6" fmla="*/ 1 w 155"/>
                  <a:gd name="T7" fmla="*/ 2 h 187"/>
                  <a:gd name="T8" fmla="*/ 0 60000 65536"/>
                  <a:gd name="T9" fmla="*/ 0 60000 65536"/>
                  <a:gd name="T10" fmla="*/ 0 60000 65536"/>
                  <a:gd name="T11" fmla="*/ 0 60000 65536"/>
                  <a:gd name="T12" fmla="*/ 0 w 155"/>
                  <a:gd name="T13" fmla="*/ 0 h 187"/>
                  <a:gd name="T14" fmla="*/ 155 w 155"/>
                  <a:gd name="T15" fmla="*/ 187 h 187"/>
                </a:gdLst>
                <a:ahLst/>
                <a:cxnLst>
                  <a:cxn ang="T8">
                    <a:pos x="T0" y="T1"/>
                  </a:cxn>
                  <a:cxn ang="T9">
                    <a:pos x="T2" y="T3"/>
                  </a:cxn>
                  <a:cxn ang="T10">
                    <a:pos x="T4" y="T5"/>
                  </a:cxn>
                  <a:cxn ang="T11">
                    <a:pos x="T6" y="T7"/>
                  </a:cxn>
                </a:cxnLst>
                <a:rect l="T12" t="T13" r="T14" b="T15"/>
                <a:pathLst>
                  <a:path w="155" h="187">
                    <a:moveTo>
                      <a:pt x="77" y="187"/>
                    </a:moveTo>
                    <a:lnTo>
                      <a:pt x="155" y="0"/>
                    </a:lnTo>
                    <a:lnTo>
                      <a:pt x="0" y="0"/>
                    </a:lnTo>
                    <a:lnTo>
                      <a:pt x="77"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70" name="Freeform 791"/>
              <p:cNvSpPr>
                <a:spLocks/>
              </p:cNvSpPr>
              <p:nvPr/>
            </p:nvSpPr>
            <p:spPr bwMode="auto">
              <a:xfrm>
                <a:off x="2553" y="2644"/>
                <a:ext cx="14" cy="14"/>
              </a:xfrm>
              <a:custGeom>
                <a:avLst/>
                <a:gdLst>
                  <a:gd name="T0" fmla="*/ 1 w 28"/>
                  <a:gd name="T1" fmla="*/ 1 h 28"/>
                  <a:gd name="T2" fmla="*/ 1 w 28"/>
                  <a:gd name="T3" fmla="*/ 1 h 28"/>
                  <a:gd name="T4" fmla="*/ 1 w 28"/>
                  <a:gd name="T5" fmla="*/ 1 h 28"/>
                  <a:gd name="T6" fmla="*/ 1 w 28"/>
                  <a:gd name="T7" fmla="*/ 1 h 28"/>
                  <a:gd name="T8" fmla="*/ 1 w 28"/>
                  <a:gd name="T9" fmla="*/ 1 h 28"/>
                  <a:gd name="T10" fmla="*/ 1 w 28"/>
                  <a:gd name="T11" fmla="*/ 1 h 28"/>
                  <a:gd name="T12" fmla="*/ 1 w 28"/>
                  <a:gd name="T13" fmla="*/ 1 h 28"/>
                  <a:gd name="T14" fmla="*/ 1 w 28"/>
                  <a:gd name="T15" fmla="*/ 1 h 28"/>
                  <a:gd name="T16" fmla="*/ 1 w 28"/>
                  <a:gd name="T17" fmla="*/ 0 h 28"/>
                  <a:gd name="T18" fmla="*/ 1 w 28"/>
                  <a:gd name="T19" fmla="*/ 1 h 28"/>
                  <a:gd name="T20" fmla="*/ 1 w 28"/>
                  <a:gd name="T21" fmla="*/ 1 h 28"/>
                  <a:gd name="T22" fmla="*/ 1 w 28"/>
                  <a:gd name="T23" fmla="*/ 1 h 28"/>
                  <a:gd name="T24" fmla="*/ 0 w 28"/>
                  <a:gd name="T25" fmla="*/ 1 h 28"/>
                  <a:gd name="T26" fmla="*/ 1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5" y="28"/>
                    </a:moveTo>
                    <a:lnTo>
                      <a:pt x="19" y="27"/>
                    </a:lnTo>
                    <a:lnTo>
                      <a:pt x="24" y="24"/>
                    </a:lnTo>
                    <a:lnTo>
                      <a:pt x="27" y="20"/>
                    </a:lnTo>
                    <a:lnTo>
                      <a:pt x="28"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71" name="Freeform 792"/>
              <p:cNvSpPr>
                <a:spLocks/>
              </p:cNvSpPr>
              <p:nvPr/>
            </p:nvSpPr>
            <p:spPr bwMode="auto">
              <a:xfrm>
                <a:off x="2563" y="2656"/>
                <a:ext cx="13" cy="13"/>
              </a:xfrm>
              <a:custGeom>
                <a:avLst/>
                <a:gdLst>
                  <a:gd name="T0" fmla="*/ 0 w 28"/>
                  <a:gd name="T1" fmla="*/ 0 h 28"/>
                  <a:gd name="T2" fmla="*/ 0 w 28"/>
                  <a:gd name="T3" fmla="*/ 0 h 28"/>
                  <a:gd name="T4" fmla="*/ 0 w 28"/>
                  <a:gd name="T5" fmla="*/ 0 h 28"/>
                  <a:gd name="T6" fmla="*/ 0 w 28"/>
                  <a:gd name="T7" fmla="*/ 0 h 28"/>
                  <a:gd name="T8" fmla="*/ 0 w 28"/>
                  <a:gd name="T9" fmla="*/ 0 h 28"/>
                  <a:gd name="T10" fmla="*/ 0 w 28"/>
                  <a:gd name="T11" fmla="*/ 0 h 28"/>
                  <a:gd name="T12" fmla="*/ 0 w 28"/>
                  <a:gd name="T13" fmla="*/ 0 h 28"/>
                  <a:gd name="T14" fmla="*/ 0 w 28"/>
                  <a:gd name="T15" fmla="*/ 0 h 28"/>
                  <a:gd name="T16" fmla="*/ 0 w 28"/>
                  <a:gd name="T17" fmla="*/ 0 h 28"/>
                  <a:gd name="T18" fmla="*/ 0 w 28"/>
                  <a:gd name="T19" fmla="*/ 0 h 28"/>
                  <a:gd name="T20" fmla="*/ 0 w 28"/>
                  <a:gd name="T21" fmla="*/ 0 h 28"/>
                  <a:gd name="T22" fmla="*/ 0 w 28"/>
                  <a:gd name="T23" fmla="*/ 0 h 28"/>
                  <a:gd name="T24" fmla="*/ 0 w 28"/>
                  <a:gd name="T25" fmla="*/ 0 h 28"/>
                  <a:gd name="T26" fmla="*/ 0 w 28"/>
                  <a:gd name="T27" fmla="*/ 0 h 28"/>
                  <a:gd name="T28" fmla="*/ 0 w 28"/>
                  <a:gd name="T29" fmla="*/ 0 h 28"/>
                  <a:gd name="T30" fmla="*/ 0 w 28"/>
                  <a:gd name="T31" fmla="*/ 0 h 28"/>
                  <a:gd name="T32" fmla="*/ 0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20" y="27"/>
                    </a:lnTo>
                    <a:lnTo>
                      <a:pt x="24" y="24"/>
                    </a:lnTo>
                    <a:lnTo>
                      <a:pt x="27" y="20"/>
                    </a:lnTo>
                    <a:lnTo>
                      <a:pt x="28" y="14"/>
                    </a:lnTo>
                    <a:lnTo>
                      <a:pt x="27" y="8"/>
                    </a:lnTo>
                    <a:lnTo>
                      <a:pt x="24" y="4"/>
                    </a:lnTo>
                    <a:lnTo>
                      <a:pt x="20" y="1"/>
                    </a:lnTo>
                    <a:lnTo>
                      <a:pt x="14" y="0"/>
                    </a:lnTo>
                    <a:lnTo>
                      <a:pt x="8" y="1"/>
                    </a:lnTo>
                    <a:lnTo>
                      <a:pt x="4" y="4"/>
                    </a:lnTo>
                    <a:lnTo>
                      <a:pt x="1" y="8"/>
                    </a:lnTo>
                    <a:lnTo>
                      <a:pt x="0" y="14"/>
                    </a:lnTo>
                    <a:lnTo>
                      <a:pt x="1" y="20"/>
                    </a:lnTo>
                    <a:lnTo>
                      <a:pt x="4" y="24"/>
                    </a:lnTo>
                    <a:lnTo>
                      <a:pt x="8"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72" name="Freeform 793"/>
              <p:cNvSpPr>
                <a:spLocks/>
              </p:cNvSpPr>
              <p:nvPr/>
            </p:nvSpPr>
            <p:spPr bwMode="auto">
              <a:xfrm>
                <a:off x="2599" y="2644"/>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4" y="28"/>
                    </a:moveTo>
                    <a:lnTo>
                      <a:pt x="9" y="27"/>
                    </a:lnTo>
                    <a:lnTo>
                      <a:pt x="4" y="24"/>
                    </a:lnTo>
                    <a:lnTo>
                      <a:pt x="1" y="20"/>
                    </a:lnTo>
                    <a:lnTo>
                      <a:pt x="0" y="14"/>
                    </a:lnTo>
                    <a:lnTo>
                      <a:pt x="1" y="8"/>
                    </a:lnTo>
                    <a:lnTo>
                      <a:pt x="4" y="4"/>
                    </a:lnTo>
                    <a:lnTo>
                      <a:pt x="9" y="1"/>
                    </a:lnTo>
                    <a:lnTo>
                      <a:pt x="14" y="0"/>
                    </a:lnTo>
                    <a:lnTo>
                      <a:pt x="19" y="1"/>
                    </a:lnTo>
                    <a:lnTo>
                      <a:pt x="24" y="4"/>
                    </a:lnTo>
                    <a:lnTo>
                      <a:pt x="28" y="8"/>
                    </a:lnTo>
                    <a:lnTo>
                      <a:pt x="29" y="14"/>
                    </a:lnTo>
                    <a:lnTo>
                      <a:pt x="28" y="20"/>
                    </a:lnTo>
                    <a:lnTo>
                      <a:pt x="24" y="24"/>
                    </a:lnTo>
                    <a:lnTo>
                      <a:pt x="19"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73" name="Freeform 794"/>
              <p:cNvSpPr>
                <a:spLocks/>
              </p:cNvSpPr>
              <p:nvPr/>
            </p:nvSpPr>
            <p:spPr bwMode="auto">
              <a:xfrm>
                <a:off x="2590" y="2656"/>
                <a:ext cx="14" cy="13"/>
              </a:xfrm>
              <a:custGeom>
                <a:avLst/>
                <a:gdLst>
                  <a:gd name="T0" fmla="*/ 1 w 28"/>
                  <a:gd name="T1" fmla="*/ 0 h 28"/>
                  <a:gd name="T2" fmla="*/ 1 w 28"/>
                  <a:gd name="T3" fmla="*/ 0 h 28"/>
                  <a:gd name="T4" fmla="*/ 1 w 28"/>
                  <a:gd name="T5" fmla="*/ 0 h 28"/>
                  <a:gd name="T6" fmla="*/ 1 w 28"/>
                  <a:gd name="T7" fmla="*/ 0 h 28"/>
                  <a:gd name="T8" fmla="*/ 0 w 28"/>
                  <a:gd name="T9" fmla="*/ 0 h 28"/>
                  <a:gd name="T10" fmla="*/ 1 w 28"/>
                  <a:gd name="T11" fmla="*/ 0 h 28"/>
                  <a:gd name="T12" fmla="*/ 1 w 28"/>
                  <a:gd name="T13" fmla="*/ 0 h 28"/>
                  <a:gd name="T14" fmla="*/ 1 w 28"/>
                  <a:gd name="T15" fmla="*/ 0 h 28"/>
                  <a:gd name="T16" fmla="*/ 1 w 28"/>
                  <a:gd name="T17" fmla="*/ 0 h 28"/>
                  <a:gd name="T18" fmla="*/ 1 w 28"/>
                  <a:gd name="T19" fmla="*/ 0 h 28"/>
                  <a:gd name="T20" fmla="*/ 1 w 28"/>
                  <a:gd name="T21" fmla="*/ 0 h 28"/>
                  <a:gd name="T22" fmla="*/ 1 w 28"/>
                  <a:gd name="T23" fmla="*/ 0 h 28"/>
                  <a:gd name="T24" fmla="*/ 1 w 28"/>
                  <a:gd name="T25" fmla="*/ 0 h 28"/>
                  <a:gd name="T26" fmla="*/ 1 w 28"/>
                  <a:gd name="T27" fmla="*/ 0 h 28"/>
                  <a:gd name="T28" fmla="*/ 1 w 28"/>
                  <a:gd name="T29" fmla="*/ 0 h 28"/>
                  <a:gd name="T30" fmla="*/ 1 w 28"/>
                  <a:gd name="T31" fmla="*/ 0 h 28"/>
                  <a:gd name="T32" fmla="*/ 1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8" y="27"/>
                    </a:lnTo>
                    <a:lnTo>
                      <a:pt x="4" y="24"/>
                    </a:lnTo>
                    <a:lnTo>
                      <a:pt x="2" y="20"/>
                    </a:lnTo>
                    <a:lnTo>
                      <a:pt x="0" y="14"/>
                    </a:lnTo>
                    <a:lnTo>
                      <a:pt x="2" y="8"/>
                    </a:lnTo>
                    <a:lnTo>
                      <a:pt x="4" y="4"/>
                    </a:lnTo>
                    <a:lnTo>
                      <a:pt x="8" y="1"/>
                    </a:lnTo>
                    <a:lnTo>
                      <a:pt x="14" y="0"/>
                    </a:lnTo>
                    <a:lnTo>
                      <a:pt x="20" y="1"/>
                    </a:lnTo>
                    <a:lnTo>
                      <a:pt x="25" y="4"/>
                    </a:lnTo>
                    <a:lnTo>
                      <a:pt x="27" y="8"/>
                    </a:lnTo>
                    <a:lnTo>
                      <a:pt x="28" y="14"/>
                    </a:lnTo>
                    <a:lnTo>
                      <a:pt x="27" y="20"/>
                    </a:lnTo>
                    <a:lnTo>
                      <a:pt x="25" y="24"/>
                    </a:lnTo>
                    <a:lnTo>
                      <a:pt x="20"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74" name="Freeform 795"/>
              <p:cNvSpPr>
                <a:spLocks/>
              </p:cNvSpPr>
              <p:nvPr/>
            </p:nvSpPr>
            <p:spPr bwMode="auto">
              <a:xfrm>
                <a:off x="2576" y="2663"/>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5" y="28"/>
                    </a:moveTo>
                    <a:lnTo>
                      <a:pt x="19" y="27"/>
                    </a:lnTo>
                    <a:lnTo>
                      <a:pt x="24" y="24"/>
                    </a:lnTo>
                    <a:lnTo>
                      <a:pt x="27" y="20"/>
                    </a:lnTo>
                    <a:lnTo>
                      <a:pt x="29"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pic>
          <p:nvPicPr>
            <p:cNvPr id="24736" name="Picture 796" descr="BD00001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8" y="1138"/>
              <a:ext cx="353" cy="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737" name="Group 797"/>
            <p:cNvGrpSpPr>
              <a:grpSpLocks/>
            </p:cNvGrpSpPr>
            <p:nvPr/>
          </p:nvGrpSpPr>
          <p:grpSpPr bwMode="auto">
            <a:xfrm>
              <a:off x="1136" y="1301"/>
              <a:ext cx="193" cy="354"/>
              <a:chOff x="3526" y="1062"/>
              <a:chExt cx="212" cy="502"/>
            </a:xfrm>
          </p:grpSpPr>
          <p:grpSp>
            <p:nvGrpSpPr>
              <p:cNvPr id="24854" name="Group 798"/>
              <p:cNvGrpSpPr>
                <a:grpSpLocks noChangeAspect="1"/>
              </p:cNvGrpSpPr>
              <p:nvPr/>
            </p:nvGrpSpPr>
            <p:grpSpPr bwMode="auto">
              <a:xfrm>
                <a:off x="3526" y="1062"/>
                <a:ext cx="212" cy="502"/>
                <a:chOff x="2716" y="648"/>
                <a:chExt cx="212" cy="502"/>
              </a:xfrm>
            </p:grpSpPr>
            <p:sp>
              <p:nvSpPr>
                <p:cNvPr id="24857" name="AutoShape 799"/>
                <p:cNvSpPr>
                  <a:spLocks noChangeAspect="1" noChangeArrowheads="1" noTextEdit="1"/>
                </p:cNvSpPr>
                <p:nvPr/>
              </p:nvSpPr>
              <p:spPr bwMode="auto">
                <a:xfrm>
                  <a:off x="2716" y="648"/>
                  <a:ext cx="212" cy="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858" name="Freeform 800"/>
                <p:cNvSpPr>
                  <a:spLocks/>
                </p:cNvSpPr>
                <p:nvPr/>
              </p:nvSpPr>
              <p:spPr bwMode="auto">
                <a:xfrm>
                  <a:off x="2716" y="782"/>
                  <a:ext cx="212" cy="368"/>
                </a:xfrm>
                <a:custGeom>
                  <a:avLst/>
                  <a:gdLst>
                    <a:gd name="T0" fmla="*/ 2 w 424"/>
                    <a:gd name="T1" fmla="*/ 3 h 737"/>
                    <a:gd name="T2" fmla="*/ 2 w 424"/>
                    <a:gd name="T3" fmla="*/ 5 h 737"/>
                    <a:gd name="T4" fmla="*/ 1 w 424"/>
                    <a:gd name="T5" fmla="*/ 5 h 737"/>
                    <a:gd name="T6" fmla="*/ 1 w 424"/>
                    <a:gd name="T7" fmla="*/ 5 h 737"/>
                    <a:gd name="T8" fmla="*/ 1 w 424"/>
                    <a:gd name="T9" fmla="*/ 3 h 737"/>
                    <a:gd name="T10" fmla="*/ 1 w 424"/>
                    <a:gd name="T11" fmla="*/ 3 h 737"/>
                    <a:gd name="T12" fmla="*/ 1 w 424"/>
                    <a:gd name="T13" fmla="*/ 2 h 737"/>
                    <a:gd name="T14" fmla="*/ 1 w 424"/>
                    <a:gd name="T15" fmla="*/ 2 h 737"/>
                    <a:gd name="T16" fmla="*/ 1 w 424"/>
                    <a:gd name="T17" fmla="*/ 1 h 737"/>
                    <a:gd name="T18" fmla="*/ 1 w 424"/>
                    <a:gd name="T19" fmla="*/ 2 h 737"/>
                    <a:gd name="T20" fmla="*/ 0 w 424"/>
                    <a:gd name="T21" fmla="*/ 2 h 737"/>
                    <a:gd name="T22" fmla="*/ 1 w 424"/>
                    <a:gd name="T23" fmla="*/ 1 h 737"/>
                    <a:gd name="T24" fmla="*/ 1 w 424"/>
                    <a:gd name="T25" fmla="*/ 1 h 737"/>
                    <a:gd name="T26" fmla="*/ 1 w 424"/>
                    <a:gd name="T27" fmla="*/ 0 h 737"/>
                    <a:gd name="T28" fmla="*/ 2 w 424"/>
                    <a:gd name="T29" fmla="*/ 0 h 737"/>
                    <a:gd name="T30" fmla="*/ 3 w 424"/>
                    <a:gd name="T31" fmla="*/ 0 h 737"/>
                    <a:gd name="T32" fmla="*/ 4 w 424"/>
                    <a:gd name="T33" fmla="*/ 1 h 737"/>
                    <a:gd name="T34" fmla="*/ 3 w 424"/>
                    <a:gd name="T35" fmla="*/ 1 h 737"/>
                    <a:gd name="T36" fmla="*/ 4 w 424"/>
                    <a:gd name="T37" fmla="*/ 2 h 737"/>
                    <a:gd name="T38" fmla="*/ 3 w 424"/>
                    <a:gd name="T39" fmla="*/ 2 h 737"/>
                    <a:gd name="T40" fmla="*/ 3 w 424"/>
                    <a:gd name="T41" fmla="*/ 1 h 737"/>
                    <a:gd name="T42" fmla="*/ 3 w 424"/>
                    <a:gd name="T43" fmla="*/ 2 h 737"/>
                    <a:gd name="T44" fmla="*/ 3 w 424"/>
                    <a:gd name="T45" fmla="*/ 2 h 737"/>
                    <a:gd name="T46" fmla="*/ 3 w 424"/>
                    <a:gd name="T47" fmla="*/ 3 h 737"/>
                    <a:gd name="T48" fmla="*/ 3 w 424"/>
                    <a:gd name="T49" fmla="*/ 3 h 737"/>
                    <a:gd name="T50" fmla="*/ 3 w 424"/>
                    <a:gd name="T51" fmla="*/ 5 h 737"/>
                    <a:gd name="T52" fmla="*/ 3 w 424"/>
                    <a:gd name="T53" fmla="*/ 5 h 737"/>
                    <a:gd name="T54" fmla="*/ 2 w 424"/>
                    <a:gd name="T55" fmla="*/ 5 h 737"/>
                    <a:gd name="T56" fmla="*/ 2 w 424"/>
                    <a:gd name="T57" fmla="*/ 3 h 737"/>
                    <a:gd name="T58" fmla="*/ 2 w 424"/>
                    <a:gd name="T59" fmla="*/ 3 h 7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4"/>
                    <a:gd name="T91" fmla="*/ 0 h 737"/>
                    <a:gd name="T92" fmla="*/ 424 w 424"/>
                    <a:gd name="T93" fmla="*/ 737 h 73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4" h="737">
                      <a:moveTo>
                        <a:pt x="196" y="430"/>
                      </a:moveTo>
                      <a:lnTo>
                        <a:pt x="196" y="737"/>
                      </a:lnTo>
                      <a:lnTo>
                        <a:pt x="45" y="737"/>
                      </a:lnTo>
                      <a:lnTo>
                        <a:pt x="126" y="684"/>
                      </a:lnTo>
                      <a:lnTo>
                        <a:pt x="128" y="434"/>
                      </a:lnTo>
                      <a:lnTo>
                        <a:pt x="108" y="434"/>
                      </a:lnTo>
                      <a:lnTo>
                        <a:pt x="104" y="344"/>
                      </a:lnTo>
                      <a:lnTo>
                        <a:pt x="82" y="344"/>
                      </a:lnTo>
                      <a:lnTo>
                        <a:pt x="102" y="189"/>
                      </a:lnTo>
                      <a:lnTo>
                        <a:pt x="49" y="360"/>
                      </a:lnTo>
                      <a:lnTo>
                        <a:pt x="0" y="356"/>
                      </a:lnTo>
                      <a:lnTo>
                        <a:pt x="41" y="203"/>
                      </a:lnTo>
                      <a:lnTo>
                        <a:pt x="16" y="193"/>
                      </a:lnTo>
                      <a:lnTo>
                        <a:pt x="77" y="51"/>
                      </a:lnTo>
                      <a:lnTo>
                        <a:pt x="212" y="0"/>
                      </a:lnTo>
                      <a:lnTo>
                        <a:pt x="353" y="51"/>
                      </a:lnTo>
                      <a:lnTo>
                        <a:pt x="408" y="193"/>
                      </a:lnTo>
                      <a:lnTo>
                        <a:pt x="383" y="203"/>
                      </a:lnTo>
                      <a:lnTo>
                        <a:pt x="424" y="356"/>
                      </a:lnTo>
                      <a:lnTo>
                        <a:pt x="375" y="360"/>
                      </a:lnTo>
                      <a:lnTo>
                        <a:pt x="322" y="189"/>
                      </a:lnTo>
                      <a:lnTo>
                        <a:pt x="342" y="344"/>
                      </a:lnTo>
                      <a:lnTo>
                        <a:pt x="320" y="344"/>
                      </a:lnTo>
                      <a:lnTo>
                        <a:pt x="316" y="434"/>
                      </a:lnTo>
                      <a:lnTo>
                        <a:pt x="296" y="434"/>
                      </a:lnTo>
                      <a:lnTo>
                        <a:pt x="296" y="684"/>
                      </a:lnTo>
                      <a:lnTo>
                        <a:pt x="379" y="737"/>
                      </a:lnTo>
                      <a:lnTo>
                        <a:pt x="228" y="737"/>
                      </a:lnTo>
                      <a:lnTo>
                        <a:pt x="228" y="430"/>
                      </a:lnTo>
                      <a:lnTo>
                        <a:pt x="196" y="43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59" name="Freeform 801"/>
                <p:cNvSpPr>
                  <a:spLocks/>
                </p:cNvSpPr>
                <p:nvPr/>
              </p:nvSpPr>
              <p:spPr bwMode="auto">
                <a:xfrm>
                  <a:off x="2826" y="785"/>
                  <a:ext cx="39" cy="34"/>
                </a:xfrm>
                <a:custGeom>
                  <a:avLst/>
                  <a:gdLst>
                    <a:gd name="T0" fmla="*/ 0 w 78"/>
                    <a:gd name="T1" fmla="*/ 0 h 69"/>
                    <a:gd name="T2" fmla="*/ 1 w 78"/>
                    <a:gd name="T3" fmla="*/ 0 h 69"/>
                    <a:gd name="T4" fmla="*/ 1 w 78"/>
                    <a:gd name="T5" fmla="*/ 0 h 69"/>
                    <a:gd name="T6" fmla="*/ 0 w 78"/>
                    <a:gd name="T7" fmla="*/ 0 h 69"/>
                    <a:gd name="T8" fmla="*/ 0 60000 65536"/>
                    <a:gd name="T9" fmla="*/ 0 60000 65536"/>
                    <a:gd name="T10" fmla="*/ 0 60000 65536"/>
                    <a:gd name="T11" fmla="*/ 0 60000 65536"/>
                    <a:gd name="T12" fmla="*/ 0 w 78"/>
                    <a:gd name="T13" fmla="*/ 0 h 69"/>
                    <a:gd name="T14" fmla="*/ 78 w 78"/>
                    <a:gd name="T15" fmla="*/ 69 h 69"/>
                  </a:gdLst>
                  <a:ahLst/>
                  <a:cxnLst>
                    <a:cxn ang="T8">
                      <a:pos x="T0" y="T1"/>
                    </a:cxn>
                    <a:cxn ang="T9">
                      <a:pos x="T2" y="T3"/>
                    </a:cxn>
                    <a:cxn ang="T10">
                      <a:pos x="T4" y="T5"/>
                    </a:cxn>
                    <a:cxn ang="T11">
                      <a:pos x="T6" y="T7"/>
                    </a:cxn>
                  </a:cxnLst>
                  <a:rect l="T12" t="T13" r="T14" b="T15"/>
                  <a:pathLst>
                    <a:path w="78" h="69">
                      <a:moveTo>
                        <a:pt x="0" y="0"/>
                      </a:moveTo>
                      <a:lnTo>
                        <a:pt x="41" y="69"/>
                      </a:lnTo>
                      <a:lnTo>
                        <a:pt x="78" y="1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60" name="Freeform 802"/>
                <p:cNvSpPr>
                  <a:spLocks/>
                </p:cNvSpPr>
                <p:nvPr/>
              </p:nvSpPr>
              <p:spPr bwMode="auto">
                <a:xfrm>
                  <a:off x="2787" y="785"/>
                  <a:ext cx="39" cy="34"/>
                </a:xfrm>
                <a:custGeom>
                  <a:avLst/>
                  <a:gdLst>
                    <a:gd name="T0" fmla="*/ 0 w 79"/>
                    <a:gd name="T1" fmla="*/ 0 h 69"/>
                    <a:gd name="T2" fmla="*/ 0 w 79"/>
                    <a:gd name="T3" fmla="*/ 0 h 69"/>
                    <a:gd name="T4" fmla="*/ 0 w 79"/>
                    <a:gd name="T5" fmla="*/ 0 h 69"/>
                    <a:gd name="T6" fmla="*/ 0 w 79"/>
                    <a:gd name="T7" fmla="*/ 0 h 69"/>
                    <a:gd name="T8" fmla="*/ 0 60000 65536"/>
                    <a:gd name="T9" fmla="*/ 0 60000 65536"/>
                    <a:gd name="T10" fmla="*/ 0 60000 65536"/>
                    <a:gd name="T11" fmla="*/ 0 60000 65536"/>
                    <a:gd name="T12" fmla="*/ 0 w 79"/>
                    <a:gd name="T13" fmla="*/ 0 h 69"/>
                    <a:gd name="T14" fmla="*/ 79 w 79"/>
                    <a:gd name="T15" fmla="*/ 69 h 69"/>
                  </a:gdLst>
                  <a:ahLst/>
                  <a:cxnLst>
                    <a:cxn ang="T8">
                      <a:pos x="T0" y="T1"/>
                    </a:cxn>
                    <a:cxn ang="T9">
                      <a:pos x="T2" y="T3"/>
                    </a:cxn>
                    <a:cxn ang="T10">
                      <a:pos x="T4" y="T5"/>
                    </a:cxn>
                    <a:cxn ang="T11">
                      <a:pos x="T6" y="T7"/>
                    </a:cxn>
                  </a:cxnLst>
                  <a:rect l="T12" t="T13" r="T14" b="T15"/>
                  <a:pathLst>
                    <a:path w="79" h="69">
                      <a:moveTo>
                        <a:pt x="36" y="69"/>
                      </a:moveTo>
                      <a:lnTo>
                        <a:pt x="79" y="0"/>
                      </a:lnTo>
                      <a:lnTo>
                        <a:pt x="0" y="10"/>
                      </a:lnTo>
                      <a:lnTo>
                        <a:pt x="36" y="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61" name="Freeform 803"/>
                <p:cNvSpPr>
                  <a:spLocks/>
                </p:cNvSpPr>
                <p:nvPr/>
              </p:nvSpPr>
              <p:spPr bwMode="auto">
                <a:xfrm>
                  <a:off x="2753" y="648"/>
                  <a:ext cx="142" cy="144"/>
                </a:xfrm>
                <a:custGeom>
                  <a:avLst/>
                  <a:gdLst>
                    <a:gd name="T0" fmla="*/ 3 w 282"/>
                    <a:gd name="T1" fmla="*/ 1 h 289"/>
                    <a:gd name="T2" fmla="*/ 3 w 282"/>
                    <a:gd name="T3" fmla="*/ 0 h 289"/>
                    <a:gd name="T4" fmla="*/ 3 w 282"/>
                    <a:gd name="T5" fmla="*/ 0 h 289"/>
                    <a:gd name="T6" fmla="*/ 3 w 282"/>
                    <a:gd name="T7" fmla="*/ 0 h 289"/>
                    <a:gd name="T8" fmla="*/ 3 w 282"/>
                    <a:gd name="T9" fmla="*/ 0 h 289"/>
                    <a:gd name="T10" fmla="*/ 3 w 282"/>
                    <a:gd name="T11" fmla="*/ 0 h 289"/>
                    <a:gd name="T12" fmla="*/ 2 w 282"/>
                    <a:gd name="T13" fmla="*/ 0 h 289"/>
                    <a:gd name="T14" fmla="*/ 2 w 282"/>
                    <a:gd name="T15" fmla="*/ 0 h 289"/>
                    <a:gd name="T16" fmla="*/ 2 w 282"/>
                    <a:gd name="T17" fmla="*/ 0 h 289"/>
                    <a:gd name="T18" fmla="*/ 2 w 282"/>
                    <a:gd name="T19" fmla="*/ 0 h 289"/>
                    <a:gd name="T20" fmla="*/ 2 w 282"/>
                    <a:gd name="T21" fmla="*/ 0 h 289"/>
                    <a:gd name="T22" fmla="*/ 2 w 282"/>
                    <a:gd name="T23" fmla="*/ 0 h 289"/>
                    <a:gd name="T24" fmla="*/ 2 w 282"/>
                    <a:gd name="T25" fmla="*/ 0 h 289"/>
                    <a:gd name="T26" fmla="*/ 2 w 282"/>
                    <a:gd name="T27" fmla="*/ 0 h 289"/>
                    <a:gd name="T28" fmla="*/ 2 w 282"/>
                    <a:gd name="T29" fmla="*/ 0 h 289"/>
                    <a:gd name="T30" fmla="*/ 2 w 282"/>
                    <a:gd name="T31" fmla="*/ 0 h 289"/>
                    <a:gd name="T32" fmla="*/ 2 w 282"/>
                    <a:gd name="T33" fmla="*/ 0 h 289"/>
                    <a:gd name="T34" fmla="*/ 1 w 282"/>
                    <a:gd name="T35" fmla="*/ 0 h 289"/>
                    <a:gd name="T36" fmla="*/ 1 w 282"/>
                    <a:gd name="T37" fmla="*/ 0 h 289"/>
                    <a:gd name="T38" fmla="*/ 1 w 282"/>
                    <a:gd name="T39" fmla="*/ 0 h 289"/>
                    <a:gd name="T40" fmla="*/ 1 w 282"/>
                    <a:gd name="T41" fmla="*/ 0 h 289"/>
                    <a:gd name="T42" fmla="*/ 1 w 282"/>
                    <a:gd name="T43" fmla="*/ 0 h 289"/>
                    <a:gd name="T44" fmla="*/ 1 w 282"/>
                    <a:gd name="T45" fmla="*/ 0 h 289"/>
                    <a:gd name="T46" fmla="*/ 1 w 282"/>
                    <a:gd name="T47" fmla="*/ 0 h 289"/>
                    <a:gd name="T48" fmla="*/ 1 w 282"/>
                    <a:gd name="T49" fmla="*/ 0 h 289"/>
                    <a:gd name="T50" fmla="*/ 1 w 282"/>
                    <a:gd name="T51" fmla="*/ 0 h 289"/>
                    <a:gd name="T52" fmla="*/ 1 w 282"/>
                    <a:gd name="T53" fmla="*/ 0 h 289"/>
                    <a:gd name="T54" fmla="*/ 1 w 282"/>
                    <a:gd name="T55" fmla="*/ 0 h 289"/>
                    <a:gd name="T56" fmla="*/ 1 w 282"/>
                    <a:gd name="T57" fmla="*/ 0 h 289"/>
                    <a:gd name="T58" fmla="*/ 1 w 282"/>
                    <a:gd name="T59" fmla="*/ 0 h 289"/>
                    <a:gd name="T60" fmla="*/ 1 w 282"/>
                    <a:gd name="T61" fmla="*/ 0 h 289"/>
                    <a:gd name="T62" fmla="*/ 0 w 282"/>
                    <a:gd name="T63" fmla="*/ 1 h 289"/>
                    <a:gd name="T64" fmla="*/ 0 w 282"/>
                    <a:gd name="T65" fmla="*/ 2 h 289"/>
                    <a:gd name="T66" fmla="*/ 3 w 282"/>
                    <a:gd name="T67" fmla="*/ 1 h 28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89"/>
                    <a:gd name="T104" fmla="*/ 282 w 282"/>
                    <a:gd name="T105" fmla="*/ 289 h 28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89">
                      <a:moveTo>
                        <a:pt x="282" y="141"/>
                      </a:moveTo>
                      <a:lnTo>
                        <a:pt x="282" y="134"/>
                      </a:lnTo>
                      <a:lnTo>
                        <a:pt x="282" y="128"/>
                      </a:lnTo>
                      <a:lnTo>
                        <a:pt x="282" y="120"/>
                      </a:lnTo>
                      <a:lnTo>
                        <a:pt x="280" y="112"/>
                      </a:lnTo>
                      <a:lnTo>
                        <a:pt x="278" y="106"/>
                      </a:lnTo>
                      <a:lnTo>
                        <a:pt x="276" y="98"/>
                      </a:lnTo>
                      <a:lnTo>
                        <a:pt x="274" y="92"/>
                      </a:lnTo>
                      <a:lnTo>
                        <a:pt x="272" y="86"/>
                      </a:lnTo>
                      <a:lnTo>
                        <a:pt x="269" y="81"/>
                      </a:lnTo>
                      <a:lnTo>
                        <a:pt x="267" y="75"/>
                      </a:lnTo>
                      <a:lnTo>
                        <a:pt x="263" y="69"/>
                      </a:lnTo>
                      <a:lnTo>
                        <a:pt x="259" y="63"/>
                      </a:lnTo>
                      <a:lnTo>
                        <a:pt x="255" y="57"/>
                      </a:lnTo>
                      <a:lnTo>
                        <a:pt x="251" y="51"/>
                      </a:lnTo>
                      <a:lnTo>
                        <a:pt x="247" y="47"/>
                      </a:lnTo>
                      <a:lnTo>
                        <a:pt x="241" y="41"/>
                      </a:lnTo>
                      <a:lnTo>
                        <a:pt x="237" y="37"/>
                      </a:lnTo>
                      <a:lnTo>
                        <a:pt x="231" y="31"/>
                      </a:lnTo>
                      <a:lnTo>
                        <a:pt x="227" y="28"/>
                      </a:lnTo>
                      <a:lnTo>
                        <a:pt x="221" y="24"/>
                      </a:lnTo>
                      <a:lnTo>
                        <a:pt x="216" y="20"/>
                      </a:lnTo>
                      <a:lnTo>
                        <a:pt x="210" y="18"/>
                      </a:lnTo>
                      <a:lnTo>
                        <a:pt x="204" y="14"/>
                      </a:lnTo>
                      <a:lnTo>
                        <a:pt x="198" y="12"/>
                      </a:lnTo>
                      <a:lnTo>
                        <a:pt x="190" y="8"/>
                      </a:lnTo>
                      <a:lnTo>
                        <a:pt x="184" y="6"/>
                      </a:lnTo>
                      <a:lnTo>
                        <a:pt x="178" y="4"/>
                      </a:lnTo>
                      <a:lnTo>
                        <a:pt x="170" y="2"/>
                      </a:lnTo>
                      <a:lnTo>
                        <a:pt x="164" y="2"/>
                      </a:lnTo>
                      <a:lnTo>
                        <a:pt x="157" y="0"/>
                      </a:lnTo>
                      <a:lnTo>
                        <a:pt x="149" y="0"/>
                      </a:lnTo>
                      <a:lnTo>
                        <a:pt x="143" y="0"/>
                      </a:lnTo>
                      <a:lnTo>
                        <a:pt x="135" y="0"/>
                      </a:lnTo>
                      <a:lnTo>
                        <a:pt x="127" y="0"/>
                      </a:lnTo>
                      <a:lnTo>
                        <a:pt x="121" y="2"/>
                      </a:lnTo>
                      <a:lnTo>
                        <a:pt x="113" y="2"/>
                      </a:lnTo>
                      <a:lnTo>
                        <a:pt x="108" y="4"/>
                      </a:lnTo>
                      <a:lnTo>
                        <a:pt x="100" y="6"/>
                      </a:lnTo>
                      <a:lnTo>
                        <a:pt x="94" y="8"/>
                      </a:lnTo>
                      <a:lnTo>
                        <a:pt x="86" y="12"/>
                      </a:lnTo>
                      <a:lnTo>
                        <a:pt x="80" y="14"/>
                      </a:lnTo>
                      <a:lnTo>
                        <a:pt x="74" y="18"/>
                      </a:lnTo>
                      <a:lnTo>
                        <a:pt x="68" y="20"/>
                      </a:lnTo>
                      <a:lnTo>
                        <a:pt x="62" y="24"/>
                      </a:lnTo>
                      <a:lnTo>
                        <a:pt x="57" y="28"/>
                      </a:lnTo>
                      <a:lnTo>
                        <a:pt x="53" y="31"/>
                      </a:lnTo>
                      <a:lnTo>
                        <a:pt x="47" y="37"/>
                      </a:lnTo>
                      <a:lnTo>
                        <a:pt x="43" y="41"/>
                      </a:lnTo>
                      <a:lnTo>
                        <a:pt x="37" y="47"/>
                      </a:lnTo>
                      <a:lnTo>
                        <a:pt x="33" y="51"/>
                      </a:lnTo>
                      <a:lnTo>
                        <a:pt x="29" y="57"/>
                      </a:lnTo>
                      <a:lnTo>
                        <a:pt x="25" y="63"/>
                      </a:lnTo>
                      <a:lnTo>
                        <a:pt x="21" y="69"/>
                      </a:lnTo>
                      <a:lnTo>
                        <a:pt x="17" y="75"/>
                      </a:lnTo>
                      <a:lnTo>
                        <a:pt x="13" y="81"/>
                      </a:lnTo>
                      <a:lnTo>
                        <a:pt x="11" y="86"/>
                      </a:lnTo>
                      <a:lnTo>
                        <a:pt x="9" y="92"/>
                      </a:lnTo>
                      <a:lnTo>
                        <a:pt x="7" y="98"/>
                      </a:lnTo>
                      <a:lnTo>
                        <a:pt x="5" y="106"/>
                      </a:lnTo>
                      <a:lnTo>
                        <a:pt x="4" y="112"/>
                      </a:lnTo>
                      <a:lnTo>
                        <a:pt x="2" y="120"/>
                      </a:lnTo>
                      <a:lnTo>
                        <a:pt x="2" y="128"/>
                      </a:lnTo>
                      <a:lnTo>
                        <a:pt x="0" y="134"/>
                      </a:lnTo>
                      <a:lnTo>
                        <a:pt x="0" y="141"/>
                      </a:lnTo>
                      <a:lnTo>
                        <a:pt x="0" y="289"/>
                      </a:lnTo>
                      <a:lnTo>
                        <a:pt x="280" y="289"/>
                      </a:lnTo>
                      <a:lnTo>
                        <a:pt x="282" y="141"/>
                      </a:lnTo>
                      <a:close/>
                    </a:path>
                  </a:pathLst>
                </a:custGeom>
                <a:solidFill>
                  <a:srgbClr val="99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855" name="Oval 804"/>
              <p:cNvSpPr>
                <a:spLocks noChangeArrowheads="1"/>
              </p:cNvSpPr>
              <p:nvPr/>
            </p:nvSpPr>
            <p:spPr bwMode="auto">
              <a:xfrm>
                <a:off x="3574" y="1092"/>
                <a:ext cx="120" cy="112"/>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4856" name="Oval 805"/>
              <p:cNvSpPr>
                <a:spLocks noChangeArrowheads="1"/>
              </p:cNvSpPr>
              <p:nvPr/>
            </p:nvSpPr>
            <p:spPr bwMode="auto">
              <a:xfrm>
                <a:off x="3600" y="1092"/>
                <a:ext cx="96" cy="112"/>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pic>
          <p:nvPicPr>
            <p:cNvPr id="24738" name="Picture 806" descr="BD00003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55" y="1006"/>
              <a:ext cx="335" cy="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39" name="Picture 807" descr="BD00002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01" y="969"/>
              <a:ext cx="353"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40" name="Picture 808" descr="BD00001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0" y="1131"/>
              <a:ext cx="353"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741" name="Group 809"/>
            <p:cNvGrpSpPr>
              <a:grpSpLocks/>
            </p:cNvGrpSpPr>
            <p:nvPr/>
          </p:nvGrpSpPr>
          <p:grpSpPr bwMode="auto">
            <a:xfrm>
              <a:off x="3721" y="1264"/>
              <a:ext cx="193" cy="354"/>
              <a:chOff x="3526" y="1062"/>
              <a:chExt cx="212" cy="502"/>
            </a:xfrm>
          </p:grpSpPr>
          <p:grpSp>
            <p:nvGrpSpPr>
              <p:cNvPr id="24846" name="Group 810"/>
              <p:cNvGrpSpPr>
                <a:grpSpLocks noChangeAspect="1"/>
              </p:cNvGrpSpPr>
              <p:nvPr/>
            </p:nvGrpSpPr>
            <p:grpSpPr bwMode="auto">
              <a:xfrm>
                <a:off x="3526" y="1062"/>
                <a:ext cx="212" cy="502"/>
                <a:chOff x="2716" y="648"/>
                <a:chExt cx="212" cy="502"/>
              </a:xfrm>
            </p:grpSpPr>
            <p:sp>
              <p:nvSpPr>
                <p:cNvPr id="24849" name="AutoShape 811"/>
                <p:cNvSpPr>
                  <a:spLocks noChangeAspect="1" noChangeArrowheads="1" noTextEdit="1"/>
                </p:cNvSpPr>
                <p:nvPr/>
              </p:nvSpPr>
              <p:spPr bwMode="auto">
                <a:xfrm>
                  <a:off x="2716" y="648"/>
                  <a:ext cx="212" cy="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850" name="Freeform 812"/>
                <p:cNvSpPr>
                  <a:spLocks/>
                </p:cNvSpPr>
                <p:nvPr/>
              </p:nvSpPr>
              <p:spPr bwMode="auto">
                <a:xfrm>
                  <a:off x="2716" y="782"/>
                  <a:ext cx="212" cy="368"/>
                </a:xfrm>
                <a:custGeom>
                  <a:avLst/>
                  <a:gdLst>
                    <a:gd name="T0" fmla="*/ 2 w 424"/>
                    <a:gd name="T1" fmla="*/ 3 h 737"/>
                    <a:gd name="T2" fmla="*/ 2 w 424"/>
                    <a:gd name="T3" fmla="*/ 5 h 737"/>
                    <a:gd name="T4" fmla="*/ 1 w 424"/>
                    <a:gd name="T5" fmla="*/ 5 h 737"/>
                    <a:gd name="T6" fmla="*/ 1 w 424"/>
                    <a:gd name="T7" fmla="*/ 5 h 737"/>
                    <a:gd name="T8" fmla="*/ 1 w 424"/>
                    <a:gd name="T9" fmla="*/ 3 h 737"/>
                    <a:gd name="T10" fmla="*/ 1 w 424"/>
                    <a:gd name="T11" fmla="*/ 3 h 737"/>
                    <a:gd name="T12" fmla="*/ 1 w 424"/>
                    <a:gd name="T13" fmla="*/ 2 h 737"/>
                    <a:gd name="T14" fmla="*/ 1 w 424"/>
                    <a:gd name="T15" fmla="*/ 2 h 737"/>
                    <a:gd name="T16" fmla="*/ 1 w 424"/>
                    <a:gd name="T17" fmla="*/ 1 h 737"/>
                    <a:gd name="T18" fmla="*/ 1 w 424"/>
                    <a:gd name="T19" fmla="*/ 2 h 737"/>
                    <a:gd name="T20" fmla="*/ 0 w 424"/>
                    <a:gd name="T21" fmla="*/ 2 h 737"/>
                    <a:gd name="T22" fmla="*/ 1 w 424"/>
                    <a:gd name="T23" fmla="*/ 1 h 737"/>
                    <a:gd name="T24" fmla="*/ 1 w 424"/>
                    <a:gd name="T25" fmla="*/ 1 h 737"/>
                    <a:gd name="T26" fmla="*/ 1 w 424"/>
                    <a:gd name="T27" fmla="*/ 0 h 737"/>
                    <a:gd name="T28" fmla="*/ 2 w 424"/>
                    <a:gd name="T29" fmla="*/ 0 h 737"/>
                    <a:gd name="T30" fmla="*/ 3 w 424"/>
                    <a:gd name="T31" fmla="*/ 0 h 737"/>
                    <a:gd name="T32" fmla="*/ 4 w 424"/>
                    <a:gd name="T33" fmla="*/ 1 h 737"/>
                    <a:gd name="T34" fmla="*/ 3 w 424"/>
                    <a:gd name="T35" fmla="*/ 1 h 737"/>
                    <a:gd name="T36" fmla="*/ 4 w 424"/>
                    <a:gd name="T37" fmla="*/ 2 h 737"/>
                    <a:gd name="T38" fmla="*/ 3 w 424"/>
                    <a:gd name="T39" fmla="*/ 2 h 737"/>
                    <a:gd name="T40" fmla="*/ 3 w 424"/>
                    <a:gd name="T41" fmla="*/ 1 h 737"/>
                    <a:gd name="T42" fmla="*/ 3 w 424"/>
                    <a:gd name="T43" fmla="*/ 2 h 737"/>
                    <a:gd name="T44" fmla="*/ 3 w 424"/>
                    <a:gd name="T45" fmla="*/ 2 h 737"/>
                    <a:gd name="T46" fmla="*/ 3 w 424"/>
                    <a:gd name="T47" fmla="*/ 3 h 737"/>
                    <a:gd name="T48" fmla="*/ 3 w 424"/>
                    <a:gd name="T49" fmla="*/ 3 h 737"/>
                    <a:gd name="T50" fmla="*/ 3 w 424"/>
                    <a:gd name="T51" fmla="*/ 5 h 737"/>
                    <a:gd name="T52" fmla="*/ 3 w 424"/>
                    <a:gd name="T53" fmla="*/ 5 h 737"/>
                    <a:gd name="T54" fmla="*/ 2 w 424"/>
                    <a:gd name="T55" fmla="*/ 5 h 737"/>
                    <a:gd name="T56" fmla="*/ 2 w 424"/>
                    <a:gd name="T57" fmla="*/ 3 h 737"/>
                    <a:gd name="T58" fmla="*/ 2 w 424"/>
                    <a:gd name="T59" fmla="*/ 3 h 7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4"/>
                    <a:gd name="T91" fmla="*/ 0 h 737"/>
                    <a:gd name="T92" fmla="*/ 424 w 424"/>
                    <a:gd name="T93" fmla="*/ 737 h 73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4" h="737">
                      <a:moveTo>
                        <a:pt x="196" y="430"/>
                      </a:moveTo>
                      <a:lnTo>
                        <a:pt x="196" y="737"/>
                      </a:lnTo>
                      <a:lnTo>
                        <a:pt x="45" y="737"/>
                      </a:lnTo>
                      <a:lnTo>
                        <a:pt x="126" y="684"/>
                      </a:lnTo>
                      <a:lnTo>
                        <a:pt x="128" y="434"/>
                      </a:lnTo>
                      <a:lnTo>
                        <a:pt x="108" y="434"/>
                      </a:lnTo>
                      <a:lnTo>
                        <a:pt x="104" y="344"/>
                      </a:lnTo>
                      <a:lnTo>
                        <a:pt x="82" y="344"/>
                      </a:lnTo>
                      <a:lnTo>
                        <a:pt x="102" y="189"/>
                      </a:lnTo>
                      <a:lnTo>
                        <a:pt x="49" y="360"/>
                      </a:lnTo>
                      <a:lnTo>
                        <a:pt x="0" y="356"/>
                      </a:lnTo>
                      <a:lnTo>
                        <a:pt x="41" y="203"/>
                      </a:lnTo>
                      <a:lnTo>
                        <a:pt x="16" y="193"/>
                      </a:lnTo>
                      <a:lnTo>
                        <a:pt x="77" y="51"/>
                      </a:lnTo>
                      <a:lnTo>
                        <a:pt x="212" y="0"/>
                      </a:lnTo>
                      <a:lnTo>
                        <a:pt x="353" y="51"/>
                      </a:lnTo>
                      <a:lnTo>
                        <a:pt x="408" y="193"/>
                      </a:lnTo>
                      <a:lnTo>
                        <a:pt x="383" y="203"/>
                      </a:lnTo>
                      <a:lnTo>
                        <a:pt x="424" y="356"/>
                      </a:lnTo>
                      <a:lnTo>
                        <a:pt x="375" y="360"/>
                      </a:lnTo>
                      <a:lnTo>
                        <a:pt x="322" y="189"/>
                      </a:lnTo>
                      <a:lnTo>
                        <a:pt x="342" y="344"/>
                      </a:lnTo>
                      <a:lnTo>
                        <a:pt x="320" y="344"/>
                      </a:lnTo>
                      <a:lnTo>
                        <a:pt x="316" y="434"/>
                      </a:lnTo>
                      <a:lnTo>
                        <a:pt x="296" y="434"/>
                      </a:lnTo>
                      <a:lnTo>
                        <a:pt x="296" y="684"/>
                      </a:lnTo>
                      <a:lnTo>
                        <a:pt x="379" y="737"/>
                      </a:lnTo>
                      <a:lnTo>
                        <a:pt x="228" y="737"/>
                      </a:lnTo>
                      <a:lnTo>
                        <a:pt x="228" y="430"/>
                      </a:lnTo>
                      <a:lnTo>
                        <a:pt x="196" y="43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51" name="Freeform 813"/>
                <p:cNvSpPr>
                  <a:spLocks/>
                </p:cNvSpPr>
                <p:nvPr/>
              </p:nvSpPr>
              <p:spPr bwMode="auto">
                <a:xfrm>
                  <a:off x="2826" y="785"/>
                  <a:ext cx="39" cy="34"/>
                </a:xfrm>
                <a:custGeom>
                  <a:avLst/>
                  <a:gdLst>
                    <a:gd name="T0" fmla="*/ 0 w 78"/>
                    <a:gd name="T1" fmla="*/ 0 h 69"/>
                    <a:gd name="T2" fmla="*/ 1 w 78"/>
                    <a:gd name="T3" fmla="*/ 0 h 69"/>
                    <a:gd name="T4" fmla="*/ 1 w 78"/>
                    <a:gd name="T5" fmla="*/ 0 h 69"/>
                    <a:gd name="T6" fmla="*/ 0 w 78"/>
                    <a:gd name="T7" fmla="*/ 0 h 69"/>
                    <a:gd name="T8" fmla="*/ 0 60000 65536"/>
                    <a:gd name="T9" fmla="*/ 0 60000 65536"/>
                    <a:gd name="T10" fmla="*/ 0 60000 65536"/>
                    <a:gd name="T11" fmla="*/ 0 60000 65536"/>
                    <a:gd name="T12" fmla="*/ 0 w 78"/>
                    <a:gd name="T13" fmla="*/ 0 h 69"/>
                    <a:gd name="T14" fmla="*/ 78 w 78"/>
                    <a:gd name="T15" fmla="*/ 69 h 69"/>
                  </a:gdLst>
                  <a:ahLst/>
                  <a:cxnLst>
                    <a:cxn ang="T8">
                      <a:pos x="T0" y="T1"/>
                    </a:cxn>
                    <a:cxn ang="T9">
                      <a:pos x="T2" y="T3"/>
                    </a:cxn>
                    <a:cxn ang="T10">
                      <a:pos x="T4" y="T5"/>
                    </a:cxn>
                    <a:cxn ang="T11">
                      <a:pos x="T6" y="T7"/>
                    </a:cxn>
                  </a:cxnLst>
                  <a:rect l="T12" t="T13" r="T14" b="T15"/>
                  <a:pathLst>
                    <a:path w="78" h="69">
                      <a:moveTo>
                        <a:pt x="0" y="0"/>
                      </a:moveTo>
                      <a:lnTo>
                        <a:pt x="41" y="69"/>
                      </a:lnTo>
                      <a:lnTo>
                        <a:pt x="78" y="1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52" name="Freeform 814"/>
                <p:cNvSpPr>
                  <a:spLocks/>
                </p:cNvSpPr>
                <p:nvPr/>
              </p:nvSpPr>
              <p:spPr bwMode="auto">
                <a:xfrm>
                  <a:off x="2787" y="785"/>
                  <a:ext cx="39" cy="34"/>
                </a:xfrm>
                <a:custGeom>
                  <a:avLst/>
                  <a:gdLst>
                    <a:gd name="T0" fmla="*/ 0 w 79"/>
                    <a:gd name="T1" fmla="*/ 0 h 69"/>
                    <a:gd name="T2" fmla="*/ 0 w 79"/>
                    <a:gd name="T3" fmla="*/ 0 h 69"/>
                    <a:gd name="T4" fmla="*/ 0 w 79"/>
                    <a:gd name="T5" fmla="*/ 0 h 69"/>
                    <a:gd name="T6" fmla="*/ 0 w 79"/>
                    <a:gd name="T7" fmla="*/ 0 h 69"/>
                    <a:gd name="T8" fmla="*/ 0 60000 65536"/>
                    <a:gd name="T9" fmla="*/ 0 60000 65536"/>
                    <a:gd name="T10" fmla="*/ 0 60000 65536"/>
                    <a:gd name="T11" fmla="*/ 0 60000 65536"/>
                    <a:gd name="T12" fmla="*/ 0 w 79"/>
                    <a:gd name="T13" fmla="*/ 0 h 69"/>
                    <a:gd name="T14" fmla="*/ 79 w 79"/>
                    <a:gd name="T15" fmla="*/ 69 h 69"/>
                  </a:gdLst>
                  <a:ahLst/>
                  <a:cxnLst>
                    <a:cxn ang="T8">
                      <a:pos x="T0" y="T1"/>
                    </a:cxn>
                    <a:cxn ang="T9">
                      <a:pos x="T2" y="T3"/>
                    </a:cxn>
                    <a:cxn ang="T10">
                      <a:pos x="T4" y="T5"/>
                    </a:cxn>
                    <a:cxn ang="T11">
                      <a:pos x="T6" y="T7"/>
                    </a:cxn>
                  </a:cxnLst>
                  <a:rect l="T12" t="T13" r="T14" b="T15"/>
                  <a:pathLst>
                    <a:path w="79" h="69">
                      <a:moveTo>
                        <a:pt x="36" y="69"/>
                      </a:moveTo>
                      <a:lnTo>
                        <a:pt x="79" y="0"/>
                      </a:lnTo>
                      <a:lnTo>
                        <a:pt x="0" y="10"/>
                      </a:lnTo>
                      <a:lnTo>
                        <a:pt x="36" y="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53" name="Freeform 815"/>
                <p:cNvSpPr>
                  <a:spLocks/>
                </p:cNvSpPr>
                <p:nvPr/>
              </p:nvSpPr>
              <p:spPr bwMode="auto">
                <a:xfrm>
                  <a:off x="2753" y="648"/>
                  <a:ext cx="142" cy="144"/>
                </a:xfrm>
                <a:custGeom>
                  <a:avLst/>
                  <a:gdLst>
                    <a:gd name="T0" fmla="*/ 3 w 282"/>
                    <a:gd name="T1" fmla="*/ 1 h 289"/>
                    <a:gd name="T2" fmla="*/ 3 w 282"/>
                    <a:gd name="T3" fmla="*/ 0 h 289"/>
                    <a:gd name="T4" fmla="*/ 3 w 282"/>
                    <a:gd name="T5" fmla="*/ 0 h 289"/>
                    <a:gd name="T6" fmla="*/ 3 w 282"/>
                    <a:gd name="T7" fmla="*/ 0 h 289"/>
                    <a:gd name="T8" fmla="*/ 3 w 282"/>
                    <a:gd name="T9" fmla="*/ 0 h 289"/>
                    <a:gd name="T10" fmla="*/ 3 w 282"/>
                    <a:gd name="T11" fmla="*/ 0 h 289"/>
                    <a:gd name="T12" fmla="*/ 2 w 282"/>
                    <a:gd name="T13" fmla="*/ 0 h 289"/>
                    <a:gd name="T14" fmla="*/ 2 w 282"/>
                    <a:gd name="T15" fmla="*/ 0 h 289"/>
                    <a:gd name="T16" fmla="*/ 2 w 282"/>
                    <a:gd name="T17" fmla="*/ 0 h 289"/>
                    <a:gd name="T18" fmla="*/ 2 w 282"/>
                    <a:gd name="T19" fmla="*/ 0 h 289"/>
                    <a:gd name="T20" fmla="*/ 2 w 282"/>
                    <a:gd name="T21" fmla="*/ 0 h 289"/>
                    <a:gd name="T22" fmla="*/ 2 w 282"/>
                    <a:gd name="T23" fmla="*/ 0 h 289"/>
                    <a:gd name="T24" fmla="*/ 2 w 282"/>
                    <a:gd name="T25" fmla="*/ 0 h 289"/>
                    <a:gd name="T26" fmla="*/ 2 w 282"/>
                    <a:gd name="T27" fmla="*/ 0 h 289"/>
                    <a:gd name="T28" fmla="*/ 2 w 282"/>
                    <a:gd name="T29" fmla="*/ 0 h 289"/>
                    <a:gd name="T30" fmla="*/ 2 w 282"/>
                    <a:gd name="T31" fmla="*/ 0 h 289"/>
                    <a:gd name="T32" fmla="*/ 2 w 282"/>
                    <a:gd name="T33" fmla="*/ 0 h 289"/>
                    <a:gd name="T34" fmla="*/ 1 w 282"/>
                    <a:gd name="T35" fmla="*/ 0 h 289"/>
                    <a:gd name="T36" fmla="*/ 1 w 282"/>
                    <a:gd name="T37" fmla="*/ 0 h 289"/>
                    <a:gd name="T38" fmla="*/ 1 w 282"/>
                    <a:gd name="T39" fmla="*/ 0 h 289"/>
                    <a:gd name="T40" fmla="*/ 1 w 282"/>
                    <a:gd name="T41" fmla="*/ 0 h 289"/>
                    <a:gd name="T42" fmla="*/ 1 w 282"/>
                    <a:gd name="T43" fmla="*/ 0 h 289"/>
                    <a:gd name="T44" fmla="*/ 1 w 282"/>
                    <a:gd name="T45" fmla="*/ 0 h 289"/>
                    <a:gd name="T46" fmla="*/ 1 w 282"/>
                    <a:gd name="T47" fmla="*/ 0 h 289"/>
                    <a:gd name="T48" fmla="*/ 1 w 282"/>
                    <a:gd name="T49" fmla="*/ 0 h 289"/>
                    <a:gd name="T50" fmla="*/ 1 w 282"/>
                    <a:gd name="T51" fmla="*/ 0 h 289"/>
                    <a:gd name="T52" fmla="*/ 1 w 282"/>
                    <a:gd name="T53" fmla="*/ 0 h 289"/>
                    <a:gd name="T54" fmla="*/ 1 w 282"/>
                    <a:gd name="T55" fmla="*/ 0 h 289"/>
                    <a:gd name="T56" fmla="*/ 1 w 282"/>
                    <a:gd name="T57" fmla="*/ 0 h 289"/>
                    <a:gd name="T58" fmla="*/ 1 w 282"/>
                    <a:gd name="T59" fmla="*/ 0 h 289"/>
                    <a:gd name="T60" fmla="*/ 1 w 282"/>
                    <a:gd name="T61" fmla="*/ 0 h 289"/>
                    <a:gd name="T62" fmla="*/ 0 w 282"/>
                    <a:gd name="T63" fmla="*/ 1 h 289"/>
                    <a:gd name="T64" fmla="*/ 0 w 282"/>
                    <a:gd name="T65" fmla="*/ 2 h 289"/>
                    <a:gd name="T66" fmla="*/ 3 w 282"/>
                    <a:gd name="T67" fmla="*/ 1 h 28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89"/>
                    <a:gd name="T104" fmla="*/ 282 w 282"/>
                    <a:gd name="T105" fmla="*/ 289 h 28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89">
                      <a:moveTo>
                        <a:pt x="282" y="141"/>
                      </a:moveTo>
                      <a:lnTo>
                        <a:pt x="282" y="134"/>
                      </a:lnTo>
                      <a:lnTo>
                        <a:pt x="282" y="128"/>
                      </a:lnTo>
                      <a:lnTo>
                        <a:pt x="282" y="120"/>
                      </a:lnTo>
                      <a:lnTo>
                        <a:pt x="280" y="112"/>
                      </a:lnTo>
                      <a:lnTo>
                        <a:pt x="278" y="106"/>
                      </a:lnTo>
                      <a:lnTo>
                        <a:pt x="276" y="98"/>
                      </a:lnTo>
                      <a:lnTo>
                        <a:pt x="274" y="92"/>
                      </a:lnTo>
                      <a:lnTo>
                        <a:pt x="272" y="86"/>
                      </a:lnTo>
                      <a:lnTo>
                        <a:pt x="269" y="81"/>
                      </a:lnTo>
                      <a:lnTo>
                        <a:pt x="267" y="75"/>
                      </a:lnTo>
                      <a:lnTo>
                        <a:pt x="263" y="69"/>
                      </a:lnTo>
                      <a:lnTo>
                        <a:pt x="259" y="63"/>
                      </a:lnTo>
                      <a:lnTo>
                        <a:pt x="255" y="57"/>
                      </a:lnTo>
                      <a:lnTo>
                        <a:pt x="251" y="51"/>
                      </a:lnTo>
                      <a:lnTo>
                        <a:pt x="247" y="47"/>
                      </a:lnTo>
                      <a:lnTo>
                        <a:pt x="241" y="41"/>
                      </a:lnTo>
                      <a:lnTo>
                        <a:pt x="237" y="37"/>
                      </a:lnTo>
                      <a:lnTo>
                        <a:pt x="231" y="31"/>
                      </a:lnTo>
                      <a:lnTo>
                        <a:pt x="227" y="28"/>
                      </a:lnTo>
                      <a:lnTo>
                        <a:pt x="221" y="24"/>
                      </a:lnTo>
                      <a:lnTo>
                        <a:pt x="216" y="20"/>
                      </a:lnTo>
                      <a:lnTo>
                        <a:pt x="210" y="18"/>
                      </a:lnTo>
                      <a:lnTo>
                        <a:pt x="204" y="14"/>
                      </a:lnTo>
                      <a:lnTo>
                        <a:pt x="198" y="12"/>
                      </a:lnTo>
                      <a:lnTo>
                        <a:pt x="190" y="8"/>
                      </a:lnTo>
                      <a:lnTo>
                        <a:pt x="184" y="6"/>
                      </a:lnTo>
                      <a:lnTo>
                        <a:pt x="178" y="4"/>
                      </a:lnTo>
                      <a:lnTo>
                        <a:pt x="170" y="2"/>
                      </a:lnTo>
                      <a:lnTo>
                        <a:pt x="164" y="2"/>
                      </a:lnTo>
                      <a:lnTo>
                        <a:pt x="157" y="0"/>
                      </a:lnTo>
                      <a:lnTo>
                        <a:pt x="149" y="0"/>
                      </a:lnTo>
                      <a:lnTo>
                        <a:pt x="143" y="0"/>
                      </a:lnTo>
                      <a:lnTo>
                        <a:pt x="135" y="0"/>
                      </a:lnTo>
                      <a:lnTo>
                        <a:pt x="127" y="0"/>
                      </a:lnTo>
                      <a:lnTo>
                        <a:pt x="121" y="2"/>
                      </a:lnTo>
                      <a:lnTo>
                        <a:pt x="113" y="2"/>
                      </a:lnTo>
                      <a:lnTo>
                        <a:pt x="108" y="4"/>
                      </a:lnTo>
                      <a:lnTo>
                        <a:pt x="100" y="6"/>
                      </a:lnTo>
                      <a:lnTo>
                        <a:pt x="94" y="8"/>
                      </a:lnTo>
                      <a:lnTo>
                        <a:pt x="86" y="12"/>
                      </a:lnTo>
                      <a:lnTo>
                        <a:pt x="80" y="14"/>
                      </a:lnTo>
                      <a:lnTo>
                        <a:pt x="74" y="18"/>
                      </a:lnTo>
                      <a:lnTo>
                        <a:pt x="68" y="20"/>
                      </a:lnTo>
                      <a:lnTo>
                        <a:pt x="62" y="24"/>
                      </a:lnTo>
                      <a:lnTo>
                        <a:pt x="57" y="28"/>
                      </a:lnTo>
                      <a:lnTo>
                        <a:pt x="53" y="31"/>
                      </a:lnTo>
                      <a:lnTo>
                        <a:pt x="47" y="37"/>
                      </a:lnTo>
                      <a:lnTo>
                        <a:pt x="43" y="41"/>
                      </a:lnTo>
                      <a:lnTo>
                        <a:pt x="37" y="47"/>
                      </a:lnTo>
                      <a:lnTo>
                        <a:pt x="33" y="51"/>
                      </a:lnTo>
                      <a:lnTo>
                        <a:pt x="29" y="57"/>
                      </a:lnTo>
                      <a:lnTo>
                        <a:pt x="25" y="63"/>
                      </a:lnTo>
                      <a:lnTo>
                        <a:pt x="21" y="69"/>
                      </a:lnTo>
                      <a:lnTo>
                        <a:pt x="17" y="75"/>
                      </a:lnTo>
                      <a:lnTo>
                        <a:pt x="13" y="81"/>
                      </a:lnTo>
                      <a:lnTo>
                        <a:pt x="11" y="86"/>
                      </a:lnTo>
                      <a:lnTo>
                        <a:pt x="9" y="92"/>
                      </a:lnTo>
                      <a:lnTo>
                        <a:pt x="7" y="98"/>
                      </a:lnTo>
                      <a:lnTo>
                        <a:pt x="5" y="106"/>
                      </a:lnTo>
                      <a:lnTo>
                        <a:pt x="4" y="112"/>
                      </a:lnTo>
                      <a:lnTo>
                        <a:pt x="2" y="120"/>
                      </a:lnTo>
                      <a:lnTo>
                        <a:pt x="2" y="128"/>
                      </a:lnTo>
                      <a:lnTo>
                        <a:pt x="0" y="134"/>
                      </a:lnTo>
                      <a:lnTo>
                        <a:pt x="0" y="141"/>
                      </a:lnTo>
                      <a:lnTo>
                        <a:pt x="0" y="289"/>
                      </a:lnTo>
                      <a:lnTo>
                        <a:pt x="280" y="289"/>
                      </a:lnTo>
                      <a:lnTo>
                        <a:pt x="282" y="141"/>
                      </a:lnTo>
                      <a:close/>
                    </a:path>
                  </a:pathLst>
                </a:custGeom>
                <a:solidFill>
                  <a:srgbClr val="99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847" name="Oval 816"/>
              <p:cNvSpPr>
                <a:spLocks noChangeArrowheads="1"/>
              </p:cNvSpPr>
              <p:nvPr/>
            </p:nvSpPr>
            <p:spPr bwMode="auto">
              <a:xfrm>
                <a:off x="3574" y="1092"/>
                <a:ext cx="120" cy="112"/>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4848" name="Oval 817"/>
              <p:cNvSpPr>
                <a:spLocks noChangeArrowheads="1"/>
              </p:cNvSpPr>
              <p:nvPr/>
            </p:nvSpPr>
            <p:spPr bwMode="auto">
              <a:xfrm>
                <a:off x="3600" y="1092"/>
                <a:ext cx="96" cy="112"/>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grpSp>
          <p:nvGrpSpPr>
            <p:cNvPr id="24742" name="Group 818"/>
            <p:cNvGrpSpPr>
              <a:grpSpLocks noChangeAspect="1"/>
            </p:cNvGrpSpPr>
            <p:nvPr/>
          </p:nvGrpSpPr>
          <p:grpSpPr bwMode="auto">
            <a:xfrm>
              <a:off x="4300" y="1115"/>
              <a:ext cx="335" cy="534"/>
              <a:chOff x="2400" y="2496"/>
              <a:chExt cx="369" cy="756"/>
            </a:xfrm>
          </p:grpSpPr>
          <p:sp>
            <p:nvSpPr>
              <p:cNvPr id="24833" name="AutoShape 819"/>
              <p:cNvSpPr>
                <a:spLocks noChangeAspect="1" noChangeArrowheads="1" noTextEdit="1"/>
              </p:cNvSpPr>
              <p:nvPr/>
            </p:nvSpPr>
            <p:spPr bwMode="auto">
              <a:xfrm>
                <a:off x="2400" y="2496"/>
                <a:ext cx="369"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834" name="Freeform 820"/>
              <p:cNvSpPr>
                <a:spLocks/>
              </p:cNvSpPr>
              <p:nvPr/>
            </p:nvSpPr>
            <p:spPr bwMode="auto">
              <a:xfrm>
                <a:off x="2490" y="2496"/>
                <a:ext cx="187" cy="122"/>
              </a:xfrm>
              <a:custGeom>
                <a:avLst/>
                <a:gdLst>
                  <a:gd name="T0" fmla="*/ 1 w 375"/>
                  <a:gd name="T1" fmla="*/ 2 h 244"/>
                  <a:gd name="T2" fmla="*/ 1 w 375"/>
                  <a:gd name="T3" fmla="*/ 2 h 244"/>
                  <a:gd name="T4" fmla="*/ 2 w 375"/>
                  <a:gd name="T5" fmla="*/ 2 h 244"/>
                  <a:gd name="T6" fmla="*/ 2 w 375"/>
                  <a:gd name="T7" fmla="*/ 2 h 244"/>
                  <a:gd name="T8" fmla="*/ 2 w 375"/>
                  <a:gd name="T9" fmla="*/ 2 h 244"/>
                  <a:gd name="T10" fmla="*/ 2 w 375"/>
                  <a:gd name="T11" fmla="*/ 2 h 244"/>
                  <a:gd name="T12" fmla="*/ 2 w 375"/>
                  <a:gd name="T13" fmla="*/ 2 h 244"/>
                  <a:gd name="T14" fmla="*/ 2 w 375"/>
                  <a:gd name="T15" fmla="*/ 2 h 244"/>
                  <a:gd name="T16" fmla="*/ 2 w 375"/>
                  <a:gd name="T17" fmla="*/ 2 h 244"/>
                  <a:gd name="T18" fmla="*/ 2 w 375"/>
                  <a:gd name="T19" fmla="*/ 2 h 244"/>
                  <a:gd name="T20" fmla="*/ 2 w 375"/>
                  <a:gd name="T21" fmla="*/ 2 h 244"/>
                  <a:gd name="T22" fmla="*/ 2 w 375"/>
                  <a:gd name="T23" fmla="*/ 2 h 244"/>
                  <a:gd name="T24" fmla="*/ 2 w 375"/>
                  <a:gd name="T25" fmla="*/ 1 h 244"/>
                  <a:gd name="T26" fmla="*/ 2 w 375"/>
                  <a:gd name="T27" fmla="*/ 1 h 244"/>
                  <a:gd name="T28" fmla="*/ 2 w 375"/>
                  <a:gd name="T29" fmla="*/ 1 h 244"/>
                  <a:gd name="T30" fmla="*/ 1 w 375"/>
                  <a:gd name="T31" fmla="*/ 1 h 244"/>
                  <a:gd name="T32" fmla="*/ 1 w 375"/>
                  <a:gd name="T33" fmla="*/ 1 h 244"/>
                  <a:gd name="T34" fmla="*/ 0 w 375"/>
                  <a:gd name="T35" fmla="*/ 1 h 244"/>
                  <a:gd name="T36" fmla="*/ 0 w 375"/>
                  <a:gd name="T37" fmla="*/ 1 h 244"/>
                  <a:gd name="T38" fmla="*/ 0 w 375"/>
                  <a:gd name="T39" fmla="*/ 1 h 244"/>
                  <a:gd name="T40" fmla="*/ 0 w 375"/>
                  <a:gd name="T41" fmla="*/ 2 h 244"/>
                  <a:gd name="T42" fmla="*/ 0 w 375"/>
                  <a:gd name="T43" fmla="*/ 2 h 244"/>
                  <a:gd name="T44" fmla="*/ 0 w 375"/>
                  <a:gd name="T45" fmla="*/ 2 h 244"/>
                  <a:gd name="T46" fmla="*/ 0 w 375"/>
                  <a:gd name="T47" fmla="*/ 2 h 244"/>
                  <a:gd name="T48" fmla="*/ 0 w 375"/>
                  <a:gd name="T49" fmla="*/ 2 h 244"/>
                  <a:gd name="T50" fmla="*/ 0 w 375"/>
                  <a:gd name="T51" fmla="*/ 2 h 244"/>
                  <a:gd name="T52" fmla="*/ 0 w 375"/>
                  <a:gd name="T53" fmla="*/ 2 h 244"/>
                  <a:gd name="T54" fmla="*/ 0 w 375"/>
                  <a:gd name="T55" fmla="*/ 2 h 244"/>
                  <a:gd name="T56" fmla="*/ 0 w 375"/>
                  <a:gd name="T57" fmla="*/ 2 h 244"/>
                  <a:gd name="T58" fmla="*/ 0 w 375"/>
                  <a:gd name="T59" fmla="*/ 2 h 244"/>
                  <a:gd name="T60" fmla="*/ 0 w 375"/>
                  <a:gd name="T61" fmla="*/ 2 h 244"/>
                  <a:gd name="T62" fmla="*/ 1 w 375"/>
                  <a:gd name="T63" fmla="*/ 2 h 2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5"/>
                  <a:gd name="T97" fmla="*/ 0 h 244"/>
                  <a:gd name="T98" fmla="*/ 375 w 375"/>
                  <a:gd name="T99" fmla="*/ 244 h 2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5" h="244">
                    <a:moveTo>
                      <a:pt x="188" y="244"/>
                    </a:moveTo>
                    <a:lnTo>
                      <a:pt x="212" y="244"/>
                    </a:lnTo>
                    <a:lnTo>
                      <a:pt x="234" y="243"/>
                    </a:lnTo>
                    <a:lnTo>
                      <a:pt x="254" y="241"/>
                    </a:lnTo>
                    <a:lnTo>
                      <a:pt x="272" y="240"/>
                    </a:lnTo>
                    <a:lnTo>
                      <a:pt x="289" y="237"/>
                    </a:lnTo>
                    <a:lnTo>
                      <a:pt x="304" y="234"/>
                    </a:lnTo>
                    <a:lnTo>
                      <a:pt x="318" y="232"/>
                    </a:lnTo>
                    <a:lnTo>
                      <a:pt x="331" y="228"/>
                    </a:lnTo>
                    <a:lnTo>
                      <a:pt x="341" y="225"/>
                    </a:lnTo>
                    <a:lnTo>
                      <a:pt x="350" y="222"/>
                    </a:lnTo>
                    <a:lnTo>
                      <a:pt x="357" y="219"/>
                    </a:lnTo>
                    <a:lnTo>
                      <a:pt x="364" y="217"/>
                    </a:lnTo>
                    <a:lnTo>
                      <a:pt x="369" y="216"/>
                    </a:lnTo>
                    <a:lnTo>
                      <a:pt x="372" y="213"/>
                    </a:lnTo>
                    <a:lnTo>
                      <a:pt x="374" y="212"/>
                    </a:lnTo>
                    <a:lnTo>
                      <a:pt x="375" y="212"/>
                    </a:lnTo>
                    <a:lnTo>
                      <a:pt x="372" y="210"/>
                    </a:lnTo>
                    <a:lnTo>
                      <a:pt x="368" y="205"/>
                    </a:lnTo>
                    <a:lnTo>
                      <a:pt x="361" y="198"/>
                    </a:lnTo>
                    <a:lnTo>
                      <a:pt x="353" y="188"/>
                    </a:lnTo>
                    <a:lnTo>
                      <a:pt x="345" y="177"/>
                    </a:lnTo>
                    <a:lnTo>
                      <a:pt x="338" y="166"/>
                    </a:lnTo>
                    <a:lnTo>
                      <a:pt x="333" y="154"/>
                    </a:lnTo>
                    <a:lnTo>
                      <a:pt x="331" y="143"/>
                    </a:lnTo>
                    <a:lnTo>
                      <a:pt x="327" y="114"/>
                    </a:lnTo>
                    <a:lnTo>
                      <a:pt x="319" y="88"/>
                    </a:lnTo>
                    <a:lnTo>
                      <a:pt x="307" y="62"/>
                    </a:lnTo>
                    <a:lnTo>
                      <a:pt x="289" y="41"/>
                    </a:lnTo>
                    <a:lnTo>
                      <a:pt x="267" y="24"/>
                    </a:lnTo>
                    <a:lnTo>
                      <a:pt x="243" y="12"/>
                    </a:lnTo>
                    <a:lnTo>
                      <a:pt x="217" y="2"/>
                    </a:lnTo>
                    <a:lnTo>
                      <a:pt x="188" y="0"/>
                    </a:lnTo>
                    <a:lnTo>
                      <a:pt x="159" y="2"/>
                    </a:lnTo>
                    <a:lnTo>
                      <a:pt x="132" y="12"/>
                    </a:lnTo>
                    <a:lnTo>
                      <a:pt x="107" y="24"/>
                    </a:lnTo>
                    <a:lnTo>
                      <a:pt x="86" y="41"/>
                    </a:lnTo>
                    <a:lnTo>
                      <a:pt x="69" y="62"/>
                    </a:lnTo>
                    <a:lnTo>
                      <a:pt x="56" y="88"/>
                    </a:lnTo>
                    <a:lnTo>
                      <a:pt x="47" y="114"/>
                    </a:lnTo>
                    <a:lnTo>
                      <a:pt x="45" y="143"/>
                    </a:lnTo>
                    <a:lnTo>
                      <a:pt x="43" y="154"/>
                    </a:lnTo>
                    <a:lnTo>
                      <a:pt x="38" y="167"/>
                    </a:lnTo>
                    <a:lnTo>
                      <a:pt x="31" y="179"/>
                    </a:lnTo>
                    <a:lnTo>
                      <a:pt x="23" y="189"/>
                    </a:lnTo>
                    <a:lnTo>
                      <a:pt x="14" y="198"/>
                    </a:lnTo>
                    <a:lnTo>
                      <a:pt x="7" y="205"/>
                    </a:lnTo>
                    <a:lnTo>
                      <a:pt x="2" y="211"/>
                    </a:lnTo>
                    <a:lnTo>
                      <a:pt x="0" y="212"/>
                    </a:lnTo>
                    <a:lnTo>
                      <a:pt x="1" y="212"/>
                    </a:lnTo>
                    <a:lnTo>
                      <a:pt x="2" y="213"/>
                    </a:lnTo>
                    <a:lnTo>
                      <a:pt x="6" y="216"/>
                    </a:lnTo>
                    <a:lnTo>
                      <a:pt x="10" y="217"/>
                    </a:lnTo>
                    <a:lnTo>
                      <a:pt x="17" y="219"/>
                    </a:lnTo>
                    <a:lnTo>
                      <a:pt x="25" y="222"/>
                    </a:lnTo>
                    <a:lnTo>
                      <a:pt x="33" y="225"/>
                    </a:lnTo>
                    <a:lnTo>
                      <a:pt x="45" y="228"/>
                    </a:lnTo>
                    <a:lnTo>
                      <a:pt x="56" y="232"/>
                    </a:lnTo>
                    <a:lnTo>
                      <a:pt x="70" y="234"/>
                    </a:lnTo>
                    <a:lnTo>
                      <a:pt x="86" y="237"/>
                    </a:lnTo>
                    <a:lnTo>
                      <a:pt x="103" y="240"/>
                    </a:lnTo>
                    <a:lnTo>
                      <a:pt x="122" y="241"/>
                    </a:lnTo>
                    <a:lnTo>
                      <a:pt x="142" y="243"/>
                    </a:lnTo>
                    <a:lnTo>
                      <a:pt x="164" y="244"/>
                    </a:lnTo>
                    <a:lnTo>
                      <a:pt x="188" y="244"/>
                    </a:lnTo>
                    <a:close/>
                  </a:path>
                </a:pathLst>
              </a:custGeom>
              <a:solidFill>
                <a:srgbClr val="8C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35" name="Freeform 821"/>
              <p:cNvSpPr>
                <a:spLocks/>
              </p:cNvSpPr>
              <p:nvPr/>
            </p:nvSpPr>
            <p:spPr bwMode="auto">
              <a:xfrm>
                <a:off x="2400" y="2627"/>
                <a:ext cx="369" cy="455"/>
              </a:xfrm>
              <a:custGeom>
                <a:avLst/>
                <a:gdLst>
                  <a:gd name="T0" fmla="*/ 5 w 738"/>
                  <a:gd name="T1" fmla="*/ 8 h 910"/>
                  <a:gd name="T2" fmla="*/ 4 w 738"/>
                  <a:gd name="T3" fmla="*/ 4 h 910"/>
                  <a:gd name="T4" fmla="*/ 5 w 738"/>
                  <a:gd name="T5" fmla="*/ 2 h 910"/>
                  <a:gd name="T6" fmla="*/ 6 w 738"/>
                  <a:gd name="T7" fmla="*/ 5 h 910"/>
                  <a:gd name="T8" fmla="*/ 6 w 738"/>
                  <a:gd name="T9" fmla="*/ 5 h 910"/>
                  <a:gd name="T10" fmla="*/ 5 w 738"/>
                  <a:gd name="T11" fmla="*/ 1 h 910"/>
                  <a:gd name="T12" fmla="*/ 4 w 738"/>
                  <a:gd name="T13" fmla="*/ 0 h 910"/>
                  <a:gd name="T14" fmla="*/ 3 w 738"/>
                  <a:gd name="T15" fmla="*/ 0 h 910"/>
                  <a:gd name="T16" fmla="*/ 3 w 738"/>
                  <a:gd name="T17" fmla="*/ 0 h 910"/>
                  <a:gd name="T18" fmla="*/ 2 w 738"/>
                  <a:gd name="T19" fmla="*/ 1 h 910"/>
                  <a:gd name="T20" fmla="*/ 0 w 738"/>
                  <a:gd name="T21" fmla="*/ 5 h 910"/>
                  <a:gd name="T22" fmla="*/ 1 w 738"/>
                  <a:gd name="T23" fmla="*/ 5 h 910"/>
                  <a:gd name="T24" fmla="*/ 2 w 738"/>
                  <a:gd name="T25" fmla="*/ 2 h 910"/>
                  <a:gd name="T26" fmla="*/ 2 w 738"/>
                  <a:gd name="T27" fmla="*/ 4 h 910"/>
                  <a:gd name="T28" fmla="*/ 2 w 738"/>
                  <a:gd name="T29" fmla="*/ 8 h 910"/>
                  <a:gd name="T30" fmla="*/ 5 w 738"/>
                  <a:gd name="T31" fmla="*/ 8 h 9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38"/>
                  <a:gd name="T49" fmla="*/ 0 h 910"/>
                  <a:gd name="T50" fmla="*/ 738 w 738"/>
                  <a:gd name="T51" fmla="*/ 910 h 9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38" h="910">
                    <a:moveTo>
                      <a:pt x="595" y="910"/>
                    </a:moveTo>
                    <a:lnTo>
                      <a:pt x="490" y="387"/>
                    </a:lnTo>
                    <a:lnTo>
                      <a:pt x="543" y="251"/>
                    </a:lnTo>
                    <a:lnTo>
                      <a:pt x="671" y="571"/>
                    </a:lnTo>
                    <a:lnTo>
                      <a:pt x="738" y="553"/>
                    </a:lnTo>
                    <a:lnTo>
                      <a:pt x="559" y="39"/>
                    </a:lnTo>
                    <a:lnTo>
                      <a:pt x="447" y="0"/>
                    </a:lnTo>
                    <a:lnTo>
                      <a:pt x="368" y="0"/>
                    </a:lnTo>
                    <a:lnTo>
                      <a:pt x="291" y="0"/>
                    </a:lnTo>
                    <a:lnTo>
                      <a:pt x="176" y="38"/>
                    </a:lnTo>
                    <a:lnTo>
                      <a:pt x="0" y="550"/>
                    </a:lnTo>
                    <a:lnTo>
                      <a:pt x="63" y="571"/>
                    </a:lnTo>
                    <a:lnTo>
                      <a:pt x="191" y="251"/>
                    </a:lnTo>
                    <a:lnTo>
                      <a:pt x="246" y="387"/>
                    </a:lnTo>
                    <a:lnTo>
                      <a:pt x="140" y="910"/>
                    </a:lnTo>
                    <a:lnTo>
                      <a:pt x="595" y="9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36" name="Freeform 822"/>
              <p:cNvSpPr>
                <a:spLocks/>
              </p:cNvSpPr>
              <p:nvPr/>
            </p:nvSpPr>
            <p:spPr bwMode="auto">
              <a:xfrm>
                <a:off x="2603" y="3082"/>
                <a:ext cx="65" cy="170"/>
              </a:xfrm>
              <a:custGeom>
                <a:avLst/>
                <a:gdLst>
                  <a:gd name="T0" fmla="*/ 0 w 129"/>
                  <a:gd name="T1" fmla="*/ 0 h 340"/>
                  <a:gd name="T2" fmla="*/ 1 w 129"/>
                  <a:gd name="T3" fmla="*/ 3 h 340"/>
                  <a:gd name="T4" fmla="*/ 2 w 129"/>
                  <a:gd name="T5" fmla="*/ 3 h 340"/>
                  <a:gd name="T6" fmla="*/ 1 w 129"/>
                  <a:gd name="T7" fmla="*/ 0 h 340"/>
                  <a:gd name="T8" fmla="*/ 0 w 129"/>
                  <a:gd name="T9" fmla="*/ 0 h 340"/>
                  <a:gd name="T10" fmla="*/ 0 60000 65536"/>
                  <a:gd name="T11" fmla="*/ 0 60000 65536"/>
                  <a:gd name="T12" fmla="*/ 0 60000 65536"/>
                  <a:gd name="T13" fmla="*/ 0 60000 65536"/>
                  <a:gd name="T14" fmla="*/ 0 60000 65536"/>
                  <a:gd name="T15" fmla="*/ 0 w 129"/>
                  <a:gd name="T16" fmla="*/ 0 h 340"/>
                  <a:gd name="T17" fmla="*/ 129 w 129"/>
                  <a:gd name="T18" fmla="*/ 340 h 340"/>
                </a:gdLst>
                <a:ahLst/>
                <a:cxnLst>
                  <a:cxn ang="T10">
                    <a:pos x="T0" y="T1"/>
                  </a:cxn>
                  <a:cxn ang="T11">
                    <a:pos x="T2" y="T3"/>
                  </a:cxn>
                  <a:cxn ang="T12">
                    <a:pos x="T4" y="T5"/>
                  </a:cxn>
                  <a:cxn ang="T13">
                    <a:pos x="T6" y="T7"/>
                  </a:cxn>
                  <a:cxn ang="T14">
                    <a:pos x="T8" y="T9"/>
                  </a:cxn>
                </a:cxnLst>
                <a:rect l="T15" t="T16" r="T17" b="T18"/>
                <a:pathLst>
                  <a:path w="129" h="340">
                    <a:moveTo>
                      <a:pt x="0" y="0"/>
                    </a:moveTo>
                    <a:lnTo>
                      <a:pt x="49" y="340"/>
                    </a:lnTo>
                    <a:lnTo>
                      <a:pt x="129" y="340"/>
                    </a:lnTo>
                    <a:lnTo>
                      <a:pt x="121" y="0"/>
                    </a:lnTo>
                    <a:lnTo>
                      <a:pt x="0"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37" name="Freeform 823"/>
              <p:cNvSpPr>
                <a:spLocks/>
              </p:cNvSpPr>
              <p:nvPr/>
            </p:nvSpPr>
            <p:spPr bwMode="auto">
              <a:xfrm>
                <a:off x="2500" y="3082"/>
                <a:ext cx="65" cy="170"/>
              </a:xfrm>
              <a:custGeom>
                <a:avLst/>
                <a:gdLst>
                  <a:gd name="T0" fmla="*/ 0 w 131"/>
                  <a:gd name="T1" fmla="*/ 0 h 340"/>
                  <a:gd name="T2" fmla="*/ 0 w 131"/>
                  <a:gd name="T3" fmla="*/ 3 h 340"/>
                  <a:gd name="T4" fmla="*/ 0 w 131"/>
                  <a:gd name="T5" fmla="*/ 3 h 340"/>
                  <a:gd name="T6" fmla="*/ 1 w 131"/>
                  <a:gd name="T7" fmla="*/ 0 h 340"/>
                  <a:gd name="T8" fmla="*/ 0 w 131"/>
                  <a:gd name="T9" fmla="*/ 0 h 340"/>
                  <a:gd name="T10" fmla="*/ 0 60000 65536"/>
                  <a:gd name="T11" fmla="*/ 0 60000 65536"/>
                  <a:gd name="T12" fmla="*/ 0 60000 65536"/>
                  <a:gd name="T13" fmla="*/ 0 60000 65536"/>
                  <a:gd name="T14" fmla="*/ 0 60000 65536"/>
                  <a:gd name="T15" fmla="*/ 0 w 131"/>
                  <a:gd name="T16" fmla="*/ 0 h 340"/>
                  <a:gd name="T17" fmla="*/ 131 w 131"/>
                  <a:gd name="T18" fmla="*/ 340 h 340"/>
                </a:gdLst>
                <a:ahLst/>
                <a:cxnLst>
                  <a:cxn ang="T10">
                    <a:pos x="T0" y="T1"/>
                  </a:cxn>
                  <a:cxn ang="T11">
                    <a:pos x="T2" y="T3"/>
                  </a:cxn>
                  <a:cxn ang="T12">
                    <a:pos x="T4" y="T5"/>
                  </a:cxn>
                  <a:cxn ang="T13">
                    <a:pos x="T6" y="T7"/>
                  </a:cxn>
                  <a:cxn ang="T14">
                    <a:pos x="T8" y="T9"/>
                  </a:cxn>
                </a:cxnLst>
                <a:rect l="T15" t="T16" r="T17" b="T18"/>
                <a:pathLst>
                  <a:path w="131" h="340">
                    <a:moveTo>
                      <a:pt x="9" y="0"/>
                    </a:moveTo>
                    <a:lnTo>
                      <a:pt x="0" y="340"/>
                    </a:lnTo>
                    <a:lnTo>
                      <a:pt x="81" y="340"/>
                    </a:lnTo>
                    <a:lnTo>
                      <a:pt x="131" y="0"/>
                    </a:lnTo>
                    <a:lnTo>
                      <a:pt x="9"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38" name="Freeform 824"/>
              <p:cNvSpPr>
                <a:spLocks/>
              </p:cNvSpPr>
              <p:nvPr/>
            </p:nvSpPr>
            <p:spPr bwMode="auto">
              <a:xfrm>
                <a:off x="2530" y="2513"/>
                <a:ext cx="108" cy="109"/>
              </a:xfrm>
              <a:custGeom>
                <a:avLst/>
                <a:gdLst>
                  <a:gd name="T0" fmla="*/ 1 w 214"/>
                  <a:gd name="T1" fmla="*/ 2 h 216"/>
                  <a:gd name="T2" fmla="*/ 2 w 214"/>
                  <a:gd name="T3" fmla="*/ 2 h 216"/>
                  <a:gd name="T4" fmla="*/ 2 w 214"/>
                  <a:gd name="T5" fmla="*/ 2 h 216"/>
                  <a:gd name="T6" fmla="*/ 2 w 214"/>
                  <a:gd name="T7" fmla="*/ 2 h 216"/>
                  <a:gd name="T8" fmla="*/ 2 w 214"/>
                  <a:gd name="T9" fmla="*/ 2 h 216"/>
                  <a:gd name="T10" fmla="*/ 2 w 214"/>
                  <a:gd name="T11" fmla="*/ 2 h 216"/>
                  <a:gd name="T12" fmla="*/ 2 w 214"/>
                  <a:gd name="T13" fmla="*/ 2 h 216"/>
                  <a:gd name="T14" fmla="*/ 2 w 214"/>
                  <a:gd name="T15" fmla="*/ 2 h 216"/>
                  <a:gd name="T16" fmla="*/ 2 w 214"/>
                  <a:gd name="T17" fmla="*/ 1 h 216"/>
                  <a:gd name="T18" fmla="*/ 2 w 214"/>
                  <a:gd name="T19" fmla="*/ 1 h 216"/>
                  <a:gd name="T20" fmla="*/ 2 w 214"/>
                  <a:gd name="T21" fmla="*/ 1 h 216"/>
                  <a:gd name="T22" fmla="*/ 2 w 214"/>
                  <a:gd name="T23" fmla="*/ 1 h 216"/>
                  <a:gd name="T24" fmla="*/ 2 w 214"/>
                  <a:gd name="T25" fmla="*/ 1 h 216"/>
                  <a:gd name="T26" fmla="*/ 2 w 214"/>
                  <a:gd name="T27" fmla="*/ 1 h 216"/>
                  <a:gd name="T28" fmla="*/ 2 w 214"/>
                  <a:gd name="T29" fmla="*/ 1 h 216"/>
                  <a:gd name="T30" fmla="*/ 2 w 214"/>
                  <a:gd name="T31" fmla="*/ 1 h 216"/>
                  <a:gd name="T32" fmla="*/ 1 w 214"/>
                  <a:gd name="T33" fmla="*/ 0 h 216"/>
                  <a:gd name="T34" fmla="*/ 1 w 214"/>
                  <a:gd name="T35" fmla="*/ 1 h 216"/>
                  <a:gd name="T36" fmla="*/ 1 w 214"/>
                  <a:gd name="T37" fmla="*/ 1 h 216"/>
                  <a:gd name="T38" fmla="*/ 1 w 214"/>
                  <a:gd name="T39" fmla="*/ 1 h 216"/>
                  <a:gd name="T40" fmla="*/ 1 w 214"/>
                  <a:gd name="T41" fmla="*/ 1 h 216"/>
                  <a:gd name="T42" fmla="*/ 1 w 214"/>
                  <a:gd name="T43" fmla="*/ 1 h 216"/>
                  <a:gd name="T44" fmla="*/ 1 w 214"/>
                  <a:gd name="T45" fmla="*/ 1 h 216"/>
                  <a:gd name="T46" fmla="*/ 1 w 214"/>
                  <a:gd name="T47" fmla="*/ 1 h 216"/>
                  <a:gd name="T48" fmla="*/ 0 w 214"/>
                  <a:gd name="T49" fmla="*/ 1 h 216"/>
                  <a:gd name="T50" fmla="*/ 1 w 214"/>
                  <a:gd name="T51" fmla="*/ 2 h 216"/>
                  <a:gd name="T52" fmla="*/ 1 w 214"/>
                  <a:gd name="T53" fmla="*/ 2 h 216"/>
                  <a:gd name="T54" fmla="*/ 1 w 214"/>
                  <a:gd name="T55" fmla="*/ 2 h 216"/>
                  <a:gd name="T56" fmla="*/ 1 w 214"/>
                  <a:gd name="T57" fmla="*/ 2 h 216"/>
                  <a:gd name="T58" fmla="*/ 1 w 214"/>
                  <a:gd name="T59" fmla="*/ 2 h 216"/>
                  <a:gd name="T60" fmla="*/ 1 w 214"/>
                  <a:gd name="T61" fmla="*/ 2 h 216"/>
                  <a:gd name="T62" fmla="*/ 1 w 214"/>
                  <a:gd name="T63" fmla="*/ 2 h 216"/>
                  <a:gd name="T64" fmla="*/ 1 w 214"/>
                  <a:gd name="T65" fmla="*/ 2 h 2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
                  <a:gd name="T100" fmla="*/ 0 h 216"/>
                  <a:gd name="T101" fmla="*/ 214 w 214"/>
                  <a:gd name="T102" fmla="*/ 216 h 2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 h="216">
                    <a:moveTo>
                      <a:pt x="107" y="216"/>
                    </a:moveTo>
                    <a:lnTo>
                      <a:pt x="129" y="214"/>
                    </a:lnTo>
                    <a:lnTo>
                      <a:pt x="148" y="208"/>
                    </a:lnTo>
                    <a:lnTo>
                      <a:pt x="167" y="198"/>
                    </a:lnTo>
                    <a:lnTo>
                      <a:pt x="183" y="184"/>
                    </a:lnTo>
                    <a:lnTo>
                      <a:pt x="196" y="169"/>
                    </a:lnTo>
                    <a:lnTo>
                      <a:pt x="206" y="151"/>
                    </a:lnTo>
                    <a:lnTo>
                      <a:pt x="212" y="130"/>
                    </a:lnTo>
                    <a:lnTo>
                      <a:pt x="214" y="108"/>
                    </a:lnTo>
                    <a:lnTo>
                      <a:pt x="212" y="86"/>
                    </a:lnTo>
                    <a:lnTo>
                      <a:pt x="206" y="65"/>
                    </a:lnTo>
                    <a:lnTo>
                      <a:pt x="196" y="47"/>
                    </a:lnTo>
                    <a:lnTo>
                      <a:pt x="183" y="31"/>
                    </a:lnTo>
                    <a:lnTo>
                      <a:pt x="167" y="18"/>
                    </a:lnTo>
                    <a:lnTo>
                      <a:pt x="148" y="8"/>
                    </a:lnTo>
                    <a:lnTo>
                      <a:pt x="129" y="2"/>
                    </a:lnTo>
                    <a:lnTo>
                      <a:pt x="107" y="0"/>
                    </a:lnTo>
                    <a:lnTo>
                      <a:pt x="85" y="2"/>
                    </a:lnTo>
                    <a:lnTo>
                      <a:pt x="65" y="8"/>
                    </a:lnTo>
                    <a:lnTo>
                      <a:pt x="47" y="18"/>
                    </a:lnTo>
                    <a:lnTo>
                      <a:pt x="31" y="31"/>
                    </a:lnTo>
                    <a:lnTo>
                      <a:pt x="18" y="47"/>
                    </a:lnTo>
                    <a:lnTo>
                      <a:pt x="8" y="65"/>
                    </a:lnTo>
                    <a:lnTo>
                      <a:pt x="2" y="86"/>
                    </a:lnTo>
                    <a:lnTo>
                      <a:pt x="0" y="108"/>
                    </a:lnTo>
                    <a:lnTo>
                      <a:pt x="2" y="130"/>
                    </a:lnTo>
                    <a:lnTo>
                      <a:pt x="8" y="151"/>
                    </a:lnTo>
                    <a:lnTo>
                      <a:pt x="18" y="169"/>
                    </a:lnTo>
                    <a:lnTo>
                      <a:pt x="31" y="184"/>
                    </a:lnTo>
                    <a:lnTo>
                      <a:pt x="47" y="198"/>
                    </a:lnTo>
                    <a:lnTo>
                      <a:pt x="65" y="208"/>
                    </a:lnTo>
                    <a:lnTo>
                      <a:pt x="85" y="214"/>
                    </a:lnTo>
                    <a:lnTo>
                      <a:pt x="107" y="216"/>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39" name="Freeform 825"/>
              <p:cNvSpPr>
                <a:spLocks/>
              </p:cNvSpPr>
              <p:nvPr/>
            </p:nvSpPr>
            <p:spPr bwMode="auto">
              <a:xfrm>
                <a:off x="2576" y="2513"/>
                <a:ext cx="62" cy="109"/>
              </a:xfrm>
              <a:custGeom>
                <a:avLst/>
                <a:gdLst>
                  <a:gd name="T0" fmla="*/ 1 w 123"/>
                  <a:gd name="T1" fmla="*/ 0 h 216"/>
                  <a:gd name="T2" fmla="*/ 1 w 123"/>
                  <a:gd name="T3" fmla="*/ 0 h 216"/>
                  <a:gd name="T4" fmla="*/ 1 w 123"/>
                  <a:gd name="T5" fmla="*/ 1 h 216"/>
                  <a:gd name="T6" fmla="*/ 1 w 123"/>
                  <a:gd name="T7" fmla="*/ 1 h 216"/>
                  <a:gd name="T8" fmla="*/ 0 w 123"/>
                  <a:gd name="T9" fmla="*/ 1 h 216"/>
                  <a:gd name="T10" fmla="*/ 1 w 123"/>
                  <a:gd name="T11" fmla="*/ 1 h 216"/>
                  <a:gd name="T12" fmla="*/ 1 w 123"/>
                  <a:gd name="T13" fmla="*/ 1 h 216"/>
                  <a:gd name="T14" fmla="*/ 1 w 123"/>
                  <a:gd name="T15" fmla="*/ 1 h 216"/>
                  <a:gd name="T16" fmla="*/ 1 w 123"/>
                  <a:gd name="T17" fmla="*/ 1 h 216"/>
                  <a:gd name="T18" fmla="*/ 1 w 123"/>
                  <a:gd name="T19" fmla="*/ 1 h 216"/>
                  <a:gd name="T20" fmla="*/ 1 w 123"/>
                  <a:gd name="T21" fmla="*/ 1 h 216"/>
                  <a:gd name="T22" fmla="*/ 1 w 123"/>
                  <a:gd name="T23" fmla="*/ 1 h 216"/>
                  <a:gd name="T24" fmla="*/ 1 w 123"/>
                  <a:gd name="T25" fmla="*/ 1 h 216"/>
                  <a:gd name="T26" fmla="*/ 1 w 123"/>
                  <a:gd name="T27" fmla="*/ 1 h 216"/>
                  <a:gd name="T28" fmla="*/ 1 w 123"/>
                  <a:gd name="T29" fmla="*/ 2 h 216"/>
                  <a:gd name="T30" fmla="*/ 1 w 123"/>
                  <a:gd name="T31" fmla="*/ 2 h 216"/>
                  <a:gd name="T32" fmla="*/ 1 w 123"/>
                  <a:gd name="T33" fmla="*/ 2 h 216"/>
                  <a:gd name="T34" fmla="*/ 1 w 123"/>
                  <a:gd name="T35" fmla="*/ 2 h 216"/>
                  <a:gd name="T36" fmla="*/ 1 w 123"/>
                  <a:gd name="T37" fmla="*/ 2 h 216"/>
                  <a:gd name="T38" fmla="*/ 1 w 123"/>
                  <a:gd name="T39" fmla="*/ 2 h 216"/>
                  <a:gd name="T40" fmla="*/ 0 w 123"/>
                  <a:gd name="T41" fmla="*/ 2 h 216"/>
                  <a:gd name="T42" fmla="*/ 1 w 123"/>
                  <a:gd name="T43" fmla="*/ 2 h 216"/>
                  <a:gd name="T44" fmla="*/ 1 w 123"/>
                  <a:gd name="T45" fmla="*/ 2 h 216"/>
                  <a:gd name="T46" fmla="*/ 1 w 123"/>
                  <a:gd name="T47" fmla="*/ 2 h 216"/>
                  <a:gd name="T48" fmla="*/ 1 w 123"/>
                  <a:gd name="T49" fmla="*/ 2 h 216"/>
                  <a:gd name="T50" fmla="*/ 1 w 123"/>
                  <a:gd name="T51" fmla="*/ 2 h 216"/>
                  <a:gd name="T52" fmla="*/ 1 w 123"/>
                  <a:gd name="T53" fmla="*/ 2 h 216"/>
                  <a:gd name="T54" fmla="*/ 1 w 123"/>
                  <a:gd name="T55" fmla="*/ 2 h 216"/>
                  <a:gd name="T56" fmla="*/ 1 w 123"/>
                  <a:gd name="T57" fmla="*/ 2 h 216"/>
                  <a:gd name="T58" fmla="*/ 1 w 123"/>
                  <a:gd name="T59" fmla="*/ 2 h 216"/>
                  <a:gd name="T60" fmla="*/ 1 w 123"/>
                  <a:gd name="T61" fmla="*/ 2 h 216"/>
                  <a:gd name="T62" fmla="*/ 1 w 123"/>
                  <a:gd name="T63" fmla="*/ 2 h 216"/>
                  <a:gd name="T64" fmla="*/ 1 w 123"/>
                  <a:gd name="T65" fmla="*/ 1 h 216"/>
                  <a:gd name="T66" fmla="*/ 1 w 123"/>
                  <a:gd name="T67" fmla="*/ 1 h 216"/>
                  <a:gd name="T68" fmla="*/ 1 w 123"/>
                  <a:gd name="T69" fmla="*/ 1 h 216"/>
                  <a:gd name="T70" fmla="*/ 1 w 123"/>
                  <a:gd name="T71" fmla="*/ 1 h 216"/>
                  <a:gd name="T72" fmla="*/ 1 w 123"/>
                  <a:gd name="T73" fmla="*/ 1 h 216"/>
                  <a:gd name="T74" fmla="*/ 1 w 123"/>
                  <a:gd name="T75" fmla="*/ 1 h 216"/>
                  <a:gd name="T76" fmla="*/ 1 w 123"/>
                  <a:gd name="T77" fmla="*/ 1 h 216"/>
                  <a:gd name="T78" fmla="*/ 1 w 123"/>
                  <a:gd name="T79" fmla="*/ 1 h 216"/>
                  <a:gd name="T80" fmla="*/ 1 w 123"/>
                  <a:gd name="T81" fmla="*/ 0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3"/>
                  <a:gd name="T124" fmla="*/ 0 h 216"/>
                  <a:gd name="T125" fmla="*/ 123 w 123"/>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3" h="216">
                    <a:moveTo>
                      <a:pt x="16" y="0"/>
                    </a:moveTo>
                    <a:lnTo>
                      <a:pt x="11" y="0"/>
                    </a:lnTo>
                    <a:lnTo>
                      <a:pt x="8" y="1"/>
                    </a:lnTo>
                    <a:lnTo>
                      <a:pt x="3" y="1"/>
                    </a:lnTo>
                    <a:lnTo>
                      <a:pt x="0" y="2"/>
                    </a:lnTo>
                    <a:lnTo>
                      <a:pt x="18" y="6"/>
                    </a:lnTo>
                    <a:lnTo>
                      <a:pt x="35" y="15"/>
                    </a:lnTo>
                    <a:lnTo>
                      <a:pt x="50" y="25"/>
                    </a:lnTo>
                    <a:lnTo>
                      <a:pt x="64" y="38"/>
                    </a:lnTo>
                    <a:lnTo>
                      <a:pt x="75" y="53"/>
                    </a:lnTo>
                    <a:lnTo>
                      <a:pt x="83" y="70"/>
                    </a:lnTo>
                    <a:lnTo>
                      <a:pt x="87" y="88"/>
                    </a:lnTo>
                    <a:lnTo>
                      <a:pt x="90" y="108"/>
                    </a:lnTo>
                    <a:lnTo>
                      <a:pt x="87" y="127"/>
                    </a:lnTo>
                    <a:lnTo>
                      <a:pt x="83" y="146"/>
                    </a:lnTo>
                    <a:lnTo>
                      <a:pt x="75" y="163"/>
                    </a:lnTo>
                    <a:lnTo>
                      <a:pt x="64" y="178"/>
                    </a:lnTo>
                    <a:lnTo>
                      <a:pt x="50" y="191"/>
                    </a:lnTo>
                    <a:lnTo>
                      <a:pt x="35" y="201"/>
                    </a:lnTo>
                    <a:lnTo>
                      <a:pt x="18" y="209"/>
                    </a:lnTo>
                    <a:lnTo>
                      <a:pt x="0" y="214"/>
                    </a:lnTo>
                    <a:lnTo>
                      <a:pt x="3" y="215"/>
                    </a:lnTo>
                    <a:lnTo>
                      <a:pt x="8" y="215"/>
                    </a:lnTo>
                    <a:lnTo>
                      <a:pt x="11" y="216"/>
                    </a:lnTo>
                    <a:lnTo>
                      <a:pt x="16" y="216"/>
                    </a:lnTo>
                    <a:lnTo>
                      <a:pt x="38" y="214"/>
                    </a:lnTo>
                    <a:lnTo>
                      <a:pt x="57" y="208"/>
                    </a:lnTo>
                    <a:lnTo>
                      <a:pt x="76" y="198"/>
                    </a:lnTo>
                    <a:lnTo>
                      <a:pt x="92" y="184"/>
                    </a:lnTo>
                    <a:lnTo>
                      <a:pt x="105" y="169"/>
                    </a:lnTo>
                    <a:lnTo>
                      <a:pt x="115" y="151"/>
                    </a:lnTo>
                    <a:lnTo>
                      <a:pt x="121" y="130"/>
                    </a:lnTo>
                    <a:lnTo>
                      <a:pt x="123" y="108"/>
                    </a:lnTo>
                    <a:lnTo>
                      <a:pt x="121" y="86"/>
                    </a:lnTo>
                    <a:lnTo>
                      <a:pt x="115" y="65"/>
                    </a:lnTo>
                    <a:lnTo>
                      <a:pt x="105" y="47"/>
                    </a:lnTo>
                    <a:lnTo>
                      <a:pt x="92" y="31"/>
                    </a:lnTo>
                    <a:lnTo>
                      <a:pt x="76" y="18"/>
                    </a:lnTo>
                    <a:lnTo>
                      <a:pt x="57" y="8"/>
                    </a:lnTo>
                    <a:lnTo>
                      <a:pt x="38" y="2"/>
                    </a:lnTo>
                    <a:lnTo>
                      <a:pt x="16" y="0"/>
                    </a:lnTo>
                    <a:close/>
                  </a:path>
                </a:pathLst>
              </a:custGeom>
              <a:solidFill>
                <a:srgbClr val="E09E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40" name="Freeform 826"/>
              <p:cNvSpPr>
                <a:spLocks/>
              </p:cNvSpPr>
              <p:nvPr/>
            </p:nvSpPr>
            <p:spPr bwMode="auto">
              <a:xfrm>
                <a:off x="2545" y="2627"/>
                <a:ext cx="78" cy="94"/>
              </a:xfrm>
              <a:custGeom>
                <a:avLst/>
                <a:gdLst>
                  <a:gd name="T0" fmla="*/ 1 w 155"/>
                  <a:gd name="T1" fmla="*/ 2 h 187"/>
                  <a:gd name="T2" fmla="*/ 2 w 155"/>
                  <a:gd name="T3" fmla="*/ 0 h 187"/>
                  <a:gd name="T4" fmla="*/ 0 w 155"/>
                  <a:gd name="T5" fmla="*/ 0 h 187"/>
                  <a:gd name="T6" fmla="*/ 1 w 155"/>
                  <a:gd name="T7" fmla="*/ 2 h 187"/>
                  <a:gd name="T8" fmla="*/ 0 60000 65536"/>
                  <a:gd name="T9" fmla="*/ 0 60000 65536"/>
                  <a:gd name="T10" fmla="*/ 0 60000 65536"/>
                  <a:gd name="T11" fmla="*/ 0 60000 65536"/>
                  <a:gd name="T12" fmla="*/ 0 w 155"/>
                  <a:gd name="T13" fmla="*/ 0 h 187"/>
                  <a:gd name="T14" fmla="*/ 155 w 155"/>
                  <a:gd name="T15" fmla="*/ 187 h 187"/>
                </a:gdLst>
                <a:ahLst/>
                <a:cxnLst>
                  <a:cxn ang="T8">
                    <a:pos x="T0" y="T1"/>
                  </a:cxn>
                  <a:cxn ang="T9">
                    <a:pos x="T2" y="T3"/>
                  </a:cxn>
                  <a:cxn ang="T10">
                    <a:pos x="T4" y="T5"/>
                  </a:cxn>
                  <a:cxn ang="T11">
                    <a:pos x="T6" y="T7"/>
                  </a:cxn>
                </a:cxnLst>
                <a:rect l="T12" t="T13" r="T14" b="T15"/>
                <a:pathLst>
                  <a:path w="155" h="187">
                    <a:moveTo>
                      <a:pt x="77" y="187"/>
                    </a:moveTo>
                    <a:lnTo>
                      <a:pt x="155" y="0"/>
                    </a:lnTo>
                    <a:lnTo>
                      <a:pt x="0" y="0"/>
                    </a:lnTo>
                    <a:lnTo>
                      <a:pt x="77"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41" name="Freeform 827"/>
              <p:cNvSpPr>
                <a:spLocks/>
              </p:cNvSpPr>
              <p:nvPr/>
            </p:nvSpPr>
            <p:spPr bwMode="auto">
              <a:xfrm>
                <a:off x="2553" y="2644"/>
                <a:ext cx="14" cy="14"/>
              </a:xfrm>
              <a:custGeom>
                <a:avLst/>
                <a:gdLst>
                  <a:gd name="T0" fmla="*/ 1 w 28"/>
                  <a:gd name="T1" fmla="*/ 1 h 28"/>
                  <a:gd name="T2" fmla="*/ 1 w 28"/>
                  <a:gd name="T3" fmla="*/ 1 h 28"/>
                  <a:gd name="T4" fmla="*/ 1 w 28"/>
                  <a:gd name="T5" fmla="*/ 1 h 28"/>
                  <a:gd name="T6" fmla="*/ 1 w 28"/>
                  <a:gd name="T7" fmla="*/ 1 h 28"/>
                  <a:gd name="T8" fmla="*/ 1 w 28"/>
                  <a:gd name="T9" fmla="*/ 1 h 28"/>
                  <a:gd name="T10" fmla="*/ 1 w 28"/>
                  <a:gd name="T11" fmla="*/ 1 h 28"/>
                  <a:gd name="T12" fmla="*/ 1 w 28"/>
                  <a:gd name="T13" fmla="*/ 1 h 28"/>
                  <a:gd name="T14" fmla="*/ 1 w 28"/>
                  <a:gd name="T15" fmla="*/ 1 h 28"/>
                  <a:gd name="T16" fmla="*/ 1 w 28"/>
                  <a:gd name="T17" fmla="*/ 0 h 28"/>
                  <a:gd name="T18" fmla="*/ 1 w 28"/>
                  <a:gd name="T19" fmla="*/ 1 h 28"/>
                  <a:gd name="T20" fmla="*/ 1 w 28"/>
                  <a:gd name="T21" fmla="*/ 1 h 28"/>
                  <a:gd name="T22" fmla="*/ 1 w 28"/>
                  <a:gd name="T23" fmla="*/ 1 h 28"/>
                  <a:gd name="T24" fmla="*/ 0 w 28"/>
                  <a:gd name="T25" fmla="*/ 1 h 28"/>
                  <a:gd name="T26" fmla="*/ 1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5" y="28"/>
                    </a:moveTo>
                    <a:lnTo>
                      <a:pt x="19" y="27"/>
                    </a:lnTo>
                    <a:lnTo>
                      <a:pt x="24" y="24"/>
                    </a:lnTo>
                    <a:lnTo>
                      <a:pt x="27" y="20"/>
                    </a:lnTo>
                    <a:lnTo>
                      <a:pt x="28"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42" name="Freeform 828"/>
              <p:cNvSpPr>
                <a:spLocks/>
              </p:cNvSpPr>
              <p:nvPr/>
            </p:nvSpPr>
            <p:spPr bwMode="auto">
              <a:xfrm>
                <a:off x="2563" y="2656"/>
                <a:ext cx="13" cy="13"/>
              </a:xfrm>
              <a:custGeom>
                <a:avLst/>
                <a:gdLst>
                  <a:gd name="T0" fmla="*/ 0 w 28"/>
                  <a:gd name="T1" fmla="*/ 0 h 28"/>
                  <a:gd name="T2" fmla="*/ 0 w 28"/>
                  <a:gd name="T3" fmla="*/ 0 h 28"/>
                  <a:gd name="T4" fmla="*/ 0 w 28"/>
                  <a:gd name="T5" fmla="*/ 0 h 28"/>
                  <a:gd name="T6" fmla="*/ 0 w 28"/>
                  <a:gd name="T7" fmla="*/ 0 h 28"/>
                  <a:gd name="T8" fmla="*/ 0 w 28"/>
                  <a:gd name="T9" fmla="*/ 0 h 28"/>
                  <a:gd name="T10" fmla="*/ 0 w 28"/>
                  <a:gd name="T11" fmla="*/ 0 h 28"/>
                  <a:gd name="T12" fmla="*/ 0 w 28"/>
                  <a:gd name="T13" fmla="*/ 0 h 28"/>
                  <a:gd name="T14" fmla="*/ 0 w 28"/>
                  <a:gd name="T15" fmla="*/ 0 h 28"/>
                  <a:gd name="T16" fmla="*/ 0 w 28"/>
                  <a:gd name="T17" fmla="*/ 0 h 28"/>
                  <a:gd name="T18" fmla="*/ 0 w 28"/>
                  <a:gd name="T19" fmla="*/ 0 h 28"/>
                  <a:gd name="T20" fmla="*/ 0 w 28"/>
                  <a:gd name="T21" fmla="*/ 0 h 28"/>
                  <a:gd name="T22" fmla="*/ 0 w 28"/>
                  <a:gd name="T23" fmla="*/ 0 h 28"/>
                  <a:gd name="T24" fmla="*/ 0 w 28"/>
                  <a:gd name="T25" fmla="*/ 0 h 28"/>
                  <a:gd name="T26" fmla="*/ 0 w 28"/>
                  <a:gd name="T27" fmla="*/ 0 h 28"/>
                  <a:gd name="T28" fmla="*/ 0 w 28"/>
                  <a:gd name="T29" fmla="*/ 0 h 28"/>
                  <a:gd name="T30" fmla="*/ 0 w 28"/>
                  <a:gd name="T31" fmla="*/ 0 h 28"/>
                  <a:gd name="T32" fmla="*/ 0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20" y="27"/>
                    </a:lnTo>
                    <a:lnTo>
                      <a:pt x="24" y="24"/>
                    </a:lnTo>
                    <a:lnTo>
                      <a:pt x="27" y="20"/>
                    </a:lnTo>
                    <a:lnTo>
                      <a:pt x="28" y="14"/>
                    </a:lnTo>
                    <a:lnTo>
                      <a:pt x="27" y="8"/>
                    </a:lnTo>
                    <a:lnTo>
                      <a:pt x="24" y="4"/>
                    </a:lnTo>
                    <a:lnTo>
                      <a:pt x="20" y="1"/>
                    </a:lnTo>
                    <a:lnTo>
                      <a:pt x="14" y="0"/>
                    </a:lnTo>
                    <a:lnTo>
                      <a:pt x="8" y="1"/>
                    </a:lnTo>
                    <a:lnTo>
                      <a:pt x="4" y="4"/>
                    </a:lnTo>
                    <a:lnTo>
                      <a:pt x="1" y="8"/>
                    </a:lnTo>
                    <a:lnTo>
                      <a:pt x="0" y="14"/>
                    </a:lnTo>
                    <a:lnTo>
                      <a:pt x="1" y="20"/>
                    </a:lnTo>
                    <a:lnTo>
                      <a:pt x="4" y="24"/>
                    </a:lnTo>
                    <a:lnTo>
                      <a:pt x="8"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43" name="Freeform 829"/>
              <p:cNvSpPr>
                <a:spLocks/>
              </p:cNvSpPr>
              <p:nvPr/>
            </p:nvSpPr>
            <p:spPr bwMode="auto">
              <a:xfrm>
                <a:off x="2599" y="2644"/>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4" y="28"/>
                    </a:moveTo>
                    <a:lnTo>
                      <a:pt x="9" y="27"/>
                    </a:lnTo>
                    <a:lnTo>
                      <a:pt x="4" y="24"/>
                    </a:lnTo>
                    <a:lnTo>
                      <a:pt x="1" y="20"/>
                    </a:lnTo>
                    <a:lnTo>
                      <a:pt x="0" y="14"/>
                    </a:lnTo>
                    <a:lnTo>
                      <a:pt x="1" y="8"/>
                    </a:lnTo>
                    <a:lnTo>
                      <a:pt x="4" y="4"/>
                    </a:lnTo>
                    <a:lnTo>
                      <a:pt x="9" y="1"/>
                    </a:lnTo>
                    <a:lnTo>
                      <a:pt x="14" y="0"/>
                    </a:lnTo>
                    <a:lnTo>
                      <a:pt x="19" y="1"/>
                    </a:lnTo>
                    <a:lnTo>
                      <a:pt x="24" y="4"/>
                    </a:lnTo>
                    <a:lnTo>
                      <a:pt x="28" y="8"/>
                    </a:lnTo>
                    <a:lnTo>
                      <a:pt x="29" y="14"/>
                    </a:lnTo>
                    <a:lnTo>
                      <a:pt x="28" y="20"/>
                    </a:lnTo>
                    <a:lnTo>
                      <a:pt x="24" y="24"/>
                    </a:lnTo>
                    <a:lnTo>
                      <a:pt x="19"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44" name="Freeform 830"/>
              <p:cNvSpPr>
                <a:spLocks/>
              </p:cNvSpPr>
              <p:nvPr/>
            </p:nvSpPr>
            <p:spPr bwMode="auto">
              <a:xfrm>
                <a:off x="2590" y="2656"/>
                <a:ext cx="14" cy="13"/>
              </a:xfrm>
              <a:custGeom>
                <a:avLst/>
                <a:gdLst>
                  <a:gd name="T0" fmla="*/ 1 w 28"/>
                  <a:gd name="T1" fmla="*/ 0 h 28"/>
                  <a:gd name="T2" fmla="*/ 1 w 28"/>
                  <a:gd name="T3" fmla="*/ 0 h 28"/>
                  <a:gd name="T4" fmla="*/ 1 w 28"/>
                  <a:gd name="T5" fmla="*/ 0 h 28"/>
                  <a:gd name="T6" fmla="*/ 1 w 28"/>
                  <a:gd name="T7" fmla="*/ 0 h 28"/>
                  <a:gd name="T8" fmla="*/ 0 w 28"/>
                  <a:gd name="T9" fmla="*/ 0 h 28"/>
                  <a:gd name="T10" fmla="*/ 1 w 28"/>
                  <a:gd name="T11" fmla="*/ 0 h 28"/>
                  <a:gd name="T12" fmla="*/ 1 w 28"/>
                  <a:gd name="T13" fmla="*/ 0 h 28"/>
                  <a:gd name="T14" fmla="*/ 1 w 28"/>
                  <a:gd name="T15" fmla="*/ 0 h 28"/>
                  <a:gd name="T16" fmla="*/ 1 w 28"/>
                  <a:gd name="T17" fmla="*/ 0 h 28"/>
                  <a:gd name="T18" fmla="*/ 1 w 28"/>
                  <a:gd name="T19" fmla="*/ 0 h 28"/>
                  <a:gd name="T20" fmla="*/ 1 w 28"/>
                  <a:gd name="T21" fmla="*/ 0 h 28"/>
                  <a:gd name="T22" fmla="*/ 1 w 28"/>
                  <a:gd name="T23" fmla="*/ 0 h 28"/>
                  <a:gd name="T24" fmla="*/ 1 w 28"/>
                  <a:gd name="T25" fmla="*/ 0 h 28"/>
                  <a:gd name="T26" fmla="*/ 1 w 28"/>
                  <a:gd name="T27" fmla="*/ 0 h 28"/>
                  <a:gd name="T28" fmla="*/ 1 w 28"/>
                  <a:gd name="T29" fmla="*/ 0 h 28"/>
                  <a:gd name="T30" fmla="*/ 1 w 28"/>
                  <a:gd name="T31" fmla="*/ 0 h 28"/>
                  <a:gd name="T32" fmla="*/ 1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8" y="27"/>
                    </a:lnTo>
                    <a:lnTo>
                      <a:pt x="4" y="24"/>
                    </a:lnTo>
                    <a:lnTo>
                      <a:pt x="2" y="20"/>
                    </a:lnTo>
                    <a:lnTo>
                      <a:pt x="0" y="14"/>
                    </a:lnTo>
                    <a:lnTo>
                      <a:pt x="2" y="8"/>
                    </a:lnTo>
                    <a:lnTo>
                      <a:pt x="4" y="4"/>
                    </a:lnTo>
                    <a:lnTo>
                      <a:pt x="8" y="1"/>
                    </a:lnTo>
                    <a:lnTo>
                      <a:pt x="14" y="0"/>
                    </a:lnTo>
                    <a:lnTo>
                      <a:pt x="20" y="1"/>
                    </a:lnTo>
                    <a:lnTo>
                      <a:pt x="25" y="4"/>
                    </a:lnTo>
                    <a:lnTo>
                      <a:pt x="27" y="8"/>
                    </a:lnTo>
                    <a:lnTo>
                      <a:pt x="28" y="14"/>
                    </a:lnTo>
                    <a:lnTo>
                      <a:pt x="27" y="20"/>
                    </a:lnTo>
                    <a:lnTo>
                      <a:pt x="25" y="24"/>
                    </a:lnTo>
                    <a:lnTo>
                      <a:pt x="20"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45" name="Freeform 831"/>
              <p:cNvSpPr>
                <a:spLocks/>
              </p:cNvSpPr>
              <p:nvPr/>
            </p:nvSpPr>
            <p:spPr bwMode="auto">
              <a:xfrm>
                <a:off x="2576" y="2663"/>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5" y="28"/>
                    </a:moveTo>
                    <a:lnTo>
                      <a:pt x="19" y="27"/>
                    </a:lnTo>
                    <a:lnTo>
                      <a:pt x="24" y="24"/>
                    </a:lnTo>
                    <a:lnTo>
                      <a:pt x="27" y="20"/>
                    </a:lnTo>
                    <a:lnTo>
                      <a:pt x="29"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pic>
          <p:nvPicPr>
            <p:cNvPr id="24743" name="Picture 832" descr="BD00001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7" y="1039"/>
              <a:ext cx="423" cy="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44" name="Picture 833" descr="BD00002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5" y="1120"/>
              <a:ext cx="353"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745" name="Group 834"/>
            <p:cNvGrpSpPr>
              <a:grpSpLocks/>
            </p:cNvGrpSpPr>
            <p:nvPr/>
          </p:nvGrpSpPr>
          <p:grpSpPr bwMode="auto">
            <a:xfrm>
              <a:off x="3393" y="1021"/>
              <a:ext cx="192" cy="345"/>
              <a:chOff x="5295" y="863"/>
              <a:chExt cx="211" cy="490"/>
            </a:xfrm>
          </p:grpSpPr>
          <p:grpSp>
            <p:nvGrpSpPr>
              <p:cNvPr id="24827" name="Group 835"/>
              <p:cNvGrpSpPr>
                <a:grpSpLocks noChangeAspect="1"/>
              </p:cNvGrpSpPr>
              <p:nvPr/>
            </p:nvGrpSpPr>
            <p:grpSpPr bwMode="auto">
              <a:xfrm>
                <a:off x="5295" y="863"/>
                <a:ext cx="211" cy="490"/>
                <a:chOff x="4703" y="648"/>
                <a:chExt cx="211" cy="490"/>
              </a:xfrm>
            </p:grpSpPr>
            <p:sp>
              <p:nvSpPr>
                <p:cNvPr id="24830" name="AutoShape 836"/>
                <p:cNvSpPr>
                  <a:spLocks noChangeAspect="1" noChangeArrowheads="1" noTextEdit="1"/>
                </p:cNvSpPr>
                <p:nvPr/>
              </p:nvSpPr>
              <p:spPr bwMode="auto">
                <a:xfrm>
                  <a:off x="4703" y="648"/>
                  <a:ext cx="211"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831" name="Freeform 837"/>
                <p:cNvSpPr>
                  <a:spLocks/>
                </p:cNvSpPr>
                <p:nvPr/>
              </p:nvSpPr>
              <p:spPr bwMode="auto">
                <a:xfrm>
                  <a:off x="4704" y="774"/>
                  <a:ext cx="210" cy="364"/>
                </a:xfrm>
                <a:custGeom>
                  <a:avLst/>
                  <a:gdLst>
                    <a:gd name="T0" fmla="*/ 2 w 420"/>
                    <a:gd name="T1" fmla="*/ 5 h 728"/>
                    <a:gd name="T2" fmla="*/ 2 w 420"/>
                    <a:gd name="T3" fmla="*/ 6 h 728"/>
                    <a:gd name="T4" fmla="*/ 1 w 420"/>
                    <a:gd name="T5" fmla="*/ 6 h 728"/>
                    <a:gd name="T6" fmla="*/ 1 w 420"/>
                    <a:gd name="T7" fmla="*/ 6 h 728"/>
                    <a:gd name="T8" fmla="*/ 1 w 420"/>
                    <a:gd name="T9" fmla="*/ 5 h 728"/>
                    <a:gd name="T10" fmla="*/ 1 w 420"/>
                    <a:gd name="T11" fmla="*/ 5 h 728"/>
                    <a:gd name="T12" fmla="*/ 1 w 420"/>
                    <a:gd name="T13" fmla="*/ 4 h 728"/>
                    <a:gd name="T14" fmla="*/ 1 w 420"/>
                    <a:gd name="T15" fmla="*/ 4 h 728"/>
                    <a:gd name="T16" fmla="*/ 1 w 420"/>
                    <a:gd name="T17" fmla="*/ 2 h 728"/>
                    <a:gd name="T18" fmla="*/ 1 w 420"/>
                    <a:gd name="T19" fmla="*/ 3 h 728"/>
                    <a:gd name="T20" fmla="*/ 0 w 420"/>
                    <a:gd name="T21" fmla="*/ 3 h 728"/>
                    <a:gd name="T22" fmla="*/ 1 w 420"/>
                    <a:gd name="T23" fmla="*/ 2 h 728"/>
                    <a:gd name="T24" fmla="*/ 1 w 420"/>
                    <a:gd name="T25" fmla="*/ 2 h 728"/>
                    <a:gd name="T26" fmla="*/ 1 w 420"/>
                    <a:gd name="T27" fmla="*/ 1 h 728"/>
                    <a:gd name="T28" fmla="*/ 2 w 420"/>
                    <a:gd name="T29" fmla="*/ 0 h 728"/>
                    <a:gd name="T30" fmla="*/ 3 w 420"/>
                    <a:gd name="T31" fmla="*/ 1 h 728"/>
                    <a:gd name="T32" fmla="*/ 4 w 420"/>
                    <a:gd name="T33" fmla="*/ 2 h 728"/>
                    <a:gd name="T34" fmla="*/ 3 w 420"/>
                    <a:gd name="T35" fmla="*/ 2 h 728"/>
                    <a:gd name="T36" fmla="*/ 4 w 420"/>
                    <a:gd name="T37" fmla="*/ 3 h 728"/>
                    <a:gd name="T38" fmla="*/ 3 w 420"/>
                    <a:gd name="T39" fmla="*/ 3 h 728"/>
                    <a:gd name="T40" fmla="*/ 3 w 420"/>
                    <a:gd name="T41" fmla="*/ 2 h 728"/>
                    <a:gd name="T42" fmla="*/ 3 w 420"/>
                    <a:gd name="T43" fmla="*/ 4 h 728"/>
                    <a:gd name="T44" fmla="*/ 3 w 420"/>
                    <a:gd name="T45" fmla="*/ 4 h 728"/>
                    <a:gd name="T46" fmla="*/ 3 w 420"/>
                    <a:gd name="T47" fmla="*/ 5 h 728"/>
                    <a:gd name="T48" fmla="*/ 3 w 420"/>
                    <a:gd name="T49" fmla="*/ 5 h 728"/>
                    <a:gd name="T50" fmla="*/ 3 w 420"/>
                    <a:gd name="T51" fmla="*/ 6 h 728"/>
                    <a:gd name="T52" fmla="*/ 3 w 420"/>
                    <a:gd name="T53" fmla="*/ 6 h 728"/>
                    <a:gd name="T54" fmla="*/ 2 w 420"/>
                    <a:gd name="T55" fmla="*/ 6 h 728"/>
                    <a:gd name="T56" fmla="*/ 2 w 420"/>
                    <a:gd name="T57" fmla="*/ 5 h 728"/>
                    <a:gd name="T58" fmla="*/ 2 w 420"/>
                    <a:gd name="T59" fmla="*/ 5 h 72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0"/>
                    <a:gd name="T91" fmla="*/ 0 h 728"/>
                    <a:gd name="T92" fmla="*/ 420 w 420"/>
                    <a:gd name="T93" fmla="*/ 728 h 72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0" h="728">
                      <a:moveTo>
                        <a:pt x="194" y="526"/>
                      </a:moveTo>
                      <a:lnTo>
                        <a:pt x="194" y="728"/>
                      </a:lnTo>
                      <a:lnTo>
                        <a:pt x="47" y="728"/>
                      </a:lnTo>
                      <a:lnTo>
                        <a:pt x="126" y="676"/>
                      </a:lnTo>
                      <a:lnTo>
                        <a:pt x="126" y="530"/>
                      </a:lnTo>
                      <a:lnTo>
                        <a:pt x="109" y="530"/>
                      </a:lnTo>
                      <a:lnTo>
                        <a:pt x="105" y="388"/>
                      </a:lnTo>
                      <a:lnTo>
                        <a:pt x="82" y="388"/>
                      </a:lnTo>
                      <a:lnTo>
                        <a:pt x="101" y="187"/>
                      </a:lnTo>
                      <a:lnTo>
                        <a:pt x="49" y="355"/>
                      </a:lnTo>
                      <a:lnTo>
                        <a:pt x="0" y="353"/>
                      </a:lnTo>
                      <a:lnTo>
                        <a:pt x="41" y="200"/>
                      </a:lnTo>
                      <a:lnTo>
                        <a:pt x="17" y="192"/>
                      </a:lnTo>
                      <a:lnTo>
                        <a:pt x="74" y="29"/>
                      </a:lnTo>
                      <a:lnTo>
                        <a:pt x="210" y="0"/>
                      </a:lnTo>
                      <a:lnTo>
                        <a:pt x="348" y="29"/>
                      </a:lnTo>
                      <a:lnTo>
                        <a:pt x="404" y="192"/>
                      </a:lnTo>
                      <a:lnTo>
                        <a:pt x="379" y="200"/>
                      </a:lnTo>
                      <a:lnTo>
                        <a:pt x="420" y="353"/>
                      </a:lnTo>
                      <a:lnTo>
                        <a:pt x="371" y="355"/>
                      </a:lnTo>
                      <a:lnTo>
                        <a:pt x="319" y="187"/>
                      </a:lnTo>
                      <a:lnTo>
                        <a:pt x="338" y="388"/>
                      </a:lnTo>
                      <a:lnTo>
                        <a:pt x="317" y="388"/>
                      </a:lnTo>
                      <a:lnTo>
                        <a:pt x="313" y="530"/>
                      </a:lnTo>
                      <a:lnTo>
                        <a:pt x="294" y="530"/>
                      </a:lnTo>
                      <a:lnTo>
                        <a:pt x="296" y="676"/>
                      </a:lnTo>
                      <a:lnTo>
                        <a:pt x="375" y="728"/>
                      </a:lnTo>
                      <a:lnTo>
                        <a:pt x="226" y="728"/>
                      </a:lnTo>
                      <a:lnTo>
                        <a:pt x="226" y="526"/>
                      </a:lnTo>
                      <a:lnTo>
                        <a:pt x="194" y="526"/>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32" name="Freeform 838"/>
                <p:cNvSpPr>
                  <a:spLocks/>
                </p:cNvSpPr>
                <p:nvPr/>
              </p:nvSpPr>
              <p:spPr bwMode="auto">
                <a:xfrm>
                  <a:off x="4702" y="648"/>
                  <a:ext cx="180" cy="140"/>
                </a:xfrm>
                <a:custGeom>
                  <a:avLst/>
                  <a:gdLst>
                    <a:gd name="T0" fmla="*/ 2 w 360"/>
                    <a:gd name="T1" fmla="*/ 0 h 279"/>
                    <a:gd name="T2" fmla="*/ 2 w 360"/>
                    <a:gd name="T3" fmla="*/ 1 h 279"/>
                    <a:gd name="T4" fmla="*/ 2 w 360"/>
                    <a:gd name="T5" fmla="*/ 1 h 279"/>
                    <a:gd name="T6" fmla="*/ 2 w 360"/>
                    <a:gd name="T7" fmla="*/ 1 h 279"/>
                    <a:gd name="T8" fmla="*/ 2 w 360"/>
                    <a:gd name="T9" fmla="*/ 1 h 279"/>
                    <a:gd name="T10" fmla="*/ 2 w 360"/>
                    <a:gd name="T11" fmla="*/ 1 h 279"/>
                    <a:gd name="T12" fmla="*/ 1 w 360"/>
                    <a:gd name="T13" fmla="*/ 1 h 279"/>
                    <a:gd name="T14" fmla="*/ 1 w 360"/>
                    <a:gd name="T15" fmla="*/ 1 h 279"/>
                    <a:gd name="T16" fmla="*/ 1 w 360"/>
                    <a:gd name="T17" fmla="*/ 1 h 279"/>
                    <a:gd name="T18" fmla="*/ 1 w 360"/>
                    <a:gd name="T19" fmla="*/ 1 h 279"/>
                    <a:gd name="T20" fmla="*/ 1 w 360"/>
                    <a:gd name="T21" fmla="*/ 1 h 279"/>
                    <a:gd name="T22" fmla="*/ 1 w 360"/>
                    <a:gd name="T23" fmla="*/ 1 h 279"/>
                    <a:gd name="T24" fmla="*/ 1 w 360"/>
                    <a:gd name="T25" fmla="*/ 1 h 279"/>
                    <a:gd name="T26" fmla="*/ 1 w 360"/>
                    <a:gd name="T27" fmla="*/ 1 h 279"/>
                    <a:gd name="T28" fmla="*/ 1 w 360"/>
                    <a:gd name="T29" fmla="*/ 1 h 279"/>
                    <a:gd name="T30" fmla="*/ 1 w 360"/>
                    <a:gd name="T31" fmla="*/ 1 h 279"/>
                    <a:gd name="T32" fmla="*/ 0 w 360"/>
                    <a:gd name="T33" fmla="*/ 1 h 279"/>
                    <a:gd name="T34" fmla="*/ 1 w 360"/>
                    <a:gd name="T35" fmla="*/ 1 h 279"/>
                    <a:gd name="T36" fmla="*/ 1 w 360"/>
                    <a:gd name="T37" fmla="*/ 1 h 279"/>
                    <a:gd name="T38" fmla="*/ 1 w 360"/>
                    <a:gd name="T39" fmla="*/ 1 h 279"/>
                    <a:gd name="T40" fmla="*/ 1 w 360"/>
                    <a:gd name="T41" fmla="*/ 1 h 279"/>
                    <a:gd name="T42" fmla="*/ 1 w 360"/>
                    <a:gd name="T43" fmla="*/ 2 h 279"/>
                    <a:gd name="T44" fmla="*/ 1 w 360"/>
                    <a:gd name="T45" fmla="*/ 2 h 279"/>
                    <a:gd name="T46" fmla="*/ 1 w 360"/>
                    <a:gd name="T47" fmla="*/ 2 h 279"/>
                    <a:gd name="T48" fmla="*/ 1 w 360"/>
                    <a:gd name="T49" fmla="*/ 2 h 279"/>
                    <a:gd name="T50" fmla="*/ 1 w 360"/>
                    <a:gd name="T51" fmla="*/ 2 h 279"/>
                    <a:gd name="T52" fmla="*/ 1 w 360"/>
                    <a:gd name="T53" fmla="*/ 2 h 279"/>
                    <a:gd name="T54" fmla="*/ 1 w 360"/>
                    <a:gd name="T55" fmla="*/ 2 h 279"/>
                    <a:gd name="T56" fmla="*/ 1 w 360"/>
                    <a:gd name="T57" fmla="*/ 2 h 279"/>
                    <a:gd name="T58" fmla="*/ 2 w 360"/>
                    <a:gd name="T59" fmla="*/ 2 h 279"/>
                    <a:gd name="T60" fmla="*/ 2 w 360"/>
                    <a:gd name="T61" fmla="*/ 3 h 279"/>
                    <a:gd name="T62" fmla="*/ 2 w 360"/>
                    <a:gd name="T63" fmla="*/ 3 h 279"/>
                    <a:gd name="T64" fmla="*/ 2 w 360"/>
                    <a:gd name="T65" fmla="*/ 3 h 279"/>
                    <a:gd name="T66" fmla="*/ 2 w 360"/>
                    <a:gd name="T67" fmla="*/ 3 h 279"/>
                    <a:gd name="T68" fmla="*/ 2 w 360"/>
                    <a:gd name="T69" fmla="*/ 3 h 279"/>
                    <a:gd name="T70" fmla="*/ 2 w 360"/>
                    <a:gd name="T71" fmla="*/ 3 h 279"/>
                    <a:gd name="T72" fmla="*/ 3 w 360"/>
                    <a:gd name="T73" fmla="*/ 3 h 279"/>
                    <a:gd name="T74" fmla="*/ 3 w 360"/>
                    <a:gd name="T75" fmla="*/ 3 h 279"/>
                    <a:gd name="T76" fmla="*/ 3 w 360"/>
                    <a:gd name="T77" fmla="*/ 2 h 279"/>
                    <a:gd name="T78" fmla="*/ 3 w 360"/>
                    <a:gd name="T79" fmla="*/ 2 h 279"/>
                    <a:gd name="T80" fmla="*/ 3 w 360"/>
                    <a:gd name="T81" fmla="*/ 2 h 279"/>
                    <a:gd name="T82" fmla="*/ 3 w 360"/>
                    <a:gd name="T83" fmla="*/ 2 h 279"/>
                    <a:gd name="T84" fmla="*/ 3 w 360"/>
                    <a:gd name="T85" fmla="*/ 2 h 279"/>
                    <a:gd name="T86" fmla="*/ 3 w 360"/>
                    <a:gd name="T87" fmla="*/ 2 h 279"/>
                    <a:gd name="T88" fmla="*/ 3 w 360"/>
                    <a:gd name="T89" fmla="*/ 2 h 279"/>
                    <a:gd name="T90" fmla="*/ 3 w 360"/>
                    <a:gd name="T91" fmla="*/ 1 h 279"/>
                    <a:gd name="T92" fmla="*/ 3 w 360"/>
                    <a:gd name="T93" fmla="*/ 1 h 279"/>
                    <a:gd name="T94" fmla="*/ 3 w 360"/>
                    <a:gd name="T95" fmla="*/ 1 h 279"/>
                    <a:gd name="T96" fmla="*/ 3 w 360"/>
                    <a:gd name="T97" fmla="*/ 1 h 279"/>
                    <a:gd name="T98" fmla="*/ 3 w 360"/>
                    <a:gd name="T99" fmla="*/ 1 h 279"/>
                    <a:gd name="T100" fmla="*/ 3 w 360"/>
                    <a:gd name="T101" fmla="*/ 1 h 279"/>
                    <a:gd name="T102" fmla="*/ 3 w 360"/>
                    <a:gd name="T103" fmla="*/ 1 h 279"/>
                    <a:gd name="T104" fmla="*/ 3 w 360"/>
                    <a:gd name="T105" fmla="*/ 1 h 279"/>
                    <a:gd name="T106" fmla="*/ 2 w 360"/>
                    <a:gd name="T107" fmla="*/ 1 h 279"/>
                    <a:gd name="T108" fmla="*/ 2 w 360"/>
                    <a:gd name="T109" fmla="*/ 0 h 2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60"/>
                    <a:gd name="T166" fmla="*/ 0 h 279"/>
                    <a:gd name="T167" fmla="*/ 360 w 360"/>
                    <a:gd name="T168" fmla="*/ 279 h 2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60" h="279">
                      <a:moveTo>
                        <a:pt x="220" y="0"/>
                      </a:moveTo>
                      <a:lnTo>
                        <a:pt x="214" y="0"/>
                      </a:lnTo>
                      <a:lnTo>
                        <a:pt x="208" y="0"/>
                      </a:lnTo>
                      <a:lnTo>
                        <a:pt x="204" y="0"/>
                      </a:lnTo>
                      <a:lnTo>
                        <a:pt x="198" y="2"/>
                      </a:lnTo>
                      <a:lnTo>
                        <a:pt x="193" y="2"/>
                      </a:lnTo>
                      <a:lnTo>
                        <a:pt x="187" y="4"/>
                      </a:lnTo>
                      <a:lnTo>
                        <a:pt x="183" y="6"/>
                      </a:lnTo>
                      <a:lnTo>
                        <a:pt x="177" y="6"/>
                      </a:lnTo>
                      <a:lnTo>
                        <a:pt x="173" y="8"/>
                      </a:lnTo>
                      <a:lnTo>
                        <a:pt x="167" y="10"/>
                      </a:lnTo>
                      <a:lnTo>
                        <a:pt x="163" y="12"/>
                      </a:lnTo>
                      <a:lnTo>
                        <a:pt x="158" y="14"/>
                      </a:lnTo>
                      <a:lnTo>
                        <a:pt x="154" y="17"/>
                      </a:lnTo>
                      <a:lnTo>
                        <a:pt x="150" y="19"/>
                      </a:lnTo>
                      <a:lnTo>
                        <a:pt x="144" y="21"/>
                      </a:lnTo>
                      <a:lnTo>
                        <a:pt x="140" y="25"/>
                      </a:lnTo>
                      <a:lnTo>
                        <a:pt x="136" y="27"/>
                      </a:lnTo>
                      <a:lnTo>
                        <a:pt x="132" y="31"/>
                      </a:lnTo>
                      <a:lnTo>
                        <a:pt x="128" y="33"/>
                      </a:lnTo>
                      <a:lnTo>
                        <a:pt x="125" y="37"/>
                      </a:lnTo>
                      <a:lnTo>
                        <a:pt x="121" y="41"/>
                      </a:lnTo>
                      <a:lnTo>
                        <a:pt x="117" y="45"/>
                      </a:lnTo>
                      <a:lnTo>
                        <a:pt x="113" y="49"/>
                      </a:lnTo>
                      <a:lnTo>
                        <a:pt x="111" y="52"/>
                      </a:lnTo>
                      <a:lnTo>
                        <a:pt x="107" y="56"/>
                      </a:lnTo>
                      <a:lnTo>
                        <a:pt x="105" y="60"/>
                      </a:lnTo>
                      <a:lnTo>
                        <a:pt x="101" y="64"/>
                      </a:lnTo>
                      <a:lnTo>
                        <a:pt x="99" y="70"/>
                      </a:lnTo>
                      <a:lnTo>
                        <a:pt x="97" y="74"/>
                      </a:lnTo>
                      <a:lnTo>
                        <a:pt x="93" y="78"/>
                      </a:lnTo>
                      <a:lnTo>
                        <a:pt x="91" y="83"/>
                      </a:lnTo>
                      <a:lnTo>
                        <a:pt x="90" y="87"/>
                      </a:lnTo>
                      <a:lnTo>
                        <a:pt x="82" y="87"/>
                      </a:lnTo>
                      <a:lnTo>
                        <a:pt x="74" y="89"/>
                      </a:lnTo>
                      <a:lnTo>
                        <a:pt x="66" y="89"/>
                      </a:lnTo>
                      <a:lnTo>
                        <a:pt x="60" y="89"/>
                      </a:lnTo>
                      <a:lnTo>
                        <a:pt x="53" y="91"/>
                      </a:lnTo>
                      <a:lnTo>
                        <a:pt x="47" y="91"/>
                      </a:lnTo>
                      <a:lnTo>
                        <a:pt x="39" y="93"/>
                      </a:lnTo>
                      <a:lnTo>
                        <a:pt x="33" y="95"/>
                      </a:lnTo>
                      <a:lnTo>
                        <a:pt x="27" y="95"/>
                      </a:lnTo>
                      <a:lnTo>
                        <a:pt x="23" y="97"/>
                      </a:lnTo>
                      <a:lnTo>
                        <a:pt x="18" y="99"/>
                      </a:lnTo>
                      <a:lnTo>
                        <a:pt x="14" y="101"/>
                      </a:lnTo>
                      <a:lnTo>
                        <a:pt x="10" y="103"/>
                      </a:lnTo>
                      <a:lnTo>
                        <a:pt x="6" y="105"/>
                      </a:lnTo>
                      <a:lnTo>
                        <a:pt x="4" y="107"/>
                      </a:lnTo>
                      <a:lnTo>
                        <a:pt x="2" y="109"/>
                      </a:lnTo>
                      <a:lnTo>
                        <a:pt x="0" y="109"/>
                      </a:lnTo>
                      <a:lnTo>
                        <a:pt x="0" y="111"/>
                      </a:lnTo>
                      <a:lnTo>
                        <a:pt x="0" y="113"/>
                      </a:lnTo>
                      <a:lnTo>
                        <a:pt x="0" y="114"/>
                      </a:lnTo>
                      <a:lnTo>
                        <a:pt x="2" y="116"/>
                      </a:lnTo>
                      <a:lnTo>
                        <a:pt x="4" y="118"/>
                      </a:lnTo>
                      <a:lnTo>
                        <a:pt x="8" y="120"/>
                      </a:lnTo>
                      <a:lnTo>
                        <a:pt x="12" y="120"/>
                      </a:lnTo>
                      <a:lnTo>
                        <a:pt x="18" y="122"/>
                      </a:lnTo>
                      <a:lnTo>
                        <a:pt x="23" y="124"/>
                      </a:lnTo>
                      <a:lnTo>
                        <a:pt x="29" y="124"/>
                      </a:lnTo>
                      <a:lnTo>
                        <a:pt x="37" y="126"/>
                      </a:lnTo>
                      <a:lnTo>
                        <a:pt x="47" y="126"/>
                      </a:lnTo>
                      <a:lnTo>
                        <a:pt x="56" y="128"/>
                      </a:lnTo>
                      <a:lnTo>
                        <a:pt x="68" y="128"/>
                      </a:lnTo>
                      <a:lnTo>
                        <a:pt x="80" y="128"/>
                      </a:lnTo>
                      <a:lnTo>
                        <a:pt x="80" y="130"/>
                      </a:lnTo>
                      <a:lnTo>
                        <a:pt x="80" y="132"/>
                      </a:lnTo>
                      <a:lnTo>
                        <a:pt x="80" y="134"/>
                      </a:lnTo>
                      <a:lnTo>
                        <a:pt x="80" y="136"/>
                      </a:lnTo>
                      <a:lnTo>
                        <a:pt x="80" y="138"/>
                      </a:lnTo>
                      <a:lnTo>
                        <a:pt x="80" y="140"/>
                      </a:lnTo>
                      <a:lnTo>
                        <a:pt x="80" y="147"/>
                      </a:lnTo>
                      <a:lnTo>
                        <a:pt x="80" y="153"/>
                      </a:lnTo>
                      <a:lnTo>
                        <a:pt x="82" y="161"/>
                      </a:lnTo>
                      <a:lnTo>
                        <a:pt x="82" y="169"/>
                      </a:lnTo>
                      <a:lnTo>
                        <a:pt x="84" y="175"/>
                      </a:lnTo>
                      <a:lnTo>
                        <a:pt x="86" y="180"/>
                      </a:lnTo>
                      <a:lnTo>
                        <a:pt x="88" y="188"/>
                      </a:lnTo>
                      <a:lnTo>
                        <a:pt x="90" y="194"/>
                      </a:lnTo>
                      <a:lnTo>
                        <a:pt x="93" y="200"/>
                      </a:lnTo>
                      <a:lnTo>
                        <a:pt x="97" y="206"/>
                      </a:lnTo>
                      <a:lnTo>
                        <a:pt x="99" y="212"/>
                      </a:lnTo>
                      <a:lnTo>
                        <a:pt x="103" y="217"/>
                      </a:lnTo>
                      <a:lnTo>
                        <a:pt x="107" y="223"/>
                      </a:lnTo>
                      <a:lnTo>
                        <a:pt x="111" y="229"/>
                      </a:lnTo>
                      <a:lnTo>
                        <a:pt x="117" y="235"/>
                      </a:lnTo>
                      <a:lnTo>
                        <a:pt x="121" y="239"/>
                      </a:lnTo>
                      <a:lnTo>
                        <a:pt x="125" y="243"/>
                      </a:lnTo>
                      <a:lnTo>
                        <a:pt x="130" y="248"/>
                      </a:lnTo>
                      <a:lnTo>
                        <a:pt x="136" y="252"/>
                      </a:lnTo>
                      <a:lnTo>
                        <a:pt x="142" y="256"/>
                      </a:lnTo>
                      <a:lnTo>
                        <a:pt x="148" y="260"/>
                      </a:lnTo>
                      <a:lnTo>
                        <a:pt x="154" y="264"/>
                      </a:lnTo>
                      <a:lnTo>
                        <a:pt x="160" y="266"/>
                      </a:lnTo>
                      <a:lnTo>
                        <a:pt x="165" y="270"/>
                      </a:lnTo>
                      <a:lnTo>
                        <a:pt x="171" y="272"/>
                      </a:lnTo>
                      <a:lnTo>
                        <a:pt x="179" y="274"/>
                      </a:lnTo>
                      <a:lnTo>
                        <a:pt x="185" y="276"/>
                      </a:lnTo>
                      <a:lnTo>
                        <a:pt x="191" y="278"/>
                      </a:lnTo>
                      <a:lnTo>
                        <a:pt x="198" y="278"/>
                      </a:lnTo>
                      <a:lnTo>
                        <a:pt x="206" y="279"/>
                      </a:lnTo>
                      <a:lnTo>
                        <a:pt x="212" y="279"/>
                      </a:lnTo>
                      <a:lnTo>
                        <a:pt x="220" y="279"/>
                      </a:lnTo>
                      <a:lnTo>
                        <a:pt x="228" y="279"/>
                      </a:lnTo>
                      <a:lnTo>
                        <a:pt x="233" y="279"/>
                      </a:lnTo>
                      <a:lnTo>
                        <a:pt x="241" y="278"/>
                      </a:lnTo>
                      <a:lnTo>
                        <a:pt x="247" y="278"/>
                      </a:lnTo>
                      <a:lnTo>
                        <a:pt x="255" y="276"/>
                      </a:lnTo>
                      <a:lnTo>
                        <a:pt x="261" y="274"/>
                      </a:lnTo>
                      <a:lnTo>
                        <a:pt x="268" y="272"/>
                      </a:lnTo>
                      <a:lnTo>
                        <a:pt x="274" y="270"/>
                      </a:lnTo>
                      <a:lnTo>
                        <a:pt x="280" y="266"/>
                      </a:lnTo>
                      <a:lnTo>
                        <a:pt x="286" y="264"/>
                      </a:lnTo>
                      <a:lnTo>
                        <a:pt x="292" y="260"/>
                      </a:lnTo>
                      <a:lnTo>
                        <a:pt x="298" y="256"/>
                      </a:lnTo>
                      <a:lnTo>
                        <a:pt x="303" y="252"/>
                      </a:lnTo>
                      <a:lnTo>
                        <a:pt x="309" y="248"/>
                      </a:lnTo>
                      <a:lnTo>
                        <a:pt x="313" y="243"/>
                      </a:lnTo>
                      <a:lnTo>
                        <a:pt x="319" y="239"/>
                      </a:lnTo>
                      <a:lnTo>
                        <a:pt x="323" y="235"/>
                      </a:lnTo>
                      <a:lnTo>
                        <a:pt x="327" y="229"/>
                      </a:lnTo>
                      <a:lnTo>
                        <a:pt x="333" y="223"/>
                      </a:lnTo>
                      <a:lnTo>
                        <a:pt x="336" y="217"/>
                      </a:lnTo>
                      <a:lnTo>
                        <a:pt x="338" y="212"/>
                      </a:lnTo>
                      <a:lnTo>
                        <a:pt x="342" y="206"/>
                      </a:lnTo>
                      <a:lnTo>
                        <a:pt x="346" y="200"/>
                      </a:lnTo>
                      <a:lnTo>
                        <a:pt x="348" y="194"/>
                      </a:lnTo>
                      <a:lnTo>
                        <a:pt x="350" y="188"/>
                      </a:lnTo>
                      <a:lnTo>
                        <a:pt x="354" y="180"/>
                      </a:lnTo>
                      <a:lnTo>
                        <a:pt x="356" y="175"/>
                      </a:lnTo>
                      <a:lnTo>
                        <a:pt x="356" y="169"/>
                      </a:lnTo>
                      <a:lnTo>
                        <a:pt x="358" y="161"/>
                      </a:lnTo>
                      <a:lnTo>
                        <a:pt x="358" y="153"/>
                      </a:lnTo>
                      <a:lnTo>
                        <a:pt x="360" y="147"/>
                      </a:lnTo>
                      <a:lnTo>
                        <a:pt x="360" y="140"/>
                      </a:lnTo>
                      <a:lnTo>
                        <a:pt x="360" y="132"/>
                      </a:lnTo>
                      <a:lnTo>
                        <a:pt x="358" y="126"/>
                      </a:lnTo>
                      <a:lnTo>
                        <a:pt x="358" y="118"/>
                      </a:lnTo>
                      <a:lnTo>
                        <a:pt x="356" y="113"/>
                      </a:lnTo>
                      <a:lnTo>
                        <a:pt x="356" y="105"/>
                      </a:lnTo>
                      <a:lnTo>
                        <a:pt x="354" y="99"/>
                      </a:lnTo>
                      <a:lnTo>
                        <a:pt x="350" y="91"/>
                      </a:lnTo>
                      <a:lnTo>
                        <a:pt x="348" y="85"/>
                      </a:lnTo>
                      <a:lnTo>
                        <a:pt x="346" y="80"/>
                      </a:lnTo>
                      <a:lnTo>
                        <a:pt x="342" y="74"/>
                      </a:lnTo>
                      <a:lnTo>
                        <a:pt x="338" y="68"/>
                      </a:lnTo>
                      <a:lnTo>
                        <a:pt x="336" y="62"/>
                      </a:lnTo>
                      <a:lnTo>
                        <a:pt x="333" y="56"/>
                      </a:lnTo>
                      <a:lnTo>
                        <a:pt x="327" y="50"/>
                      </a:lnTo>
                      <a:lnTo>
                        <a:pt x="323" y="47"/>
                      </a:lnTo>
                      <a:lnTo>
                        <a:pt x="319" y="41"/>
                      </a:lnTo>
                      <a:lnTo>
                        <a:pt x="313" y="37"/>
                      </a:lnTo>
                      <a:lnTo>
                        <a:pt x="309" y="31"/>
                      </a:lnTo>
                      <a:lnTo>
                        <a:pt x="303" y="27"/>
                      </a:lnTo>
                      <a:lnTo>
                        <a:pt x="298" y="23"/>
                      </a:lnTo>
                      <a:lnTo>
                        <a:pt x="292" y="19"/>
                      </a:lnTo>
                      <a:lnTo>
                        <a:pt x="286" y="17"/>
                      </a:lnTo>
                      <a:lnTo>
                        <a:pt x="280" y="14"/>
                      </a:lnTo>
                      <a:lnTo>
                        <a:pt x="274" y="12"/>
                      </a:lnTo>
                      <a:lnTo>
                        <a:pt x="268" y="8"/>
                      </a:lnTo>
                      <a:lnTo>
                        <a:pt x="261" y="6"/>
                      </a:lnTo>
                      <a:lnTo>
                        <a:pt x="255" y="4"/>
                      </a:lnTo>
                      <a:lnTo>
                        <a:pt x="247" y="2"/>
                      </a:lnTo>
                      <a:lnTo>
                        <a:pt x="241" y="2"/>
                      </a:lnTo>
                      <a:lnTo>
                        <a:pt x="233" y="0"/>
                      </a:lnTo>
                      <a:lnTo>
                        <a:pt x="228" y="0"/>
                      </a:lnTo>
                      <a:lnTo>
                        <a:pt x="220" y="0"/>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828" name="Oval 839"/>
              <p:cNvSpPr>
                <a:spLocks noChangeArrowheads="1"/>
              </p:cNvSpPr>
              <p:nvPr/>
            </p:nvSpPr>
            <p:spPr bwMode="auto">
              <a:xfrm>
                <a:off x="5339" y="886"/>
                <a:ext cx="120" cy="112"/>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4829" name="Oval 840"/>
              <p:cNvSpPr>
                <a:spLocks noChangeArrowheads="1"/>
              </p:cNvSpPr>
              <p:nvPr/>
            </p:nvSpPr>
            <p:spPr bwMode="auto">
              <a:xfrm>
                <a:off x="5367" y="887"/>
                <a:ext cx="96" cy="112"/>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grpSp>
          <p:nvGrpSpPr>
            <p:cNvPr id="24746" name="Group 841"/>
            <p:cNvGrpSpPr>
              <a:grpSpLocks/>
            </p:cNvGrpSpPr>
            <p:nvPr/>
          </p:nvGrpSpPr>
          <p:grpSpPr bwMode="auto">
            <a:xfrm>
              <a:off x="3477" y="1162"/>
              <a:ext cx="193" cy="354"/>
              <a:chOff x="3526" y="1062"/>
              <a:chExt cx="212" cy="502"/>
            </a:xfrm>
          </p:grpSpPr>
          <p:grpSp>
            <p:nvGrpSpPr>
              <p:cNvPr id="24819" name="Group 842"/>
              <p:cNvGrpSpPr>
                <a:grpSpLocks noChangeAspect="1"/>
              </p:cNvGrpSpPr>
              <p:nvPr/>
            </p:nvGrpSpPr>
            <p:grpSpPr bwMode="auto">
              <a:xfrm>
                <a:off x="3526" y="1062"/>
                <a:ext cx="212" cy="502"/>
                <a:chOff x="2716" y="648"/>
                <a:chExt cx="212" cy="502"/>
              </a:xfrm>
            </p:grpSpPr>
            <p:sp>
              <p:nvSpPr>
                <p:cNvPr id="24822" name="AutoShape 843"/>
                <p:cNvSpPr>
                  <a:spLocks noChangeAspect="1" noChangeArrowheads="1" noTextEdit="1"/>
                </p:cNvSpPr>
                <p:nvPr/>
              </p:nvSpPr>
              <p:spPr bwMode="auto">
                <a:xfrm>
                  <a:off x="2716" y="648"/>
                  <a:ext cx="212" cy="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823" name="Freeform 844"/>
                <p:cNvSpPr>
                  <a:spLocks/>
                </p:cNvSpPr>
                <p:nvPr/>
              </p:nvSpPr>
              <p:spPr bwMode="auto">
                <a:xfrm>
                  <a:off x="2716" y="782"/>
                  <a:ext cx="212" cy="368"/>
                </a:xfrm>
                <a:custGeom>
                  <a:avLst/>
                  <a:gdLst>
                    <a:gd name="T0" fmla="*/ 2 w 424"/>
                    <a:gd name="T1" fmla="*/ 3 h 737"/>
                    <a:gd name="T2" fmla="*/ 2 w 424"/>
                    <a:gd name="T3" fmla="*/ 5 h 737"/>
                    <a:gd name="T4" fmla="*/ 1 w 424"/>
                    <a:gd name="T5" fmla="*/ 5 h 737"/>
                    <a:gd name="T6" fmla="*/ 1 w 424"/>
                    <a:gd name="T7" fmla="*/ 5 h 737"/>
                    <a:gd name="T8" fmla="*/ 1 w 424"/>
                    <a:gd name="T9" fmla="*/ 3 h 737"/>
                    <a:gd name="T10" fmla="*/ 1 w 424"/>
                    <a:gd name="T11" fmla="*/ 3 h 737"/>
                    <a:gd name="T12" fmla="*/ 1 w 424"/>
                    <a:gd name="T13" fmla="*/ 2 h 737"/>
                    <a:gd name="T14" fmla="*/ 1 w 424"/>
                    <a:gd name="T15" fmla="*/ 2 h 737"/>
                    <a:gd name="T16" fmla="*/ 1 w 424"/>
                    <a:gd name="T17" fmla="*/ 1 h 737"/>
                    <a:gd name="T18" fmla="*/ 1 w 424"/>
                    <a:gd name="T19" fmla="*/ 2 h 737"/>
                    <a:gd name="T20" fmla="*/ 0 w 424"/>
                    <a:gd name="T21" fmla="*/ 2 h 737"/>
                    <a:gd name="T22" fmla="*/ 1 w 424"/>
                    <a:gd name="T23" fmla="*/ 1 h 737"/>
                    <a:gd name="T24" fmla="*/ 1 w 424"/>
                    <a:gd name="T25" fmla="*/ 1 h 737"/>
                    <a:gd name="T26" fmla="*/ 1 w 424"/>
                    <a:gd name="T27" fmla="*/ 0 h 737"/>
                    <a:gd name="T28" fmla="*/ 2 w 424"/>
                    <a:gd name="T29" fmla="*/ 0 h 737"/>
                    <a:gd name="T30" fmla="*/ 3 w 424"/>
                    <a:gd name="T31" fmla="*/ 0 h 737"/>
                    <a:gd name="T32" fmla="*/ 4 w 424"/>
                    <a:gd name="T33" fmla="*/ 1 h 737"/>
                    <a:gd name="T34" fmla="*/ 3 w 424"/>
                    <a:gd name="T35" fmla="*/ 1 h 737"/>
                    <a:gd name="T36" fmla="*/ 4 w 424"/>
                    <a:gd name="T37" fmla="*/ 2 h 737"/>
                    <a:gd name="T38" fmla="*/ 3 w 424"/>
                    <a:gd name="T39" fmla="*/ 2 h 737"/>
                    <a:gd name="T40" fmla="*/ 3 w 424"/>
                    <a:gd name="T41" fmla="*/ 1 h 737"/>
                    <a:gd name="T42" fmla="*/ 3 w 424"/>
                    <a:gd name="T43" fmla="*/ 2 h 737"/>
                    <a:gd name="T44" fmla="*/ 3 w 424"/>
                    <a:gd name="T45" fmla="*/ 2 h 737"/>
                    <a:gd name="T46" fmla="*/ 3 w 424"/>
                    <a:gd name="T47" fmla="*/ 3 h 737"/>
                    <a:gd name="T48" fmla="*/ 3 w 424"/>
                    <a:gd name="T49" fmla="*/ 3 h 737"/>
                    <a:gd name="T50" fmla="*/ 3 w 424"/>
                    <a:gd name="T51" fmla="*/ 5 h 737"/>
                    <a:gd name="T52" fmla="*/ 3 w 424"/>
                    <a:gd name="T53" fmla="*/ 5 h 737"/>
                    <a:gd name="T54" fmla="*/ 2 w 424"/>
                    <a:gd name="T55" fmla="*/ 5 h 737"/>
                    <a:gd name="T56" fmla="*/ 2 w 424"/>
                    <a:gd name="T57" fmla="*/ 3 h 737"/>
                    <a:gd name="T58" fmla="*/ 2 w 424"/>
                    <a:gd name="T59" fmla="*/ 3 h 7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4"/>
                    <a:gd name="T91" fmla="*/ 0 h 737"/>
                    <a:gd name="T92" fmla="*/ 424 w 424"/>
                    <a:gd name="T93" fmla="*/ 737 h 73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4" h="737">
                      <a:moveTo>
                        <a:pt x="196" y="430"/>
                      </a:moveTo>
                      <a:lnTo>
                        <a:pt x="196" y="737"/>
                      </a:lnTo>
                      <a:lnTo>
                        <a:pt x="45" y="737"/>
                      </a:lnTo>
                      <a:lnTo>
                        <a:pt x="126" y="684"/>
                      </a:lnTo>
                      <a:lnTo>
                        <a:pt x="128" y="434"/>
                      </a:lnTo>
                      <a:lnTo>
                        <a:pt x="108" y="434"/>
                      </a:lnTo>
                      <a:lnTo>
                        <a:pt x="104" y="344"/>
                      </a:lnTo>
                      <a:lnTo>
                        <a:pt x="82" y="344"/>
                      </a:lnTo>
                      <a:lnTo>
                        <a:pt x="102" y="189"/>
                      </a:lnTo>
                      <a:lnTo>
                        <a:pt x="49" y="360"/>
                      </a:lnTo>
                      <a:lnTo>
                        <a:pt x="0" y="356"/>
                      </a:lnTo>
                      <a:lnTo>
                        <a:pt x="41" y="203"/>
                      </a:lnTo>
                      <a:lnTo>
                        <a:pt x="16" y="193"/>
                      </a:lnTo>
                      <a:lnTo>
                        <a:pt x="77" y="51"/>
                      </a:lnTo>
                      <a:lnTo>
                        <a:pt x="212" y="0"/>
                      </a:lnTo>
                      <a:lnTo>
                        <a:pt x="353" y="51"/>
                      </a:lnTo>
                      <a:lnTo>
                        <a:pt x="408" y="193"/>
                      </a:lnTo>
                      <a:lnTo>
                        <a:pt x="383" y="203"/>
                      </a:lnTo>
                      <a:lnTo>
                        <a:pt x="424" y="356"/>
                      </a:lnTo>
                      <a:lnTo>
                        <a:pt x="375" y="360"/>
                      </a:lnTo>
                      <a:lnTo>
                        <a:pt x="322" y="189"/>
                      </a:lnTo>
                      <a:lnTo>
                        <a:pt x="342" y="344"/>
                      </a:lnTo>
                      <a:lnTo>
                        <a:pt x="320" y="344"/>
                      </a:lnTo>
                      <a:lnTo>
                        <a:pt x="316" y="434"/>
                      </a:lnTo>
                      <a:lnTo>
                        <a:pt x="296" y="434"/>
                      </a:lnTo>
                      <a:lnTo>
                        <a:pt x="296" y="684"/>
                      </a:lnTo>
                      <a:lnTo>
                        <a:pt x="379" y="737"/>
                      </a:lnTo>
                      <a:lnTo>
                        <a:pt x="228" y="737"/>
                      </a:lnTo>
                      <a:lnTo>
                        <a:pt x="228" y="430"/>
                      </a:lnTo>
                      <a:lnTo>
                        <a:pt x="196" y="43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24" name="Freeform 845"/>
                <p:cNvSpPr>
                  <a:spLocks/>
                </p:cNvSpPr>
                <p:nvPr/>
              </p:nvSpPr>
              <p:spPr bwMode="auto">
                <a:xfrm>
                  <a:off x="2826" y="785"/>
                  <a:ext cx="39" cy="34"/>
                </a:xfrm>
                <a:custGeom>
                  <a:avLst/>
                  <a:gdLst>
                    <a:gd name="T0" fmla="*/ 0 w 78"/>
                    <a:gd name="T1" fmla="*/ 0 h 69"/>
                    <a:gd name="T2" fmla="*/ 1 w 78"/>
                    <a:gd name="T3" fmla="*/ 0 h 69"/>
                    <a:gd name="T4" fmla="*/ 1 w 78"/>
                    <a:gd name="T5" fmla="*/ 0 h 69"/>
                    <a:gd name="T6" fmla="*/ 0 w 78"/>
                    <a:gd name="T7" fmla="*/ 0 h 69"/>
                    <a:gd name="T8" fmla="*/ 0 60000 65536"/>
                    <a:gd name="T9" fmla="*/ 0 60000 65536"/>
                    <a:gd name="T10" fmla="*/ 0 60000 65536"/>
                    <a:gd name="T11" fmla="*/ 0 60000 65536"/>
                    <a:gd name="T12" fmla="*/ 0 w 78"/>
                    <a:gd name="T13" fmla="*/ 0 h 69"/>
                    <a:gd name="T14" fmla="*/ 78 w 78"/>
                    <a:gd name="T15" fmla="*/ 69 h 69"/>
                  </a:gdLst>
                  <a:ahLst/>
                  <a:cxnLst>
                    <a:cxn ang="T8">
                      <a:pos x="T0" y="T1"/>
                    </a:cxn>
                    <a:cxn ang="T9">
                      <a:pos x="T2" y="T3"/>
                    </a:cxn>
                    <a:cxn ang="T10">
                      <a:pos x="T4" y="T5"/>
                    </a:cxn>
                    <a:cxn ang="T11">
                      <a:pos x="T6" y="T7"/>
                    </a:cxn>
                  </a:cxnLst>
                  <a:rect l="T12" t="T13" r="T14" b="T15"/>
                  <a:pathLst>
                    <a:path w="78" h="69">
                      <a:moveTo>
                        <a:pt x="0" y="0"/>
                      </a:moveTo>
                      <a:lnTo>
                        <a:pt x="41" y="69"/>
                      </a:lnTo>
                      <a:lnTo>
                        <a:pt x="78" y="1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25" name="Freeform 846"/>
                <p:cNvSpPr>
                  <a:spLocks/>
                </p:cNvSpPr>
                <p:nvPr/>
              </p:nvSpPr>
              <p:spPr bwMode="auto">
                <a:xfrm>
                  <a:off x="2787" y="785"/>
                  <a:ext cx="39" cy="34"/>
                </a:xfrm>
                <a:custGeom>
                  <a:avLst/>
                  <a:gdLst>
                    <a:gd name="T0" fmla="*/ 0 w 79"/>
                    <a:gd name="T1" fmla="*/ 0 h 69"/>
                    <a:gd name="T2" fmla="*/ 0 w 79"/>
                    <a:gd name="T3" fmla="*/ 0 h 69"/>
                    <a:gd name="T4" fmla="*/ 0 w 79"/>
                    <a:gd name="T5" fmla="*/ 0 h 69"/>
                    <a:gd name="T6" fmla="*/ 0 w 79"/>
                    <a:gd name="T7" fmla="*/ 0 h 69"/>
                    <a:gd name="T8" fmla="*/ 0 60000 65536"/>
                    <a:gd name="T9" fmla="*/ 0 60000 65536"/>
                    <a:gd name="T10" fmla="*/ 0 60000 65536"/>
                    <a:gd name="T11" fmla="*/ 0 60000 65536"/>
                    <a:gd name="T12" fmla="*/ 0 w 79"/>
                    <a:gd name="T13" fmla="*/ 0 h 69"/>
                    <a:gd name="T14" fmla="*/ 79 w 79"/>
                    <a:gd name="T15" fmla="*/ 69 h 69"/>
                  </a:gdLst>
                  <a:ahLst/>
                  <a:cxnLst>
                    <a:cxn ang="T8">
                      <a:pos x="T0" y="T1"/>
                    </a:cxn>
                    <a:cxn ang="T9">
                      <a:pos x="T2" y="T3"/>
                    </a:cxn>
                    <a:cxn ang="T10">
                      <a:pos x="T4" y="T5"/>
                    </a:cxn>
                    <a:cxn ang="T11">
                      <a:pos x="T6" y="T7"/>
                    </a:cxn>
                  </a:cxnLst>
                  <a:rect l="T12" t="T13" r="T14" b="T15"/>
                  <a:pathLst>
                    <a:path w="79" h="69">
                      <a:moveTo>
                        <a:pt x="36" y="69"/>
                      </a:moveTo>
                      <a:lnTo>
                        <a:pt x="79" y="0"/>
                      </a:lnTo>
                      <a:lnTo>
                        <a:pt x="0" y="10"/>
                      </a:lnTo>
                      <a:lnTo>
                        <a:pt x="36" y="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26" name="Freeform 847"/>
                <p:cNvSpPr>
                  <a:spLocks/>
                </p:cNvSpPr>
                <p:nvPr/>
              </p:nvSpPr>
              <p:spPr bwMode="auto">
                <a:xfrm>
                  <a:off x="2753" y="648"/>
                  <a:ext cx="142" cy="144"/>
                </a:xfrm>
                <a:custGeom>
                  <a:avLst/>
                  <a:gdLst>
                    <a:gd name="T0" fmla="*/ 3 w 282"/>
                    <a:gd name="T1" fmla="*/ 1 h 289"/>
                    <a:gd name="T2" fmla="*/ 3 w 282"/>
                    <a:gd name="T3" fmla="*/ 0 h 289"/>
                    <a:gd name="T4" fmla="*/ 3 w 282"/>
                    <a:gd name="T5" fmla="*/ 0 h 289"/>
                    <a:gd name="T6" fmla="*/ 3 w 282"/>
                    <a:gd name="T7" fmla="*/ 0 h 289"/>
                    <a:gd name="T8" fmla="*/ 3 w 282"/>
                    <a:gd name="T9" fmla="*/ 0 h 289"/>
                    <a:gd name="T10" fmla="*/ 3 w 282"/>
                    <a:gd name="T11" fmla="*/ 0 h 289"/>
                    <a:gd name="T12" fmla="*/ 2 w 282"/>
                    <a:gd name="T13" fmla="*/ 0 h 289"/>
                    <a:gd name="T14" fmla="*/ 2 w 282"/>
                    <a:gd name="T15" fmla="*/ 0 h 289"/>
                    <a:gd name="T16" fmla="*/ 2 w 282"/>
                    <a:gd name="T17" fmla="*/ 0 h 289"/>
                    <a:gd name="T18" fmla="*/ 2 w 282"/>
                    <a:gd name="T19" fmla="*/ 0 h 289"/>
                    <a:gd name="T20" fmla="*/ 2 w 282"/>
                    <a:gd name="T21" fmla="*/ 0 h 289"/>
                    <a:gd name="T22" fmla="*/ 2 w 282"/>
                    <a:gd name="T23" fmla="*/ 0 h 289"/>
                    <a:gd name="T24" fmla="*/ 2 w 282"/>
                    <a:gd name="T25" fmla="*/ 0 h 289"/>
                    <a:gd name="T26" fmla="*/ 2 w 282"/>
                    <a:gd name="T27" fmla="*/ 0 h 289"/>
                    <a:gd name="T28" fmla="*/ 2 w 282"/>
                    <a:gd name="T29" fmla="*/ 0 h 289"/>
                    <a:gd name="T30" fmla="*/ 2 w 282"/>
                    <a:gd name="T31" fmla="*/ 0 h 289"/>
                    <a:gd name="T32" fmla="*/ 2 w 282"/>
                    <a:gd name="T33" fmla="*/ 0 h 289"/>
                    <a:gd name="T34" fmla="*/ 1 w 282"/>
                    <a:gd name="T35" fmla="*/ 0 h 289"/>
                    <a:gd name="T36" fmla="*/ 1 w 282"/>
                    <a:gd name="T37" fmla="*/ 0 h 289"/>
                    <a:gd name="T38" fmla="*/ 1 w 282"/>
                    <a:gd name="T39" fmla="*/ 0 h 289"/>
                    <a:gd name="T40" fmla="*/ 1 w 282"/>
                    <a:gd name="T41" fmla="*/ 0 h 289"/>
                    <a:gd name="T42" fmla="*/ 1 w 282"/>
                    <a:gd name="T43" fmla="*/ 0 h 289"/>
                    <a:gd name="T44" fmla="*/ 1 w 282"/>
                    <a:gd name="T45" fmla="*/ 0 h 289"/>
                    <a:gd name="T46" fmla="*/ 1 w 282"/>
                    <a:gd name="T47" fmla="*/ 0 h 289"/>
                    <a:gd name="T48" fmla="*/ 1 w 282"/>
                    <a:gd name="T49" fmla="*/ 0 h 289"/>
                    <a:gd name="T50" fmla="*/ 1 w 282"/>
                    <a:gd name="T51" fmla="*/ 0 h 289"/>
                    <a:gd name="T52" fmla="*/ 1 w 282"/>
                    <a:gd name="T53" fmla="*/ 0 h 289"/>
                    <a:gd name="T54" fmla="*/ 1 w 282"/>
                    <a:gd name="T55" fmla="*/ 0 h 289"/>
                    <a:gd name="T56" fmla="*/ 1 w 282"/>
                    <a:gd name="T57" fmla="*/ 0 h 289"/>
                    <a:gd name="T58" fmla="*/ 1 w 282"/>
                    <a:gd name="T59" fmla="*/ 0 h 289"/>
                    <a:gd name="T60" fmla="*/ 1 w 282"/>
                    <a:gd name="T61" fmla="*/ 0 h 289"/>
                    <a:gd name="T62" fmla="*/ 0 w 282"/>
                    <a:gd name="T63" fmla="*/ 1 h 289"/>
                    <a:gd name="T64" fmla="*/ 0 w 282"/>
                    <a:gd name="T65" fmla="*/ 2 h 289"/>
                    <a:gd name="T66" fmla="*/ 3 w 282"/>
                    <a:gd name="T67" fmla="*/ 1 h 28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89"/>
                    <a:gd name="T104" fmla="*/ 282 w 282"/>
                    <a:gd name="T105" fmla="*/ 289 h 28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89">
                      <a:moveTo>
                        <a:pt x="282" y="141"/>
                      </a:moveTo>
                      <a:lnTo>
                        <a:pt x="282" y="134"/>
                      </a:lnTo>
                      <a:lnTo>
                        <a:pt x="282" y="128"/>
                      </a:lnTo>
                      <a:lnTo>
                        <a:pt x="282" y="120"/>
                      </a:lnTo>
                      <a:lnTo>
                        <a:pt x="280" y="112"/>
                      </a:lnTo>
                      <a:lnTo>
                        <a:pt x="278" y="106"/>
                      </a:lnTo>
                      <a:lnTo>
                        <a:pt x="276" y="98"/>
                      </a:lnTo>
                      <a:lnTo>
                        <a:pt x="274" y="92"/>
                      </a:lnTo>
                      <a:lnTo>
                        <a:pt x="272" y="86"/>
                      </a:lnTo>
                      <a:lnTo>
                        <a:pt x="269" y="81"/>
                      </a:lnTo>
                      <a:lnTo>
                        <a:pt x="267" y="75"/>
                      </a:lnTo>
                      <a:lnTo>
                        <a:pt x="263" y="69"/>
                      </a:lnTo>
                      <a:lnTo>
                        <a:pt x="259" y="63"/>
                      </a:lnTo>
                      <a:lnTo>
                        <a:pt x="255" y="57"/>
                      </a:lnTo>
                      <a:lnTo>
                        <a:pt x="251" y="51"/>
                      </a:lnTo>
                      <a:lnTo>
                        <a:pt x="247" y="47"/>
                      </a:lnTo>
                      <a:lnTo>
                        <a:pt x="241" y="41"/>
                      </a:lnTo>
                      <a:lnTo>
                        <a:pt x="237" y="37"/>
                      </a:lnTo>
                      <a:lnTo>
                        <a:pt x="231" y="31"/>
                      </a:lnTo>
                      <a:lnTo>
                        <a:pt x="227" y="28"/>
                      </a:lnTo>
                      <a:lnTo>
                        <a:pt x="221" y="24"/>
                      </a:lnTo>
                      <a:lnTo>
                        <a:pt x="216" y="20"/>
                      </a:lnTo>
                      <a:lnTo>
                        <a:pt x="210" y="18"/>
                      </a:lnTo>
                      <a:lnTo>
                        <a:pt x="204" y="14"/>
                      </a:lnTo>
                      <a:lnTo>
                        <a:pt x="198" y="12"/>
                      </a:lnTo>
                      <a:lnTo>
                        <a:pt x="190" y="8"/>
                      </a:lnTo>
                      <a:lnTo>
                        <a:pt x="184" y="6"/>
                      </a:lnTo>
                      <a:lnTo>
                        <a:pt x="178" y="4"/>
                      </a:lnTo>
                      <a:lnTo>
                        <a:pt x="170" y="2"/>
                      </a:lnTo>
                      <a:lnTo>
                        <a:pt x="164" y="2"/>
                      </a:lnTo>
                      <a:lnTo>
                        <a:pt x="157" y="0"/>
                      </a:lnTo>
                      <a:lnTo>
                        <a:pt x="149" y="0"/>
                      </a:lnTo>
                      <a:lnTo>
                        <a:pt x="143" y="0"/>
                      </a:lnTo>
                      <a:lnTo>
                        <a:pt x="135" y="0"/>
                      </a:lnTo>
                      <a:lnTo>
                        <a:pt x="127" y="0"/>
                      </a:lnTo>
                      <a:lnTo>
                        <a:pt x="121" y="2"/>
                      </a:lnTo>
                      <a:lnTo>
                        <a:pt x="113" y="2"/>
                      </a:lnTo>
                      <a:lnTo>
                        <a:pt x="108" y="4"/>
                      </a:lnTo>
                      <a:lnTo>
                        <a:pt x="100" y="6"/>
                      </a:lnTo>
                      <a:lnTo>
                        <a:pt x="94" y="8"/>
                      </a:lnTo>
                      <a:lnTo>
                        <a:pt x="86" y="12"/>
                      </a:lnTo>
                      <a:lnTo>
                        <a:pt x="80" y="14"/>
                      </a:lnTo>
                      <a:lnTo>
                        <a:pt x="74" y="18"/>
                      </a:lnTo>
                      <a:lnTo>
                        <a:pt x="68" y="20"/>
                      </a:lnTo>
                      <a:lnTo>
                        <a:pt x="62" y="24"/>
                      </a:lnTo>
                      <a:lnTo>
                        <a:pt x="57" y="28"/>
                      </a:lnTo>
                      <a:lnTo>
                        <a:pt x="53" y="31"/>
                      </a:lnTo>
                      <a:lnTo>
                        <a:pt x="47" y="37"/>
                      </a:lnTo>
                      <a:lnTo>
                        <a:pt x="43" y="41"/>
                      </a:lnTo>
                      <a:lnTo>
                        <a:pt x="37" y="47"/>
                      </a:lnTo>
                      <a:lnTo>
                        <a:pt x="33" y="51"/>
                      </a:lnTo>
                      <a:lnTo>
                        <a:pt x="29" y="57"/>
                      </a:lnTo>
                      <a:lnTo>
                        <a:pt x="25" y="63"/>
                      </a:lnTo>
                      <a:lnTo>
                        <a:pt x="21" y="69"/>
                      </a:lnTo>
                      <a:lnTo>
                        <a:pt x="17" y="75"/>
                      </a:lnTo>
                      <a:lnTo>
                        <a:pt x="13" y="81"/>
                      </a:lnTo>
                      <a:lnTo>
                        <a:pt x="11" y="86"/>
                      </a:lnTo>
                      <a:lnTo>
                        <a:pt x="9" y="92"/>
                      </a:lnTo>
                      <a:lnTo>
                        <a:pt x="7" y="98"/>
                      </a:lnTo>
                      <a:lnTo>
                        <a:pt x="5" y="106"/>
                      </a:lnTo>
                      <a:lnTo>
                        <a:pt x="4" y="112"/>
                      </a:lnTo>
                      <a:lnTo>
                        <a:pt x="2" y="120"/>
                      </a:lnTo>
                      <a:lnTo>
                        <a:pt x="2" y="128"/>
                      </a:lnTo>
                      <a:lnTo>
                        <a:pt x="0" y="134"/>
                      </a:lnTo>
                      <a:lnTo>
                        <a:pt x="0" y="141"/>
                      </a:lnTo>
                      <a:lnTo>
                        <a:pt x="0" y="289"/>
                      </a:lnTo>
                      <a:lnTo>
                        <a:pt x="280" y="289"/>
                      </a:lnTo>
                      <a:lnTo>
                        <a:pt x="282" y="141"/>
                      </a:lnTo>
                      <a:close/>
                    </a:path>
                  </a:pathLst>
                </a:custGeom>
                <a:solidFill>
                  <a:srgbClr val="99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820" name="Oval 848"/>
              <p:cNvSpPr>
                <a:spLocks noChangeArrowheads="1"/>
              </p:cNvSpPr>
              <p:nvPr/>
            </p:nvSpPr>
            <p:spPr bwMode="auto">
              <a:xfrm>
                <a:off x="3574" y="1092"/>
                <a:ext cx="120" cy="112"/>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4821" name="Oval 849"/>
              <p:cNvSpPr>
                <a:spLocks noChangeArrowheads="1"/>
              </p:cNvSpPr>
              <p:nvPr/>
            </p:nvSpPr>
            <p:spPr bwMode="auto">
              <a:xfrm>
                <a:off x="3600" y="1092"/>
                <a:ext cx="96" cy="112"/>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grpSp>
          <p:nvGrpSpPr>
            <p:cNvPr id="24747" name="Group 850"/>
            <p:cNvGrpSpPr>
              <a:grpSpLocks/>
            </p:cNvGrpSpPr>
            <p:nvPr/>
          </p:nvGrpSpPr>
          <p:grpSpPr bwMode="auto">
            <a:xfrm>
              <a:off x="3303" y="1215"/>
              <a:ext cx="193" cy="355"/>
              <a:chOff x="3526" y="1062"/>
              <a:chExt cx="212" cy="502"/>
            </a:xfrm>
          </p:grpSpPr>
          <p:grpSp>
            <p:nvGrpSpPr>
              <p:cNvPr id="24811" name="Group 851"/>
              <p:cNvGrpSpPr>
                <a:grpSpLocks noChangeAspect="1"/>
              </p:cNvGrpSpPr>
              <p:nvPr/>
            </p:nvGrpSpPr>
            <p:grpSpPr bwMode="auto">
              <a:xfrm>
                <a:off x="3526" y="1062"/>
                <a:ext cx="212" cy="502"/>
                <a:chOff x="2716" y="648"/>
                <a:chExt cx="212" cy="502"/>
              </a:xfrm>
            </p:grpSpPr>
            <p:sp>
              <p:nvSpPr>
                <p:cNvPr id="24814" name="AutoShape 852"/>
                <p:cNvSpPr>
                  <a:spLocks noChangeAspect="1" noChangeArrowheads="1" noTextEdit="1"/>
                </p:cNvSpPr>
                <p:nvPr/>
              </p:nvSpPr>
              <p:spPr bwMode="auto">
                <a:xfrm>
                  <a:off x="2716" y="648"/>
                  <a:ext cx="212" cy="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815" name="Freeform 853"/>
                <p:cNvSpPr>
                  <a:spLocks/>
                </p:cNvSpPr>
                <p:nvPr/>
              </p:nvSpPr>
              <p:spPr bwMode="auto">
                <a:xfrm>
                  <a:off x="2716" y="782"/>
                  <a:ext cx="212" cy="368"/>
                </a:xfrm>
                <a:custGeom>
                  <a:avLst/>
                  <a:gdLst>
                    <a:gd name="T0" fmla="*/ 2 w 424"/>
                    <a:gd name="T1" fmla="*/ 3 h 737"/>
                    <a:gd name="T2" fmla="*/ 2 w 424"/>
                    <a:gd name="T3" fmla="*/ 5 h 737"/>
                    <a:gd name="T4" fmla="*/ 1 w 424"/>
                    <a:gd name="T5" fmla="*/ 5 h 737"/>
                    <a:gd name="T6" fmla="*/ 1 w 424"/>
                    <a:gd name="T7" fmla="*/ 5 h 737"/>
                    <a:gd name="T8" fmla="*/ 1 w 424"/>
                    <a:gd name="T9" fmla="*/ 3 h 737"/>
                    <a:gd name="T10" fmla="*/ 1 w 424"/>
                    <a:gd name="T11" fmla="*/ 3 h 737"/>
                    <a:gd name="T12" fmla="*/ 1 w 424"/>
                    <a:gd name="T13" fmla="*/ 2 h 737"/>
                    <a:gd name="T14" fmla="*/ 1 w 424"/>
                    <a:gd name="T15" fmla="*/ 2 h 737"/>
                    <a:gd name="T16" fmla="*/ 1 w 424"/>
                    <a:gd name="T17" fmla="*/ 1 h 737"/>
                    <a:gd name="T18" fmla="*/ 1 w 424"/>
                    <a:gd name="T19" fmla="*/ 2 h 737"/>
                    <a:gd name="T20" fmla="*/ 0 w 424"/>
                    <a:gd name="T21" fmla="*/ 2 h 737"/>
                    <a:gd name="T22" fmla="*/ 1 w 424"/>
                    <a:gd name="T23" fmla="*/ 1 h 737"/>
                    <a:gd name="T24" fmla="*/ 1 w 424"/>
                    <a:gd name="T25" fmla="*/ 1 h 737"/>
                    <a:gd name="T26" fmla="*/ 1 w 424"/>
                    <a:gd name="T27" fmla="*/ 0 h 737"/>
                    <a:gd name="T28" fmla="*/ 2 w 424"/>
                    <a:gd name="T29" fmla="*/ 0 h 737"/>
                    <a:gd name="T30" fmla="*/ 3 w 424"/>
                    <a:gd name="T31" fmla="*/ 0 h 737"/>
                    <a:gd name="T32" fmla="*/ 4 w 424"/>
                    <a:gd name="T33" fmla="*/ 1 h 737"/>
                    <a:gd name="T34" fmla="*/ 3 w 424"/>
                    <a:gd name="T35" fmla="*/ 1 h 737"/>
                    <a:gd name="T36" fmla="*/ 4 w 424"/>
                    <a:gd name="T37" fmla="*/ 2 h 737"/>
                    <a:gd name="T38" fmla="*/ 3 w 424"/>
                    <a:gd name="T39" fmla="*/ 2 h 737"/>
                    <a:gd name="T40" fmla="*/ 3 w 424"/>
                    <a:gd name="T41" fmla="*/ 1 h 737"/>
                    <a:gd name="T42" fmla="*/ 3 w 424"/>
                    <a:gd name="T43" fmla="*/ 2 h 737"/>
                    <a:gd name="T44" fmla="*/ 3 w 424"/>
                    <a:gd name="T45" fmla="*/ 2 h 737"/>
                    <a:gd name="T46" fmla="*/ 3 w 424"/>
                    <a:gd name="T47" fmla="*/ 3 h 737"/>
                    <a:gd name="T48" fmla="*/ 3 w 424"/>
                    <a:gd name="T49" fmla="*/ 3 h 737"/>
                    <a:gd name="T50" fmla="*/ 3 w 424"/>
                    <a:gd name="T51" fmla="*/ 5 h 737"/>
                    <a:gd name="T52" fmla="*/ 3 w 424"/>
                    <a:gd name="T53" fmla="*/ 5 h 737"/>
                    <a:gd name="T54" fmla="*/ 2 w 424"/>
                    <a:gd name="T55" fmla="*/ 5 h 737"/>
                    <a:gd name="T56" fmla="*/ 2 w 424"/>
                    <a:gd name="T57" fmla="*/ 3 h 737"/>
                    <a:gd name="T58" fmla="*/ 2 w 424"/>
                    <a:gd name="T59" fmla="*/ 3 h 7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4"/>
                    <a:gd name="T91" fmla="*/ 0 h 737"/>
                    <a:gd name="T92" fmla="*/ 424 w 424"/>
                    <a:gd name="T93" fmla="*/ 737 h 73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4" h="737">
                      <a:moveTo>
                        <a:pt x="196" y="430"/>
                      </a:moveTo>
                      <a:lnTo>
                        <a:pt x="196" y="737"/>
                      </a:lnTo>
                      <a:lnTo>
                        <a:pt x="45" y="737"/>
                      </a:lnTo>
                      <a:lnTo>
                        <a:pt x="126" y="684"/>
                      </a:lnTo>
                      <a:lnTo>
                        <a:pt x="128" y="434"/>
                      </a:lnTo>
                      <a:lnTo>
                        <a:pt x="108" y="434"/>
                      </a:lnTo>
                      <a:lnTo>
                        <a:pt x="104" y="344"/>
                      </a:lnTo>
                      <a:lnTo>
                        <a:pt x="82" y="344"/>
                      </a:lnTo>
                      <a:lnTo>
                        <a:pt x="102" y="189"/>
                      </a:lnTo>
                      <a:lnTo>
                        <a:pt x="49" y="360"/>
                      </a:lnTo>
                      <a:lnTo>
                        <a:pt x="0" y="356"/>
                      </a:lnTo>
                      <a:lnTo>
                        <a:pt x="41" y="203"/>
                      </a:lnTo>
                      <a:lnTo>
                        <a:pt x="16" y="193"/>
                      </a:lnTo>
                      <a:lnTo>
                        <a:pt x="77" y="51"/>
                      </a:lnTo>
                      <a:lnTo>
                        <a:pt x="212" y="0"/>
                      </a:lnTo>
                      <a:lnTo>
                        <a:pt x="353" y="51"/>
                      </a:lnTo>
                      <a:lnTo>
                        <a:pt x="408" y="193"/>
                      </a:lnTo>
                      <a:lnTo>
                        <a:pt x="383" y="203"/>
                      </a:lnTo>
                      <a:lnTo>
                        <a:pt x="424" y="356"/>
                      </a:lnTo>
                      <a:lnTo>
                        <a:pt x="375" y="360"/>
                      </a:lnTo>
                      <a:lnTo>
                        <a:pt x="322" y="189"/>
                      </a:lnTo>
                      <a:lnTo>
                        <a:pt x="342" y="344"/>
                      </a:lnTo>
                      <a:lnTo>
                        <a:pt x="320" y="344"/>
                      </a:lnTo>
                      <a:lnTo>
                        <a:pt x="316" y="434"/>
                      </a:lnTo>
                      <a:lnTo>
                        <a:pt x="296" y="434"/>
                      </a:lnTo>
                      <a:lnTo>
                        <a:pt x="296" y="684"/>
                      </a:lnTo>
                      <a:lnTo>
                        <a:pt x="379" y="737"/>
                      </a:lnTo>
                      <a:lnTo>
                        <a:pt x="228" y="737"/>
                      </a:lnTo>
                      <a:lnTo>
                        <a:pt x="228" y="430"/>
                      </a:lnTo>
                      <a:lnTo>
                        <a:pt x="196" y="43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16" name="Freeform 854"/>
                <p:cNvSpPr>
                  <a:spLocks/>
                </p:cNvSpPr>
                <p:nvPr/>
              </p:nvSpPr>
              <p:spPr bwMode="auto">
                <a:xfrm>
                  <a:off x="2826" y="785"/>
                  <a:ext cx="39" cy="34"/>
                </a:xfrm>
                <a:custGeom>
                  <a:avLst/>
                  <a:gdLst>
                    <a:gd name="T0" fmla="*/ 0 w 78"/>
                    <a:gd name="T1" fmla="*/ 0 h 69"/>
                    <a:gd name="T2" fmla="*/ 1 w 78"/>
                    <a:gd name="T3" fmla="*/ 0 h 69"/>
                    <a:gd name="T4" fmla="*/ 1 w 78"/>
                    <a:gd name="T5" fmla="*/ 0 h 69"/>
                    <a:gd name="T6" fmla="*/ 0 w 78"/>
                    <a:gd name="T7" fmla="*/ 0 h 69"/>
                    <a:gd name="T8" fmla="*/ 0 60000 65536"/>
                    <a:gd name="T9" fmla="*/ 0 60000 65536"/>
                    <a:gd name="T10" fmla="*/ 0 60000 65536"/>
                    <a:gd name="T11" fmla="*/ 0 60000 65536"/>
                    <a:gd name="T12" fmla="*/ 0 w 78"/>
                    <a:gd name="T13" fmla="*/ 0 h 69"/>
                    <a:gd name="T14" fmla="*/ 78 w 78"/>
                    <a:gd name="T15" fmla="*/ 69 h 69"/>
                  </a:gdLst>
                  <a:ahLst/>
                  <a:cxnLst>
                    <a:cxn ang="T8">
                      <a:pos x="T0" y="T1"/>
                    </a:cxn>
                    <a:cxn ang="T9">
                      <a:pos x="T2" y="T3"/>
                    </a:cxn>
                    <a:cxn ang="T10">
                      <a:pos x="T4" y="T5"/>
                    </a:cxn>
                    <a:cxn ang="T11">
                      <a:pos x="T6" y="T7"/>
                    </a:cxn>
                  </a:cxnLst>
                  <a:rect l="T12" t="T13" r="T14" b="T15"/>
                  <a:pathLst>
                    <a:path w="78" h="69">
                      <a:moveTo>
                        <a:pt x="0" y="0"/>
                      </a:moveTo>
                      <a:lnTo>
                        <a:pt x="41" y="69"/>
                      </a:lnTo>
                      <a:lnTo>
                        <a:pt x="78" y="1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17" name="Freeform 855"/>
                <p:cNvSpPr>
                  <a:spLocks/>
                </p:cNvSpPr>
                <p:nvPr/>
              </p:nvSpPr>
              <p:spPr bwMode="auto">
                <a:xfrm>
                  <a:off x="2787" y="785"/>
                  <a:ext cx="39" cy="34"/>
                </a:xfrm>
                <a:custGeom>
                  <a:avLst/>
                  <a:gdLst>
                    <a:gd name="T0" fmla="*/ 0 w 79"/>
                    <a:gd name="T1" fmla="*/ 0 h 69"/>
                    <a:gd name="T2" fmla="*/ 0 w 79"/>
                    <a:gd name="T3" fmla="*/ 0 h 69"/>
                    <a:gd name="T4" fmla="*/ 0 w 79"/>
                    <a:gd name="T5" fmla="*/ 0 h 69"/>
                    <a:gd name="T6" fmla="*/ 0 w 79"/>
                    <a:gd name="T7" fmla="*/ 0 h 69"/>
                    <a:gd name="T8" fmla="*/ 0 60000 65536"/>
                    <a:gd name="T9" fmla="*/ 0 60000 65536"/>
                    <a:gd name="T10" fmla="*/ 0 60000 65536"/>
                    <a:gd name="T11" fmla="*/ 0 60000 65536"/>
                    <a:gd name="T12" fmla="*/ 0 w 79"/>
                    <a:gd name="T13" fmla="*/ 0 h 69"/>
                    <a:gd name="T14" fmla="*/ 79 w 79"/>
                    <a:gd name="T15" fmla="*/ 69 h 69"/>
                  </a:gdLst>
                  <a:ahLst/>
                  <a:cxnLst>
                    <a:cxn ang="T8">
                      <a:pos x="T0" y="T1"/>
                    </a:cxn>
                    <a:cxn ang="T9">
                      <a:pos x="T2" y="T3"/>
                    </a:cxn>
                    <a:cxn ang="T10">
                      <a:pos x="T4" y="T5"/>
                    </a:cxn>
                    <a:cxn ang="T11">
                      <a:pos x="T6" y="T7"/>
                    </a:cxn>
                  </a:cxnLst>
                  <a:rect l="T12" t="T13" r="T14" b="T15"/>
                  <a:pathLst>
                    <a:path w="79" h="69">
                      <a:moveTo>
                        <a:pt x="36" y="69"/>
                      </a:moveTo>
                      <a:lnTo>
                        <a:pt x="79" y="0"/>
                      </a:lnTo>
                      <a:lnTo>
                        <a:pt x="0" y="10"/>
                      </a:lnTo>
                      <a:lnTo>
                        <a:pt x="36" y="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18" name="Freeform 856"/>
                <p:cNvSpPr>
                  <a:spLocks/>
                </p:cNvSpPr>
                <p:nvPr/>
              </p:nvSpPr>
              <p:spPr bwMode="auto">
                <a:xfrm>
                  <a:off x="2753" y="648"/>
                  <a:ext cx="142" cy="144"/>
                </a:xfrm>
                <a:custGeom>
                  <a:avLst/>
                  <a:gdLst>
                    <a:gd name="T0" fmla="*/ 3 w 282"/>
                    <a:gd name="T1" fmla="*/ 1 h 289"/>
                    <a:gd name="T2" fmla="*/ 3 w 282"/>
                    <a:gd name="T3" fmla="*/ 0 h 289"/>
                    <a:gd name="T4" fmla="*/ 3 w 282"/>
                    <a:gd name="T5" fmla="*/ 0 h 289"/>
                    <a:gd name="T6" fmla="*/ 3 w 282"/>
                    <a:gd name="T7" fmla="*/ 0 h 289"/>
                    <a:gd name="T8" fmla="*/ 3 w 282"/>
                    <a:gd name="T9" fmla="*/ 0 h 289"/>
                    <a:gd name="T10" fmla="*/ 3 w 282"/>
                    <a:gd name="T11" fmla="*/ 0 h 289"/>
                    <a:gd name="T12" fmla="*/ 2 w 282"/>
                    <a:gd name="T13" fmla="*/ 0 h 289"/>
                    <a:gd name="T14" fmla="*/ 2 w 282"/>
                    <a:gd name="T15" fmla="*/ 0 h 289"/>
                    <a:gd name="T16" fmla="*/ 2 w 282"/>
                    <a:gd name="T17" fmla="*/ 0 h 289"/>
                    <a:gd name="T18" fmla="*/ 2 w 282"/>
                    <a:gd name="T19" fmla="*/ 0 h 289"/>
                    <a:gd name="T20" fmla="*/ 2 w 282"/>
                    <a:gd name="T21" fmla="*/ 0 h 289"/>
                    <a:gd name="T22" fmla="*/ 2 w 282"/>
                    <a:gd name="T23" fmla="*/ 0 h 289"/>
                    <a:gd name="T24" fmla="*/ 2 w 282"/>
                    <a:gd name="T25" fmla="*/ 0 h 289"/>
                    <a:gd name="T26" fmla="*/ 2 w 282"/>
                    <a:gd name="T27" fmla="*/ 0 h 289"/>
                    <a:gd name="T28" fmla="*/ 2 w 282"/>
                    <a:gd name="T29" fmla="*/ 0 h 289"/>
                    <a:gd name="T30" fmla="*/ 2 w 282"/>
                    <a:gd name="T31" fmla="*/ 0 h 289"/>
                    <a:gd name="T32" fmla="*/ 2 w 282"/>
                    <a:gd name="T33" fmla="*/ 0 h 289"/>
                    <a:gd name="T34" fmla="*/ 1 w 282"/>
                    <a:gd name="T35" fmla="*/ 0 h 289"/>
                    <a:gd name="T36" fmla="*/ 1 w 282"/>
                    <a:gd name="T37" fmla="*/ 0 h 289"/>
                    <a:gd name="T38" fmla="*/ 1 w 282"/>
                    <a:gd name="T39" fmla="*/ 0 h 289"/>
                    <a:gd name="T40" fmla="*/ 1 w 282"/>
                    <a:gd name="T41" fmla="*/ 0 h 289"/>
                    <a:gd name="T42" fmla="*/ 1 w 282"/>
                    <a:gd name="T43" fmla="*/ 0 h 289"/>
                    <a:gd name="T44" fmla="*/ 1 w 282"/>
                    <a:gd name="T45" fmla="*/ 0 h 289"/>
                    <a:gd name="T46" fmla="*/ 1 w 282"/>
                    <a:gd name="T47" fmla="*/ 0 h 289"/>
                    <a:gd name="T48" fmla="*/ 1 w 282"/>
                    <a:gd name="T49" fmla="*/ 0 h 289"/>
                    <a:gd name="T50" fmla="*/ 1 w 282"/>
                    <a:gd name="T51" fmla="*/ 0 h 289"/>
                    <a:gd name="T52" fmla="*/ 1 w 282"/>
                    <a:gd name="T53" fmla="*/ 0 h 289"/>
                    <a:gd name="T54" fmla="*/ 1 w 282"/>
                    <a:gd name="T55" fmla="*/ 0 h 289"/>
                    <a:gd name="T56" fmla="*/ 1 w 282"/>
                    <a:gd name="T57" fmla="*/ 0 h 289"/>
                    <a:gd name="T58" fmla="*/ 1 w 282"/>
                    <a:gd name="T59" fmla="*/ 0 h 289"/>
                    <a:gd name="T60" fmla="*/ 1 w 282"/>
                    <a:gd name="T61" fmla="*/ 0 h 289"/>
                    <a:gd name="T62" fmla="*/ 0 w 282"/>
                    <a:gd name="T63" fmla="*/ 1 h 289"/>
                    <a:gd name="T64" fmla="*/ 0 w 282"/>
                    <a:gd name="T65" fmla="*/ 2 h 289"/>
                    <a:gd name="T66" fmla="*/ 3 w 282"/>
                    <a:gd name="T67" fmla="*/ 1 h 28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89"/>
                    <a:gd name="T104" fmla="*/ 282 w 282"/>
                    <a:gd name="T105" fmla="*/ 289 h 28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89">
                      <a:moveTo>
                        <a:pt x="282" y="141"/>
                      </a:moveTo>
                      <a:lnTo>
                        <a:pt x="282" y="134"/>
                      </a:lnTo>
                      <a:lnTo>
                        <a:pt x="282" y="128"/>
                      </a:lnTo>
                      <a:lnTo>
                        <a:pt x="282" y="120"/>
                      </a:lnTo>
                      <a:lnTo>
                        <a:pt x="280" y="112"/>
                      </a:lnTo>
                      <a:lnTo>
                        <a:pt x="278" y="106"/>
                      </a:lnTo>
                      <a:lnTo>
                        <a:pt x="276" y="98"/>
                      </a:lnTo>
                      <a:lnTo>
                        <a:pt x="274" y="92"/>
                      </a:lnTo>
                      <a:lnTo>
                        <a:pt x="272" y="86"/>
                      </a:lnTo>
                      <a:lnTo>
                        <a:pt x="269" y="81"/>
                      </a:lnTo>
                      <a:lnTo>
                        <a:pt x="267" y="75"/>
                      </a:lnTo>
                      <a:lnTo>
                        <a:pt x="263" y="69"/>
                      </a:lnTo>
                      <a:lnTo>
                        <a:pt x="259" y="63"/>
                      </a:lnTo>
                      <a:lnTo>
                        <a:pt x="255" y="57"/>
                      </a:lnTo>
                      <a:lnTo>
                        <a:pt x="251" y="51"/>
                      </a:lnTo>
                      <a:lnTo>
                        <a:pt x="247" y="47"/>
                      </a:lnTo>
                      <a:lnTo>
                        <a:pt x="241" y="41"/>
                      </a:lnTo>
                      <a:lnTo>
                        <a:pt x="237" y="37"/>
                      </a:lnTo>
                      <a:lnTo>
                        <a:pt x="231" y="31"/>
                      </a:lnTo>
                      <a:lnTo>
                        <a:pt x="227" y="28"/>
                      </a:lnTo>
                      <a:lnTo>
                        <a:pt x="221" y="24"/>
                      </a:lnTo>
                      <a:lnTo>
                        <a:pt x="216" y="20"/>
                      </a:lnTo>
                      <a:lnTo>
                        <a:pt x="210" y="18"/>
                      </a:lnTo>
                      <a:lnTo>
                        <a:pt x="204" y="14"/>
                      </a:lnTo>
                      <a:lnTo>
                        <a:pt x="198" y="12"/>
                      </a:lnTo>
                      <a:lnTo>
                        <a:pt x="190" y="8"/>
                      </a:lnTo>
                      <a:lnTo>
                        <a:pt x="184" y="6"/>
                      </a:lnTo>
                      <a:lnTo>
                        <a:pt x="178" y="4"/>
                      </a:lnTo>
                      <a:lnTo>
                        <a:pt x="170" y="2"/>
                      </a:lnTo>
                      <a:lnTo>
                        <a:pt x="164" y="2"/>
                      </a:lnTo>
                      <a:lnTo>
                        <a:pt x="157" y="0"/>
                      </a:lnTo>
                      <a:lnTo>
                        <a:pt x="149" y="0"/>
                      </a:lnTo>
                      <a:lnTo>
                        <a:pt x="143" y="0"/>
                      </a:lnTo>
                      <a:lnTo>
                        <a:pt x="135" y="0"/>
                      </a:lnTo>
                      <a:lnTo>
                        <a:pt x="127" y="0"/>
                      </a:lnTo>
                      <a:lnTo>
                        <a:pt x="121" y="2"/>
                      </a:lnTo>
                      <a:lnTo>
                        <a:pt x="113" y="2"/>
                      </a:lnTo>
                      <a:lnTo>
                        <a:pt x="108" y="4"/>
                      </a:lnTo>
                      <a:lnTo>
                        <a:pt x="100" y="6"/>
                      </a:lnTo>
                      <a:lnTo>
                        <a:pt x="94" y="8"/>
                      </a:lnTo>
                      <a:lnTo>
                        <a:pt x="86" y="12"/>
                      </a:lnTo>
                      <a:lnTo>
                        <a:pt x="80" y="14"/>
                      </a:lnTo>
                      <a:lnTo>
                        <a:pt x="74" y="18"/>
                      </a:lnTo>
                      <a:lnTo>
                        <a:pt x="68" y="20"/>
                      </a:lnTo>
                      <a:lnTo>
                        <a:pt x="62" y="24"/>
                      </a:lnTo>
                      <a:lnTo>
                        <a:pt x="57" y="28"/>
                      </a:lnTo>
                      <a:lnTo>
                        <a:pt x="53" y="31"/>
                      </a:lnTo>
                      <a:lnTo>
                        <a:pt x="47" y="37"/>
                      </a:lnTo>
                      <a:lnTo>
                        <a:pt x="43" y="41"/>
                      </a:lnTo>
                      <a:lnTo>
                        <a:pt x="37" y="47"/>
                      </a:lnTo>
                      <a:lnTo>
                        <a:pt x="33" y="51"/>
                      </a:lnTo>
                      <a:lnTo>
                        <a:pt x="29" y="57"/>
                      </a:lnTo>
                      <a:lnTo>
                        <a:pt x="25" y="63"/>
                      </a:lnTo>
                      <a:lnTo>
                        <a:pt x="21" y="69"/>
                      </a:lnTo>
                      <a:lnTo>
                        <a:pt x="17" y="75"/>
                      </a:lnTo>
                      <a:lnTo>
                        <a:pt x="13" y="81"/>
                      </a:lnTo>
                      <a:lnTo>
                        <a:pt x="11" y="86"/>
                      </a:lnTo>
                      <a:lnTo>
                        <a:pt x="9" y="92"/>
                      </a:lnTo>
                      <a:lnTo>
                        <a:pt x="7" y="98"/>
                      </a:lnTo>
                      <a:lnTo>
                        <a:pt x="5" y="106"/>
                      </a:lnTo>
                      <a:lnTo>
                        <a:pt x="4" y="112"/>
                      </a:lnTo>
                      <a:lnTo>
                        <a:pt x="2" y="120"/>
                      </a:lnTo>
                      <a:lnTo>
                        <a:pt x="2" y="128"/>
                      </a:lnTo>
                      <a:lnTo>
                        <a:pt x="0" y="134"/>
                      </a:lnTo>
                      <a:lnTo>
                        <a:pt x="0" y="141"/>
                      </a:lnTo>
                      <a:lnTo>
                        <a:pt x="0" y="289"/>
                      </a:lnTo>
                      <a:lnTo>
                        <a:pt x="280" y="289"/>
                      </a:lnTo>
                      <a:lnTo>
                        <a:pt x="282" y="141"/>
                      </a:lnTo>
                      <a:close/>
                    </a:path>
                  </a:pathLst>
                </a:custGeom>
                <a:solidFill>
                  <a:srgbClr val="99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812" name="Oval 857"/>
              <p:cNvSpPr>
                <a:spLocks noChangeArrowheads="1"/>
              </p:cNvSpPr>
              <p:nvPr/>
            </p:nvSpPr>
            <p:spPr bwMode="auto">
              <a:xfrm>
                <a:off x="3574" y="1092"/>
                <a:ext cx="120" cy="112"/>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4813" name="Oval 858"/>
              <p:cNvSpPr>
                <a:spLocks noChangeArrowheads="1"/>
              </p:cNvSpPr>
              <p:nvPr/>
            </p:nvSpPr>
            <p:spPr bwMode="auto">
              <a:xfrm>
                <a:off x="3600" y="1092"/>
                <a:ext cx="96" cy="112"/>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grpSp>
          <p:nvGrpSpPr>
            <p:cNvPr id="24748" name="Group 859"/>
            <p:cNvGrpSpPr>
              <a:grpSpLocks/>
            </p:cNvGrpSpPr>
            <p:nvPr/>
          </p:nvGrpSpPr>
          <p:grpSpPr bwMode="auto">
            <a:xfrm>
              <a:off x="3463" y="1291"/>
              <a:ext cx="193" cy="345"/>
              <a:chOff x="5295" y="863"/>
              <a:chExt cx="211" cy="490"/>
            </a:xfrm>
          </p:grpSpPr>
          <p:grpSp>
            <p:nvGrpSpPr>
              <p:cNvPr id="24805" name="Group 860"/>
              <p:cNvGrpSpPr>
                <a:grpSpLocks noChangeAspect="1"/>
              </p:cNvGrpSpPr>
              <p:nvPr/>
            </p:nvGrpSpPr>
            <p:grpSpPr bwMode="auto">
              <a:xfrm>
                <a:off x="5295" y="863"/>
                <a:ext cx="211" cy="490"/>
                <a:chOff x="4703" y="648"/>
                <a:chExt cx="211" cy="490"/>
              </a:xfrm>
            </p:grpSpPr>
            <p:sp>
              <p:nvSpPr>
                <p:cNvPr id="24808" name="AutoShape 861"/>
                <p:cNvSpPr>
                  <a:spLocks noChangeAspect="1" noChangeArrowheads="1" noTextEdit="1"/>
                </p:cNvSpPr>
                <p:nvPr/>
              </p:nvSpPr>
              <p:spPr bwMode="auto">
                <a:xfrm>
                  <a:off x="4703" y="648"/>
                  <a:ext cx="211"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809" name="Freeform 862"/>
                <p:cNvSpPr>
                  <a:spLocks/>
                </p:cNvSpPr>
                <p:nvPr/>
              </p:nvSpPr>
              <p:spPr bwMode="auto">
                <a:xfrm>
                  <a:off x="4704" y="774"/>
                  <a:ext cx="210" cy="364"/>
                </a:xfrm>
                <a:custGeom>
                  <a:avLst/>
                  <a:gdLst>
                    <a:gd name="T0" fmla="*/ 2 w 420"/>
                    <a:gd name="T1" fmla="*/ 5 h 728"/>
                    <a:gd name="T2" fmla="*/ 2 w 420"/>
                    <a:gd name="T3" fmla="*/ 6 h 728"/>
                    <a:gd name="T4" fmla="*/ 1 w 420"/>
                    <a:gd name="T5" fmla="*/ 6 h 728"/>
                    <a:gd name="T6" fmla="*/ 1 w 420"/>
                    <a:gd name="T7" fmla="*/ 6 h 728"/>
                    <a:gd name="T8" fmla="*/ 1 w 420"/>
                    <a:gd name="T9" fmla="*/ 5 h 728"/>
                    <a:gd name="T10" fmla="*/ 1 w 420"/>
                    <a:gd name="T11" fmla="*/ 5 h 728"/>
                    <a:gd name="T12" fmla="*/ 1 w 420"/>
                    <a:gd name="T13" fmla="*/ 4 h 728"/>
                    <a:gd name="T14" fmla="*/ 1 w 420"/>
                    <a:gd name="T15" fmla="*/ 4 h 728"/>
                    <a:gd name="T16" fmla="*/ 1 w 420"/>
                    <a:gd name="T17" fmla="*/ 2 h 728"/>
                    <a:gd name="T18" fmla="*/ 1 w 420"/>
                    <a:gd name="T19" fmla="*/ 3 h 728"/>
                    <a:gd name="T20" fmla="*/ 0 w 420"/>
                    <a:gd name="T21" fmla="*/ 3 h 728"/>
                    <a:gd name="T22" fmla="*/ 1 w 420"/>
                    <a:gd name="T23" fmla="*/ 2 h 728"/>
                    <a:gd name="T24" fmla="*/ 1 w 420"/>
                    <a:gd name="T25" fmla="*/ 2 h 728"/>
                    <a:gd name="T26" fmla="*/ 1 w 420"/>
                    <a:gd name="T27" fmla="*/ 1 h 728"/>
                    <a:gd name="T28" fmla="*/ 2 w 420"/>
                    <a:gd name="T29" fmla="*/ 0 h 728"/>
                    <a:gd name="T30" fmla="*/ 3 w 420"/>
                    <a:gd name="T31" fmla="*/ 1 h 728"/>
                    <a:gd name="T32" fmla="*/ 4 w 420"/>
                    <a:gd name="T33" fmla="*/ 2 h 728"/>
                    <a:gd name="T34" fmla="*/ 3 w 420"/>
                    <a:gd name="T35" fmla="*/ 2 h 728"/>
                    <a:gd name="T36" fmla="*/ 4 w 420"/>
                    <a:gd name="T37" fmla="*/ 3 h 728"/>
                    <a:gd name="T38" fmla="*/ 3 w 420"/>
                    <a:gd name="T39" fmla="*/ 3 h 728"/>
                    <a:gd name="T40" fmla="*/ 3 w 420"/>
                    <a:gd name="T41" fmla="*/ 2 h 728"/>
                    <a:gd name="T42" fmla="*/ 3 w 420"/>
                    <a:gd name="T43" fmla="*/ 4 h 728"/>
                    <a:gd name="T44" fmla="*/ 3 w 420"/>
                    <a:gd name="T45" fmla="*/ 4 h 728"/>
                    <a:gd name="T46" fmla="*/ 3 w 420"/>
                    <a:gd name="T47" fmla="*/ 5 h 728"/>
                    <a:gd name="T48" fmla="*/ 3 w 420"/>
                    <a:gd name="T49" fmla="*/ 5 h 728"/>
                    <a:gd name="T50" fmla="*/ 3 w 420"/>
                    <a:gd name="T51" fmla="*/ 6 h 728"/>
                    <a:gd name="T52" fmla="*/ 3 w 420"/>
                    <a:gd name="T53" fmla="*/ 6 h 728"/>
                    <a:gd name="T54" fmla="*/ 2 w 420"/>
                    <a:gd name="T55" fmla="*/ 6 h 728"/>
                    <a:gd name="T56" fmla="*/ 2 w 420"/>
                    <a:gd name="T57" fmla="*/ 5 h 728"/>
                    <a:gd name="T58" fmla="*/ 2 w 420"/>
                    <a:gd name="T59" fmla="*/ 5 h 72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0"/>
                    <a:gd name="T91" fmla="*/ 0 h 728"/>
                    <a:gd name="T92" fmla="*/ 420 w 420"/>
                    <a:gd name="T93" fmla="*/ 728 h 72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0" h="728">
                      <a:moveTo>
                        <a:pt x="194" y="526"/>
                      </a:moveTo>
                      <a:lnTo>
                        <a:pt x="194" y="728"/>
                      </a:lnTo>
                      <a:lnTo>
                        <a:pt x="47" y="728"/>
                      </a:lnTo>
                      <a:lnTo>
                        <a:pt x="126" y="676"/>
                      </a:lnTo>
                      <a:lnTo>
                        <a:pt x="126" y="530"/>
                      </a:lnTo>
                      <a:lnTo>
                        <a:pt x="109" y="530"/>
                      </a:lnTo>
                      <a:lnTo>
                        <a:pt x="105" y="388"/>
                      </a:lnTo>
                      <a:lnTo>
                        <a:pt x="82" y="388"/>
                      </a:lnTo>
                      <a:lnTo>
                        <a:pt x="101" y="187"/>
                      </a:lnTo>
                      <a:lnTo>
                        <a:pt x="49" y="355"/>
                      </a:lnTo>
                      <a:lnTo>
                        <a:pt x="0" y="353"/>
                      </a:lnTo>
                      <a:lnTo>
                        <a:pt x="41" y="200"/>
                      </a:lnTo>
                      <a:lnTo>
                        <a:pt x="17" y="192"/>
                      </a:lnTo>
                      <a:lnTo>
                        <a:pt x="74" y="29"/>
                      </a:lnTo>
                      <a:lnTo>
                        <a:pt x="210" y="0"/>
                      </a:lnTo>
                      <a:lnTo>
                        <a:pt x="348" y="29"/>
                      </a:lnTo>
                      <a:lnTo>
                        <a:pt x="404" y="192"/>
                      </a:lnTo>
                      <a:lnTo>
                        <a:pt x="379" y="200"/>
                      </a:lnTo>
                      <a:lnTo>
                        <a:pt x="420" y="353"/>
                      </a:lnTo>
                      <a:lnTo>
                        <a:pt x="371" y="355"/>
                      </a:lnTo>
                      <a:lnTo>
                        <a:pt x="319" y="187"/>
                      </a:lnTo>
                      <a:lnTo>
                        <a:pt x="338" y="388"/>
                      </a:lnTo>
                      <a:lnTo>
                        <a:pt x="317" y="388"/>
                      </a:lnTo>
                      <a:lnTo>
                        <a:pt x="313" y="530"/>
                      </a:lnTo>
                      <a:lnTo>
                        <a:pt x="294" y="530"/>
                      </a:lnTo>
                      <a:lnTo>
                        <a:pt x="296" y="676"/>
                      </a:lnTo>
                      <a:lnTo>
                        <a:pt x="375" y="728"/>
                      </a:lnTo>
                      <a:lnTo>
                        <a:pt x="226" y="728"/>
                      </a:lnTo>
                      <a:lnTo>
                        <a:pt x="226" y="526"/>
                      </a:lnTo>
                      <a:lnTo>
                        <a:pt x="194" y="526"/>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10" name="Freeform 863"/>
                <p:cNvSpPr>
                  <a:spLocks/>
                </p:cNvSpPr>
                <p:nvPr/>
              </p:nvSpPr>
              <p:spPr bwMode="auto">
                <a:xfrm>
                  <a:off x="4702" y="648"/>
                  <a:ext cx="180" cy="140"/>
                </a:xfrm>
                <a:custGeom>
                  <a:avLst/>
                  <a:gdLst>
                    <a:gd name="T0" fmla="*/ 2 w 360"/>
                    <a:gd name="T1" fmla="*/ 0 h 279"/>
                    <a:gd name="T2" fmla="*/ 2 w 360"/>
                    <a:gd name="T3" fmla="*/ 1 h 279"/>
                    <a:gd name="T4" fmla="*/ 2 w 360"/>
                    <a:gd name="T5" fmla="*/ 1 h 279"/>
                    <a:gd name="T6" fmla="*/ 2 w 360"/>
                    <a:gd name="T7" fmla="*/ 1 h 279"/>
                    <a:gd name="T8" fmla="*/ 2 w 360"/>
                    <a:gd name="T9" fmla="*/ 1 h 279"/>
                    <a:gd name="T10" fmla="*/ 2 w 360"/>
                    <a:gd name="T11" fmla="*/ 1 h 279"/>
                    <a:gd name="T12" fmla="*/ 1 w 360"/>
                    <a:gd name="T13" fmla="*/ 1 h 279"/>
                    <a:gd name="T14" fmla="*/ 1 w 360"/>
                    <a:gd name="T15" fmla="*/ 1 h 279"/>
                    <a:gd name="T16" fmla="*/ 1 w 360"/>
                    <a:gd name="T17" fmla="*/ 1 h 279"/>
                    <a:gd name="T18" fmla="*/ 1 w 360"/>
                    <a:gd name="T19" fmla="*/ 1 h 279"/>
                    <a:gd name="T20" fmla="*/ 1 w 360"/>
                    <a:gd name="T21" fmla="*/ 1 h 279"/>
                    <a:gd name="T22" fmla="*/ 1 w 360"/>
                    <a:gd name="T23" fmla="*/ 1 h 279"/>
                    <a:gd name="T24" fmla="*/ 1 w 360"/>
                    <a:gd name="T25" fmla="*/ 1 h 279"/>
                    <a:gd name="T26" fmla="*/ 1 w 360"/>
                    <a:gd name="T27" fmla="*/ 1 h 279"/>
                    <a:gd name="T28" fmla="*/ 1 w 360"/>
                    <a:gd name="T29" fmla="*/ 1 h 279"/>
                    <a:gd name="T30" fmla="*/ 1 w 360"/>
                    <a:gd name="T31" fmla="*/ 1 h 279"/>
                    <a:gd name="T32" fmla="*/ 0 w 360"/>
                    <a:gd name="T33" fmla="*/ 1 h 279"/>
                    <a:gd name="T34" fmla="*/ 1 w 360"/>
                    <a:gd name="T35" fmla="*/ 1 h 279"/>
                    <a:gd name="T36" fmla="*/ 1 w 360"/>
                    <a:gd name="T37" fmla="*/ 1 h 279"/>
                    <a:gd name="T38" fmla="*/ 1 w 360"/>
                    <a:gd name="T39" fmla="*/ 1 h 279"/>
                    <a:gd name="T40" fmla="*/ 1 w 360"/>
                    <a:gd name="T41" fmla="*/ 1 h 279"/>
                    <a:gd name="T42" fmla="*/ 1 w 360"/>
                    <a:gd name="T43" fmla="*/ 2 h 279"/>
                    <a:gd name="T44" fmla="*/ 1 w 360"/>
                    <a:gd name="T45" fmla="*/ 2 h 279"/>
                    <a:gd name="T46" fmla="*/ 1 w 360"/>
                    <a:gd name="T47" fmla="*/ 2 h 279"/>
                    <a:gd name="T48" fmla="*/ 1 w 360"/>
                    <a:gd name="T49" fmla="*/ 2 h 279"/>
                    <a:gd name="T50" fmla="*/ 1 w 360"/>
                    <a:gd name="T51" fmla="*/ 2 h 279"/>
                    <a:gd name="T52" fmla="*/ 1 w 360"/>
                    <a:gd name="T53" fmla="*/ 2 h 279"/>
                    <a:gd name="T54" fmla="*/ 1 w 360"/>
                    <a:gd name="T55" fmla="*/ 2 h 279"/>
                    <a:gd name="T56" fmla="*/ 1 w 360"/>
                    <a:gd name="T57" fmla="*/ 2 h 279"/>
                    <a:gd name="T58" fmla="*/ 2 w 360"/>
                    <a:gd name="T59" fmla="*/ 2 h 279"/>
                    <a:gd name="T60" fmla="*/ 2 w 360"/>
                    <a:gd name="T61" fmla="*/ 3 h 279"/>
                    <a:gd name="T62" fmla="*/ 2 w 360"/>
                    <a:gd name="T63" fmla="*/ 3 h 279"/>
                    <a:gd name="T64" fmla="*/ 2 w 360"/>
                    <a:gd name="T65" fmla="*/ 3 h 279"/>
                    <a:gd name="T66" fmla="*/ 2 w 360"/>
                    <a:gd name="T67" fmla="*/ 3 h 279"/>
                    <a:gd name="T68" fmla="*/ 2 w 360"/>
                    <a:gd name="T69" fmla="*/ 3 h 279"/>
                    <a:gd name="T70" fmla="*/ 2 w 360"/>
                    <a:gd name="T71" fmla="*/ 3 h 279"/>
                    <a:gd name="T72" fmla="*/ 3 w 360"/>
                    <a:gd name="T73" fmla="*/ 3 h 279"/>
                    <a:gd name="T74" fmla="*/ 3 w 360"/>
                    <a:gd name="T75" fmla="*/ 3 h 279"/>
                    <a:gd name="T76" fmla="*/ 3 w 360"/>
                    <a:gd name="T77" fmla="*/ 2 h 279"/>
                    <a:gd name="T78" fmla="*/ 3 w 360"/>
                    <a:gd name="T79" fmla="*/ 2 h 279"/>
                    <a:gd name="T80" fmla="*/ 3 w 360"/>
                    <a:gd name="T81" fmla="*/ 2 h 279"/>
                    <a:gd name="T82" fmla="*/ 3 w 360"/>
                    <a:gd name="T83" fmla="*/ 2 h 279"/>
                    <a:gd name="T84" fmla="*/ 3 w 360"/>
                    <a:gd name="T85" fmla="*/ 2 h 279"/>
                    <a:gd name="T86" fmla="*/ 3 w 360"/>
                    <a:gd name="T87" fmla="*/ 2 h 279"/>
                    <a:gd name="T88" fmla="*/ 3 w 360"/>
                    <a:gd name="T89" fmla="*/ 2 h 279"/>
                    <a:gd name="T90" fmla="*/ 3 w 360"/>
                    <a:gd name="T91" fmla="*/ 1 h 279"/>
                    <a:gd name="T92" fmla="*/ 3 w 360"/>
                    <a:gd name="T93" fmla="*/ 1 h 279"/>
                    <a:gd name="T94" fmla="*/ 3 w 360"/>
                    <a:gd name="T95" fmla="*/ 1 h 279"/>
                    <a:gd name="T96" fmla="*/ 3 w 360"/>
                    <a:gd name="T97" fmla="*/ 1 h 279"/>
                    <a:gd name="T98" fmla="*/ 3 w 360"/>
                    <a:gd name="T99" fmla="*/ 1 h 279"/>
                    <a:gd name="T100" fmla="*/ 3 w 360"/>
                    <a:gd name="T101" fmla="*/ 1 h 279"/>
                    <a:gd name="T102" fmla="*/ 3 w 360"/>
                    <a:gd name="T103" fmla="*/ 1 h 279"/>
                    <a:gd name="T104" fmla="*/ 3 w 360"/>
                    <a:gd name="T105" fmla="*/ 1 h 279"/>
                    <a:gd name="T106" fmla="*/ 2 w 360"/>
                    <a:gd name="T107" fmla="*/ 1 h 279"/>
                    <a:gd name="T108" fmla="*/ 2 w 360"/>
                    <a:gd name="T109" fmla="*/ 0 h 2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60"/>
                    <a:gd name="T166" fmla="*/ 0 h 279"/>
                    <a:gd name="T167" fmla="*/ 360 w 360"/>
                    <a:gd name="T168" fmla="*/ 279 h 2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60" h="279">
                      <a:moveTo>
                        <a:pt x="220" y="0"/>
                      </a:moveTo>
                      <a:lnTo>
                        <a:pt x="214" y="0"/>
                      </a:lnTo>
                      <a:lnTo>
                        <a:pt x="208" y="0"/>
                      </a:lnTo>
                      <a:lnTo>
                        <a:pt x="204" y="0"/>
                      </a:lnTo>
                      <a:lnTo>
                        <a:pt x="198" y="2"/>
                      </a:lnTo>
                      <a:lnTo>
                        <a:pt x="193" y="2"/>
                      </a:lnTo>
                      <a:lnTo>
                        <a:pt x="187" y="4"/>
                      </a:lnTo>
                      <a:lnTo>
                        <a:pt x="183" y="6"/>
                      </a:lnTo>
                      <a:lnTo>
                        <a:pt x="177" y="6"/>
                      </a:lnTo>
                      <a:lnTo>
                        <a:pt x="173" y="8"/>
                      </a:lnTo>
                      <a:lnTo>
                        <a:pt x="167" y="10"/>
                      </a:lnTo>
                      <a:lnTo>
                        <a:pt x="163" y="12"/>
                      </a:lnTo>
                      <a:lnTo>
                        <a:pt x="158" y="14"/>
                      </a:lnTo>
                      <a:lnTo>
                        <a:pt x="154" y="17"/>
                      </a:lnTo>
                      <a:lnTo>
                        <a:pt x="150" y="19"/>
                      </a:lnTo>
                      <a:lnTo>
                        <a:pt x="144" y="21"/>
                      </a:lnTo>
                      <a:lnTo>
                        <a:pt x="140" y="25"/>
                      </a:lnTo>
                      <a:lnTo>
                        <a:pt x="136" y="27"/>
                      </a:lnTo>
                      <a:lnTo>
                        <a:pt x="132" y="31"/>
                      </a:lnTo>
                      <a:lnTo>
                        <a:pt x="128" y="33"/>
                      </a:lnTo>
                      <a:lnTo>
                        <a:pt x="125" y="37"/>
                      </a:lnTo>
                      <a:lnTo>
                        <a:pt x="121" y="41"/>
                      </a:lnTo>
                      <a:lnTo>
                        <a:pt x="117" y="45"/>
                      </a:lnTo>
                      <a:lnTo>
                        <a:pt x="113" y="49"/>
                      </a:lnTo>
                      <a:lnTo>
                        <a:pt x="111" y="52"/>
                      </a:lnTo>
                      <a:lnTo>
                        <a:pt x="107" y="56"/>
                      </a:lnTo>
                      <a:lnTo>
                        <a:pt x="105" y="60"/>
                      </a:lnTo>
                      <a:lnTo>
                        <a:pt x="101" y="64"/>
                      </a:lnTo>
                      <a:lnTo>
                        <a:pt x="99" y="70"/>
                      </a:lnTo>
                      <a:lnTo>
                        <a:pt x="97" y="74"/>
                      </a:lnTo>
                      <a:lnTo>
                        <a:pt x="93" y="78"/>
                      </a:lnTo>
                      <a:lnTo>
                        <a:pt x="91" y="83"/>
                      </a:lnTo>
                      <a:lnTo>
                        <a:pt x="90" y="87"/>
                      </a:lnTo>
                      <a:lnTo>
                        <a:pt x="82" y="87"/>
                      </a:lnTo>
                      <a:lnTo>
                        <a:pt x="74" y="89"/>
                      </a:lnTo>
                      <a:lnTo>
                        <a:pt x="66" y="89"/>
                      </a:lnTo>
                      <a:lnTo>
                        <a:pt x="60" y="89"/>
                      </a:lnTo>
                      <a:lnTo>
                        <a:pt x="53" y="91"/>
                      </a:lnTo>
                      <a:lnTo>
                        <a:pt x="47" y="91"/>
                      </a:lnTo>
                      <a:lnTo>
                        <a:pt x="39" y="93"/>
                      </a:lnTo>
                      <a:lnTo>
                        <a:pt x="33" y="95"/>
                      </a:lnTo>
                      <a:lnTo>
                        <a:pt x="27" y="95"/>
                      </a:lnTo>
                      <a:lnTo>
                        <a:pt x="23" y="97"/>
                      </a:lnTo>
                      <a:lnTo>
                        <a:pt x="18" y="99"/>
                      </a:lnTo>
                      <a:lnTo>
                        <a:pt x="14" y="101"/>
                      </a:lnTo>
                      <a:lnTo>
                        <a:pt x="10" y="103"/>
                      </a:lnTo>
                      <a:lnTo>
                        <a:pt x="6" y="105"/>
                      </a:lnTo>
                      <a:lnTo>
                        <a:pt x="4" y="107"/>
                      </a:lnTo>
                      <a:lnTo>
                        <a:pt x="2" y="109"/>
                      </a:lnTo>
                      <a:lnTo>
                        <a:pt x="0" y="109"/>
                      </a:lnTo>
                      <a:lnTo>
                        <a:pt x="0" y="111"/>
                      </a:lnTo>
                      <a:lnTo>
                        <a:pt x="0" y="113"/>
                      </a:lnTo>
                      <a:lnTo>
                        <a:pt x="0" y="114"/>
                      </a:lnTo>
                      <a:lnTo>
                        <a:pt x="2" y="116"/>
                      </a:lnTo>
                      <a:lnTo>
                        <a:pt x="4" y="118"/>
                      </a:lnTo>
                      <a:lnTo>
                        <a:pt x="8" y="120"/>
                      </a:lnTo>
                      <a:lnTo>
                        <a:pt x="12" y="120"/>
                      </a:lnTo>
                      <a:lnTo>
                        <a:pt x="18" y="122"/>
                      </a:lnTo>
                      <a:lnTo>
                        <a:pt x="23" y="124"/>
                      </a:lnTo>
                      <a:lnTo>
                        <a:pt x="29" y="124"/>
                      </a:lnTo>
                      <a:lnTo>
                        <a:pt x="37" y="126"/>
                      </a:lnTo>
                      <a:lnTo>
                        <a:pt x="47" y="126"/>
                      </a:lnTo>
                      <a:lnTo>
                        <a:pt x="56" y="128"/>
                      </a:lnTo>
                      <a:lnTo>
                        <a:pt x="68" y="128"/>
                      </a:lnTo>
                      <a:lnTo>
                        <a:pt x="80" y="128"/>
                      </a:lnTo>
                      <a:lnTo>
                        <a:pt x="80" y="130"/>
                      </a:lnTo>
                      <a:lnTo>
                        <a:pt x="80" y="132"/>
                      </a:lnTo>
                      <a:lnTo>
                        <a:pt x="80" y="134"/>
                      </a:lnTo>
                      <a:lnTo>
                        <a:pt x="80" y="136"/>
                      </a:lnTo>
                      <a:lnTo>
                        <a:pt x="80" y="138"/>
                      </a:lnTo>
                      <a:lnTo>
                        <a:pt x="80" y="140"/>
                      </a:lnTo>
                      <a:lnTo>
                        <a:pt x="80" y="147"/>
                      </a:lnTo>
                      <a:lnTo>
                        <a:pt x="80" y="153"/>
                      </a:lnTo>
                      <a:lnTo>
                        <a:pt x="82" y="161"/>
                      </a:lnTo>
                      <a:lnTo>
                        <a:pt x="82" y="169"/>
                      </a:lnTo>
                      <a:lnTo>
                        <a:pt x="84" y="175"/>
                      </a:lnTo>
                      <a:lnTo>
                        <a:pt x="86" y="180"/>
                      </a:lnTo>
                      <a:lnTo>
                        <a:pt x="88" y="188"/>
                      </a:lnTo>
                      <a:lnTo>
                        <a:pt x="90" y="194"/>
                      </a:lnTo>
                      <a:lnTo>
                        <a:pt x="93" y="200"/>
                      </a:lnTo>
                      <a:lnTo>
                        <a:pt x="97" y="206"/>
                      </a:lnTo>
                      <a:lnTo>
                        <a:pt x="99" y="212"/>
                      </a:lnTo>
                      <a:lnTo>
                        <a:pt x="103" y="217"/>
                      </a:lnTo>
                      <a:lnTo>
                        <a:pt x="107" y="223"/>
                      </a:lnTo>
                      <a:lnTo>
                        <a:pt x="111" y="229"/>
                      </a:lnTo>
                      <a:lnTo>
                        <a:pt x="117" y="235"/>
                      </a:lnTo>
                      <a:lnTo>
                        <a:pt x="121" y="239"/>
                      </a:lnTo>
                      <a:lnTo>
                        <a:pt x="125" y="243"/>
                      </a:lnTo>
                      <a:lnTo>
                        <a:pt x="130" y="248"/>
                      </a:lnTo>
                      <a:lnTo>
                        <a:pt x="136" y="252"/>
                      </a:lnTo>
                      <a:lnTo>
                        <a:pt x="142" y="256"/>
                      </a:lnTo>
                      <a:lnTo>
                        <a:pt x="148" y="260"/>
                      </a:lnTo>
                      <a:lnTo>
                        <a:pt x="154" y="264"/>
                      </a:lnTo>
                      <a:lnTo>
                        <a:pt x="160" y="266"/>
                      </a:lnTo>
                      <a:lnTo>
                        <a:pt x="165" y="270"/>
                      </a:lnTo>
                      <a:lnTo>
                        <a:pt x="171" y="272"/>
                      </a:lnTo>
                      <a:lnTo>
                        <a:pt x="179" y="274"/>
                      </a:lnTo>
                      <a:lnTo>
                        <a:pt x="185" y="276"/>
                      </a:lnTo>
                      <a:lnTo>
                        <a:pt x="191" y="278"/>
                      </a:lnTo>
                      <a:lnTo>
                        <a:pt x="198" y="278"/>
                      </a:lnTo>
                      <a:lnTo>
                        <a:pt x="206" y="279"/>
                      </a:lnTo>
                      <a:lnTo>
                        <a:pt x="212" y="279"/>
                      </a:lnTo>
                      <a:lnTo>
                        <a:pt x="220" y="279"/>
                      </a:lnTo>
                      <a:lnTo>
                        <a:pt x="228" y="279"/>
                      </a:lnTo>
                      <a:lnTo>
                        <a:pt x="233" y="279"/>
                      </a:lnTo>
                      <a:lnTo>
                        <a:pt x="241" y="278"/>
                      </a:lnTo>
                      <a:lnTo>
                        <a:pt x="247" y="278"/>
                      </a:lnTo>
                      <a:lnTo>
                        <a:pt x="255" y="276"/>
                      </a:lnTo>
                      <a:lnTo>
                        <a:pt x="261" y="274"/>
                      </a:lnTo>
                      <a:lnTo>
                        <a:pt x="268" y="272"/>
                      </a:lnTo>
                      <a:lnTo>
                        <a:pt x="274" y="270"/>
                      </a:lnTo>
                      <a:lnTo>
                        <a:pt x="280" y="266"/>
                      </a:lnTo>
                      <a:lnTo>
                        <a:pt x="286" y="264"/>
                      </a:lnTo>
                      <a:lnTo>
                        <a:pt x="292" y="260"/>
                      </a:lnTo>
                      <a:lnTo>
                        <a:pt x="298" y="256"/>
                      </a:lnTo>
                      <a:lnTo>
                        <a:pt x="303" y="252"/>
                      </a:lnTo>
                      <a:lnTo>
                        <a:pt x="309" y="248"/>
                      </a:lnTo>
                      <a:lnTo>
                        <a:pt x="313" y="243"/>
                      </a:lnTo>
                      <a:lnTo>
                        <a:pt x="319" y="239"/>
                      </a:lnTo>
                      <a:lnTo>
                        <a:pt x="323" y="235"/>
                      </a:lnTo>
                      <a:lnTo>
                        <a:pt x="327" y="229"/>
                      </a:lnTo>
                      <a:lnTo>
                        <a:pt x="333" y="223"/>
                      </a:lnTo>
                      <a:lnTo>
                        <a:pt x="336" y="217"/>
                      </a:lnTo>
                      <a:lnTo>
                        <a:pt x="338" y="212"/>
                      </a:lnTo>
                      <a:lnTo>
                        <a:pt x="342" y="206"/>
                      </a:lnTo>
                      <a:lnTo>
                        <a:pt x="346" y="200"/>
                      </a:lnTo>
                      <a:lnTo>
                        <a:pt x="348" y="194"/>
                      </a:lnTo>
                      <a:lnTo>
                        <a:pt x="350" y="188"/>
                      </a:lnTo>
                      <a:lnTo>
                        <a:pt x="354" y="180"/>
                      </a:lnTo>
                      <a:lnTo>
                        <a:pt x="356" y="175"/>
                      </a:lnTo>
                      <a:lnTo>
                        <a:pt x="356" y="169"/>
                      </a:lnTo>
                      <a:lnTo>
                        <a:pt x="358" y="161"/>
                      </a:lnTo>
                      <a:lnTo>
                        <a:pt x="358" y="153"/>
                      </a:lnTo>
                      <a:lnTo>
                        <a:pt x="360" y="147"/>
                      </a:lnTo>
                      <a:lnTo>
                        <a:pt x="360" y="140"/>
                      </a:lnTo>
                      <a:lnTo>
                        <a:pt x="360" y="132"/>
                      </a:lnTo>
                      <a:lnTo>
                        <a:pt x="358" y="126"/>
                      </a:lnTo>
                      <a:lnTo>
                        <a:pt x="358" y="118"/>
                      </a:lnTo>
                      <a:lnTo>
                        <a:pt x="356" y="113"/>
                      </a:lnTo>
                      <a:lnTo>
                        <a:pt x="356" y="105"/>
                      </a:lnTo>
                      <a:lnTo>
                        <a:pt x="354" y="99"/>
                      </a:lnTo>
                      <a:lnTo>
                        <a:pt x="350" y="91"/>
                      </a:lnTo>
                      <a:lnTo>
                        <a:pt x="348" y="85"/>
                      </a:lnTo>
                      <a:lnTo>
                        <a:pt x="346" y="80"/>
                      </a:lnTo>
                      <a:lnTo>
                        <a:pt x="342" y="74"/>
                      </a:lnTo>
                      <a:lnTo>
                        <a:pt x="338" y="68"/>
                      </a:lnTo>
                      <a:lnTo>
                        <a:pt x="336" y="62"/>
                      </a:lnTo>
                      <a:lnTo>
                        <a:pt x="333" y="56"/>
                      </a:lnTo>
                      <a:lnTo>
                        <a:pt x="327" y="50"/>
                      </a:lnTo>
                      <a:lnTo>
                        <a:pt x="323" y="47"/>
                      </a:lnTo>
                      <a:lnTo>
                        <a:pt x="319" y="41"/>
                      </a:lnTo>
                      <a:lnTo>
                        <a:pt x="313" y="37"/>
                      </a:lnTo>
                      <a:lnTo>
                        <a:pt x="309" y="31"/>
                      </a:lnTo>
                      <a:lnTo>
                        <a:pt x="303" y="27"/>
                      </a:lnTo>
                      <a:lnTo>
                        <a:pt x="298" y="23"/>
                      </a:lnTo>
                      <a:lnTo>
                        <a:pt x="292" y="19"/>
                      </a:lnTo>
                      <a:lnTo>
                        <a:pt x="286" y="17"/>
                      </a:lnTo>
                      <a:lnTo>
                        <a:pt x="280" y="14"/>
                      </a:lnTo>
                      <a:lnTo>
                        <a:pt x="274" y="12"/>
                      </a:lnTo>
                      <a:lnTo>
                        <a:pt x="268" y="8"/>
                      </a:lnTo>
                      <a:lnTo>
                        <a:pt x="261" y="6"/>
                      </a:lnTo>
                      <a:lnTo>
                        <a:pt x="255" y="4"/>
                      </a:lnTo>
                      <a:lnTo>
                        <a:pt x="247" y="2"/>
                      </a:lnTo>
                      <a:lnTo>
                        <a:pt x="241" y="2"/>
                      </a:lnTo>
                      <a:lnTo>
                        <a:pt x="233" y="0"/>
                      </a:lnTo>
                      <a:lnTo>
                        <a:pt x="228" y="0"/>
                      </a:lnTo>
                      <a:lnTo>
                        <a:pt x="220" y="0"/>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806" name="Oval 864"/>
              <p:cNvSpPr>
                <a:spLocks noChangeArrowheads="1"/>
              </p:cNvSpPr>
              <p:nvPr/>
            </p:nvSpPr>
            <p:spPr bwMode="auto">
              <a:xfrm>
                <a:off x="5339" y="886"/>
                <a:ext cx="120" cy="112"/>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4807" name="Oval 865"/>
              <p:cNvSpPr>
                <a:spLocks noChangeArrowheads="1"/>
              </p:cNvSpPr>
              <p:nvPr/>
            </p:nvSpPr>
            <p:spPr bwMode="auto">
              <a:xfrm>
                <a:off x="5367" y="887"/>
                <a:ext cx="96" cy="112"/>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grpSp>
          <p:nvGrpSpPr>
            <p:cNvPr id="24749" name="Group 866"/>
            <p:cNvGrpSpPr>
              <a:grpSpLocks/>
            </p:cNvGrpSpPr>
            <p:nvPr/>
          </p:nvGrpSpPr>
          <p:grpSpPr bwMode="auto">
            <a:xfrm>
              <a:off x="2863" y="1284"/>
              <a:ext cx="193" cy="346"/>
              <a:chOff x="5295" y="863"/>
              <a:chExt cx="211" cy="490"/>
            </a:xfrm>
          </p:grpSpPr>
          <p:grpSp>
            <p:nvGrpSpPr>
              <p:cNvPr id="24799" name="Group 867"/>
              <p:cNvGrpSpPr>
                <a:grpSpLocks noChangeAspect="1"/>
              </p:cNvGrpSpPr>
              <p:nvPr/>
            </p:nvGrpSpPr>
            <p:grpSpPr bwMode="auto">
              <a:xfrm>
                <a:off x="5295" y="863"/>
                <a:ext cx="211" cy="490"/>
                <a:chOff x="4703" y="648"/>
                <a:chExt cx="211" cy="490"/>
              </a:xfrm>
            </p:grpSpPr>
            <p:sp>
              <p:nvSpPr>
                <p:cNvPr id="24802" name="AutoShape 868"/>
                <p:cNvSpPr>
                  <a:spLocks noChangeAspect="1" noChangeArrowheads="1" noTextEdit="1"/>
                </p:cNvSpPr>
                <p:nvPr/>
              </p:nvSpPr>
              <p:spPr bwMode="auto">
                <a:xfrm>
                  <a:off x="4703" y="648"/>
                  <a:ext cx="211"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803" name="Freeform 869"/>
                <p:cNvSpPr>
                  <a:spLocks/>
                </p:cNvSpPr>
                <p:nvPr/>
              </p:nvSpPr>
              <p:spPr bwMode="auto">
                <a:xfrm>
                  <a:off x="4704" y="774"/>
                  <a:ext cx="210" cy="364"/>
                </a:xfrm>
                <a:custGeom>
                  <a:avLst/>
                  <a:gdLst>
                    <a:gd name="T0" fmla="*/ 2 w 420"/>
                    <a:gd name="T1" fmla="*/ 5 h 728"/>
                    <a:gd name="T2" fmla="*/ 2 w 420"/>
                    <a:gd name="T3" fmla="*/ 6 h 728"/>
                    <a:gd name="T4" fmla="*/ 1 w 420"/>
                    <a:gd name="T5" fmla="*/ 6 h 728"/>
                    <a:gd name="T6" fmla="*/ 1 w 420"/>
                    <a:gd name="T7" fmla="*/ 6 h 728"/>
                    <a:gd name="T8" fmla="*/ 1 w 420"/>
                    <a:gd name="T9" fmla="*/ 5 h 728"/>
                    <a:gd name="T10" fmla="*/ 1 w 420"/>
                    <a:gd name="T11" fmla="*/ 5 h 728"/>
                    <a:gd name="T12" fmla="*/ 1 w 420"/>
                    <a:gd name="T13" fmla="*/ 4 h 728"/>
                    <a:gd name="T14" fmla="*/ 1 w 420"/>
                    <a:gd name="T15" fmla="*/ 4 h 728"/>
                    <a:gd name="T16" fmla="*/ 1 w 420"/>
                    <a:gd name="T17" fmla="*/ 2 h 728"/>
                    <a:gd name="T18" fmla="*/ 1 w 420"/>
                    <a:gd name="T19" fmla="*/ 3 h 728"/>
                    <a:gd name="T20" fmla="*/ 0 w 420"/>
                    <a:gd name="T21" fmla="*/ 3 h 728"/>
                    <a:gd name="T22" fmla="*/ 1 w 420"/>
                    <a:gd name="T23" fmla="*/ 2 h 728"/>
                    <a:gd name="T24" fmla="*/ 1 w 420"/>
                    <a:gd name="T25" fmla="*/ 2 h 728"/>
                    <a:gd name="T26" fmla="*/ 1 w 420"/>
                    <a:gd name="T27" fmla="*/ 1 h 728"/>
                    <a:gd name="T28" fmla="*/ 2 w 420"/>
                    <a:gd name="T29" fmla="*/ 0 h 728"/>
                    <a:gd name="T30" fmla="*/ 3 w 420"/>
                    <a:gd name="T31" fmla="*/ 1 h 728"/>
                    <a:gd name="T32" fmla="*/ 4 w 420"/>
                    <a:gd name="T33" fmla="*/ 2 h 728"/>
                    <a:gd name="T34" fmla="*/ 3 w 420"/>
                    <a:gd name="T35" fmla="*/ 2 h 728"/>
                    <a:gd name="T36" fmla="*/ 4 w 420"/>
                    <a:gd name="T37" fmla="*/ 3 h 728"/>
                    <a:gd name="T38" fmla="*/ 3 w 420"/>
                    <a:gd name="T39" fmla="*/ 3 h 728"/>
                    <a:gd name="T40" fmla="*/ 3 w 420"/>
                    <a:gd name="T41" fmla="*/ 2 h 728"/>
                    <a:gd name="T42" fmla="*/ 3 w 420"/>
                    <a:gd name="T43" fmla="*/ 4 h 728"/>
                    <a:gd name="T44" fmla="*/ 3 w 420"/>
                    <a:gd name="T45" fmla="*/ 4 h 728"/>
                    <a:gd name="T46" fmla="*/ 3 w 420"/>
                    <a:gd name="T47" fmla="*/ 5 h 728"/>
                    <a:gd name="T48" fmla="*/ 3 w 420"/>
                    <a:gd name="T49" fmla="*/ 5 h 728"/>
                    <a:gd name="T50" fmla="*/ 3 w 420"/>
                    <a:gd name="T51" fmla="*/ 6 h 728"/>
                    <a:gd name="T52" fmla="*/ 3 w 420"/>
                    <a:gd name="T53" fmla="*/ 6 h 728"/>
                    <a:gd name="T54" fmla="*/ 2 w 420"/>
                    <a:gd name="T55" fmla="*/ 6 h 728"/>
                    <a:gd name="T56" fmla="*/ 2 w 420"/>
                    <a:gd name="T57" fmla="*/ 5 h 728"/>
                    <a:gd name="T58" fmla="*/ 2 w 420"/>
                    <a:gd name="T59" fmla="*/ 5 h 72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0"/>
                    <a:gd name="T91" fmla="*/ 0 h 728"/>
                    <a:gd name="T92" fmla="*/ 420 w 420"/>
                    <a:gd name="T93" fmla="*/ 728 h 72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0" h="728">
                      <a:moveTo>
                        <a:pt x="194" y="526"/>
                      </a:moveTo>
                      <a:lnTo>
                        <a:pt x="194" y="728"/>
                      </a:lnTo>
                      <a:lnTo>
                        <a:pt x="47" y="728"/>
                      </a:lnTo>
                      <a:lnTo>
                        <a:pt x="126" y="676"/>
                      </a:lnTo>
                      <a:lnTo>
                        <a:pt x="126" y="530"/>
                      </a:lnTo>
                      <a:lnTo>
                        <a:pt x="109" y="530"/>
                      </a:lnTo>
                      <a:lnTo>
                        <a:pt x="105" y="388"/>
                      </a:lnTo>
                      <a:lnTo>
                        <a:pt x="82" y="388"/>
                      </a:lnTo>
                      <a:lnTo>
                        <a:pt x="101" y="187"/>
                      </a:lnTo>
                      <a:lnTo>
                        <a:pt x="49" y="355"/>
                      </a:lnTo>
                      <a:lnTo>
                        <a:pt x="0" y="353"/>
                      </a:lnTo>
                      <a:lnTo>
                        <a:pt x="41" y="200"/>
                      </a:lnTo>
                      <a:lnTo>
                        <a:pt x="17" y="192"/>
                      </a:lnTo>
                      <a:lnTo>
                        <a:pt x="74" y="29"/>
                      </a:lnTo>
                      <a:lnTo>
                        <a:pt x="210" y="0"/>
                      </a:lnTo>
                      <a:lnTo>
                        <a:pt x="348" y="29"/>
                      </a:lnTo>
                      <a:lnTo>
                        <a:pt x="404" y="192"/>
                      </a:lnTo>
                      <a:lnTo>
                        <a:pt x="379" y="200"/>
                      </a:lnTo>
                      <a:lnTo>
                        <a:pt x="420" y="353"/>
                      </a:lnTo>
                      <a:lnTo>
                        <a:pt x="371" y="355"/>
                      </a:lnTo>
                      <a:lnTo>
                        <a:pt x="319" y="187"/>
                      </a:lnTo>
                      <a:lnTo>
                        <a:pt x="338" y="388"/>
                      </a:lnTo>
                      <a:lnTo>
                        <a:pt x="317" y="388"/>
                      </a:lnTo>
                      <a:lnTo>
                        <a:pt x="313" y="530"/>
                      </a:lnTo>
                      <a:lnTo>
                        <a:pt x="294" y="530"/>
                      </a:lnTo>
                      <a:lnTo>
                        <a:pt x="296" y="676"/>
                      </a:lnTo>
                      <a:lnTo>
                        <a:pt x="375" y="728"/>
                      </a:lnTo>
                      <a:lnTo>
                        <a:pt x="226" y="728"/>
                      </a:lnTo>
                      <a:lnTo>
                        <a:pt x="226" y="526"/>
                      </a:lnTo>
                      <a:lnTo>
                        <a:pt x="194" y="526"/>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04" name="Freeform 870"/>
                <p:cNvSpPr>
                  <a:spLocks/>
                </p:cNvSpPr>
                <p:nvPr/>
              </p:nvSpPr>
              <p:spPr bwMode="auto">
                <a:xfrm>
                  <a:off x="4702" y="648"/>
                  <a:ext cx="180" cy="140"/>
                </a:xfrm>
                <a:custGeom>
                  <a:avLst/>
                  <a:gdLst>
                    <a:gd name="T0" fmla="*/ 2 w 360"/>
                    <a:gd name="T1" fmla="*/ 0 h 279"/>
                    <a:gd name="T2" fmla="*/ 2 w 360"/>
                    <a:gd name="T3" fmla="*/ 1 h 279"/>
                    <a:gd name="T4" fmla="*/ 2 w 360"/>
                    <a:gd name="T5" fmla="*/ 1 h 279"/>
                    <a:gd name="T6" fmla="*/ 2 w 360"/>
                    <a:gd name="T7" fmla="*/ 1 h 279"/>
                    <a:gd name="T8" fmla="*/ 2 w 360"/>
                    <a:gd name="T9" fmla="*/ 1 h 279"/>
                    <a:gd name="T10" fmla="*/ 2 w 360"/>
                    <a:gd name="T11" fmla="*/ 1 h 279"/>
                    <a:gd name="T12" fmla="*/ 1 w 360"/>
                    <a:gd name="T13" fmla="*/ 1 h 279"/>
                    <a:gd name="T14" fmla="*/ 1 w 360"/>
                    <a:gd name="T15" fmla="*/ 1 h 279"/>
                    <a:gd name="T16" fmla="*/ 1 w 360"/>
                    <a:gd name="T17" fmla="*/ 1 h 279"/>
                    <a:gd name="T18" fmla="*/ 1 w 360"/>
                    <a:gd name="T19" fmla="*/ 1 h 279"/>
                    <a:gd name="T20" fmla="*/ 1 w 360"/>
                    <a:gd name="T21" fmla="*/ 1 h 279"/>
                    <a:gd name="T22" fmla="*/ 1 w 360"/>
                    <a:gd name="T23" fmla="*/ 1 h 279"/>
                    <a:gd name="T24" fmla="*/ 1 w 360"/>
                    <a:gd name="T25" fmla="*/ 1 h 279"/>
                    <a:gd name="T26" fmla="*/ 1 w 360"/>
                    <a:gd name="T27" fmla="*/ 1 h 279"/>
                    <a:gd name="T28" fmla="*/ 1 w 360"/>
                    <a:gd name="T29" fmla="*/ 1 h 279"/>
                    <a:gd name="T30" fmla="*/ 1 w 360"/>
                    <a:gd name="T31" fmla="*/ 1 h 279"/>
                    <a:gd name="T32" fmla="*/ 0 w 360"/>
                    <a:gd name="T33" fmla="*/ 1 h 279"/>
                    <a:gd name="T34" fmla="*/ 1 w 360"/>
                    <a:gd name="T35" fmla="*/ 1 h 279"/>
                    <a:gd name="T36" fmla="*/ 1 w 360"/>
                    <a:gd name="T37" fmla="*/ 1 h 279"/>
                    <a:gd name="T38" fmla="*/ 1 w 360"/>
                    <a:gd name="T39" fmla="*/ 1 h 279"/>
                    <a:gd name="T40" fmla="*/ 1 w 360"/>
                    <a:gd name="T41" fmla="*/ 1 h 279"/>
                    <a:gd name="T42" fmla="*/ 1 w 360"/>
                    <a:gd name="T43" fmla="*/ 2 h 279"/>
                    <a:gd name="T44" fmla="*/ 1 w 360"/>
                    <a:gd name="T45" fmla="*/ 2 h 279"/>
                    <a:gd name="T46" fmla="*/ 1 w 360"/>
                    <a:gd name="T47" fmla="*/ 2 h 279"/>
                    <a:gd name="T48" fmla="*/ 1 w 360"/>
                    <a:gd name="T49" fmla="*/ 2 h 279"/>
                    <a:gd name="T50" fmla="*/ 1 w 360"/>
                    <a:gd name="T51" fmla="*/ 2 h 279"/>
                    <a:gd name="T52" fmla="*/ 1 w 360"/>
                    <a:gd name="T53" fmla="*/ 2 h 279"/>
                    <a:gd name="T54" fmla="*/ 1 w 360"/>
                    <a:gd name="T55" fmla="*/ 2 h 279"/>
                    <a:gd name="T56" fmla="*/ 1 w 360"/>
                    <a:gd name="T57" fmla="*/ 2 h 279"/>
                    <a:gd name="T58" fmla="*/ 2 w 360"/>
                    <a:gd name="T59" fmla="*/ 2 h 279"/>
                    <a:gd name="T60" fmla="*/ 2 w 360"/>
                    <a:gd name="T61" fmla="*/ 3 h 279"/>
                    <a:gd name="T62" fmla="*/ 2 w 360"/>
                    <a:gd name="T63" fmla="*/ 3 h 279"/>
                    <a:gd name="T64" fmla="*/ 2 w 360"/>
                    <a:gd name="T65" fmla="*/ 3 h 279"/>
                    <a:gd name="T66" fmla="*/ 2 w 360"/>
                    <a:gd name="T67" fmla="*/ 3 h 279"/>
                    <a:gd name="T68" fmla="*/ 2 w 360"/>
                    <a:gd name="T69" fmla="*/ 3 h 279"/>
                    <a:gd name="T70" fmla="*/ 2 w 360"/>
                    <a:gd name="T71" fmla="*/ 3 h 279"/>
                    <a:gd name="T72" fmla="*/ 3 w 360"/>
                    <a:gd name="T73" fmla="*/ 3 h 279"/>
                    <a:gd name="T74" fmla="*/ 3 w 360"/>
                    <a:gd name="T75" fmla="*/ 3 h 279"/>
                    <a:gd name="T76" fmla="*/ 3 w 360"/>
                    <a:gd name="T77" fmla="*/ 2 h 279"/>
                    <a:gd name="T78" fmla="*/ 3 w 360"/>
                    <a:gd name="T79" fmla="*/ 2 h 279"/>
                    <a:gd name="T80" fmla="*/ 3 w 360"/>
                    <a:gd name="T81" fmla="*/ 2 h 279"/>
                    <a:gd name="T82" fmla="*/ 3 w 360"/>
                    <a:gd name="T83" fmla="*/ 2 h 279"/>
                    <a:gd name="T84" fmla="*/ 3 w 360"/>
                    <a:gd name="T85" fmla="*/ 2 h 279"/>
                    <a:gd name="T86" fmla="*/ 3 w 360"/>
                    <a:gd name="T87" fmla="*/ 2 h 279"/>
                    <a:gd name="T88" fmla="*/ 3 w 360"/>
                    <a:gd name="T89" fmla="*/ 2 h 279"/>
                    <a:gd name="T90" fmla="*/ 3 w 360"/>
                    <a:gd name="T91" fmla="*/ 1 h 279"/>
                    <a:gd name="T92" fmla="*/ 3 w 360"/>
                    <a:gd name="T93" fmla="*/ 1 h 279"/>
                    <a:gd name="T94" fmla="*/ 3 w 360"/>
                    <a:gd name="T95" fmla="*/ 1 h 279"/>
                    <a:gd name="T96" fmla="*/ 3 w 360"/>
                    <a:gd name="T97" fmla="*/ 1 h 279"/>
                    <a:gd name="T98" fmla="*/ 3 w 360"/>
                    <a:gd name="T99" fmla="*/ 1 h 279"/>
                    <a:gd name="T100" fmla="*/ 3 w 360"/>
                    <a:gd name="T101" fmla="*/ 1 h 279"/>
                    <a:gd name="T102" fmla="*/ 3 w 360"/>
                    <a:gd name="T103" fmla="*/ 1 h 279"/>
                    <a:gd name="T104" fmla="*/ 3 w 360"/>
                    <a:gd name="T105" fmla="*/ 1 h 279"/>
                    <a:gd name="T106" fmla="*/ 2 w 360"/>
                    <a:gd name="T107" fmla="*/ 1 h 279"/>
                    <a:gd name="T108" fmla="*/ 2 w 360"/>
                    <a:gd name="T109" fmla="*/ 0 h 2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60"/>
                    <a:gd name="T166" fmla="*/ 0 h 279"/>
                    <a:gd name="T167" fmla="*/ 360 w 360"/>
                    <a:gd name="T168" fmla="*/ 279 h 2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60" h="279">
                      <a:moveTo>
                        <a:pt x="220" y="0"/>
                      </a:moveTo>
                      <a:lnTo>
                        <a:pt x="214" y="0"/>
                      </a:lnTo>
                      <a:lnTo>
                        <a:pt x="208" y="0"/>
                      </a:lnTo>
                      <a:lnTo>
                        <a:pt x="204" y="0"/>
                      </a:lnTo>
                      <a:lnTo>
                        <a:pt x="198" y="2"/>
                      </a:lnTo>
                      <a:lnTo>
                        <a:pt x="193" y="2"/>
                      </a:lnTo>
                      <a:lnTo>
                        <a:pt x="187" y="4"/>
                      </a:lnTo>
                      <a:lnTo>
                        <a:pt x="183" y="6"/>
                      </a:lnTo>
                      <a:lnTo>
                        <a:pt x="177" y="6"/>
                      </a:lnTo>
                      <a:lnTo>
                        <a:pt x="173" y="8"/>
                      </a:lnTo>
                      <a:lnTo>
                        <a:pt x="167" y="10"/>
                      </a:lnTo>
                      <a:lnTo>
                        <a:pt x="163" y="12"/>
                      </a:lnTo>
                      <a:lnTo>
                        <a:pt x="158" y="14"/>
                      </a:lnTo>
                      <a:lnTo>
                        <a:pt x="154" y="17"/>
                      </a:lnTo>
                      <a:lnTo>
                        <a:pt x="150" y="19"/>
                      </a:lnTo>
                      <a:lnTo>
                        <a:pt x="144" y="21"/>
                      </a:lnTo>
                      <a:lnTo>
                        <a:pt x="140" y="25"/>
                      </a:lnTo>
                      <a:lnTo>
                        <a:pt x="136" y="27"/>
                      </a:lnTo>
                      <a:lnTo>
                        <a:pt x="132" y="31"/>
                      </a:lnTo>
                      <a:lnTo>
                        <a:pt x="128" y="33"/>
                      </a:lnTo>
                      <a:lnTo>
                        <a:pt x="125" y="37"/>
                      </a:lnTo>
                      <a:lnTo>
                        <a:pt x="121" y="41"/>
                      </a:lnTo>
                      <a:lnTo>
                        <a:pt x="117" y="45"/>
                      </a:lnTo>
                      <a:lnTo>
                        <a:pt x="113" y="49"/>
                      </a:lnTo>
                      <a:lnTo>
                        <a:pt x="111" y="52"/>
                      </a:lnTo>
                      <a:lnTo>
                        <a:pt x="107" y="56"/>
                      </a:lnTo>
                      <a:lnTo>
                        <a:pt x="105" y="60"/>
                      </a:lnTo>
                      <a:lnTo>
                        <a:pt x="101" y="64"/>
                      </a:lnTo>
                      <a:lnTo>
                        <a:pt x="99" y="70"/>
                      </a:lnTo>
                      <a:lnTo>
                        <a:pt x="97" y="74"/>
                      </a:lnTo>
                      <a:lnTo>
                        <a:pt x="93" y="78"/>
                      </a:lnTo>
                      <a:lnTo>
                        <a:pt x="91" y="83"/>
                      </a:lnTo>
                      <a:lnTo>
                        <a:pt x="90" y="87"/>
                      </a:lnTo>
                      <a:lnTo>
                        <a:pt x="82" y="87"/>
                      </a:lnTo>
                      <a:lnTo>
                        <a:pt x="74" y="89"/>
                      </a:lnTo>
                      <a:lnTo>
                        <a:pt x="66" y="89"/>
                      </a:lnTo>
                      <a:lnTo>
                        <a:pt x="60" y="89"/>
                      </a:lnTo>
                      <a:lnTo>
                        <a:pt x="53" y="91"/>
                      </a:lnTo>
                      <a:lnTo>
                        <a:pt x="47" y="91"/>
                      </a:lnTo>
                      <a:lnTo>
                        <a:pt x="39" y="93"/>
                      </a:lnTo>
                      <a:lnTo>
                        <a:pt x="33" y="95"/>
                      </a:lnTo>
                      <a:lnTo>
                        <a:pt x="27" y="95"/>
                      </a:lnTo>
                      <a:lnTo>
                        <a:pt x="23" y="97"/>
                      </a:lnTo>
                      <a:lnTo>
                        <a:pt x="18" y="99"/>
                      </a:lnTo>
                      <a:lnTo>
                        <a:pt x="14" y="101"/>
                      </a:lnTo>
                      <a:lnTo>
                        <a:pt x="10" y="103"/>
                      </a:lnTo>
                      <a:lnTo>
                        <a:pt x="6" y="105"/>
                      </a:lnTo>
                      <a:lnTo>
                        <a:pt x="4" y="107"/>
                      </a:lnTo>
                      <a:lnTo>
                        <a:pt x="2" y="109"/>
                      </a:lnTo>
                      <a:lnTo>
                        <a:pt x="0" y="109"/>
                      </a:lnTo>
                      <a:lnTo>
                        <a:pt x="0" y="111"/>
                      </a:lnTo>
                      <a:lnTo>
                        <a:pt x="0" y="113"/>
                      </a:lnTo>
                      <a:lnTo>
                        <a:pt x="0" y="114"/>
                      </a:lnTo>
                      <a:lnTo>
                        <a:pt x="2" y="116"/>
                      </a:lnTo>
                      <a:lnTo>
                        <a:pt x="4" y="118"/>
                      </a:lnTo>
                      <a:lnTo>
                        <a:pt x="8" y="120"/>
                      </a:lnTo>
                      <a:lnTo>
                        <a:pt x="12" y="120"/>
                      </a:lnTo>
                      <a:lnTo>
                        <a:pt x="18" y="122"/>
                      </a:lnTo>
                      <a:lnTo>
                        <a:pt x="23" y="124"/>
                      </a:lnTo>
                      <a:lnTo>
                        <a:pt x="29" y="124"/>
                      </a:lnTo>
                      <a:lnTo>
                        <a:pt x="37" y="126"/>
                      </a:lnTo>
                      <a:lnTo>
                        <a:pt x="47" y="126"/>
                      </a:lnTo>
                      <a:lnTo>
                        <a:pt x="56" y="128"/>
                      </a:lnTo>
                      <a:lnTo>
                        <a:pt x="68" y="128"/>
                      </a:lnTo>
                      <a:lnTo>
                        <a:pt x="80" y="128"/>
                      </a:lnTo>
                      <a:lnTo>
                        <a:pt x="80" y="130"/>
                      </a:lnTo>
                      <a:lnTo>
                        <a:pt x="80" y="132"/>
                      </a:lnTo>
                      <a:lnTo>
                        <a:pt x="80" y="134"/>
                      </a:lnTo>
                      <a:lnTo>
                        <a:pt x="80" y="136"/>
                      </a:lnTo>
                      <a:lnTo>
                        <a:pt x="80" y="138"/>
                      </a:lnTo>
                      <a:lnTo>
                        <a:pt x="80" y="140"/>
                      </a:lnTo>
                      <a:lnTo>
                        <a:pt x="80" y="147"/>
                      </a:lnTo>
                      <a:lnTo>
                        <a:pt x="80" y="153"/>
                      </a:lnTo>
                      <a:lnTo>
                        <a:pt x="82" y="161"/>
                      </a:lnTo>
                      <a:lnTo>
                        <a:pt x="82" y="169"/>
                      </a:lnTo>
                      <a:lnTo>
                        <a:pt x="84" y="175"/>
                      </a:lnTo>
                      <a:lnTo>
                        <a:pt x="86" y="180"/>
                      </a:lnTo>
                      <a:lnTo>
                        <a:pt x="88" y="188"/>
                      </a:lnTo>
                      <a:lnTo>
                        <a:pt x="90" y="194"/>
                      </a:lnTo>
                      <a:lnTo>
                        <a:pt x="93" y="200"/>
                      </a:lnTo>
                      <a:lnTo>
                        <a:pt x="97" y="206"/>
                      </a:lnTo>
                      <a:lnTo>
                        <a:pt x="99" y="212"/>
                      </a:lnTo>
                      <a:lnTo>
                        <a:pt x="103" y="217"/>
                      </a:lnTo>
                      <a:lnTo>
                        <a:pt x="107" y="223"/>
                      </a:lnTo>
                      <a:lnTo>
                        <a:pt x="111" y="229"/>
                      </a:lnTo>
                      <a:lnTo>
                        <a:pt x="117" y="235"/>
                      </a:lnTo>
                      <a:lnTo>
                        <a:pt x="121" y="239"/>
                      </a:lnTo>
                      <a:lnTo>
                        <a:pt x="125" y="243"/>
                      </a:lnTo>
                      <a:lnTo>
                        <a:pt x="130" y="248"/>
                      </a:lnTo>
                      <a:lnTo>
                        <a:pt x="136" y="252"/>
                      </a:lnTo>
                      <a:lnTo>
                        <a:pt x="142" y="256"/>
                      </a:lnTo>
                      <a:lnTo>
                        <a:pt x="148" y="260"/>
                      </a:lnTo>
                      <a:lnTo>
                        <a:pt x="154" y="264"/>
                      </a:lnTo>
                      <a:lnTo>
                        <a:pt x="160" y="266"/>
                      </a:lnTo>
                      <a:lnTo>
                        <a:pt x="165" y="270"/>
                      </a:lnTo>
                      <a:lnTo>
                        <a:pt x="171" y="272"/>
                      </a:lnTo>
                      <a:lnTo>
                        <a:pt x="179" y="274"/>
                      </a:lnTo>
                      <a:lnTo>
                        <a:pt x="185" y="276"/>
                      </a:lnTo>
                      <a:lnTo>
                        <a:pt x="191" y="278"/>
                      </a:lnTo>
                      <a:lnTo>
                        <a:pt x="198" y="278"/>
                      </a:lnTo>
                      <a:lnTo>
                        <a:pt x="206" y="279"/>
                      </a:lnTo>
                      <a:lnTo>
                        <a:pt x="212" y="279"/>
                      </a:lnTo>
                      <a:lnTo>
                        <a:pt x="220" y="279"/>
                      </a:lnTo>
                      <a:lnTo>
                        <a:pt x="228" y="279"/>
                      </a:lnTo>
                      <a:lnTo>
                        <a:pt x="233" y="279"/>
                      </a:lnTo>
                      <a:lnTo>
                        <a:pt x="241" y="278"/>
                      </a:lnTo>
                      <a:lnTo>
                        <a:pt x="247" y="278"/>
                      </a:lnTo>
                      <a:lnTo>
                        <a:pt x="255" y="276"/>
                      </a:lnTo>
                      <a:lnTo>
                        <a:pt x="261" y="274"/>
                      </a:lnTo>
                      <a:lnTo>
                        <a:pt x="268" y="272"/>
                      </a:lnTo>
                      <a:lnTo>
                        <a:pt x="274" y="270"/>
                      </a:lnTo>
                      <a:lnTo>
                        <a:pt x="280" y="266"/>
                      </a:lnTo>
                      <a:lnTo>
                        <a:pt x="286" y="264"/>
                      </a:lnTo>
                      <a:lnTo>
                        <a:pt x="292" y="260"/>
                      </a:lnTo>
                      <a:lnTo>
                        <a:pt x="298" y="256"/>
                      </a:lnTo>
                      <a:lnTo>
                        <a:pt x="303" y="252"/>
                      </a:lnTo>
                      <a:lnTo>
                        <a:pt x="309" y="248"/>
                      </a:lnTo>
                      <a:lnTo>
                        <a:pt x="313" y="243"/>
                      </a:lnTo>
                      <a:lnTo>
                        <a:pt x="319" y="239"/>
                      </a:lnTo>
                      <a:lnTo>
                        <a:pt x="323" y="235"/>
                      </a:lnTo>
                      <a:lnTo>
                        <a:pt x="327" y="229"/>
                      </a:lnTo>
                      <a:lnTo>
                        <a:pt x="333" y="223"/>
                      </a:lnTo>
                      <a:lnTo>
                        <a:pt x="336" y="217"/>
                      </a:lnTo>
                      <a:lnTo>
                        <a:pt x="338" y="212"/>
                      </a:lnTo>
                      <a:lnTo>
                        <a:pt x="342" y="206"/>
                      </a:lnTo>
                      <a:lnTo>
                        <a:pt x="346" y="200"/>
                      </a:lnTo>
                      <a:lnTo>
                        <a:pt x="348" y="194"/>
                      </a:lnTo>
                      <a:lnTo>
                        <a:pt x="350" y="188"/>
                      </a:lnTo>
                      <a:lnTo>
                        <a:pt x="354" y="180"/>
                      </a:lnTo>
                      <a:lnTo>
                        <a:pt x="356" y="175"/>
                      </a:lnTo>
                      <a:lnTo>
                        <a:pt x="356" y="169"/>
                      </a:lnTo>
                      <a:lnTo>
                        <a:pt x="358" y="161"/>
                      </a:lnTo>
                      <a:lnTo>
                        <a:pt x="358" y="153"/>
                      </a:lnTo>
                      <a:lnTo>
                        <a:pt x="360" y="147"/>
                      </a:lnTo>
                      <a:lnTo>
                        <a:pt x="360" y="140"/>
                      </a:lnTo>
                      <a:lnTo>
                        <a:pt x="360" y="132"/>
                      </a:lnTo>
                      <a:lnTo>
                        <a:pt x="358" y="126"/>
                      </a:lnTo>
                      <a:lnTo>
                        <a:pt x="358" y="118"/>
                      </a:lnTo>
                      <a:lnTo>
                        <a:pt x="356" y="113"/>
                      </a:lnTo>
                      <a:lnTo>
                        <a:pt x="356" y="105"/>
                      </a:lnTo>
                      <a:lnTo>
                        <a:pt x="354" y="99"/>
                      </a:lnTo>
                      <a:lnTo>
                        <a:pt x="350" y="91"/>
                      </a:lnTo>
                      <a:lnTo>
                        <a:pt x="348" y="85"/>
                      </a:lnTo>
                      <a:lnTo>
                        <a:pt x="346" y="80"/>
                      </a:lnTo>
                      <a:lnTo>
                        <a:pt x="342" y="74"/>
                      </a:lnTo>
                      <a:lnTo>
                        <a:pt x="338" y="68"/>
                      </a:lnTo>
                      <a:lnTo>
                        <a:pt x="336" y="62"/>
                      </a:lnTo>
                      <a:lnTo>
                        <a:pt x="333" y="56"/>
                      </a:lnTo>
                      <a:lnTo>
                        <a:pt x="327" y="50"/>
                      </a:lnTo>
                      <a:lnTo>
                        <a:pt x="323" y="47"/>
                      </a:lnTo>
                      <a:lnTo>
                        <a:pt x="319" y="41"/>
                      </a:lnTo>
                      <a:lnTo>
                        <a:pt x="313" y="37"/>
                      </a:lnTo>
                      <a:lnTo>
                        <a:pt x="309" y="31"/>
                      </a:lnTo>
                      <a:lnTo>
                        <a:pt x="303" y="27"/>
                      </a:lnTo>
                      <a:lnTo>
                        <a:pt x="298" y="23"/>
                      </a:lnTo>
                      <a:lnTo>
                        <a:pt x="292" y="19"/>
                      </a:lnTo>
                      <a:lnTo>
                        <a:pt x="286" y="17"/>
                      </a:lnTo>
                      <a:lnTo>
                        <a:pt x="280" y="14"/>
                      </a:lnTo>
                      <a:lnTo>
                        <a:pt x="274" y="12"/>
                      </a:lnTo>
                      <a:lnTo>
                        <a:pt x="268" y="8"/>
                      </a:lnTo>
                      <a:lnTo>
                        <a:pt x="261" y="6"/>
                      </a:lnTo>
                      <a:lnTo>
                        <a:pt x="255" y="4"/>
                      </a:lnTo>
                      <a:lnTo>
                        <a:pt x="247" y="2"/>
                      </a:lnTo>
                      <a:lnTo>
                        <a:pt x="241" y="2"/>
                      </a:lnTo>
                      <a:lnTo>
                        <a:pt x="233" y="0"/>
                      </a:lnTo>
                      <a:lnTo>
                        <a:pt x="228" y="0"/>
                      </a:lnTo>
                      <a:lnTo>
                        <a:pt x="220" y="0"/>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800" name="Oval 871"/>
              <p:cNvSpPr>
                <a:spLocks noChangeArrowheads="1"/>
              </p:cNvSpPr>
              <p:nvPr/>
            </p:nvSpPr>
            <p:spPr bwMode="auto">
              <a:xfrm>
                <a:off x="5339" y="886"/>
                <a:ext cx="120" cy="112"/>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4801" name="Oval 872"/>
              <p:cNvSpPr>
                <a:spLocks noChangeArrowheads="1"/>
              </p:cNvSpPr>
              <p:nvPr/>
            </p:nvSpPr>
            <p:spPr bwMode="auto">
              <a:xfrm>
                <a:off x="5367" y="887"/>
                <a:ext cx="96" cy="112"/>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grpSp>
          <p:nvGrpSpPr>
            <p:cNvPr id="24750" name="Group 873"/>
            <p:cNvGrpSpPr>
              <a:grpSpLocks/>
            </p:cNvGrpSpPr>
            <p:nvPr/>
          </p:nvGrpSpPr>
          <p:grpSpPr bwMode="auto">
            <a:xfrm>
              <a:off x="1740" y="1110"/>
              <a:ext cx="192" cy="347"/>
              <a:chOff x="5295" y="863"/>
              <a:chExt cx="211" cy="490"/>
            </a:xfrm>
          </p:grpSpPr>
          <p:grpSp>
            <p:nvGrpSpPr>
              <p:cNvPr id="24793" name="Group 874"/>
              <p:cNvGrpSpPr>
                <a:grpSpLocks noChangeAspect="1"/>
              </p:cNvGrpSpPr>
              <p:nvPr/>
            </p:nvGrpSpPr>
            <p:grpSpPr bwMode="auto">
              <a:xfrm>
                <a:off x="5295" y="863"/>
                <a:ext cx="211" cy="490"/>
                <a:chOff x="4703" y="648"/>
                <a:chExt cx="211" cy="490"/>
              </a:xfrm>
            </p:grpSpPr>
            <p:sp>
              <p:nvSpPr>
                <p:cNvPr id="24796" name="AutoShape 875"/>
                <p:cNvSpPr>
                  <a:spLocks noChangeAspect="1" noChangeArrowheads="1" noTextEdit="1"/>
                </p:cNvSpPr>
                <p:nvPr/>
              </p:nvSpPr>
              <p:spPr bwMode="auto">
                <a:xfrm>
                  <a:off x="4703" y="648"/>
                  <a:ext cx="211"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797" name="Freeform 876"/>
                <p:cNvSpPr>
                  <a:spLocks/>
                </p:cNvSpPr>
                <p:nvPr/>
              </p:nvSpPr>
              <p:spPr bwMode="auto">
                <a:xfrm>
                  <a:off x="4704" y="774"/>
                  <a:ext cx="210" cy="364"/>
                </a:xfrm>
                <a:custGeom>
                  <a:avLst/>
                  <a:gdLst>
                    <a:gd name="T0" fmla="*/ 2 w 420"/>
                    <a:gd name="T1" fmla="*/ 5 h 728"/>
                    <a:gd name="T2" fmla="*/ 2 w 420"/>
                    <a:gd name="T3" fmla="*/ 6 h 728"/>
                    <a:gd name="T4" fmla="*/ 1 w 420"/>
                    <a:gd name="T5" fmla="*/ 6 h 728"/>
                    <a:gd name="T6" fmla="*/ 1 w 420"/>
                    <a:gd name="T7" fmla="*/ 6 h 728"/>
                    <a:gd name="T8" fmla="*/ 1 w 420"/>
                    <a:gd name="T9" fmla="*/ 5 h 728"/>
                    <a:gd name="T10" fmla="*/ 1 w 420"/>
                    <a:gd name="T11" fmla="*/ 5 h 728"/>
                    <a:gd name="T12" fmla="*/ 1 w 420"/>
                    <a:gd name="T13" fmla="*/ 4 h 728"/>
                    <a:gd name="T14" fmla="*/ 1 w 420"/>
                    <a:gd name="T15" fmla="*/ 4 h 728"/>
                    <a:gd name="T16" fmla="*/ 1 w 420"/>
                    <a:gd name="T17" fmla="*/ 2 h 728"/>
                    <a:gd name="T18" fmla="*/ 1 w 420"/>
                    <a:gd name="T19" fmla="*/ 3 h 728"/>
                    <a:gd name="T20" fmla="*/ 0 w 420"/>
                    <a:gd name="T21" fmla="*/ 3 h 728"/>
                    <a:gd name="T22" fmla="*/ 1 w 420"/>
                    <a:gd name="T23" fmla="*/ 2 h 728"/>
                    <a:gd name="T24" fmla="*/ 1 w 420"/>
                    <a:gd name="T25" fmla="*/ 2 h 728"/>
                    <a:gd name="T26" fmla="*/ 1 w 420"/>
                    <a:gd name="T27" fmla="*/ 1 h 728"/>
                    <a:gd name="T28" fmla="*/ 2 w 420"/>
                    <a:gd name="T29" fmla="*/ 0 h 728"/>
                    <a:gd name="T30" fmla="*/ 3 w 420"/>
                    <a:gd name="T31" fmla="*/ 1 h 728"/>
                    <a:gd name="T32" fmla="*/ 4 w 420"/>
                    <a:gd name="T33" fmla="*/ 2 h 728"/>
                    <a:gd name="T34" fmla="*/ 3 w 420"/>
                    <a:gd name="T35" fmla="*/ 2 h 728"/>
                    <a:gd name="T36" fmla="*/ 4 w 420"/>
                    <a:gd name="T37" fmla="*/ 3 h 728"/>
                    <a:gd name="T38" fmla="*/ 3 w 420"/>
                    <a:gd name="T39" fmla="*/ 3 h 728"/>
                    <a:gd name="T40" fmla="*/ 3 w 420"/>
                    <a:gd name="T41" fmla="*/ 2 h 728"/>
                    <a:gd name="T42" fmla="*/ 3 w 420"/>
                    <a:gd name="T43" fmla="*/ 4 h 728"/>
                    <a:gd name="T44" fmla="*/ 3 w 420"/>
                    <a:gd name="T45" fmla="*/ 4 h 728"/>
                    <a:gd name="T46" fmla="*/ 3 w 420"/>
                    <a:gd name="T47" fmla="*/ 5 h 728"/>
                    <a:gd name="T48" fmla="*/ 3 w 420"/>
                    <a:gd name="T49" fmla="*/ 5 h 728"/>
                    <a:gd name="T50" fmla="*/ 3 w 420"/>
                    <a:gd name="T51" fmla="*/ 6 h 728"/>
                    <a:gd name="T52" fmla="*/ 3 w 420"/>
                    <a:gd name="T53" fmla="*/ 6 h 728"/>
                    <a:gd name="T54" fmla="*/ 2 w 420"/>
                    <a:gd name="T55" fmla="*/ 6 h 728"/>
                    <a:gd name="T56" fmla="*/ 2 w 420"/>
                    <a:gd name="T57" fmla="*/ 5 h 728"/>
                    <a:gd name="T58" fmla="*/ 2 w 420"/>
                    <a:gd name="T59" fmla="*/ 5 h 72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0"/>
                    <a:gd name="T91" fmla="*/ 0 h 728"/>
                    <a:gd name="T92" fmla="*/ 420 w 420"/>
                    <a:gd name="T93" fmla="*/ 728 h 72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0" h="728">
                      <a:moveTo>
                        <a:pt x="194" y="526"/>
                      </a:moveTo>
                      <a:lnTo>
                        <a:pt x="194" y="728"/>
                      </a:lnTo>
                      <a:lnTo>
                        <a:pt x="47" y="728"/>
                      </a:lnTo>
                      <a:lnTo>
                        <a:pt x="126" y="676"/>
                      </a:lnTo>
                      <a:lnTo>
                        <a:pt x="126" y="530"/>
                      </a:lnTo>
                      <a:lnTo>
                        <a:pt x="109" y="530"/>
                      </a:lnTo>
                      <a:lnTo>
                        <a:pt x="105" y="388"/>
                      </a:lnTo>
                      <a:lnTo>
                        <a:pt x="82" y="388"/>
                      </a:lnTo>
                      <a:lnTo>
                        <a:pt x="101" y="187"/>
                      </a:lnTo>
                      <a:lnTo>
                        <a:pt x="49" y="355"/>
                      </a:lnTo>
                      <a:lnTo>
                        <a:pt x="0" y="353"/>
                      </a:lnTo>
                      <a:lnTo>
                        <a:pt x="41" y="200"/>
                      </a:lnTo>
                      <a:lnTo>
                        <a:pt x="17" y="192"/>
                      </a:lnTo>
                      <a:lnTo>
                        <a:pt x="74" y="29"/>
                      </a:lnTo>
                      <a:lnTo>
                        <a:pt x="210" y="0"/>
                      </a:lnTo>
                      <a:lnTo>
                        <a:pt x="348" y="29"/>
                      </a:lnTo>
                      <a:lnTo>
                        <a:pt x="404" y="192"/>
                      </a:lnTo>
                      <a:lnTo>
                        <a:pt x="379" y="200"/>
                      </a:lnTo>
                      <a:lnTo>
                        <a:pt x="420" y="353"/>
                      </a:lnTo>
                      <a:lnTo>
                        <a:pt x="371" y="355"/>
                      </a:lnTo>
                      <a:lnTo>
                        <a:pt x="319" y="187"/>
                      </a:lnTo>
                      <a:lnTo>
                        <a:pt x="338" y="388"/>
                      </a:lnTo>
                      <a:lnTo>
                        <a:pt x="317" y="388"/>
                      </a:lnTo>
                      <a:lnTo>
                        <a:pt x="313" y="530"/>
                      </a:lnTo>
                      <a:lnTo>
                        <a:pt x="294" y="530"/>
                      </a:lnTo>
                      <a:lnTo>
                        <a:pt x="296" y="676"/>
                      </a:lnTo>
                      <a:lnTo>
                        <a:pt x="375" y="728"/>
                      </a:lnTo>
                      <a:lnTo>
                        <a:pt x="226" y="728"/>
                      </a:lnTo>
                      <a:lnTo>
                        <a:pt x="226" y="526"/>
                      </a:lnTo>
                      <a:lnTo>
                        <a:pt x="194" y="526"/>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798" name="Freeform 877"/>
                <p:cNvSpPr>
                  <a:spLocks/>
                </p:cNvSpPr>
                <p:nvPr/>
              </p:nvSpPr>
              <p:spPr bwMode="auto">
                <a:xfrm>
                  <a:off x="4702" y="648"/>
                  <a:ext cx="180" cy="140"/>
                </a:xfrm>
                <a:custGeom>
                  <a:avLst/>
                  <a:gdLst>
                    <a:gd name="T0" fmla="*/ 2 w 360"/>
                    <a:gd name="T1" fmla="*/ 0 h 279"/>
                    <a:gd name="T2" fmla="*/ 2 w 360"/>
                    <a:gd name="T3" fmla="*/ 1 h 279"/>
                    <a:gd name="T4" fmla="*/ 2 w 360"/>
                    <a:gd name="T5" fmla="*/ 1 h 279"/>
                    <a:gd name="T6" fmla="*/ 2 w 360"/>
                    <a:gd name="T7" fmla="*/ 1 h 279"/>
                    <a:gd name="T8" fmla="*/ 2 w 360"/>
                    <a:gd name="T9" fmla="*/ 1 h 279"/>
                    <a:gd name="T10" fmla="*/ 2 w 360"/>
                    <a:gd name="T11" fmla="*/ 1 h 279"/>
                    <a:gd name="T12" fmla="*/ 1 w 360"/>
                    <a:gd name="T13" fmla="*/ 1 h 279"/>
                    <a:gd name="T14" fmla="*/ 1 w 360"/>
                    <a:gd name="T15" fmla="*/ 1 h 279"/>
                    <a:gd name="T16" fmla="*/ 1 w 360"/>
                    <a:gd name="T17" fmla="*/ 1 h 279"/>
                    <a:gd name="T18" fmla="*/ 1 w 360"/>
                    <a:gd name="T19" fmla="*/ 1 h 279"/>
                    <a:gd name="T20" fmla="*/ 1 w 360"/>
                    <a:gd name="T21" fmla="*/ 1 h 279"/>
                    <a:gd name="T22" fmla="*/ 1 w 360"/>
                    <a:gd name="T23" fmla="*/ 1 h 279"/>
                    <a:gd name="T24" fmla="*/ 1 w 360"/>
                    <a:gd name="T25" fmla="*/ 1 h 279"/>
                    <a:gd name="T26" fmla="*/ 1 w 360"/>
                    <a:gd name="T27" fmla="*/ 1 h 279"/>
                    <a:gd name="T28" fmla="*/ 1 w 360"/>
                    <a:gd name="T29" fmla="*/ 1 h 279"/>
                    <a:gd name="T30" fmla="*/ 1 w 360"/>
                    <a:gd name="T31" fmla="*/ 1 h 279"/>
                    <a:gd name="T32" fmla="*/ 0 w 360"/>
                    <a:gd name="T33" fmla="*/ 1 h 279"/>
                    <a:gd name="T34" fmla="*/ 1 w 360"/>
                    <a:gd name="T35" fmla="*/ 1 h 279"/>
                    <a:gd name="T36" fmla="*/ 1 w 360"/>
                    <a:gd name="T37" fmla="*/ 1 h 279"/>
                    <a:gd name="T38" fmla="*/ 1 w 360"/>
                    <a:gd name="T39" fmla="*/ 1 h 279"/>
                    <a:gd name="T40" fmla="*/ 1 w 360"/>
                    <a:gd name="T41" fmla="*/ 1 h 279"/>
                    <a:gd name="T42" fmla="*/ 1 w 360"/>
                    <a:gd name="T43" fmla="*/ 2 h 279"/>
                    <a:gd name="T44" fmla="*/ 1 w 360"/>
                    <a:gd name="T45" fmla="*/ 2 h 279"/>
                    <a:gd name="T46" fmla="*/ 1 w 360"/>
                    <a:gd name="T47" fmla="*/ 2 h 279"/>
                    <a:gd name="T48" fmla="*/ 1 w 360"/>
                    <a:gd name="T49" fmla="*/ 2 h 279"/>
                    <a:gd name="T50" fmla="*/ 1 w 360"/>
                    <a:gd name="T51" fmla="*/ 2 h 279"/>
                    <a:gd name="T52" fmla="*/ 1 w 360"/>
                    <a:gd name="T53" fmla="*/ 2 h 279"/>
                    <a:gd name="T54" fmla="*/ 1 w 360"/>
                    <a:gd name="T55" fmla="*/ 2 h 279"/>
                    <a:gd name="T56" fmla="*/ 1 w 360"/>
                    <a:gd name="T57" fmla="*/ 2 h 279"/>
                    <a:gd name="T58" fmla="*/ 2 w 360"/>
                    <a:gd name="T59" fmla="*/ 2 h 279"/>
                    <a:gd name="T60" fmla="*/ 2 w 360"/>
                    <a:gd name="T61" fmla="*/ 3 h 279"/>
                    <a:gd name="T62" fmla="*/ 2 w 360"/>
                    <a:gd name="T63" fmla="*/ 3 h 279"/>
                    <a:gd name="T64" fmla="*/ 2 w 360"/>
                    <a:gd name="T65" fmla="*/ 3 h 279"/>
                    <a:gd name="T66" fmla="*/ 2 w 360"/>
                    <a:gd name="T67" fmla="*/ 3 h 279"/>
                    <a:gd name="T68" fmla="*/ 2 w 360"/>
                    <a:gd name="T69" fmla="*/ 3 h 279"/>
                    <a:gd name="T70" fmla="*/ 2 w 360"/>
                    <a:gd name="T71" fmla="*/ 3 h 279"/>
                    <a:gd name="T72" fmla="*/ 3 w 360"/>
                    <a:gd name="T73" fmla="*/ 3 h 279"/>
                    <a:gd name="T74" fmla="*/ 3 w 360"/>
                    <a:gd name="T75" fmla="*/ 3 h 279"/>
                    <a:gd name="T76" fmla="*/ 3 w 360"/>
                    <a:gd name="T77" fmla="*/ 2 h 279"/>
                    <a:gd name="T78" fmla="*/ 3 w 360"/>
                    <a:gd name="T79" fmla="*/ 2 h 279"/>
                    <a:gd name="T80" fmla="*/ 3 w 360"/>
                    <a:gd name="T81" fmla="*/ 2 h 279"/>
                    <a:gd name="T82" fmla="*/ 3 w 360"/>
                    <a:gd name="T83" fmla="*/ 2 h 279"/>
                    <a:gd name="T84" fmla="*/ 3 w 360"/>
                    <a:gd name="T85" fmla="*/ 2 h 279"/>
                    <a:gd name="T86" fmla="*/ 3 w 360"/>
                    <a:gd name="T87" fmla="*/ 2 h 279"/>
                    <a:gd name="T88" fmla="*/ 3 w 360"/>
                    <a:gd name="T89" fmla="*/ 2 h 279"/>
                    <a:gd name="T90" fmla="*/ 3 w 360"/>
                    <a:gd name="T91" fmla="*/ 1 h 279"/>
                    <a:gd name="T92" fmla="*/ 3 w 360"/>
                    <a:gd name="T93" fmla="*/ 1 h 279"/>
                    <a:gd name="T94" fmla="*/ 3 w 360"/>
                    <a:gd name="T95" fmla="*/ 1 h 279"/>
                    <a:gd name="T96" fmla="*/ 3 w 360"/>
                    <a:gd name="T97" fmla="*/ 1 h 279"/>
                    <a:gd name="T98" fmla="*/ 3 w 360"/>
                    <a:gd name="T99" fmla="*/ 1 h 279"/>
                    <a:gd name="T100" fmla="*/ 3 w 360"/>
                    <a:gd name="T101" fmla="*/ 1 h 279"/>
                    <a:gd name="T102" fmla="*/ 3 w 360"/>
                    <a:gd name="T103" fmla="*/ 1 h 279"/>
                    <a:gd name="T104" fmla="*/ 3 w 360"/>
                    <a:gd name="T105" fmla="*/ 1 h 279"/>
                    <a:gd name="T106" fmla="*/ 2 w 360"/>
                    <a:gd name="T107" fmla="*/ 1 h 279"/>
                    <a:gd name="T108" fmla="*/ 2 w 360"/>
                    <a:gd name="T109" fmla="*/ 0 h 2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60"/>
                    <a:gd name="T166" fmla="*/ 0 h 279"/>
                    <a:gd name="T167" fmla="*/ 360 w 360"/>
                    <a:gd name="T168" fmla="*/ 279 h 2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60" h="279">
                      <a:moveTo>
                        <a:pt x="220" y="0"/>
                      </a:moveTo>
                      <a:lnTo>
                        <a:pt x="214" y="0"/>
                      </a:lnTo>
                      <a:lnTo>
                        <a:pt x="208" y="0"/>
                      </a:lnTo>
                      <a:lnTo>
                        <a:pt x="204" y="0"/>
                      </a:lnTo>
                      <a:lnTo>
                        <a:pt x="198" y="2"/>
                      </a:lnTo>
                      <a:lnTo>
                        <a:pt x="193" y="2"/>
                      </a:lnTo>
                      <a:lnTo>
                        <a:pt x="187" y="4"/>
                      </a:lnTo>
                      <a:lnTo>
                        <a:pt x="183" y="6"/>
                      </a:lnTo>
                      <a:lnTo>
                        <a:pt x="177" y="6"/>
                      </a:lnTo>
                      <a:lnTo>
                        <a:pt x="173" y="8"/>
                      </a:lnTo>
                      <a:lnTo>
                        <a:pt x="167" y="10"/>
                      </a:lnTo>
                      <a:lnTo>
                        <a:pt x="163" y="12"/>
                      </a:lnTo>
                      <a:lnTo>
                        <a:pt x="158" y="14"/>
                      </a:lnTo>
                      <a:lnTo>
                        <a:pt x="154" y="17"/>
                      </a:lnTo>
                      <a:lnTo>
                        <a:pt x="150" y="19"/>
                      </a:lnTo>
                      <a:lnTo>
                        <a:pt x="144" y="21"/>
                      </a:lnTo>
                      <a:lnTo>
                        <a:pt x="140" y="25"/>
                      </a:lnTo>
                      <a:lnTo>
                        <a:pt x="136" y="27"/>
                      </a:lnTo>
                      <a:lnTo>
                        <a:pt x="132" y="31"/>
                      </a:lnTo>
                      <a:lnTo>
                        <a:pt x="128" y="33"/>
                      </a:lnTo>
                      <a:lnTo>
                        <a:pt x="125" y="37"/>
                      </a:lnTo>
                      <a:lnTo>
                        <a:pt x="121" y="41"/>
                      </a:lnTo>
                      <a:lnTo>
                        <a:pt x="117" y="45"/>
                      </a:lnTo>
                      <a:lnTo>
                        <a:pt x="113" y="49"/>
                      </a:lnTo>
                      <a:lnTo>
                        <a:pt x="111" y="52"/>
                      </a:lnTo>
                      <a:lnTo>
                        <a:pt x="107" y="56"/>
                      </a:lnTo>
                      <a:lnTo>
                        <a:pt x="105" y="60"/>
                      </a:lnTo>
                      <a:lnTo>
                        <a:pt x="101" y="64"/>
                      </a:lnTo>
                      <a:lnTo>
                        <a:pt x="99" y="70"/>
                      </a:lnTo>
                      <a:lnTo>
                        <a:pt x="97" y="74"/>
                      </a:lnTo>
                      <a:lnTo>
                        <a:pt x="93" y="78"/>
                      </a:lnTo>
                      <a:lnTo>
                        <a:pt x="91" y="83"/>
                      </a:lnTo>
                      <a:lnTo>
                        <a:pt x="90" y="87"/>
                      </a:lnTo>
                      <a:lnTo>
                        <a:pt x="82" y="87"/>
                      </a:lnTo>
                      <a:lnTo>
                        <a:pt x="74" y="89"/>
                      </a:lnTo>
                      <a:lnTo>
                        <a:pt x="66" y="89"/>
                      </a:lnTo>
                      <a:lnTo>
                        <a:pt x="60" y="89"/>
                      </a:lnTo>
                      <a:lnTo>
                        <a:pt x="53" y="91"/>
                      </a:lnTo>
                      <a:lnTo>
                        <a:pt x="47" y="91"/>
                      </a:lnTo>
                      <a:lnTo>
                        <a:pt x="39" y="93"/>
                      </a:lnTo>
                      <a:lnTo>
                        <a:pt x="33" y="95"/>
                      </a:lnTo>
                      <a:lnTo>
                        <a:pt x="27" y="95"/>
                      </a:lnTo>
                      <a:lnTo>
                        <a:pt x="23" y="97"/>
                      </a:lnTo>
                      <a:lnTo>
                        <a:pt x="18" y="99"/>
                      </a:lnTo>
                      <a:lnTo>
                        <a:pt x="14" y="101"/>
                      </a:lnTo>
                      <a:lnTo>
                        <a:pt x="10" y="103"/>
                      </a:lnTo>
                      <a:lnTo>
                        <a:pt x="6" y="105"/>
                      </a:lnTo>
                      <a:lnTo>
                        <a:pt x="4" y="107"/>
                      </a:lnTo>
                      <a:lnTo>
                        <a:pt x="2" y="109"/>
                      </a:lnTo>
                      <a:lnTo>
                        <a:pt x="0" y="109"/>
                      </a:lnTo>
                      <a:lnTo>
                        <a:pt x="0" y="111"/>
                      </a:lnTo>
                      <a:lnTo>
                        <a:pt x="0" y="113"/>
                      </a:lnTo>
                      <a:lnTo>
                        <a:pt x="0" y="114"/>
                      </a:lnTo>
                      <a:lnTo>
                        <a:pt x="2" y="116"/>
                      </a:lnTo>
                      <a:lnTo>
                        <a:pt x="4" y="118"/>
                      </a:lnTo>
                      <a:lnTo>
                        <a:pt x="8" y="120"/>
                      </a:lnTo>
                      <a:lnTo>
                        <a:pt x="12" y="120"/>
                      </a:lnTo>
                      <a:lnTo>
                        <a:pt x="18" y="122"/>
                      </a:lnTo>
                      <a:lnTo>
                        <a:pt x="23" y="124"/>
                      </a:lnTo>
                      <a:lnTo>
                        <a:pt x="29" y="124"/>
                      </a:lnTo>
                      <a:lnTo>
                        <a:pt x="37" y="126"/>
                      </a:lnTo>
                      <a:lnTo>
                        <a:pt x="47" y="126"/>
                      </a:lnTo>
                      <a:lnTo>
                        <a:pt x="56" y="128"/>
                      </a:lnTo>
                      <a:lnTo>
                        <a:pt x="68" y="128"/>
                      </a:lnTo>
                      <a:lnTo>
                        <a:pt x="80" y="128"/>
                      </a:lnTo>
                      <a:lnTo>
                        <a:pt x="80" y="130"/>
                      </a:lnTo>
                      <a:lnTo>
                        <a:pt x="80" y="132"/>
                      </a:lnTo>
                      <a:lnTo>
                        <a:pt x="80" y="134"/>
                      </a:lnTo>
                      <a:lnTo>
                        <a:pt x="80" y="136"/>
                      </a:lnTo>
                      <a:lnTo>
                        <a:pt x="80" y="138"/>
                      </a:lnTo>
                      <a:lnTo>
                        <a:pt x="80" y="140"/>
                      </a:lnTo>
                      <a:lnTo>
                        <a:pt x="80" y="147"/>
                      </a:lnTo>
                      <a:lnTo>
                        <a:pt x="80" y="153"/>
                      </a:lnTo>
                      <a:lnTo>
                        <a:pt x="82" y="161"/>
                      </a:lnTo>
                      <a:lnTo>
                        <a:pt x="82" y="169"/>
                      </a:lnTo>
                      <a:lnTo>
                        <a:pt x="84" y="175"/>
                      </a:lnTo>
                      <a:lnTo>
                        <a:pt x="86" y="180"/>
                      </a:lnTo>
                      <a:lnTo>
                        <a:pt x="88" y="188"/>
                      </a:lnTo>
                      <a:lnTo>
                        <a:pt x="90" y="194"/>
                      </a:lnTo>
                      <a:lnTo>
                        <a:pt x="93" y="200"/>
                      </a:lnTo>
                      <a:lnTo>
                        <a:pt x="97" y="206"/>
                      </a:lnTo>
                      <a:lnTo>
                        <a:pt x="99" y="212"/>
                      </a:lnTo>
                      <a:lnTo>
                        <a:pt x="103" y="217"/>
                      </a:lnTo>
                      <a:lnTo>
                        <a:pt x="107" y="223"/>
                      </a:lnTo>
                      <a:lnTo>
                        <a:pt x="111" y="229"/>
                      </a:lnTo>
                      <a:lnTo>
                        <a:pt x="117" y="235"/>
                      </a:lnTo>
                      <a:lnTo>
                        <a:pt x="121" y="239"/>
                      </a:lnTo>
                      <a:lnTo>
                        <a:pt x="125" y="243"/>
                      </a:lnTo>
                      <a:lnTo>
                        <a:pt x="130" y="248"/>
                      </a:lnTo>
                      <a:lnTo>
                        <a:pt x="136" y="252"/>
                      </a:lnTo>
                      <a:lnTo>
                        <a:pt x="142" y="256"/>
                      </a:lnTo>
                      <a:lnTo>
                        <a:pt x="148" y="260"/>
                      </a:lnTo>
                      <a:lnTo>
                        <a:pt x="154" y="264"/>
                      </a:lnTo>
                      <a:lnTo>
                        <a:pt x="160" y="266"/>
                      </a:lnTo>
                      <a:lnTo>
                        <a:pt x="165" y="270"/>
                      </a:lnTo>
                      <a:lnTo>
                        <a:pt x="171" y="272"/>
                      </a:lnTo>
                      <a:lnTo>
                        <a:pt x="179" y="274"/>
                      </a:lnTo>
                      <a:lnTo>
                        <a:pt x="185" y="276"/>
                      </a:lnTo>
                      <a:lnTo>
                        <a:pt x="191" y="278"/>
                      </a:lnTo>
                      <a:lnTo>
                        <a:pt x="198" y="278"/>
                      </a:lnTo>
                      <a:lnTo>
                        <a:pt x="206" y="279"/>
                      </a:lnTo>
                      <a:lnTo>
                        <a:pt x="212" y="279"/>
                      </a:lnTo>
                      <a:lnTo>
                        <a:pt x="220" y="279"/>
                      </a:lnTo>
                      <a:lnTo>
                        <a:pt x="228" y="279"/>
                      </a:lnTo>
                      <a:lnTo>
                        <a:pt x="233" y="279"/>
                      </a:lnTo>
                      <a:lnTo>
                        <a:pt x="241" y="278"/>
                      </a:lnTo>
                      <a:lnTo>
                        <a:pt x="247" y="278"/>
                      </a:lnTo>
                      <a:lnTo>
                        <a:pt x="255" y="276"/>
                      </a:lnTo>
                      <a:lnTo>
                        <a:pt x="261" y="274"/>
                      </a:lnTo>
                      <a:lnTo>
                        <a:pt x="268" y="272"/>
                      </a:lnTo>
                      <a:lnTo>
                        <a:pt x="274" y="270"/>
                      </a:lnTo>
                      <a:lnTo>
                        <a:pt x="280" y="266"/>
                      </a:lnTo>
                      <a:lnTo>
                        <a:pt x="286" y="264"/>
                      </a:lnTo>
                      <a:lnTo>
                        <a:pt x="292" y="260"/>
                      </a:lnTo>
                      <a:lnTo>
                        <a:pt x="298" y="256"/>
                      </a:lnTo>
                      <a:lnTo>
                        <a:pt x="303" y="252"/>
                      </a:lnTo>
                      <a:lnTo>
                        <a:pt x="309" y="248"/>
                      </a:lnTo>
                      <a:lnTo>
                        <a:pt x="313" y="243"/>
                      </a:lnTo>
                      <a:lnTo>
                        <a:pt x="319" y="239"/>
                      </a:lnTo>
                      <a:lnTo>
                        <a:pt x="323" y="235"/>
                      </a:lnTo>
                      <a:lnTo>
                        <a:pt x="327" y="229"/>
                      </a:lnTo>
                      <a:lnTo>
                        <a:pt x="333" y="223"/>
                      </a:lnTo>
                      <a:lnTo>
                        <a:pt x="336" y="217"/>
                      </a:lnTo>
                      <a:lnTo>
                        <a:pt x="338" y="212"/>
                      </a:lnTo>
                      <a:lnTo>
                        <a:pt x="342" y="206"/>
                      </a:lnTo>
                      <a:lnTo>
                        <a:pt x="346" y="200"/>
                      </a:lnTo>
                      <a:lnTo>
                        <a:pt x="348" y="194"/>
                      </a:lnTo>
                      <a:lnTo>
                        <a:pt x="350" y="188"/>
                      </a:lnTo>
                      <a:lnTo>
                        <a:pt x="354" y="180"/>
                      </a:lnTo>
                      <a:lnTo>
                        <a:pt x="356" y="175"/>
                      </a:lnTo>
                      <a:lnTo>
                        <a:pt x="356" y="169"/>
                      </a:lnTo>
                      <a:lnTo>
                        <a:pt x="358" y="161"/>
                      </a:lnTo>
                      <a:lnTo>
                        <a:pt x="358" y="153"/>
                      </a:lnTo>
                      <a:lnTo>
                        <a:pt x="360" y="147"/>
                      </a:lnTo>
                      <a:lnTo>
                        <a:pt x="360" y="140"/>
                      </a:lnTo>
                      <a:lnTo>
                        <a:pt x="360" y="132"/>
                      </a:lnTo>
                      <a:lnTo>
                        <a:pt x="358" y="126"/>
                      </a:lnTo>
                      <a:lnTo>
                        <a:pt x="358" y="118"/>
                      </a:lnTo>
                      <a:lnTo>
                        <a:pt x="356" y="113"/>
                      </a:lnTo>
                      <a:lnTo>
                        <a:pt x="356" y="105"/>
                      </a:lnTo>
                      <a:lnTo>
                        <a:pt x="354" y="99"/>
                      </a:lnTo>
                      <a:lnTo>
                        <a:pt x="350" y="91"/>
                      </a:lnTo>
                      <a:lnTo>
                        <a:pt x="348" y="85"/>
                      </a:lnTo>
                      <a:lnTo>
                        <a:pt x="346" y="80"/>
                      </a:lnTo>
                      <a:lnTo>
                        <a:pt x="342" y="74"/>
                      </a:lnTo>
                      <a:lnTo>
                        <a:pt x="338" y="68"/>
                      </a:lnTo>
                      <a:lnTo>
                        <a:pt x="336" y="62"/>
                      </a:lnTo>
                      <a:lnTo>
                        <a:pt x="333" y="56"/>
                      </a:lnTo>
                      <a:lnTo>
                        <a:pt x="327" y="50"/>
                      </a:lnTo>
                      <a:lnTo>
                        <a:pt x="323" y="47"/>
                      </a:lnTo>
                      <a:lnTo>
                        <a:pt x="319" y="41"/>
                      </a:lnTo>
                      <a:lnTo>
                        <a:pt x="313" y="37"/>
                      </a:lnTo>
                      <a:lnTo>
                        <a:pt x="309" y="31"/>
                      </a:lnTo>
                      <a:lnTo>
                        <a:pt x="303" y="27"/>
                      </a:lnTo>
                      <a:lnTo>
                        <a:pt x="298" y="23"/>
                      </a:lnTo>
                      <a:lnTo>
                        <a:pt x="292" y="19"/>
                      </a:lnTo>
                      <a:lnTo>
                        <a:pt x="286" y="17"/>
                      </a:lnTo>
                      <a:lnTo>
                        <a:pt x="280" y="14"/>
                      </a:lnTo>
                      <a:lnTo>
                        <a:pt x="274" y="12"/>
                      </a:lnTo>
                      <a:lnTo>
                        <a:pt x="268" y="8"/>
                      </a:lnTo>
                      <a:lnTo>
                        <a:pt x="261" y="6"/>
                      </a:lnTo>
                      <a:lnTo>
                        <a:pt x="255" y="4"/>
                      </a:lnTo>
                      <a:lnTo>
                        <a:pt x="247" y="2"/>
                      </a:lnTo>
                      <a:lnTo>
                        <a:pt x="241" y="2"/>
                      </a:lnTo>
                      <a:lnTo>
                        <a:pt x="233" y="0"/>
                      </a:lnTo>
                      <a:lnTo>
                        <a:pt x="228" y="0"/>
                      </a:lnTo>
                      <a:lnTo>
                        <a:pt x="220" y="0"/>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794" name="Oval 878"/>
              <p:cNvSpPr>
                <a:spLocks noChangeArrowheads="1"/>
              </p:cNvSpPr>
              <p:nvPr/>
            </p:nvSpPr>
            <p:spPr bwMode="auto">
              <a:xfrm>
                <a:off x="5339" y="886"/>
                <a:ext cx="120" cy="112"/>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4795" name="Oval 879"/>
              <p:cNvSpPr>
                <a:spLocks noChangeArrowheads="1"/>
              </p:cNvSpPr>
              <p:nvPr/>
            </p:nvSpPr>
            <p:spPr bwMode="auto">
              <a:xfrm>
                <a:off x="5367" y="887"/>
                <a:ext cx="96" cy="112"/>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pic>
          <p:nvPicPr>
            <p:cNvPr id="24751" name="Picture 880" descr="BD00003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48" y="1141"/>
              <a:ext cx="336" cy="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752" name="Group 881"/>
            <p:cNvGrpSpPr>
              <a:grpSpLocks/>
            </p:cNvGrpSpPr>
            <p:nvPr/>
          </p:nvGrpSpPr>
          <p:grpSpPr bwMode="auto">
            <a:xfrm>
              <a:off x="1825" y="1257"/>
              <a:ext cx="193" cy="354"/>
              <a:chOff x="3526" y="1062"/>
              <a:chExt cx="212" cy="502"/>
            </a:xfrm>
          </p:grpSpPr>
          <p:grpSp>
            <p:nvGrpSpPr>
              <p:cNvPr id="24785" name="Group 882"/>
              <p:cNvGrpSpPr>
                <a:grpSpLocks noChangeAspect="1"/>
              </p:cNvGrpSpPr>
              <p:nvPr/>
            </p:nvGrpSpPr>
            <p:grpSpPr bwMode="auto">
              <a:xfrm>
                <a:off x="3526" y="1062"/>
                <a:ext cx="212" cy="502"/>
                <a:chOff x="2716" y="648"/>
                <a:chExt cx="212" cy="502"/>
              </a:xfrm>
            </p:grpSpPr>
            <p:sp>
              <p:nvSpPr>
                <p:cNvPr id="24788" name="AutoShape 883"/>
                <p:cNvSpPr>
                  <a:spLocks noChangeAspect="1" noChangeArrowheads="1" noTextEdit="1"/>
                </p:cNvSpPr>
                <p:nvPr/>
              </p:nvSpPr>
              <p:spPr bwMode="auto">
                <a:xfrm>
                  <a:off x="2716" y="648"/>
                  <a:ext cx="212" cy="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789" name="Freeform 884"/>
                <p:cNvSpPr>
                  <a:spLocks/>
                </p:cNvSpPr>
                <p:nvPr/>
              </p:nvSpPr>
              <p:spPr bwMode="auto">
                <a:xfrm>
                  <a:off x="2716" y="782"/>
                  <a:ext cx="212" cy="368"/>
                </a:xfrm>
                <a:custGeom>
                  <a:avLst/>
                  <a:gdLst>
                    <a:gd name="T0" fmla="*/ 2 w 424"/>
                    <a:gd name="T1" fmla="*/ 3 h 737"/>
                    <a:gd name="T2" fmla="*/ 2 w 424"/>
                    <a:gd name="T3" fmla="*/ 5 h 737"/>
                    <a:gd name="T4" fmla="*/ 1 w 424"/>
                    <a:gd name="T5" fmla="*/ 5 h 737"/>
                    <a:gd name="T6" fmla="*/ 1 w 424"/>
                    <a:gd name="T7" fmla="*/ 5 h 737"/>
                    <a:gd name="T8" fmla="*/ 1 w 424"/>
                    <a:gd name="T9" fmla="*/ 3 h 737"/>
                    <a:gd name="T10" fmla="*/ 1 w 424"/>
                    <a:gd name="T11" fmla="*/ 3 h 737"/>
                    <a:gd name="T12" fmla="*/ 1 w 424"/>
                    <a:gd name="T13" fmla="*/ 2 h 737"/>
                    <a:gd name="T14" fmla="*/ 1 w 424"/>
                    <a:gd name="T15" fmla="*/ 2 h 737"/>
                    <a:gd name="T16" fmla="*/ 1 w 424"/>
                    <a:gd name="T17" fmla="*/ 1 h 737"/>
                    <a:gd name="T18" fmla="*/ 1 w 424"/>
                    <a:gd name="T19" fmla="*/ 2 h 737"/>
                    <a:gd name="T20" fmla="*/ 0 w 424"/>
                    <a:gd name="T21" fmla="*/ 2 h 737"/>
                    <a:gd name="T22" fmla="*/ 1 w 424"/>
                    <a:gd name="T23" fmla="*/ 1 h 737"/>
                    <a:gd name="T24" fmla="*/ 1 w 424"/>
                    <a:gd name="T25" fmla="*/ 1 h 737"/>
                    <a:gd name="T26" fmla="*/ 1 w 424"/>
                    <a:gd name="T27" fmla="*/ 0 h 737"/>
                    <a:gd name="T28" fmla="*/ 2 w 424"/>
                    <a:gd name="T29" fmla="*/ 0 h 737"/>
                    <a:gd name="T30" fmla="*/ 3 w 424"/>
                    <a:gd name="T31" fmla="*/ 0 h 737"/>
                    <a:gd name="T32" fmla="*/ 4 w 424"/>
                    <a:gd name="T33" fmla="*/ 1 h 737"/>
                    <a:gd name="T34" fmla="*/ 3 w 424"/>
                    <a:gd name="T35" fmla="*/ 1 h 737"/>
                    <a:gd name="T36" fmla="*/ 4 w 424"/>
                    <a:gd name="T37" fmla="*/ 2 h 737"/>
                    <a:gd name="T38" fmla="*/ 3 w 424"/>
                    <a:gd name="T39" fmla="*/ 2 h 737"/>
                    <a:gd name="T40" fmla="*/ 3 w 424"/>
                    <a:gd name="T41" fmla="*/ 1 h 737"/>
                    <a:gd name="T42" fmla="*/ 3 w 424"/>
                    <a:gd name="T43" fmla="*/ 2 h 737"/>
                    <a:gd name="T44" fmla="*/ 3 w 424"/>
                    <a:gd name="T45" fmla="*/ 2 h 737"/>
                    <a:gd name="T46" fmla="*/ 3 w 424"/>
                    <a:gd name="T47" fmla="*/ 3 h 737"/>
                    <a:gd name="T48" fmla="*/ 3 w 424"/>
                    <a:gd name="T49" fmla="*/ 3 h 737"/>
                    <a:gd name="T50" fmla="*/ 3 w 424"/>
                    <a:gd name="T51" fmla="*/ 5 h 737"/>
                    <a:gd name="T52" fmla="*/ 3 w 424"/>
                    <a:gd name="T53" fmla="*/ 5 h 737"/>
                    <a:gd name="T54" fmla="*/ 2 w 424"/>
                    <a:gd name="T55" fmla="*/ 5 h 737"/>
                    <a:gd name="T56" fmla="*/ 2 w 424"/>
                    <a:gd name="T57" fmla="*/ 3 h 737"/>
                    <a:gd name="T58" fmla="*/ 2 w 424"/>
                    <a:gd name="T59" fmla="*/ 3 h 7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4"/>
                    <a:gd name="T91" fmla="*/ 0 h 737"/>
                    <a:gd name="T92" fmla="*/ 424 w 424"/>
                    <a:gd name="T93" fmla="*/ 737 h 73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4" h="737">
                      <a:moveTo>
                        <a:pt x="196" y="430"/>
                      </a:moveTo>
                      <a:lnTo>
                        <a:pt x="196" y="737"/>
                      </a:lnTo>
                      <a:lnTo>
                        <a:pt x="45" y="737"/>
                      </a:lnTo>
                      <a:lnTo>
                        <a:pt x="126" y="684"/>
                      </a:lnTo>
                      <a:lnTo>
                        <a:pt x="128" y="434"/>
                      </a:lnTo>
                      <a:lnTo>
                        <a:pt x="108" y="434"/>
                      </a:lnTo>
                      <a:lnTo>
                        <a:pt x="104" y="344"/>
                      </a:lnTo>
                      <a:lnTo>
                        <a:pt x="82" y="344"/>
                      </a:lnTo>
                      <a:lnTo>
                        <a:pt x="102" y="189"/>
                      </a:lnTo>
                      <a:lnTo>
                        <a:pt x="49" y="360"/>
                      </a:lnTo>
                      <a:lnTo>
                        <a:pt x="0" y="356"/>
                      </a:lnTo>
                      <a:lnTo>
                        <a:pt x="41" y="203"/>
                      </a:lnTo>
                      <a:lnTo>
                        <a:pt x="16" y="193"/>
                      </a:lnTo>
                      <a:lnTo>
                        <a:pt x="77" y="51"/>
                      </a:lnTo>
                      <a:lnTo>
                        <a:pt x="212" y="0"/>
                      </a:lnTo>
                      <a:lnTo>
                        <a:pt x="353" y="51"/>
                      </a:lnTo>
                      <a:lnTo>
                        <a:pt x="408" y="193"/>
                      </a:lnTo>
                      <a:lnTo>
                        <a:pt x="383" y="203"/>
                      </a:lnTo>
                      <a:lnTo>
                        <a:pt x="424" y="356"/>
                      </a:lnTo>
                      <a:lnTo>
                        <a:pt x="375" y="360"/>
                      </a:lnTo>
                      <a:lnTo>
                        <a:pt x="322" y="189"/>
                      </a:lnTo>
                      <a:lnTo>
                        <a:pt x="342" y="344"/>
                      </a:lnTo>
                      <a:lnTo>
                        <a:pt x="320" y="344"/>
                      </a:lnTo>
                      <a:lnTo>
                        <a:pt x="316" y="434"/>
                      </a:lnTo>
                      <a:lnTo>
                        <a:pt x="296" y="434"/>
                      </a:lnTo>
                      <a:lnTo>
                        <a:pt x="296" y="684"/>
                      </a:lnTo>
                      <a:lnTo>
                        <a:pt x="379" y="737"/>
                      </a:lnTo>
                      <a:lnTo>
                        <a:pt x="228" y="737"/>
                      </a:lnTo>
                      <a:lnTo>
                        <a:pt x="228" y="430"/>
                      </a:lnTo>
                      <a:lnTo>
                        <a:pt x="196" y="43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790" name="Freeform 885"/>
                <p:cNvSpPr>
                  <a:spLocks/>
                </p:cNvSpPr>
                <p:nvPr/>
              </p:nvSpPr>
              <p:spPr bwMode="auto">
                <a:xfrm>
                  <a:off x="2826" y="785"/>
                  <a:ext cx="39" cy="34"/>
                </a:xfrm>
                <a:custGeom>
                  <a:avLst/>
                  <a:gdLst>
                    <a:gd name="T0" fmla="*/ 0 w 78"/>
                    <a:gd name="T1" fmla="*/ 0 h 69"/>
                    <a:gd name="T2" fmla="*/ 1 w 78"/>
                    <a:gd name="T3" fmla="*/ 0 h 69"/>
                    <a:gd name="T4" fmla="*/ 1 w 78"/>
                    <a:gd name="T5" fmla="*/ 0 h 69"/>
                    <a:gd name="T6" fmla="*/ 0 w 78"/>
                    <a:gd name="T7" fmla="*/ 0 h 69"/>
                    <a:gd name="T8" fmla="*/ 0 60000 65536"/>
                    <a:gd name="T9" fmla="*/ 0 60000 65536"/>
                    <a:gd name="T10" fmla="*/ 0 60000 65536"/>
                    <a:gd name="T11" fmla="*/ 0 60000 65536"/>
                    <a:gd name="T12" fmla="*/ 0 w 78"/>
                    <a:gd name="T13" fmla="*/ 0 h 69"/>
                    <a:gd name="T14" fmla="*/ 78 w 78"/>
                    <a:gd name="T15" fmla="*/ 69 h 69"/>
                  </a:gdLst>
                  <a:ahLst/>
                  <a:cxnLst>
                    <a:cxn ang="T8">
                      <a:pos x="T0" y="T1"/>
                    </a:cxn>
                    <a:cxn ang="T9">
                      <a:pos x="T2" y="T3"/>
                    </a:cxn>
                    <a:cxn ang="T10">
                      <a:pos x="T4" y="T5"/>
                    </a:cxn>
                    <a:cxn ang="T11">
                      <a:pos x="T6" y="T7"/>
                    </a:cxn>
                  </a:cxnLst>
                  <a:rect l="T12" t="T13" r="T14" b="T15"/>
                  <a:pathLst>
                    <a:path w="78" h="69">
                      <a:moveTo>
                        <a:pt x="0" y="0"/>
                      </a:moveTo>
                      <a:lnTo>
                        <a:pt x="41" y="69"/>
                      </a:lnTo>
                      <a:lnTo>
                        <a:pt x="78" y="1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791" name="Freeform 886"/>
                <p:cNvSpPr>
                  <a:spLocks/>
                </p:cNvSpPr>
                <p:nvPr/>
              </p:nvSpPr>
              <p:spPr bwMode="auto">
                <a:xfrm>
                  <a:off x="2787" y="785"/>
                  <a:ext cx="39" cy="34"/>
                </a:xfrm>
                <a:custGeom>
                  <a:avLst/>
                  <a:gdLst>
                    <a:gd name="T0" fmla="*/ 0 w 79"/>
                    <a:gd name="T1" fmla="*/ 0 h 69"/>
                    <a:gd name="T2" fmla="*/ 0 w 79"/>
                    <a:gd name="T3" fmla="*/ 0 h 69"/>
                    <a:gd name="T4" fmla="*/ 0 w 79"/>
                    <a:gd name="T5" fmla="*/ 0 h 69"/>
                    <a:gd name="T6" fmla="*/ 0 w 79"/>
                    <a:gd name="T7" fmla="*/ 0 h 69"/>
                    <a:gd name="T8" fmla="*/ 0 60000 65536"/>
                    <a:gd name="T9" fmla="*/ 0 60000 65536"/>
                    <a:gd name="T10" fmla="*/ 0 60000 65536"/>
                    <a:gd name="T11" fmla="*/ 0 60000 65536"/>
                    <a:gd name="T12" fmla="*/ 0 w 79"/>
                    <a:gd name="T13" fmla="*/ 0 h 69"/>
                    <a:gd name="T14" fmla="*/ 79 w 79"/>
                    <a:gd name="T15" fmla="*/ 69 h 69"/>
                  </a:gdLst>
                  <a:ahLst/>
                  <a:cxnLst>
                    <a:cxn ang="T8">
                      <a:pos x="T0" y="T1"/>
                    </a:cxn>
                    <a:cxn ang="T9">
                      <a:pos x="T2" y="T3"/>
                    </a:cxn>
                    <a:cxn ang="T10">
                      <a:pos x="T4" y="T5"/>
                    </a:cxn>
                    <a:cxn ang="T11">
                      <a:pos x="T6" y="T7"/>
                    </a:cxn>
                  </a:cxnLst>
                  <a:rect l="T12" t="T13" r="T14" b="T15"/>
                  <a:pathLst>
                    <a:path w="79" h="69">
                      <a:moveTo>
                        <a:pt x="36" y="69"/>
                      </a:moveTo>
                      <a:lnTo>
                        <a:pt x="79" y="0"/>
                      </a:lnTo>
                      <a:lnTo>
                        <a:pt x="0" y="10"/>
                      </a:lnTo>
                      <a:lnTo>
                        <a:pt x="36" y="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792" name="Freeform 887"/>
                <p:cNvSpPr>
                  <a:spLocks/>
                </p:cNvSpPr>
                <p:nvPr/>
              </p:nvSpPr>
              <p:spPr bwMode="auto">
                <a:xfrm>
                  <a:off x="2753" y="648"/>
                  <a:ext cx="142" cy="144"/>
                </a:xfrm>
                <a:custGeom>
                  <a:avLst/>
                  <a:gdLst>
                    <a:gd name="T0" fmla="*/ 3 w 282"/>
                    <a:gd name="T1" fmla="*/ 1 h 289"/>
                    <a:gd name="T2" fmla="*/ 3 w 282"/>
                    <a:gd name="T3" fmla="*/ 0 h 289"/>
                    <a:gd name="T4" fmla="*/ 3 w 282"/>
                    <a:gd name="T5" fmla="*/ 0 h 289"/>
                    <a:gd name="T6" fmla="*/ 3 w 282"/>
                    <a:gd name="T7" fmla="*/ 0 h 289"/>
                    <a:gd name="T8" fmla="*/ 3 w 282"/>
                    <a:gd name="T9" fmla="*/ 0 h 289"/>
                    <a:gd name="T10" fmla="*/ 3 w 282"/>
                    <a:gd name="T11" fmla="*/ 0 h 289"/>
                    <a:gd name="T12" fmla="*/ 2 w 282"/>
                    <a:gd name="T13" fmla="*/ 0 h 289"/>
                    <a:gd name="T14" fmla="*/ 2 w 282"/>
                    <a:gd name="T15" fmla="*/ 0 h 289"/>
                    <a:gd name="T16" fmla="*/ 2 w 282"/>
                    <a:gd name="T17" fmla="*/ 0 h 289"/>
                    <a:gd name="T18" fmla="*/ 2 w 282"/>
                    <a:gd name="T19" fmla="*/ 0 h 289"/>
                    <a:gd name="T20" fmla="*/ 2 w 282"/>
                    <a:gd name="T21" fmla="*/ 0 h 289"/>
                    <a:gd name="T22" fmla="*/ 2 w 282"/>
                    <a:gd name="T23" fmla="*/ 0 h 289"/>
                    <a:gd name="T24" fmla="*/ 2 w 282"/>
                    <a:gd name="T25" fmla="*/ 0 h 289"/>
                    <a:gd name="T26" fmla="*/ 2 w 282"/>
                    <a:gd name="T27" fmla="*/ 0 h 289"/>
                    <a:gd name="T28" fmla="*/ 2 w 282"/>
                    <a:gd name="T29" fmla="*/ 0 h 289"/>
                    <a:gd name="T30" fmla="*/ 2 w 282"/>
                    <a:gd name="T31" fmla="*/ 0 h 289"/>
                    <a:gd name="T32" fmla="*/ 2 w 282"/>
                    <a:gd name="T33" fmla="*/ 0 h 289"/>
                    <a:gd name="T34" fmla="*/ 1 w 282"/>
                    <a:gd name="T35" fmla="*/ 0 h 289"/>
                    <a:gd name="T36" fmla="*/ 1 w 282"/>
                    <a:gd name="T37" fmla="*/ 0 h 289"/>
                    <a:gd name="T38" fmla="*/ 1 w 282"/>
                    <a:gd name="T39" fmla="*/ 0 h 289"/>
                    <a:gd name="T40" fmla="*/ 1 w 282"/>
                    <a:gd name="T41" fmla="*/ 0 h 289"/>
                    <a:gd name="T42" fmla="*/ 1 w 282"/>
                    <a:gd name="T43" fmla="*/ 0 h 289"/>
                    <a:gd name="T44" fmla="*/ 1 w 282"/>
                    <a:gd name="T45" fmla="*/ 0 h 289"/>
                    <a:gd name="T46" fmla="*/ 1 w 282"/>
                    <a:gd name="T47" fmla="*/ 0 h 289"/>
                    <a:gd name="T48" fmla="*/ 1 w 282"/>
                    <a:gd name="T49" fmla="*/ 0 h 289"/>
                    <a:gd name="T50" fmla="*/ 1 w 282"/>
                    <a:gd name="T51" fmla="*/ 0 h 289"/>
                    <a:gd name="T52" fmla="*/ 1 w 282"/>
                    <a:gd name="T53" fmla="*/ 0 h 289"/>
                    <a:gd name="T54" fmla="*/ 1 w 282"/>
                    <a:gd name="T55" fmla="*/ 0 h 289"/>
                    <a:gd name="T56" fmla="*/ 1 w 282"/>
                    <a:gd name="T57" fmla="*/ 0 h 289"/>
                    <a:gd name="T58" fmla="*/ 1 w 282"/>
                    <a:gd name="T59" fmla="*/ 0 h 289"/>
                    <a:gd name="T60" fmla="*/ 1 w 282"/>
                    <a:gd name="T61" fmla="*/ 0 h 289"/>
                    <a:gd name="T62" fmla="*/ 0 w 282"/>
                    <a:gd name="T63" fmla="*/ 1 h 289"/>
                    <a:gd name="T64" fmla="*/ 0 w 282"/>
                    <a:gd name="T65" fmla="*/ 2 h 289"/>
                    <a:gd name="T66" fmla="*/ 3 w 282"/>
                    <a:gd name="T67" fmla="*/ 1 h 28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89"/>
                    <a:gd name="T104" fmla="*/ 282 w 282"/>
                    <a:gd name="T105" fmla="*/ 289 h 28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89">
                      <a:moveTo>
                        <a:pt x="282" y="141"/>
                      </a:moveTo>
                      <a:lnTo>
                        <a:pt x="282" y="134"/>
                      </a:lnTo>
                      <a:lnTo>
                        <a:pt x="282" y="128"/>
                      </a:lnTo>
                      <a:lnTo>
                        <a:pt x="282" y="120"/>
                      </a:lnTo>
                      <a:lnTo>
                        <a:pt x="280" y="112"/>
                      </a:lnTo>
                      <a:lnTo>
                        <a:pt x="278" y="106"/>
                      </a:lnTo>
                      <a:lnTo>
                        <a:pt x="276" y="98"/>
                      </a:lnTo>
                      <a:lnTo>
                        <a:pt x="274" y="92"/>
                      </a:lnTo>
                      <a:lnTo>
                        <a:pt x="272" y="86"/>
                      </a:lnTo>
                      <a:lnTo>
                        <a:pt x="269" y="81"/>
                      </a:lnTo>
                      <a:lnTo>
                        <a:pt x="267" y="75"/>
                      </a:lnTo>
                      <a:lnTo>
                        <a:pt x="263" y="69"/>
                      </a:lnTo>
                      <a:lnTo>
                        <a:pt x="259" y="63"/>
                      </a:lnTo>
                      <a:lnTo>
                        <a:pt x="255" y="57"/>
                      </a:lnTo>
                      <a:lnTo>
                        <a:pt x="251" y="51"/>
                      </a:lnTo>
                      <a:lnTo>
                        <a:pt x="247" y="47"/>
                      </a:lnTo>
                      <a:lnTo>
                        <a:pt x="241" y="41"/>
                      </a:lnTo>
                      <a:lnTo>
                        <a:pt x="237" y="37"/>
                      </a:lnTo>
                      <a:lnTo>
                        <a:pt x="231" y="31"/>
                      </a:lnTo>
                      <a:lnTo>
                        <a:pt x="227" y="28"/>
                      </a:lnTo>
                      <a:lnTo>
                        <a:pt x="221" y="24"/>
                      </a:lnTo>
                      <a:lnTo>
                        <a:pt x="216" y="20"/>
                      </a:lnTo>
                      <a:lnTo>
                        <a:pt x="210" y="18"/>
                      </a:lnTo>
                      <a:lnTo>
                        <a:pt x="204" y="14"/>
                      </a:lnTo>
                      <a:lnTo>
                        <a:pt x="198" y="12"/>
                      </a:lnTo>
                      <a:lnTo>
                        <a:pt x="190" y="8"/>
                      </a:lnTo>
                      <a:lnTo>
                        <a:pt x="184" y="6"/>
                      </a:lnTo>
                      <a:lnTo>
                        <a:pt x="178" y="4"/>
                      </a:lnTo>
                      <a:lnTo>
                        <a:pt x="170" y="2"/>
                      </a:lnTo>
                      <a:lnTo>
                        <a:pt x="164" y="2"/>
                      </a:lnTo>
                      <a:lnTo>
                        <a:pt x="157" y="0"/>
                      </a:lnTo>
                      <a:lnTo>
                        <a:pt x="149" y="0"/>
                      </a:lnTo>
                      <a:lnTo>
                        <a:pt x="143" y="0"/>
                      </a:lnTo>
                      <a:lnTo>
                        <a:pt x="135" y="0"/>
                      </a:lnTo>
                      <a:lnTo>
                        <a:pt x="127" y="0"/>
                      </a:lnTo>
                      <a:lnTo>
                        <a:pt x="121" y="2"/>
                      </a:lnTo>
                      <a:lnTo>
                        <a:pt x="113" y="2"/>
                      </a:lnTo>
                      <a:lnTo>
                        <a:pt x="108" y="4"/>
                      </a:lnTo>
                      <a:lnTo>
                        <a:pt x="100" y="6"/>
                      </a:lnTo>
                      <a:lnTo>
                        <a:pt x="94" y="8"/>
                      </a:lnTo>
                      <a:lnTo>
                        <a:pt x="86" y="12"/>
                      </a:lnTo>
                      <a:lnTo>
                        <a:pt x="80" y="14"/>
                      </a:lnTo>
                      <a:lnTo>
                        <a:pt x="74" y="18"/>
                      </a:lnTo>
                      <a:lnTo>
                        <a:pt x="68" y="20"/>
                      </a:lnTo>
                      <a:lnTo>
                        <a:pt x="62" y="24"/>
                      </a:lnTo>
                      <a:lnTo>
                        <a:pt x="57" y="28"/>
                      </a:lnTo>
                      <a:lnTo>
                        <a:pt x="53" y="31"/>
                      </a:lnTo>
                      <a:lnTo>
                        <a:pt x="47" y="37"/>
                      </a:lnTo>
                      <a:lnTo>
                        <a:pt x="43" y="41"/>
                      </a:lnTo>
                      <a:lnTo>
                        <a:pt x="37" y="47"/>
                      </a:lnTo>
                      <a:lnTo>
                        <a:pt x="33" y="51"/>
                      </a:lnTo>
                      <a:lnTo>
                        <a:pt x="29" y="57"/>
                      </a:lnTo>
                      <a:lnTo>
                        <a:pt x="25" y="63"/>
                      </a:lnTo>
                      <a:lnTo>
                        <a:pt x="21" y="69"/>
                      </a:lnTo>
                      <a:lnTo>
                        <a:pt x="17" y="75"/>
                      </a:lnTo>
                      <a:lnTo>
                        <a:pt x="13" y="81"/>
                      </a:lnTo>
                      <a:lnTo>
                        <a:pt x="11" y="86"/>
                      </a:lnTo>
                      <a:lnTo>
                        <a:pt x="9" y="92"/>
                      </a:lnTo>
                      <a:lnTo>
                        <a:pt x="7" y="98"/>
                      </a:lnTo>
                      <a:lnTo>
                        <a:pt x="5" y="106"/>
                      </a:lnTo>
                      <a:lnTo>
                        <a:pt x="4" y="112"/>
                      </a:lnTo>
                      <a:lnTo>
                        <a:pt x="2" y="120"/>
                      </a:lnTo>
                      <a:lnTo>
                        <a:pt x="2" y="128"/>
                      </a:lnTo>
                      <a:lnTo>
                        <a:pt x="0" y="134"/>
                      </a:lnTo>
                      <a:lnTo>
                        <a:pt x="0" y="141"/>
                      </a:lnTo>
                      <a:lnTo>
                        <a:pt x="0" y="289"/>
                      </a:lnTo>
                      <a:lnTo>
                        <a:pt x="280" y="289"/>
                      </a:lnTo>
                      <a:lnTo>
                        <a:pt x="282" y="141"/>
                      </a:lnTo>
                      <a:close/>
                    </a:path>
                  </a:pathLst>
                </a:custGeom>
                <a:solidFill>
                  <a:srgbClr val="99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786" name="Oval 888"/>
              <p:cNvSpPr>
                <a:spLocks noChangeArrowheads="1"/>
              </p:cNvSpPr>
              <p:nvPr/>
            </p:nvSpPr>
            <p:spPr bwMode="auto">
              <a:xfrm>
                <a:off x="3574" y="1092"/>
                <a:ext cx="120" cy="112"/>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4787" name="Oval 889"/>
              <p:cNvSpPr>
                <a:spLocks noChangeArrowheads="1"/>
              </p:cNvSpPr>
              <p:nvPr/>
            </p:nvSpPr>
            <p:spPr bwMode="auto">
              <a:xfrm>
                <a:off x="3600" y="1092"/>
                <a:ext cx="96" cy="112"/>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grpSp>
          <p:nvGrpSpPr>
            <p:cNvPr id="24753" name="Group 890"/>
            <p:cNvGrpSpPr>
              <a:grpSpLocks/>
            </p:cNvGrpSpPr>
            <p:nvPr/>
          </p:nvGrpSpPr>
          <p:grpSpPr bwMode="auto">
            <a:xfrm>
              <a:off x="4818" y="1198"/>
              <a:ext cx="192" cy="346"/>
              <a:chOff x="5295" y="863"/>
              <a:chExt cx="211" cy="490"/>
            </a:xfrm>
          </p:grpSpPr>
          <p:grpSp>
            <p:nvGrpSpPr>
              <p:cNvPr id="24779" name="Group 891"/>
              <p:cNvGrpSpPr>
                <a:grpSpLocks noChangeAspect="1"/>
              </p:cNvGrpSpPr>
              <p:nvPr/>
            </p:nvGrpSpPr>
            <p:grpSpPr bwMode="auto">
              <a:xfrm>
                <a:off x="5295" y="863"/>
                <a:ext cx="211" cy="490"/>
                <a:chOff x="4703" y="648"/>
                <a:chExt cx="211" cy="490"/>
              </a:xfrm>
            </p:grpSpPr>
            <p:sp>
              <p:nvSpPr>
                <p:cNvPr id="24782" name="AutoShape 892"/>
                <p:cNvSpPr>
                  <a:spLocks noChangeAspect="1" noChangeArrowheads="1" noTextEdit="1"/>
                </p:cNvSpPr>
                <p:nvPr/>
              </p:nvSpPr>
              <p:spPr bwMode="auto">
                <a:xfrm>
                  <a:off x="4703" y="648"/>
                  <a:ext cx="211"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783" name="Freeform 893"/>
                <p:cNvSpPr>
                  <a:spLocks/>
                </p:cNvSpPr>
                <p:nvPr/>
              </p:nvSpPr>
              <p:spPr bwMode="auto">
                <a:xfrm>
                  <a:off x="4704" y="774"/>
                  <a:ext cx="210" cy="364"/>
                </a:xfrm>
                <a:custGeom>
                  <a:avLst/>
                  <a:gdLst>
                    <a:gd name="T0" fmla="*/ 2 w 420"/>
                    <a:gd name="T1" fmla="*/ 5 h 728"/>
                    <a:gd name="T2" fmla="*/ 2 w 420"/>
                    <a:gd name="T3" fmla="*/ 6 h 728"/>
                    <a:gd name="T4" fmla="*/ 1 w 420"/>
                    <a:gd name="T5" fmla="*/ 6 h 728"/>
                    <a:gd name="T6" fmla="*/ 1 w 420"/>
                    <a:gd name="T7" fmla="*/ 6 h 728"/>
                    <a:gd name="T8" fmla="*/ 1 w 420"/>
                    <a:gd name="T9" fmla="*/ 5 h 728"/>
                    <a:gd name="T10" fmla="*/ 1 w 420"/>
                    <a:gd name="T11" fmla="*/ 5 h 728"/>
                    <a:gd name="T12" fmla="*/ 1 w 420"/>
                    <a:gd name="T13" fmla="*/ 4 h 728"/>
                    <a:gd name="T14" fmla="*/ 1 w 420"/>
                    <a:gd name="T15" fmla="*/ 4 h 728"/>
                    <a:gd name="T16" fmla="*/ 1 w 420"/>
                    <a:gd name="T17" fmla="*/ 2 h 728"/>
                    <a:gd name="T18" fmla="*/ 1 w 420"/>
                    <a:gd name="T19" fmla="*/ 3 h 728"/>
                    <a:gd name="T20" fmla="*/ 0 w 420"/>
                    <a:gd name="T21" fmla="*/ 3 h 728"/>
                    <a:gd name="T22" fmla="*/ 1 w 420"/>
                    <a:gd name="T23" fmla="*/ 2 h 728"/>
                    <a:gd name="T24" fmla="*/ 1 w 420"/>
                    <a:gd name="T25" fmla="*/ 2 h 728"/>
                    <a:gd name="T26" fmla="*/ 1 w 420"/>
                    <a:gd name="T27" fmla="*/ 1 h 728"/>
                    <a:gd name="T28" fmla="*/ 2 w 420"/>
                    <a:gd name="T29" fmla="*/ 0 h 728"/>
                    <a:gd name="T30" fmla="*/ 3 w 420"/>
                    <a:gd name="T31" fmla="*/ 1 h 728"/>
                    <a:gd name="T32" fmla="*/ 4 w 420"/>
                    <a:gd name="T33" fmla="*/ 2 h 728"/>
                    <a:gd name="T34" fmla="*/ 3 w 420"/>
                    <a:gd name="T35" fmla="*/ 2 h 728"/>
                    <a:gd name="T36" fmla="*/ 4 w 420"/>
                    <a:gd name="T37" fmla="*/ 3 h 728"/>
                    <a:gd name="T38" fmla="*/ 3 w 420"/>
                    <a:gd name="T39" fmla="*/ 3 h 728"/>
                    <a:gd name="T40" fmla="*/ 3 w 420"/>
                    <a:gd name="T41" fmla="*/ 2 h 728"/>
                    <a:gd name="T42" fmla="*/ 3 w 420"/>
                    <a:gd name="T43" fmla="*/ 4 h 728"/>
                    <a:gd name="T44" fmla="*/ 3 w 420"/>
                    <a:gd name="T45" fmla="*/ 4 h 728"/>
                    <a:gd name="T46" fmla="*/ 3 w 420"/>
                    <a:gd name="T47" fmla="*/ 5 h 728"/>
                    <a:gd name="T48" fmla="*/ 3 w 420"/>
                    <a:gd name="T49" fmla="*/ 5 h 728"/>
                    <a:gd name="T50" fmla="*/ 3 w 420"/>
                    <a:gd name="T51" fmla="*/ 6 h 728"/>
                    <a:gd name="T52" fmla="*/ 3 w 420"/>
                    <a:gd name="T53" fmla="*/ 6 h 728"/>
                    <a:gd name="T54" fmla="*/ 2 w 420"/>
                    <a:gd name="T55" fmla="*/ 6 h 728"/>
                    <a:gd name="T56" fmla="*/ 2 w 420"/>
                    <a:gd name="T57" fmla="*/ 5 h 728"/>
                    <a:gd name="T58" fmla="*/ 2 w 420"/>
                    <a:gd name="T59" fmla="*/ 5 h 72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0"/>
                    <a:gd name="T91" fmla="*/ 0 h 728"/>
                    <a:gd name="T92" fmla="*/ 420 w 420"/>
                    <a:gd name="T93" fmla="*/ 728 h 72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0" h="728">
                      <a:moveTo>
                        <a:pt x="194" y="526"/>
                      </a:moveTo>
                      <a:lnTo>
                        <a:pt x="194" y="728"/>
                      </a:lnTo>
                      <a:lnTo>
                        <a:pt x="47" y="728"/>
                      </a:lnTo>
                      <a:lnTo>
                        <a:pt x="126" y="676"/>
                      </a:lnTo>
                      <a:lnTo>
                        <a:pt x="126" y="530"/>
                      </a:lnTo>
                      <a:lnTo>
                        <a:pt x="109" y="530"/>
                      </a:lnTo>
                      <a:lnTo>
                        <a:pt x="105" y="388"/>
                      </a:lnTo>
                      <a:lnTo>
                        <a:pt x="82" y="388"/>
                      </a:lnTo>
                      <a:lnTo>
                        <a:pt x="101" y="187"/>
                      </a:lnTo>
                      <a:lnTo>
                        <a:pt x="49" y="355"/>
                      </a:lnTo>
                      <a:lnTo>
                        <a:pt x="0" y="353"/>
                      </a:lnTo>
                      <a:lnTo>
                        <a:pt x="41" y="200"/>
                      </a:lnTo>
                      <a:lnTo>
                        <a:pt x="17" y="192"/>
                      </a:lnTo>
                      <a:lnTo>
                        <a:pt x="74" y="29"/>
                      </a:lnTo>
                      <a:lnTo>
                        <a:pt x="210" y="0"/>
                      </a:lnTo>
                      <a:lnTo>
                        <a:pt x="348" y="29"/>
                      </a:lnTo>
                      <a:lnTo>
                        <a:pt x="404" y="192"/>
                      </a:lnTo>
                      <a:lnTo>
                        <a:pt x="379" y="200"/>
                      </a:lnTo>
                      <a:lnTo>
                        <a:pt x="420" y="353"/>
                      </a:lnTo>
                      <a:lnTo>
                        <a:pt x="371" y="355"/>
                      </a:lnTo>
                      <a:lnTo>
                        <a:pt x="319" y="187"/>
                      </a:lnTo>
                      <a:lnTo>
                        <a:pt x="338" y="388"/>
                      </a:lnTo>
                      <a:lnTo>
                        <a:pt x="317" y="388"/>
                      </a:lnTo>
                      <a:lnTo>
                        <a:pt x="313" y="530"/>
                      </a:lnTo>
                      <a:lnTo>
                        <a:pt x="294" y="530"/>
                      </a:lnTo>
                      <a:lnTo>
                        <a:pt x="296" y="676"/>
                      </a:lnTo>
                      <a:lnTo>
                        <a:pt x="375" y="728"/>
                      </a:lnTo>
                      <a:lnTo>
                        <a:pt x="226" y="728"/>
                      </a:lnTo>
                      <a:lnTo>
                        <a:pt x="226" y="526"/>
                      </a:lnTo>
                      <a:lnTo>
                        <a:pt x="194" y="526"/>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784" name="Freeform 894"/>
                <p:cNvSpPr>
                  <a:spLocks/>
                </p:cNvSpPr>
                <p:nvPr/>
              </p:nvSpPr>
              <p:spPr bwMode="auto">
                <a:xfrm>
                  <a:off x="4702" y="648"/>
                  <a:ext cx="180" cy="140"/>
                </a:xfrm>
                <a:custGeom>
                  <a:avLst/>
                  <a:gdLst>
                    <a:gd name="T0" fmla="*/ 2 w 360"/>
                    <a:gd name="T1" fmla="*/ 0 h 279"/>
                    <a:gd name="T2" fmla="*/ 2 w 360"/>
                    <a:gd name="T3" fmla="*/ 1 h 279"/>
                    <a:gd name="T4" fmla="*/ 2 w 360"/>
                    <a:gd name="T5" fmla="*/ 1 h 279"/>
                    <a:gd name="T6" fmla="*/ 2 w 360"/>
                    <a:gd name="T7" fmla="*/ 1 h 279"/>
                    <a:gd name="T8" fmla="*/ 2 w 360"/>
                    <a:gd name="T9" fmla="*/ 1 h 279"/>
                    <a:gd name="T10" fmla="*/ 2 w 360"/>
                    <a:gd name="T11" fmla="*/ 1 h 279"/>
                    <a:gd name="T12" fmla="*/ 1 w 360"/>
                    <a:gd name="T13" fmla="*/ 1 h 279"/>
                    <a:gd name="T14" fmla="*/ 1 w 360"/>
                    <a:gd name="T15" fmla="*/ 1 h 279"/>
                    <a:gd name="T16" fmla="*/ 1 w 360"/>
                    <a:gd name="T17" fmla="*/ 1 h 279"/>
                    <a:gd name="T18" fmla="*/ 1 w 360"/>
                    <a:gd name="T19" fmla="*/ 1 h 279"/>
                    <a:gd name="T20" fmla="*/ 1 w 360"/>
                    <a:gd name="T21" fmla="*/ 1 h 279"/>
                    <a:gd name="T22" fmla="*/ 1 w 360"/>
                    <a:gd name="T23" fmla="*/ 1 h 279"/>
                    <a:gd name="T24" fmla="*/ 1 w 360"/>
                    <a:gd name="T25" fmla="*/ 1 h 279"/>
                    <a:gd name="T26" fmla="*/ 1 w 360"/>
                    <a:gd name="T27" fmla="*/ 1 h 279"/>
                    <a:gd name="T28" fmla="*/ 1 w 360"/>
                    <a:gd name="T29" fmla="*/ 1 h 279"/>
                    <a:gd name="T30" fmla="*/ 1 w 360"/>
                    <a:gd name="T31" fmla="*/ 1 h 279"/>
                    <a:gd name="T32" fmla="*/ 0 w 360"/>
                    <a:gd name="T33" fmla="*/ 1 h 279"/>
                    <a:gd name="T34" fmla="*/ 1 w 360"/>
                    <a:gd name="T35" fmla="*/ 1 h 279"/>
                    <a:gd name="T36" fmla="*/ 1 w 360"/>
                    <a:gd name="T37" fmla="*/ 1 h 279"/>
                    <a:gd name="T38" fmla="*/ 1 w 360"/>
                    <a:gd name="T39" fmla="*/ 1 h 279"/>
                    <a:gd name="T40" fmla="*/ 1 w 360"/>
                    <a:gd name="T41" fmla="*/ 1 h 279"/>
                    <a:gd name="T42" fmla="*/ 1 w 360"/>
                    <a:gd name="T43" fmla="*/ 2 h 279"/>
                    <a:gd name="T44" fmla="*/ 1 w 360"/>
                    <a:gd name="T45" fmla="*/ 2 h 279"/>
                    <a:gd name="T46" fmla="*/ 1 w 360"/>
                    <a:gd name="T47" fmla="*/ 2 h 279"/>
                    <a:gd name="T48" fmla="*/ 1 w 360"/>
                    <a:gd name="T49" fmla="*/ 2 h 279"/>
                    <a:gd name="T50" fmla="*/ 1 w 360"/>
                    <a:gd name="T51" fmla="*/ 2 h 279"/>
                    <a:gd name="T52" fmla="*/ 1 w 360"/>
                    <a:gd name="T53" fmla="*/ 2 h 279"/>
                    <a:gd name="T54" fmla="*/ 1 w 360"/>
                    <a:gd name="T55" fmla="*/ 2 h 279"/>
                    <a:gd name="T56" fmla="*/ 1 w 360"/>
                    <a:gd name="T57" fmla="*/ 2 h 279"/>
                    <a:gd name="T58" fmla="*/ 2 w 360"/>
                    <a:gd name="T59" fmla="*/ 2 h 279"/>
                    <a:gd name="T60" fmla="*/ 2 w 360"/>
                    <a:gd name="T61" fmla="*/ 3 h 279"/>
                    <a:gd name="T62" fmla="*/ 2 w 360"/>
                    <a:gd name="T63" fmla="*/ 3 h 279"/>
                    <a:gd name="T64" fmla="*/ 2 w 360"/>
                    <a:gd name="T65" fmla="*/ 3 h 279"/>
                    <a:gd name="T66" fmla="*/ 2 w 360"/>
                    <a:gd name="T67" fmla="*/ 3 h 279"/>
                    <a:gd name="T68" fmla="*/ 2 w 360"/>
                    <a:gd name="T69" fmla="*/ 3 h 279"/>
                    <a:gd name="T70" fmla="*/ 2 w 360"/>
                    <a:gd name="T71" fmla="*/ 3 h 279"/>
                    <a:gd name="T72" fmla="*/ 3 w 360"/>
                    <a:gd name="T73" fmla="*/ 3 h 279"/>
                    <a:gd name="T74" fmla="*/ 3 w 360"/>
                    <a:gd name="T75" fmla="*/ 3 h 279"/>
                    <a:gd name="T76" fmla="*/ 3 w 360"/>
                    <a:gd name="T77" fmla="*/ 2 h 279"/>
                    <a:gd name="T78" fmla="*/ 3 w 360"/>
                    <a:gd name="T79" fmla="*/ 2 h 279"/>
                    <a:gd name="T80" fmla="*/ 3 w 360"/>
                    <a:gd name="T81" fmla="*/ 2 h 279"/>
                    <a:gd name="T82" fmla="*/ 3 w 360"/>
                    <a:gd name="T83" fmla="*/ 2 h 279"/>
                    <a:gd name="T84" fmla="*/ 3 w 360"/>
                    <a:gd name="T85" fmla="*/ 2 h 279"/>
                    <a:gd name="T86" fmla="*/ 3 w 360"/>
                    <a:gd name="T87" fmla="*/ 2 h 279"/>
                    <a:gd name="T88" fmla="*/ 3 w 360"/>
                    <a:gd name="T89" fmla="*/ 2 h 279"/>
                    <a:gd name="T90" fmla="*/ 3 w 360"/>
                    <a:gd name="T91" fmla="*/ 1 h 279"/>
                    <a:gd name="T92" fmla="*/ 3 w 360"/>
                    <a:gd name="T93" fmla="*/ 1 h 279"/>
                    <a:gd name="T94" fmla="*/ 3 w 360"/>
                    <a:gd name="T95" fmla="*/ 1 h 279"/>
                    <a:gd name="T96" fmla="*/ 3 w 360"/>
                    <a:gd name="T97" fmla="*/ 1 h 279"/>
                    <a:gd name="T98" fmla="*/ 3 w 360"/>
                    <a:gd name="T99" fmla="*/ 1 h 279"/>
                    <a:gd name="T100" fmla="*/ 3 w 360"/>
                    <a:gd name="T101" fmla="*/ 1 h 279"/>
                    <a:gd name="T102" fmla="*/ 3 w 360"/>
                    <a:gd name="T103" fmla="*/ 1 h 279"/>
                    <a:gd name="T104" fmla="*/ 3 w 360"/>
                    <a:gd name="T105" fmla="*/ 1 h 279"/>
                    <a:gd name="T106" fmla="*/ 2 w 360"/>
                    <a:gd name="T107" fmla="*/ 1 h 279"/>
                    <a:gd name="T108" fmla="*/ 2 w 360"/>
                    <a:gd name="T109" fmla="*/ 0 h 2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60"/>
                    <a:gd name="T166" fmla="*/ 0 h 279"/>
                    <a:gd name="T167" fmla="*/ 360 w 360"/>
                    <a:gd name="T168" fmla="*/ 279 h 2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60" h="279">
                      <a:moveTo>
                        <a:pt x="220" y="0"/>
                      </a:moveTo>
                      <a:lnTo>
                        <a:pt x="214" y="0"/>
                      </a:lnTo>
                      <a:lnTo>
                        <a:pt x="208" y="0"/>
                      </a:lnTo>
                      <a:lnTo>
                        <a:pt x="204" y="0"/>
                      </a:lnTo>
                      <a:lnTo>
                        <a:pt x="198" y="2"/>
                      </a:lnTo>
                      <a:lnTo>
                        <a:pt x="193" y="2"/>
                      </a:lnTo>
                      <a:lnTo>
                        <a:pt x="187" y="4"/>
                      </a:lnTo>
                      <a:lnTo>
                        <a:pt x="183" y="6"/>
                      </a:lnTo>
                      <a:lnTo>
                        <a:pt x="177" y="6"/>
                      </a:lnTo>
                      <a:lnTo>
                        <a:pt x="173" y="8"/>
                      </a:lnTo>
                      <a:lnTo>
                        <a:pt x="167" y="10"/>
                      </a:lnTo>
                      <a:lnTo>
                        <a:pt x="163" y="12"/>
                      </a:lnTo>
                      <a:lnTo>
                        <a:pt x="158" y="14"/>
                      </a:lnTo>
                      <a:lnTo>
                        <a:pt x="154" y="17"/>
                      </a:lnTo>
                      <a:lnTo>
                        <a:pt x="150" y="19"/>
                      </a:lnTo>
                      <a:lnTo>
                        <a:pt x="144" y="21"/>
                      </a:lnTo>
                      <a:lnTo>
                        <a:pt x="140" y="25"/>
                      </a:lnTo>
                      <a:lnTo>
                        <a:pt x="136" y="27"/>
                      </a:lnTo>
                      <a:lnTo>
                        <a:pt x="132" y="31"/>
                      </a:lnTo>
                      <a:lnTo>
                        <a:pt x="128" y="33"/>
                      </a:lnTo>
                      <a:lnTo>
                        <a:pt x="125" y="37"/>
                      </a:lnTo>
                      <a:lnTo>
                        <a:pt x="121" y="41"/>
                      </a:lnTo>
                      <a:lnTo>
                        <a:pt x="117" y="45"/>
                      </a:lnTo>
                      <a:lnTo>
                        <a:pt x="113" y="49"/>
                      </a:lnTo>
                      <a:lnTo>
                        <a:pt x="111" y="52"/>
                      </a:lnTo>
                      <a:lnTo>
                        <a:pt x="107" y="56"/>
                      </a:lnTo>
                      <a:lnTo>
                        <a:pt x="105" y="60"/>
                      </a:lnTo>
                      <a:lnTo>
                        <a:pt x="101" y="64"/>
                      </a:lnTo>
                      <a:lnTo>
                        <a:pt x="99" y="70"/>
                      </a:lnTo>
                      <a:lnTo>
                        <a:pt x="97" y="74"/>
                      </a:lnTo>
                      <a:lnTo>
                        <a:pt x="93" y="78"/>
                      </a:lnTo>
                      <a:lnTo>
                        <a:pt x="91" y="83"/>
                      </a:lnTo>
                      <a:lnTo>
                        <a:pt x="90" y="87"/>
                      </a:lnTo>
                      <a:lnTo>
                        <a:pt x="82" y="87"/>
                      </a:lnTo>
                      <a:lnTo>
                        <a:pt x="74" y="89"/>
                      </a:lnTo>
                      <a:lnTo>
                        <a:pt x="66" y="89"/>
                      </a:lnTo>
                      <a:lnTo>
                        <a:pt x="60" y="89"/>
                      </a:lnTo>
                      <a:lnTo>
                        <a:pt x="53" y="91"/>
                      </a:lnTo>
                      <a:lnTo>
                        <a:pt x="47" y="91"/>
                      </a:lnTo>
                      <a:lnTo>
                        <a:pt x="39" y="93"/>
                      </a:lnTo>
                      <a:lnTo>
                        <a:pt x="33" y="95"/>
                      </a:lnTo>
                      <a:lnTo>
                        <a:pt x="27" y="95"/>
                      </a:lnTo>
                      <a:lnTo>
                        <a:pt x="23" y="97"/>
                      </a:lnTo>
                      <a:lnTo>
                        <a:pt x="18" y="99"/>
                      </a:lnTo>
                      <a:lnTo>
                        <a:pt x="14" y="101"/>
                      </a:lnTo>
                      <a:lnTo>
                        <a:pt x="10" y="103"/>
                      </a:lnTo>
                      <a:lnTo>
                        <a:pt x="6" y="105"/>
                      </a:lnTo>
                      <a:lnTo>
                        <a:pt x="4" y="107"/>
                      </a:lnTo>
                      <a:lnTo>
                        <a:pt x="2" y="109"/>
                      </a:lnTo>
                      <a:lnTo>
                        <a:pt x="0" y="109"/>
                      </a:lnTo>
                      <a:lnTo>
                        <a:pt x="0" y="111"/>
                      </a:lnTo>
                      <a:lnTo>
                        <a:pt x="0" y="113"/>
                      </a:lnTo>
                      <a:lnTo>
                        <a:pt x="0" y="114"/>
                      </a:lnTo>
                      <a:lnTo>
                        <a:pt x="2" y="116"/>
                      </a:lnTo>
                      <a:lnTo>
                        <a:pt x="4" y="118"/>
                      </a:lnTo>
                      <a:lnTo>
                        <a:pt x="8" y="120"/>
                      </a:lnTo>
                      <a:lnTo>
                        <a:pt x="12" y="120"/>
                      </a:lnTo>
                      <a:lnTo>
                        <a:pt x="18" y="122"/>
                      </a:lnTo>
                      <a:lnTo>
                        <a:pt x="23" y="124"/>
                      </a:lnTo>
                      <a:lnTo>
                        <a:pt x="29" y="124"/>
                      </a:lnTo>
                      <a:lnTo>
                        <a:pt x="37" y="126"/>
                      </a:lnTo>
                      <a:lnTo>
                        <a:pt x="47" y="126"/>
                      </a:lnTo>
                      <a:lnTo>
                        <a:pt x="56" y="128"/>
                      </a:lnTo>
                      <a:lnTo>
                        <a:pt x="68" y="128"/>
                      </a:lnTo>
                      <a:lnTo>
                        <a:pt x="80" y="128"/>
                      </a:lnTo>
                      <a:lnTo>
                        <a:pt x="80" y="130"/>
                      </a:lnTo>
                      <a:lnTo>
                        <a:pt x="80" y="132"/>
                      </a:lnTo>
                      <a:lnTo>
                        <a:pt x="80" y="134"/>
                      </a:lnTo>
                      <a:lnTo>
                        <a:pt x="80" y="136"/>
                      </a:lnTo>
                      <a:lnTo>
                        <a:pt x="80" y="138"/>
                      </a:lnTo>
                      <a:lnTo>
                        <a:pt x="80" y="140"/>
                      </a:lnTo>
                      <a:lnTo>
                        <a:pt x="80" y="147"/>
                      </a:lnTo>
                      <a:lnTo>
                        <a:pt x="80" y="153"/>
                      </a:lnTo>
                      <a:lnTo>
                        <a:pt x="82" y="161"/>
                      </a:lnTo>
                      <a:lnTo>
                        <a:pt x="82" y="169"/>
                      </a:lnTo>
                      <a:lnTo>
                        <a:pt x="84" y="175"/>
                      </a:lnTo>
                      <a:lnTo>
                        <a:pt x="86" y="180"/>
                      </a:lnTo>
                      <a:lnTo>
                        <a:pt x="88" y="188"/>
                      </a:lnTo>
                      <a:lnTo>
                        <a:pt x="90" y="194"/>
                      </a:lnTo>
                      <a:lnTo>
                        <a:pt x="93" y="200"/>
                      </a:lnTo>
                      <a:lnTo>
                        <a:pt x="97" y="206"/>
                      </a:lnTo>
                      <a:lnTo>
                        <a:pt x="99" y="212"/>
                      </a:lnTo>
                      <a:lnTo>
                        <a:pt x="103" y="217"/>
                      </a:lnTo>
                      <a:lnTo>
                        <a:pt x="107" y="223"/>
                      </a:lnTo>
                      <a:lnTo>
                        <a:pt x="111" y="229"/>
                      </a:lnTo>
                      <a:lnTo>
                        <a:pt x="117" y="235"/>
                      </a:lnTo>
                      <a:lnTo>
                        <a:pt x="121" y="239"/>
                      </a:lnTo>
                      <a:lnTo>
                        <a:pt x="125" y="243"/>
                      </a:lnTo>
                      <a:lnTo>
                        <a:pt x="130" y="248"/>
                      </a:lnTo>
                      <a:lnTo>
                        <a:pt x="136" y="252"/>
                      </a:lnTo>
                      <a:lnTo>
                        <a:pt x="142" y="256"/>
                      </a:lnTo>
                      <a:lnTo>
                        <a:pt x="148" y="260"/>
                      </a:lnTo>
                      <a:lnTo>
                        <a:pt x="154" y="264"/>
                      </a:lnTo>
                      <a:lnTo>
                        <a:pt x="160" y="266"/>
                      </a:lnTo>
                      <a:lnTo>
                        <a:pt x="165" y="270"/>
                      </a:lnTo>
                      <a:lnTo>
                        <a:pt x="171" y="272"/>
                      </a:lnTo>
                      <a:lnTo>
                        <a:pt x="179" y="274"/>
                      </a:lnTo>
                      <a:lnTo>
                        <a:pt x="185" y="276"/>
                      </a:lnTo>
                      <a:lnTo>
                        <a:pt x="191" y="278"/>
                      </a:lnTo>
                      <a:lnTo>
                        <a:pt x="198" y="278"/>
                      </a:lnTo>
                      <a:lnTo>
                        <a:pt x="206" y="279"/>
                      </a:lnTo>
                      <a:lnTo>
                        <a:pt x="212" y="279"/>
                      </a:lnTo>
                      <a:lnTo>
                        <a:pt x="220" y="279"/>
                      </a:lnTo>
                      <a:lnTo>
                        <a:pt x="228" y="279"/>
                      </a:lnTo>
                      <a:lnTo>
                        <a:pt x="233" y="279"/>
                      </a:lnTo>
                      <a:lnTo>
                        <a:pt x="241" y="278"/>
                      </a:lnTo>
                      <a:lnTo>
                        <a:pt x="247" y="278"/>
                      </a:lnTo>
                      <a:lnTo>
                        <a:pt x="255" y="276"/>
                      </a:lnTo>
                      <a:lnTo>
                        <a:pt x="261" y="274"/>
                      </a:lnTo>
                      <a:lnTo>
                        <a:pt x="268" y="272"/>
                      </a:lnTo>
                      <a:lnTo>
                        <a:pt x="274" y="270"/>
                      </a:lnTo>
                      <a:lnTo>
                        <a:pt x="280" y="266"/>
                      </a:lnTo>
                      <a:lnTo>
                        <a:pt x="286" y="264"/>
                      </a:lnTo>
                      <a:lnTo>
                        <a:pt x="292" y="260"/>
                      </a:lnTo>
                      <a:lnTo>
                        <a:pt x="298" y="256"/>
                      </a:lnTo>
                      <a:lnTo>
                        <a:pt x="303" y="252"/>
                      </a:lnTo>
                      <a:lnTo>
                        <a:pt x="309" y="248"/>
                      </a:lnTo>
                      <a:lnTo>
                        <a:pt x="313" y="243"/>
                      </a:lnTo>
                      <a:lnTo>
                        <a:pt x="319" y="239"/>
                      </a:lnTo>
                      <a:lnTo>
                        <a:pt x="323" y="235"/>
                      </a:lnTo>
                      <a:lnTo>
                        <a:pt x="327" y="229"/>
                      </a:lnTo>
                      <a:lnTo>
                        <a:pt x="333" y="223"/>
                      </a:lnTo>
                      <a:lnTo>
                        <a:pt x="336" y="217"/>
                      </a:lnTo>
                      <a:lnTo>
                        <a:pt x="338" y="212"/>
                      </a:lnTo>
                      <a:lnTo>
                        <a:pt x="342" y="206"/>
                      </a:lnTo>
                      <a:lnTo>
                        <a:pt x="346" y="200"/>
                      </a:lnTo>
                      <a:lnTo>
                        <a:pt x="348" y="194"/>
                      </a:lnTo>
                      <a:lnTo>
                        <a:pt x="350" y="188"/>
                      </a:lnTo>
                      <a:lnTo>
                        <a:pt x="354" y="180"/>
                      </a:lnTo>
                      <a:lnTo>
                        <a:pt x="356" y="175"/>
                      </a:lnTo>
                      <a:lnTo>
                        <a:pt x="356" y="169"/>
                      </a:lnTo>
                      <a:lnTo>
                        <a:pt x="358" y="161"/>
                      </a:lnTo>
                      <a:lnTo>
                        <a:pt x="358" y="153"/>
                      </a:lnTo>
                      <a:lnTo>
                        <a:pt x="360" y="147"/>
                      </a:lnTo>
                      <a:lnTo>
                        <a:pt x="360" y="140"/>
                      </a:lnTo>
                      <a:lnTo>
                        <a:pt x="360" y="132"/>
                      </a:lnTo>
                      <a:lnTo>
                        <a:pt x="358" y="126"/>
                      </a:lnTo>
                      <a:lnTo>
                        <a:pt x="358" y="118"/>
                      </a:lnTo>
                      <a:lnTo>
                        <a:pt x="356" y="113"/>
                      </a:lnTo>
                      <a:lnTo>
                        <a:pt x="356" y="105"/>
                      </a:lnTo>
                      <a:lnTo>
                        <a:pt x="354" y="99"/>
                      </a:lnTo>
                      <a:lnTo>
                        <a:pt x="350" y="91"/>
                      </a:lnTo>
                      <a:lnTo>
                        <a:pt x="348" y="85"/>
                      </a:lnTo>
                      <a:lnTo>
                        <a:pt x="346" y="80"/>
                      </a:lnTo>
                      <a:lnTo>
                        <a:pt x="342" y="74"/>
                      </a:lnTo>
                      <a:lnTo>
                        <a:pt x="338" y="68"/>
                      </a:lnTo>
                      <a:lnTo>
                        <a:pt x="336" y="62"/>
                      </a:lnTo>
                      <a:lnTo>
                        <a:pt x="333" y="56"/>
                      </a:lnTo>
                      <a:lnTo>
                        <a:pt x="327" y="50"/>
                      </a:lnTo>
                      <a:lnTo>
                        <a:pt x="323" y="47"/>
                      </a:lnTo>
                      <a:lnTo>
                        <a:pt x="319" y="41"/>
                      </a:lnTo>
                      <a:lnTo>
                        <a:pt x="313" y="37"/>
                      </a:lnTo>
                      <a:lnTo>
                        <a:pt x="309" y="31"/>
                      </a:lnTo>
                      <a:lnTo>
                        <a:pt x="303" y="27"/>
                      </a:lnTo>
                      <a:lnTo>
                        <a:pt x="298" y="23"/>
                      </a:lnTo>
                      <a:lnTo>
                        <a:pt x="292" y="19"/>
                      </a:lnTo>
                      <a:lnTo>
                        <a:pt x="286" y="17"/>
                      </a:lnTo>
                      <a:lnTo>
                        <a:pt x="280" y="14"/>
                      </a:lnTo>
                      <a:lnTo>
                        <a:pt x="274" y="12"/>
                      </a:lnTo>
                      <a:lnTo>
                        <a:pt x="268" y="8"/>
                      </a:lnTo>
                      <a:lnTo>
                        <a:pt x="261" y="6"/>
                      </a:lnTo>
                      <a:lnTo>
                        <a:pt x="255" y="4"/>
                      </a:lnTo>
                      <a:lnTo>
                        <a:pt x="247" y="2"/>
                      </a:lnTo>
                      <a:lnTo>
                        <a:pt x="241" y="2"/>
                      </a:lnTo>
                      <a:lnTo>
                        <a:pt x="233" y="0"/>
                      </a:lnTo>
                      <a:lnTo>
                        <a:pt x="228" y="0"/>
                      </a:lnTo>
                      <a:lnTo>
                        <a:pt x="220" y="0"/>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780" name="Oval 895"/>
              <p:cNvSpPr>
                <a:spLocks noChangeArrowheads="1"/>
              </p:cNvSpPr>
              <p:nvPr/>
            </p:nvSpPr>
            <p:spPr bwMode="auto">
              <a:xfrm>
                <a:off x="5339" y="886"/>
                <a:ext cx="120" cy="112"/>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4781" name="Oval 896"/>
              <p:cNvSpPr>
                <a:spLocks noChangeArrowheads="1"/>
              </p:cNvSpPr>
              <p:nvPr/>
            </p:nvSpPr>
            <p:spPr bwMode="auto">
              <a:xfrm>
                <a:off x="5367" y="887"/>
                <a:ext cx="96" cy="112"/>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grpSp>
          <p:nvGrpSpPr>
            <p:cNvPr id="24754" name="Group 897"/>
            <p:cNvGrpSpPr>
              <a:grpSpLocks/>
            </p:cNvGrpSpPr>
            <p:nvPr/>
          </p:nvGrpSpPr>
          <p:grpSpPr bwMode="auto">
            <a:xfrm>
              <a:off x="4685" y="1268"/>
              <a:ext cx="193" cy="354"/>
              <a:chOff x="3526" y="1062"/>
              <a:chExt cx="212" cy="502"/>
            </a:xfrm>
          </p:grpSpPr>
          <p:grpSp>
            <p:nvGrpSpPr>
              <p:cNvPr id="24771" name="Group 898"/>
              <p:cNvGrpSpPr>
                <a:grpSpLocks noChangeAspect="1"/>
              </p:cNvGrpSpPr>
              <p:nvPr/>
            </p:nvGrpSpPr>
            <p:grpSpPr bwMode="auto">
              <a:xfrm>
                <a:off x="3526" y="1062"/>
                <a:ext cx="212" cy="502"/>
                <a:chOff x="2716" y="648"/>
                <a:chExt cx="212" cy="502"/>
              </a:xfrm>
            </p:grpSpPr>
            <p:sp>
              <p:nvSpPr>
                <p:cNvPr id="24774" name="AutoShape 899"/>
                <p:cNvSpPr>
                  <a:spLocks noChangeAspect="1" noChangeArrowheads="1" noTextEdit="1"/>
                </p:cNvSpPr>
                <p:nvPr/>
              </p:nvSpPr>
              <p:spPr bwMode="auto">
                <a:xfrm>
                  <a:off x="2716" y="648"/>
                  <a:ext cx="212" cy="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775" name="Freeform 900"/>
                <p:cNvSpPr>
                  <a:spLocks/>
                </p:cNvSpPr>
                <p:nvPr/>
              </p:nvSpPr>
              <p:spPr bwMode="auto">
                <a:xfrm>
                  <a:off x="2716" y="782"/>
                  <a:ext cx="212" cy="368"/>
                </a:xfrm>
                <a:custGeom>
                  <a:avLst/>
                  <a:gdLst>
                    <a:gd name="T0" fmla="*/ 2 w 424"/>
                    <a:gd name="T1" fmla="*/ 3 h 737"/>
                    <a:gd name="T2" fmla="*/ 2 w 424"/>
                    <a:gd name="T3" fmla="*/ 5 h 737"/>
                    <a:gd name="T4" fmla="*/ 1 w 424"/>
                    <a:gd name="T5" fmla="*/ 5 h 737"/>
                    <a:gd name="T6" fmla="*/ 1 w 424"/>
                    <a:gd name="T7" fmla="*/ 5 h 737"/>
                    <a:gd name="T8" fmla="*/ 1 w 424"/>
                    <a:gd name="T9" fmla="*/ 3 h 737"/>
                    <a:gd name="T10" fmla="*/ 1 w 424"/>
                    <a:gd name="T11" fmla="*/ 3 h 737"/>
                    <a:gd name="T12" fmla="*/ 1 w 424"/>
                    <a:gd name="T13" fmla="*/ 2 h 737"/>
                    <a:gd name="T14" fmla="*/ 1 w 424"/>
                    <a:gd name="T15" fmla="*/ 2 h 737"/>
                    <a:gd name="T16" fmla="*/ 1 w 424"/>
                    <a:gd name="T17" fmla="*/ 1 h 737"/>
                    <a:gd name="T18" fmla="*/ 1 w 424"/>
                    <a:gd name="T19" fmla="*/ 2 h 737"/>
                    <a:gd name="T20" fmla="*/ 0 w 424"/>
                    <a:gd name="T21" fmla="*/ 2 h 737"/>
                    <a:gd name="T22" fmla="*/ 1 w 424"/>
                    <a:gd name="T23" fmla="*/ 1 h 737"/>
                    <a:gd name="T24" fmla="*/ 1 w 424"/>
                    <a:gd name="T25" fmla="*/ 1 h 737"/>
                    <a:gd name="T26" fmla="*/ 1 w 424"/>
                    <a:gd name="T27" fmla="*/ 0 h 737"/>
                    <a:gd name="T28" fmla="*/ 2 w 424"/>
                    <a:gd name="T29" fmla="*/ 0 h 737"/>
                    <a:gd name="T30" fmla="*/ 3 w 424"/>
                    <a:gd name="T31" fmla="*/ 0 h 737"/>
                    <a:gd name="T32" fmla="*/ 4 w 424"/>
                    <a:gd name="T33" fmla="*/ 1 h 737"/>
                    <a:gd name="T34" fmla="*/ 3 w 424"/>
                    <a:gd name="T35" fmla="*/ 1 h 737"/>
                    <a:gd name="T36" fmla="*/ 4 w 424"/>
                    <a:gd name="T37" fmla="*/ 2 h 737"/>
                    <a:gd name="T38" fmla="*/ 3 w 424"/>
                    <a:gd name="T39" fmla="*/ 2 h 737"/>
                    <a:gd name="T40" fmla="*/ 3 w 424"/>
                    <a:gd name="T41" fmla="*/ 1 h 737"/>
                    <a:gd name="T42" fmla="*/ 3 w 424"/>
                    <a:gd name="T43" fmla="*/ 2 h 737"/>
                    <a:gd name="T44" fmla="*/ 3 w 424"/>
                    <a:gd name="T45" fmla="*/ 2 h 737"/>
                    <a:gd name="T46" fmla="*/ 3 w 424"/>
                    <a:gd name="T47" fmla="*/ 3 h 737"/>
                    <a:gd name="T48" fmla="*/ 3 w 424"/>
                    <a:gd name="T49" fmla="*/ 3 h 737"/>
                    <a:gd name="T50" fmla="*/ 3 w 424"/>
                    <a:gd name="T51" fmla="*/ 5 h 737"/>
                    <a:gd name="T52" fmla="*/ 3 w 424"/>
                    <a:gd name="T53" fmla="*/ 5 h 737"/>
                    <a:gd name="T54" fmla="*/ 2 w 424"/>
                    <a:gd name="T55" fmla="*/ 5 h 737"/>
                    <a:gd name="T56" fmla="*/ 2 w 424"/>
                    <a:gd name="T57" fmla="*/ 3 h 737"/>
                    <a:gd name="T58" fmla="*/ 2 w 424"/>
                    <a:gd name="T59" fmla="*/ 3 h 7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4"/>
                    <a:gd name="T91" fmla="*/ 0 h 737"/>
                    <a:gd name="T92" fmla="*/ 424 w 424"/>
                    <a:gd name="T93" fmla="*/ 737 h 73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4" h="737">
                      <a:moveTo>
                        <a:pt x="196" y="430"/>
                      </a:moveTo>
                      <a:lnTo>
                        <a:pt x="196" y="737"/>
                      </a:lnTo>
                      <a:lnTo>
                        <a:pt x="45" y="737"/>
                      </a:lnTo>
                      <a:lnTo>
                        <a:pt x="126" y="684"/>
                      </a:lnTo>
                      <a:lnTo>
                        <a:pt x="128" y="434"/>
                      </a:lnTo>
                      <a:lnTo>
                        <a:pt x="108" y="434"/>
                      </a:lnTo>
                      <a:lnTo>
                        <a:pt x="104" y="344"/>
                      </a:lnTo>
                      <a:lnTo>
                        <a:pt x="82" y="344"/>
                      </a:lnTo>
                      <a:lnTo>
                        <a:pt x="102" y="189"/>
                      </a:lnTo>
                      <a:lnTo>
                        <a:pt x="49" y="360"/>
                      </a:lnTo>
                      <a:lnTo>
                        <a:pt x="0" y="356"/>
                      </a:lnTo>
                      <a:lnTo>
                        <a:pt x="41" y="203"/>
                      </a:lnTo>
                      <a:lnTo>
                        <a:pt x="16" y="193"/>
                      </a:lnTo>
                      <a:lnTo>
                        <a:pt x="77" y="51"/>
                      </a:lnTo>
                      <a:lnTo>
                        <a:pt x="212" y="0"/>
                      </a:lnTo>
                      <a:lnTo>
                        <a:pt x="353" y="51"/>
                      </a:lnTo>
                      <a:lnTo>
                        <a:pt x="408" y="193"/>
                      </a:lnTo>
                      <a:lnTo>
                        <a:pt x="383" y="203"/>
                      </a:lnTo>
                      <a:lnTo>
                        <a:pt x="424" y="356"/>
                      </a:lnTo>
                      <a:lnTo>
                        <a:pt x="375" y="360"/>
                      </a:lnTo>
                      <a:lnTo>
                        <a:pt x="322" y="189"/>
                      </a:lnTo>
                      <a:lnTo>
                        <a:pt x="342" y="344"/>
                      </a:lnTo>
                      <a:lnTo>
                        <a:pt x="320" y="344"/>
                      </a:lnTo>
                      <a:lnTo>
                        <a:pt x="316" y="434"/>
                      </a:lnTo>
                      <a:lnTo>
                        <a:pt x="296" y="434"/>
                      </a:lnTo>
                      <a:lnTo>
                        <a:pt x="296" y="684"/>
                      </a:lnTo>
                      <a:lnTo>
                        <a:pt x="379" y="737"/>
                      </a:lnTo>
                      <a:lnTo>
                        <a:pt x="228" y="737"/>
                      </a:lnTo>
                      <a:lnTo>
                        <a:pt x="228" y="430"/>
                      </a:lnTo>
                      <a:lnTo>
                        <a:pt x="196" y="43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776" name="Freeform 901"/>
                <p:cNvSpPr>
                  <a:spLocks/>
                </p:cNvSpPr>
                <p:nvPr/>
              </p:nvSpPr>
              <p:spPr bwMode="auto">
                <a:xfrm>
                  <a:off x="2826" y="785"/>
                  <a:ext cx="39" cy="34"/>
                </a:xfrm>
                <a:custGeom>
                  <a:avLst/>
                  <a:gdLst>
                    <a:gd name="T0" fmla="*/ 0 w 78"/>
                    <a:gd name="T1" fmla="*/ 0 h 69"/>
                    <a:gd name="T2" fmla="*/ 1 w 78"/>
                    <a:gd name="T3" fmla="*/ 0 h 69"/>
                    <a:gd name="T4" fmla="*/ 1 w 78"/>
                    <a:gd name="T5" fmla="*/ 0 h 69"/>
                    <a:gd name="T6" fmla="*/ 0 w 78"/>
                    <a:gd name="T7" fmla="*/ 0 h 69"/>
                    <a:gd name="T8" fmla="*/ 0 60000 65536"/>
                    <a:gd name="T9" fmla="*/ 0 60000 65536"/>
                    <a:gd name="T10" fmla="*/ 0 60000 65536"/>
                    <a:gd name="T11" fmla="*/ 0 60000 65536"/>
                    <a:gd name="T12" fmla="*/ 0 w 78"/>
                    <a:gd name="T13" fmla="*/ 0 h 69"/>
                    <a:gd name="T14" fmla="*/ 78 w 78"/>
                    <a:gd name="T15" fmla="*/ 69 h 69"/>
                  </a:gdLst>
                  <a:ahLst/>
                  <a:cxnLst>
                    <a:cxn ang="T8">
                      <a:pos x="T0" y="T1"/>
                    </a:cxn>
                    <a:cxn ang="T9">
                      <a:pos x="T2" y="T3"/>
                    </a:cxn>
                    <a:cxn ang="T10">
                      <a:pos x="T4" y="T5"/>
                    </a:cxn>
                    <a:cxn ang="T11">
                      <a:pos x="T6" y="T7"/>
                    </a:cxn>
                  </a:cxnLst>
                  <a:rect l="T12" t="T13" r="T14" b="T15"/>
                  <a:pathLst>
                    <a:path w="78" h="69">
                      <a:moveTo>
                        <a:pt x="0" y="0"/>
                      </a:moveTo>
                      <a:lnTo>
                        <a:pt x="41" y="69"/>
                      </a:lnTo>
                      <a:lnTo>
                        <a:pt x="78" y="1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777" name="Freeform 902"/>
                <p:cNvSpPr>
                  <a:spLocks/>
                </p:cNvSpPr>
                <p:nvPr/>
              </p:nvSpPr>
              <p:spPr bwMode="auto">
                <a:xfrm>
                  <a:off x="2787" y="785"/>
                  <a:ext cx="39" cy="34"/>
                </a:xfrm>
                <a:custGeom>
                  <a:avLst/>
                  <a:gdLst>
                    <a:gd name="T0" fmla="*/ 0 w 79"/>
                    <a:gd name="T1" fmla="*/ 0 h 69"/>
                    <a:gd name="T2" fmla="*/ 0 w 79"/>
                    <a:gd name="T3" fmla="*/ 0 h 69"/>
                    <a:gd name="T4" fmla="*/ 0 w 79"/>
                    <a:gd name="T5" fmla="*/ 0 h 69"/>
                    <a:gd name="T6" fmla="*/ 0 w 79"/>
                    <a:gd name="T7" fmla="*/ 0 h 69"/>
                    <a:gd name="T8" fmla="*/ 0 60000 65536"/>
                    <a:gd name="T9" fmla="*/ 0 60000 65536"/>
                    <a:gd name="T10" fmla="*/ 0 60000 65536"/>
                    <a:gd name="T11" fmla="*/ 0 60000 65536"/>
                    <a:gd name="T12" fmla="*/ 0 w 79"/>
                    <a:gd name="T13" fmla="*/ 0 h 69"/>
                    <a:gd name="T14" fmla="*/ 79 w 79"/>
                    <a:gd name="T15" fmla="*/ 69 h 69"/>
                  </a:gdLst>
                  <a:ahLst/>
                  <a:cxnLst>
                    <a:cxn ang="T8">
                      <a:pos x="T0" y="T1"/>
                    </a:cxn>
                    <a:cxn ang="T9">
                      <a:pos x="T2" y="T3"/>
                    </a:cxn>
                    <a:cxn ang="T10">
                      <a:pos x="T4" y="T5"/>
                    </a:cxn>
                    <a:cxn ang="T11">
                      <a:pos x="T6" y="T7"/>
                    </a:cxn>
                  </a:cxnLst>
                  <a:rect l="T12" t="T13" r="T14" b="T15"/>
                  <a:pathLst>
                    <a:path w="79" h="69">
                      <a:moveTo>
                        <a:pt x="36" y="69"/>
                      </a:moveTo>
                      <a:lnTo>
                        <a:pt x="79" y="0"/>
                      </a:lnTo>
                      <a:lnTo>
                        <a:pt x="0" y="10"/>
                      </a:lnTo>
                      <a:lnTo>
                        <a:pt x="36" y="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778" name="Freeform 903"/>
                <p:cNvSpPr>
                  <a:spLocks/>
                </p:cNvSpPr>
                <p:nvPr/>
              </p:nvSpPr>
              <p:spPr bwMode="auto">
                <a:xfrm>
                  <a:off x="2753" y="648"/>
                  <a:ext cx="142" cy="144"/>
                </a:xfrm>
                <a:custGeom>
                  <a:avLst/>
                  <a:gdLst>
                    <a:gd name="T0" fmla="*/ 3 w 282"/>
                    <a:gd name="T1" fmla="*/ 1 h 289"/>
                    <a:gd name="T2" fmla="*/ 3 w 282"/>
                    <a:gd name="T3" fmla="*/ 0 h 289"/>
                    <a:gd name="T4" fmla="*/ 3 w 282"/>
                    <a:gd name="T5" fmla="*/ 0 h 289"/>
                    <a:gd name="T6" fmla="*/ 3 w 282"/>
                    <a:gd name="T7" fmla="*/ 0 h 289"/>
                    <a:gd name="T8" fmla="*/ 3 w 282"/>
                    <a:gd name="T9" fmla="*/ 0 h 289"/>
                    <a:gd name="T10" fmla="*/ 3 w 282"/>
                    <a:gd name="T11" fmla="*/ 0 h 289"/>
                    <a:gd name="T12" fmla="*/ 2 w 282"/>
                    <a:gd name="T13" fmla="*/ 0 h 289"/>
                    <a:gd name="T14" fmla="*/ 2 w 282"/>
                    <a:gd name="T15" fmla="*/ 0 h 289"/>
                    <a:gd name="T16" fmla="*/ 2 w 282"/>
                    <a:gd name="T17" fmla="*/ 0 h 289"/>
                    <a:gd name="T18" fmla="*/ 2 w 282"/>
                    <a:gd name="T19" fmla="*/ 0 h 289"/>
                    <a:gd name="T20" fmla="*/ 2 w 282"/>
                    <a:gd name="T21" fmla="*/ 0 h 289"/>
                    <a:gd name="T22" fmla="*/ 2 w 282"/>
                    <a:gd name="T23" fmla="*/ 0 h 289"/>
                    <a:gd name="T24" fmla="*/ 2 w 282"/>
                    <a:gd name="T25" fmla="*/ 0 h 289"/>
                    <a:gd name="T26" fmla="*/ 2 w 282"/>
                    <a:gd name="T27" fmla="*/ 0 h 289"/>
                    <a:gd name="T28" fmla="*/ 2 w 282"/>
                    <a:gd name="T29" fmla="*/ 0 h 289"/>
                    <a:gd name="T30" fmla="*/ 2 w 282"/>
                    <a:gd name="T31" fmla="*/ 0 h 289"/>
                    <a:gd name="T32" fmla="*/ 2 w 282"/>
                    <a:gd name="T33" fmla="*/ 0 h 289"/>
                    <a:gd name="T34" fmla="*/ 1 w 282"/>
                    <a:gd name="T35" fmla="*/ 0 h 289"/>
                    <a:gd name="T36" fmla="*/ 1 w 282"/>
                    <a:gd name="T37" fmla="*/ 0 h 289"/>
                    <a:gd name="T38" fmla="*/ 1 w 282"/>
                    <a:gd name="T39" fmla="*/ 0 h 289"/>
                    <a:gd name="T40" fmla="*/ 1 w 282"/>
                    <a:gd name="T41" fmla="*/ 0 h 289"/>
                    <a:gd name="T42" fmla="*/ 1 w 282"/>
                    <a:gd name="T43" fmla="*/ 0 h 289"/>
                    <a:gd name="T44" fmla="*/ 1 w 282"/>
                    <a:gd name="T45" fmla="*/ 0 h 289"/>
                    <a:gd name="T46" fmla="*/ 1 w 282"/>
                    <a:gd name="T47" fmla="*/ 0 h 289"/>
                    <a:gd name="T48" fmla="*/ 1 w 282"/>
                    <a:gd name="T49" fmla="*/ 0 h 289"/>
                    <a:gd name="T50" fmla="*/ 1 w 282"/>
                    <a:gd name="T51" fmla="*/ 0 h 289"/>
                    <a:gd name="T52" fmla="*/ 1 w 282"/>
                    <a:gd name="T53" fmla="*/ 0 h 289"/>
                    <a:gd name="T54" fmla="*/ 1 w 282"/>
                    <a:gd name="T55" fmla="*/ 0 h 289"/>
                    <a:gd name="T56" fmla="*/ 1 w 282"/>
                    <a:gd name="T57" fmla="*/ 0 h 289"/>
                    <a:gd name="T58" fmla="*/ 1 w 282"/>
                    <a:gd name="T59" fmla="*/ 0 h 289"/>
                    <a:gd name="T60" fmla="*/ 1 w 282"/>
                    <a:gd name="T61" fmla="*/ 0 h 289"/>
                    <a:gd name="T62" fmla="*/ 0 w 282"/>
                    <a:gd name="T63" fmla="*/ 1 h 289"/>
                    <a:gd name="T64" fmla="*/ 0 w 282"/>
                    <a:gd name="T65" fmla="*/ 2 h 289"/>
                    <a:gd name="T66" fmla="*/ 3 w 282"/>
                    <a:gd name="T67" fmla="*/ 1 h 28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89"/>
                    <a:gd name="T104" fmla="*/ 282 w 282"/>
                    <a:gd name="T105" fmla="*/ 289 h 28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89">
                      <a:moveTo>
                        <a:pt x="282" y="141"/>
                      </a:moveTo>
                      <a:lnTo>
                        <a:pt x="282" y="134"/>
                      </a:lnTo>
                      <a:lnTo>
                        <a:pt x="282" y="128"/>
                      </a:lnTo>
                      <a:lnTo>
                        <a:pt x="282" y="120"/>
                      </a:lnTo>
                      <a:lnTo>
                        <a:pt x="280" y="112"/>
                      </a:lnTo>
                      <a:lnTo>
                        <a:pt x="278" y="106"/>
                      </a:lnTo>
                      <a:lnTo>
                        <a:pt x="276" y="98"/>
                      </a:lnTo>
                      <a:lnTo>
                        <a:pt x="274" y="92"/>
                      </a:lnTo>
                      <a:lnTo>
                        <a:pt x="272" y="86"/>
                      </a:lnTo>
                      <a:lnTo>
                        <a:pt x="269" y="81"/>
                      </a:lnTo>
                      <a:lnTo>
                        <a:pt x="267" y="75"/>
                      </a:lnTo>
                      <a:lnTo>
                        <a:pt x="263" y="69"/>
                      </a:lnTo>
                      <a:lnTo>
                        <a:pt x="259" y="63"/>
                      </a:lnTo>
                      <a:lnTo>
                        <a:pt x="255" y="57"/>
                      </a:lnTo>
                      <a:lnTo>
                        <a:pt x="251" y="51"/>
                      </a:lnTo>
                      <a:lnTo>
                        <a:pt x="247" y="47"/>
                      </a:lnTo>
                      <a:lnTo>
                        <a:pt x="241" y="41"/>
                      </a:lnTo>
                      <a:lnTo>
                        <a:pt x="237" y="37"/>
                      </a:lnTo>
                      <a:lnTo>
                        <a:pt x="231" y="31"/>
                      </a:lnTo>
                      <a:lnTo>
                        <a:pt x="227" y="28"/>
                      </a:lnTo>
                      <a:lnTo>
                        <a:pt x="221" y="24"/>
                      </a:lnTo>
                      <a:lnTo>
                        <a:pt x="216" y="20"/>
                      </a:lnTo>
                      <a:lnTo>
                        <a:pt x="210" y="18"/>
                      </a:lnTo>
                      <a:lnTo>
                        <a:pt x="204" y="14"/>
                      </a:lnTo>
                      <a:lnTo>
                        <a:pt x="198" y="12"/>
                      </a:lnTo>
                      <a:lnTo>
                        <a:pt x="190" y="8"/>
                      </a:lnTo>
                      <a:lnTo>
                        <a:pt x="184" y="6"/>
                      </a:lnTo>
                      <a:lnTo>
                        <a:pt x="178" y="4"/>
                      </a:lnTo>
                      <a:lnTo>
                        <a:pt x="170" y="2"/>
                      </a:lnTo>
                      <a:lnTo>
                        <a:pt x="164" y="2"/>
                      </a:lnTo>
                      <a:lnTo>
                        <a:pt x="157" y="0"/>
                      </a:lnTo>
                      <a:lnTo>
                        <a:pt x="149" y="0"/>
                      </a:lnTo>
                      <a:lnTo>
                        <a:pt x="143" y="0"/>
                      </a:lnTo>
                      <a:lnTo>
                        <a:pt x="135" y="0"/>
                      </a:lnTo>
                      <a:lnTo>
                        <a:pt x="127" y="0"/>
                      </a:lnTo>
                      <a:lnTo>
                        <a:pt x="121" y="2"/>
                      </a:lnTo>
                      <a:lnTo>
                        <a:pt x="113" y="2"/>
                      </a:lnTo>
                      <a:lnTo>
                        <a:pt x="108" y="4"/>
                      </a:lnTo>
                      <a:lnTo>
                        <a:pt x="100" y="6"/>
                      </a:lnTo>
                      <a:lnTo>
                        <a:pt x="94" y="8"/>
                      </a:lnTo>
                      <a:lnTo>
                        <a:pt x="86" y="12"/>
                      </a:lnTo>
                      <a:lnTo>
                        <a:pt x="80" y="14"/>
                      </a:lnTo>
                      <a:lnTo>
                        <a:pt x="74" y="18"/>
                      </a:lnTo>
                      <a:lnTo>
                        <a:pt x="68" y="20"/>
                      </a:lnTo>
                      <a:lnTo>
                        <a:pt x="62" y="24"/>
                      </a:lnTo>
                      <a:lnTo>
                        <a:pt x="57" y="28"/>
                      </a:lnTo>
                      <a:lnTo>
                        <a:pt x="53" y="31"/>
                      </a:lnTo>
                      <a:lnTo>
                        <a:pt x="47" y="37"/>
                      </a:lnTo>
                      <a:lnTo>
                        <a:pt x="43" y="41"/>
                      </a:lnTo>
                      <a:lnTo>
                        <a:pt x="37" y="47"/>
                      </a:lnTo>
                      <a:lnTo>
                        <a:pt x="33" y="51"/>
                      </a:lnTo>
                      <a:lnTo>
                        <a:pt x="29" y="57"/>
                      </a:lnTo>
                      <a:lnTo>
                        <a:pt x="25" y="63"/>
                      </a:lnTo>
                      <a:lnTo>
                        <a:pt x="21" y="69"/>
                      </a:lnTo>
                      <a:lnTo>
                        <a:pt x="17" y="75"/>
                      </a:lnTo>
                      <a:lnTo>
                        <a:pt x="13" y="81"/>
                      </a:lnTo>
                      <a:lnTo>
                        <a:pt x="11" y="86"/>
                      </a:lnTo>
                      <a:lnTo>
                        <a:pt x="9" y="92"/>
                      </a:lnTo>
                      <a:lnTo>
                        <a:pt x="7" y="98"/>
                      </a:lnTo>
                      <a:lnTo>
                        <a:pt x="5" y="106"/>
                      </a:lnTo>
                      <a:lnTo>
                        <a:pt x="4" y="112"/>
                      </a:lnTo>
                      <a:lnTo>
                        <a:pt x="2" y="120"/>
                      </a:lnTo>
                      <a:lnTo>
                        <a:pt x="2" y="128"/>
                      </a:lnTo>
                      <a:lnTo>
                        <a:pt x="0" y="134"/>
                      </a:lnTo>
                      <a:lnTo>
                        <a:pt x="0" y="141"/>
                      </a:lnTo>
                      <a:lnTo>
                        <a:pt x="0" y="289"/>
                      </a:lnTo>
                      <a:lnTo>
                        <a:pt x="280" y="289"/>
                      </a:lnTo>
                      <a:lnTo>
                        <a:pt x="282" y="141"/>
                      </a:lnTo>
                      <a:close/>
                    </a:path>
                  </a:pathLst>
                </a:custGeom>
                <a:solidFill>
                  <a:srgbClr val="99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772" name="Oval 904"/>
              <p:cNvSpPr>
                <a:spLocks noChangeArrowheads="1"/>
              </p:cNvSpPr>
              <p:nvPr/>
            </p:nvSpPr>
            <p:spPr bwMode="auto">
              <a:xfrm>
                <a:off x="3574" y="1092"/>
                <a:ext cx="120" cy="112"/>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4773" name="Oval 905"/>
              <p:cNvSpPr>
                <a:spLocks noChangeArrowheads="1"/>
              </p:cNvSpPr>
              <p:nvPr/>
            </p:nvSpPr>
            <p:spPr bwMode="auto">
              <a:xfrm>
                <a:off x="3600" y="1092"/>
                <a:ext cx="96" cy="112"/>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grpSp>
          <p:nvGrpSpPr>
            <p:cNvPr id="24755" name="Group 906"/>
            <p:cNvGrpSpPr>
              <a:grpSpLocks/>
            </p:cNvGrpSpPr>
            <p:nvPr/>
          </p:nvGrpSpPr>
          <p:grpSpPr bwMode="auto">
            <a:xfrm>
              <a:off x="584" y="1265"/>
              <a:ext cx="191" cy="346"/>
              <a:chOff x="5295" y="863"/>
              <a:chExt cx="211" cy="490"/>
            </a:xfrm>
          </p:grpSpPr>
          <p:grpSp>
            <p:nvGrpSpPr>
              <p:cNvPr id="24765" name="Group 907"/>
              <p:cNvGrpSpPr>
                <a:grpSpLocks noChangeAspect="1"/>
              </p:cNvGrpSpPr>
              <p:nvPr/>
            </p:nvGrpSpPr>
            <p:grpSpPr bwMode="auto">
              <a:xfrm>
                <a:off x="5295" y="863"/>
                <a:ext cx="211" cy="490"/>
                <a:chOff x="4703" y="648"/>
                <a:chExt cx="211" cy="490"/>
              </a:xfrm>
            </p:grpSpPr>
            <p:sp>
              <p:nvSpPr>
                <p:cNvPr id="24768" name="AutoShape 908"/>
                <p:cNvSpPr>
                  <a:spLocks noChangeAspect="1" noChangeArrowheads="1" noTextEdit="1"/>
                </p:cNvSpPr>
                <p:nvPr/>
              </p:nvSpPr>
              <p:spPr bwMode="auto">
                <a:xfrm>
                  <a:off x="4703" y="648"/>
                  <a:ext cx="211"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769" name="Freeform 909"/>
                <p:cNvSpPr>
                  <a:spLocks/>
                </p:cNvSpPr>
                <p:nvPr/>
              </p:nvSpPr>
              <p:spPr bwMode="auto">
                <a:xfrm>
                  <a:off x="4704" y="774"/>
                  <a:ext cx="210" cy="364"/>
                </a:xfrm>
                <a:custGeom>
                  <a:avLst/>
                  <a:gdLst>
                    <a:gd name="T0" fmla="*/ 2 w 420"/>
                    <a:gd name="T1" fmla="*/ 5 h 728"/>
                    <a:gd name="T2" fmla="*/ 2 w 420"/>
                    <a:gd name="T3" fmla="*/ 6 h 728"/>
                    <a:gd name="T4" fmla="*/ 1 w 420"/>
                    <a:gd name="T5" fmla="*/ 6 h 728"/>
                    <a:gd name="T6" fmla="*/ 1 w 420"/>
                    <a:gd name="T7" fmla="*/ 6 h 728"/>
                    <a:gd name="T8" fmla="*/ 1 w 420"/>
                    <a:gd name="T9" fmla="*/ 5 h 728"/>
                    <a:gd name="T10" fmla="*/ 1 w 420"/>
                    <a:gd name="T11" fmla="*/ 5 h 728"/>
                    <a:gd name="T12" fmla="*/ 1 w 420"/>
                    <a:gd name="T13" fmla="*/ 4 h 728"/>
                    <a:gd name="T14" fmla="*/ 1 w 420"/>
                    <a:gd name="T15" fmla="*/ 4 h 728"/>
                    <a:gd name="T16" fmla="*/ 1 w 420"/>
                    <a:gd name="T17" fmla="*/ 2 h 728"/>
                    <a:gd name="T18" fmla="*/ 1 w 420"/>
                    <a:gd name="T19" fmla="*/ 3 h 728"/>
                    <a:gd name="T20" fmla="*/ 0 w 420"/>
                    <a:gd name="T21" fmla="*/ 3 h 728"/>
                    <a:gd name="T22" fmla="*/ 1 w 420"/>
                    <a:gd name="T23" fmla="*/ 2 h 728"/>
                    <a:gd name="T24" fmla="*/ 1 w 420"/>
                    <a:gd name="T25" fmla="*/ 2 h 728"/>
                    <a:gd name="T26" fmla="*/ 1 w 420"/>
                    <a:gd name="T27" fmla="*/ 1 h 728"/>
                    <a:gd name="T28" fmla="*/ 2 w 420"/>
                    <a:gd name="T29" fmla="*/ 0 h 728"/>
                    <a:gd name="T30" fmla="*/ 3 w 420"/>
                    <a:gd name="T31" fmla="*/ 1 h 728"/>
                    <a:gd name="T32" fmla="*/ 4 w 420"/>
                    <a:gd name="T33" fmla="*/ 2 h 728"/>
                    <a:gd name="T34" fmla="*/ 3 w 420"/>
                    <a:gd name="T35" fmla="*/ 2 h 728"/>
                    <a:gd name="T36" fmla="*/ 4 w 420"/>
                    <a:gd name="T37" fmla="*/ 3 h 728"/>
                    <a:gd name="T38" fmla="*/ 3 w 420"/>
                    <a:gd name="T39" fmla="*/ 3 h 728"/>
                    <a:gd name="T40" fmla="*/ 3 w 420"/>
                    <a:gd name="T41" fmla="*/ 2 h 728"/>
                    <a:gd name="T42" fmla="*/ 3 w 420"/>
                    <a:gd name="T43" fmla="*/ 4 h 728"/>
                    <a:gd name="T44" fmla="*/ 3 w 420"/>
                    <a:gd name="T45" fmla="*/ 4 h 728"/>
                    <a:gd name="T46" fmla="*/ 3 w 420"/>
                    <a:gd name="T47" fmla="*/ 5 h 728"/>
                    <a:gd name="T48" fmla="*/ 3 w 420"/>
                    <a:gd name="T49" fmla="*/ 5 h 728"/>
                    <a:gd name="T50" fmla="*/ 3 w 420"/>
                    <a:gd name="T51" fmla="*/ 6 h 728"/>
                    <a:gd name="T52" fmla="*/ 3 w 420"/>
                    <a:gd name="T53" fmla="*/ 6 h 728"/>
                    <a:gd name="T54" fmla="*/ 2 w 420"/>
                    <a:gd name="T55" fmla="*/ 6 h 728"/>
                    <a:gd name="T56" fmla="*/ 2 w 420"/>
                    <a:gd name="T57" fmla="*/ 5 h 728"/>
                    <a:gd name="T58" fmla="*/ 2 w 420"/>
                    <a:gd name="T59" fmla="*/ 5 h 72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0"/>
                    <a:gd name="T91" fmla="*/ 0 h 728"/>
                    <a:gd name="T92" fmla="*/ 420 w 420"/>
                    <a:gd name="T93" fmla="*/ 728 h 72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0" h="728">
                      <a:moveTo>
                        <a:pt x="194" y="526"/>
                      </a:moveTo>
                      <a:lnTo>
                        <a:pt x="194" y="728"/>
                      </a:lnTo>
                      <a:lnTo>
                        <a:pt x="47" y="728"/>
                      </a:lnTo>
                      <a:lnTo>
                        <a:pt x="126" y="676"/>
                      </a:lnTo>
                      <a:lnTo>
                        <a:pt x="126" y="530"/>
                      </a:lnTo>
                      <a:lnTo>
                        <a:pt x="109" y="530"/>
                      </a:lnTo>
                      <a:lnTo>
                        <a:pt x="105" y="388"/>
                      </a:lnTo>
                      <a:lnTo>
                        <a:pt x="82" y="388"/>
                      </a:lnTo>
                      <a:lnTo>
                        <a:pt x="101" y="187"/>
                      </a:lnTo>
                      <a:lnTo>
                        <a:pt x="49" y="355"/>
                      </a:lnTo>
                      <a:lnTo>
                        <a:pt x="0" y="353"/>
                      </a:lnTo>
                      <a:lnTo>
                        <a:pt x="41" y="200"/>
                      </a:lnTo>
                      <a:lnTo>
                        <a:pt x="17" y="192"/>
                      </a:lnTo>
                      <a:lnTo>
                        <a:pt x="74" y="29"/>
                      </a:lnTo>
                      <a:lnTo>
                        <a:pt x="210" y="0"/>
                      </a:lnTo>
                      <a:lnTo>
                        <a:pt x="348" y="29"/>
                      </a:lnTo>
                      <a:lnTo>
                        <a:pt x="404" y="192"/>
                      </a:lnTo>
                      <a:lnTo>
                        <a:pt x="379" y="200"/>
                      </a:lnTo>
                      <a:lnTo>
                        <a:pt x="420" y="353"/>
                      </a:lnTo>
                      <a:lnTo>
                        <a:pt x="371" y="355"/>
                      </a:lnTo>
                      <a:lnTo>
                        <a:pt x="319" y="187"/>
                      </a:lnTo>
                      <a:lnTo>
                        <a:pt x="338" y="388"/>
                      </a:lnTo>
                      <a:lnTo>
                        <a:pt x="317" y="388"/>
                      </a:lnTo>
                      <a:lnTo>
                        <a:pt x="313" y="530"/>
                      </a:lnTo>
                      <a:lnTo>
                        <a:pt x="294" y="530"/>
                      </a:lnTo>
                      <a:lnTo>
                        <a:pt x="296" y="676"/>
                      </a:lnTo>
                      <a:lnTo>
                        <a:pt x="375" y="728"/>
                      </a:lnTo>
                      <a:lnTo>
                        <a:pt x="226" y="728"/>
                      </a:lnTo>
                      <a:lnTo>
                        <a:pt x="226" y="526"/>
                      </a:lnTo>
                      <a:lnTo>
                        <a:pt x="194" y="526"/>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770" name="Freeform 910"/>
                <p:cNvSpPr>
                  <a:spLocks/>
                </p:cNvSpPr>
                <p:nvPr/>
              </p:nvSpPr>
              <p:spPr bwMode="auto">
                <a:xfrm>
                  <a:off x="4702" y="648"/>
                  <a:ext cx="180" cy="140"/>
                </a:xfrm>
                <a:custGeom>
                  <a:avLst/>
                  <a:gdLst>
                    <a:gd name="T0" fmla="*/ 2 w 360"/>
                    <a:gd name="T1" fmla="*/ 0 h 279"/>
                    <a:gd name="T2" fmla="*/ 2 w 360"/>
                    <a:gd name="T3" fmla="*/ 1 h 279"/>
                    <a:gd name="T4" fmla="*/ 2 w 360"/>
                    <a:gd name="T5" fmla="*/ 1 h 279"/>
                    <a:gd name="T6" fmla="*/ 2 w 360"/>
                    <a:gd name="T7" fmla="*/ 1 h 279"/>
                    <a:gd name="T8" fmla="*/ 2 w 360"/>
                    <a:gd name="T9" fmla="*/ 1 h 279"/>
                    <a:gd name="T10" fmla="*/ 2 w 360"/>
                    <a:gd name="T11" fmla="*/ 1 h 279"/>
                    <a:gd name="T12" fmla="*/ 1 w 360"/>
                    <a:gd name="T13" fmla="*/ 1 h 279"/>
                    <a:gd name="T14" fmla="*/ 1 w 360"/>
                    <a:gd name="T15" fmla="*/ 1 h 279"/>
                    <a:gd name="T16" fmla="*/ 1 w 360"/>
                    <a:gd name="T17" fmla="*/ 1 h 279"/>
                    <a:gd name="T18" fmla="*/ 1 w 360"/>
                    <a:gd name="T19" fmla="*/ 1 h 279"/>
                    <a:gd name="T20" fmla="*/ 1 w 360"/>
                    <a:gd name="T21" fmla="*/ 1 h 279"/>
                    <a:gd name="T22" fmla="*/ 1 w 360"/>
                    <a:gd name="T23" fmla="*/ 1 h 279"/>
                    <a:gd name="T24" fmla="*/ 1 w 360"/>
                    <a:gd name="T25" fmla="*/ 1 h 279"/>
                    <a:gd name="T26" fmla="*/ 1 w 360"/>
                    <a:gd name="T27" fmla="*/ 1 h 279"/>
                    <a:gd name="T28" fmla="*/ 1 w 360"/>
                    <a:gd name="T29" fmla="*/ 1 h 279"/>
                    <a:gd name="T30" fmla="*/ 1 w 360"/>
                    <a:gd name="T31" fmla="*/ 1 h 279"/>
                    <a:gd name="T32" fmla="*/ 0 w 360"/>
                    <a:gd name="T33" fmla="*/ 1 h 279"/>
                    <a:gd name="T34" fmla="*/ 1 w 360"/>
                    <a:gd name="T35" fmla="*/ 1 h 279"/>
                    <a:gd name="T36" fmla="*/ 1 w 360"/>
                    <a:gd name="T37" fmla="*/ 1 h 279"/>
                    <a:gd name="T38" fmla="*/ 1 w 360"/>
                    <a:gd name="T39" fmla="*/ 1 h 279"/>
                    <a:gd name="T40" fmla="*/ 1 w 360"/>
                    <a:gd name="T41" fmla="*/ 1 h 279"/>
                    <a:gd name="T42" fmla="*/ 1 w 360"/>
                    <a:gd name="T43" fmla="*/ 2 h 279"/>
                    <a:gd name="T44" fmla="*/ 1 w 360"/>
                    <a:gd name="T45" fmla="*/ 2 h 279"/>
                    <a:gd name="T46" fmla="*/ 1 w 360"/>
                    <a:gd name="T47" fmla="*/ 2 h 279"/>
                    <a:gd name="T48" fmla="*/ 1 w 360"/>
                    <a:gd name="T49" fmla="*/ 2 h 279"/>
                    <a:gd name="T50" fmla="*/ 1 w 360"/>
                    <a:gd name="T51" fmla="*/ 2 h 279"/>
                    <a:gd name="T52" fmla="*/ 1 w 360"/>
                    <a:gd name="T53" fmla="*/ 2 h 279"/>
                    <a:gd name="T54" fmla="*/ 1 w 360"/>
                    <a:gd name="T55" fmla="*/ 2 h 279"/>
                    <a:gd name="T56" fmla="*/ 1 w 360"/>
                    <a:gd name="T57" fmla="*/ 2 h 279"/>
                    <a:gd name="T58" fmla="*/ 2 w 360"/>
                    <a:gd name="T59" fmla="*/ 2 h 279"/>
                    <a:gd name="T60" fmla="*/ 2 w 360"/>
                    <a:gd name="T61" fmla="*/ 3 h 279"/>
                    <a:gd name="T62" fmla="*/ 2 w 360"/>
                    <a:gd name="T63" fmla="*/ 3 h 279"/>
                    <a:gd name="T64" fmla="*/ 2 w 360"/>
                    <a:gd name="T65" fmla="*/ 3 h 279"/>
                    <a:gd name="T66" fmla="*/ 2 w 360"/>
                    <a:gd name="T67" fmla="*/ 3 h 279"/>
                    <a:gd name="T68" fmla="*/ 2 w 360"/>
                    <a:gd name="T69" fmla="*/ 3 h 279"/>
                    <a:gd name="T70" fmla="*/ 2 w 360"/>
                    <a:gd name="T71" fmla="*/ 3 h 279"/>
                    <a:gd name="T72" fmla="*/ 3 w 360"/>
                    <a:gd name="T73" fmla="*/ 3 h 279"/>
                    <a:gd name="T74" fmla="*/ 3 w 360"/>
                    <a:gd name="T75" fmla="*/ 3 h 279"/>
                    <a:gd name="T76" fmla="*/ 3 w 360"/>
                    <a:gd name="T77" fmla="*/ 2 h 279"/>
                    <a:gd name="T78" fmla="*/ 3 w 360"/>
                    <a:gd name="T79" fmla="*/ 2 h 279"/>
                    <a:gd name="T80" fmla="*/ 3 w 360"/>
                    <a:gd name="T81" fmla="*/ 2 h 279"/>
                    <a:gd name="T82" fmla="*/ 3 w 360"/>
                    <a:gd name="T83" fmla="*/ 2 h 279"/>
                    <a:gd name="T84" fmla="*/ 3 w 360"/>
                    <a:gd name="T85" fmla="*/ 2 h 279"/>
                    <a:gd name="T86" fmla="*/ 3 w 360"/>
                    <a:gd name="T87" fmla="*/ 2 h 279"/>
                    <a:gd name="T88" fmla="*/ 3 w 360"/>
                    <a:gd name="T89" fmla="*/ 2 h 279"/>
                    <a:gd name="T90" fmla="*/ 3 w 360"/>
                    <a:gd name="T91" fmla="*/ 1 h 279"/>
                    <a:gd name="T92" fmla="*/ 3 w 360"/>
                    <a:gd name="T93" fmla="*/ 1 h 279"/>
                    <a:gd name="T94" fmla="*/ 3 w 360"/>
                    <a:gd name="T95" fmla="*/ 1 h 279"/>
                    <a:gd name="T96" fmla="*/ 3 w 360"/>
                    <a:gd name="T97" fmla="*/ 1 h 279"/>
                    <a:gd name="T98" fmla="*/ 3 w 360"/>
                    <a:gd name="T99" fmla="*/ 1 h 279"/>
                    <a:gd name="T100" fmla="*/ 3 w 360"/>
                    <a:gd name="T101" fmla="*/ 1 h 279"/>
                    <a:gd name="T102" fmla="*/ 3 w 360"/>
                    <a:gd name="T103" fmla="*/ 1 h 279"/>
                    <a:gd name="T104" fmla="*/ 3 w 360"/>
                    <a:gd name="T105" fmla="*/ 1 h 279"/>
                    <a:gd name="T106" fmla="*/ 2 w 360"/>
                    <a:gd name="T107" fmla="*/ 1 h 279"/>
                    <a:gd name="T108" fmla="*/ 2 w 360"/>
                    <a:gd name="T109" fmla="*/ 0 h 2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60"/>
                    <a:gd name="T166" fmla="*/ 0 h 279"/>
                    <a:gd name="T167" fmla="*/ 360 w 360"/>
                    <a:gd name="T168" fmla="*/ 279 h 2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60" h="279">
                      <a:moveTo>
                        <a:pt x="220" y="0"/>
                      </a:moveTo>
                      <a:lnTo>
                        <a:pt x="214" y="0"/>
                      </a:lnTo>
                      <a:lnTo>
                        <a:pt x="208" y="0"/>
                      </a:lnTo>
                      <a:lnTo>
                        <a:pt x="204" y="0"/>
                      </a:lnTo>
                      <a:lnTo>
                        <a:pt x="198" y="2"/>
                      </a:lnTo>
                      <a:lnTo>
                        <a:pt x="193" y="2"/>
                      </a:lnTo>
                      <a:lnTo>
                        <a:pt x="187" y="4"/>
                      </a:lnTo>
                      <a:lnTo>
                        <a:pt x="183" y="6"/>
                      </a:lnTo>
                      <a:lnTo>
                        <a:pt x="177" y="6"/>
                      </a:lnTo>
                      <a:lnTo>
                        <a:pt x="173" y="8"/>
                      </a:lnTo>
                      <a:lnTo>
                        <a:pt x="167" y="10"/>
                      </a:lnTo>
                      <a:lnTo>
                        <a:pt x="163" y="12"/>
                      </a:lnTo>
                      <a:lnTo>
                        <a:pt x="158" y="14"/>
                      </a:lnTo>
                      <a:lnTo>
                        <a:pt x="154" y="17"/>
                      </a:lnTo>
                      <a:lnTo>
                        <a:pt x="150" y="19"/>
                      </a:lnTo>
                      <a:lnTo>
                        <a:pt x="144" y="21"/>
                      </a:lnTo>
                      <a:lnTo>
                        <a:pt x="140" y="25"/>
                      </a:lnTo>
                      <a:lnTo>
                        <a:pt x="136" y="27"/>
                      </a:lnTo>
                      <a:lnTo>
                        <a:pt x="132" y="31"/>
                      </a:lnTo>
                      <a:lnTo>
                        <a:pt x="128" y="33"/>
                      </a:lnTo>
                      <a:lnTo>
                        <a:pt x="125" y="37"/>
                      </a:lnTo>
                      <a:lnTo>
                        <a:pt x="121" y="41"/>
                      </a:lnTo>
                      <a:lnTo>
                        <a:pt x="117" y="45"/>
                      </a:lnTo>
                      <a:lnTo>
                        <a:pt x="113" y="49"/>
                      </a:lnTo>
                      <a:lnTo>
                        <a:pt x="111" y="52"/>
                      </a:lnTo>
                      <a:lnTo>
                        <a:pt x="107" y="56"/>
                      </a:lnTo>
                      <a:lnTo>
                        <a:pt x="105" y="60"/>
                      </a:lnTo>
                      <a:lnTo>
                        <a:pt x="101" y="64"/>
                      </a:lnTo>
                      <a:lnTo>
                        <a:pt x="99" y="70"/>
                      </a:lnTo>
                      <a:lnTo>
                        <a:pt x="97" y="74"/>
                      </a:lnTo>
                      <a:lnTo>
                        <a:pt x="93" y="78"/>
                      </a:lnTo>
                      <a:lnTo>
                        <a:pt x="91" y="83"/>
                      </a:lnTo>
                      <a:lnTo>
                        <a:pt x="90" y="87"/>
                      </a:lnTo>
                      <a:lnTo>
                        <a:pt x="82" y="87"/>
                      </a:lnTo>
                      <a:lnTo>
                        <a:pt x="74" y="89"/>
                      </a:lnTo>
                      <a:lnTo>
                        <a:pt x="66" y="89"/>
                      </a:lnTo>
                      <a:lnTo>
                        <a:pt x="60" y="89"/>
                      </a:lnTo>
                      <a:lnTo>
                        <a:pt x="53" y="91"/>
                      </a:lnTo>
                      <a:lnTo>
                        <a:pt x="47" y="91"/>
                      </a:lnTo>
                      <a:lnTo>
                        <a:pt x="39" y="93"/>
                      </a:lnTo>
                      <a:lnTo>
                        <a:pt x="33" y="95"/>
                      </a:lnTo>
                      <a:lnTo>
                        <a:pt x="27" y="95"/>
                      </a:lnTo>
                      <a:lnTo>
                        <a:pt x="23" y="97"/>
                      </a:lnTo>
                      <a:lnTo>
                        <a:pt x="18" y="99"/>
                      </a:lnTo>
                      <a:lnTo>
                        <a:pt x="14" y="101"/>
                      </a:lnTo>
                      <a:lnTo>
                        <a:pt x="10" y="103"/>
                      </a:lnTo>
                      <a:lnTo>
                        <a:pt x="6" y="105"/>
                      </a:lnTo>
                      <a:lnTo>
                        <a:pt x="4" y="107"/>
                      </a:lnTo>
                      <a:lnTo>
                        <a:pt x="2" y="109"/>
                      </a:lnTo>
                      <a:lnTo>
                        <a:pt x="0" y="109"/>
                      </a:lnTo>
                      <a:lnTo>
                        <a:pt x="0" y="111"/>
                      </a:lnTo>
                      <a:lnTo>
                        <a:pt x="0" y="113"/>
                      </a:lnTo>
                      <a:lnTo>
                        <a:pt x="0" y="114"/>
                      </a:lnTo>
                      <a:lnTo>
                        <a:pt x="2" y="116"/>
                      </a:lnTo>
                      <a:lnTo>
                        <a:pt x="4" y="118"/>
                      </a:lnTo>
                      <a:lnTo>
                        <a:pt x="8" y="120"/>
                      </a:lnTo>
                      <a:lnTo>
                        <a:pt x="12" y="120"/>
                      </a:lnTo>
                      <a:lnTo>
                        <a:pt x="18" y="122"/>
                      </a:lnTo>
                      <a:lnTo>
                        <a:pt x="23" y="124"/>
                      </a:lnTo>
                      <a:lnTo>
                        <a:pt x="29" y="124"/>
                      </a:lnTo>
                      <a:lnTo>
                        <a:pt x="37" y="126"/>
                      </a:lnTo>
                      <a:lnTo>
                        <a:pt x="47" y="126"/>
                      </a:lnTo>
                      <a:lnTo>
                        <a:pt x="56" y="128"/>
                      </a:lnTo>
                      <a:lnTo>
                        <a:pt x="68" y="128"/>
                      </a:lnTo>
                      <a:lnTo>
                        <a:pt x="80" y="128"/>
                      </a:lnTo>
                      <a:lnTo>
                        <a:pt x="80" y="130"/>
                      </a:lnTo>
                      <a:lnTo>
                        <a:pt x="80" y="132"/>
                      </a:lnTo>
                      <a:lnTo>
                        <a:pt x="80" y="134"/>
                      </a:lnTo>
                      <a:lnTo>
                        <a:pt x="80" y="136"/>
                      </a:lnTo>
                      <a:lnTo>
                        <a:pt x="80" y="138"/>
                      </a:lnTo>
                      <a:lnTo>
                        <a:pt x="80" y="140"/>
                      </a:lnTo>
                      <a:lnTo>
                        <a:pt x="80" y="147"/>
                      </a:lnTo>
                      <a:lnTo>
                        <a:pt x="80" y="153"/>
                      </a:lnTo>
                      <a:lnTo>
                        <a:pt x="82" y="161"/>
                      </a:lnTo>
                      <a:lnTo>
                        <a:pt x="82" y="169"/>
                      </a:lnTo>
                      <a:lnTo>
                        <a:pt x="84" y="175"/>
                      </a:lnTo>
                      <a:lnTo>
                        <a:pt x="86" y="180"/>
                      </a:lnTo>
                      <a:lnTo>
                        <a:pt x="88" y="188"/>
                      </a:lnTo>
                      <a:lnTo>
                        <a:pt x="90" y="194"/>
                      </a:lnTo>
                      <a:lnTo>
                        <a:pt x="93" y="200"/>
                      </a:lnTo>
                      <a:lnTo>
                        <a:pt x="97" y="206"/>
                      </a:lnTo>
                      <a:lnTo>
                        <a:pt x="99" y="212"/>
                      </a:lnTo>
                      <a:lnTo>
                        <a:pt x="103" y="217"/>
                      </a:lnTo>
                      <a:lnTo>
                        <a:pt x="107" y="223"/>
                      </a:lnTo>
                      <a:lnTo>
                        <a:pt x="111" y="229"/>
                      </a:lnTo>
                      <a:lnTo>
                        <a:pt x="117" y="235"/>
                      </a:lnTo>
                      <a:lnTo>
                        <a:pt x="121" y="239"/>
                      </a:lnTo>
                      <a:lnTo>
                        <a:pt x="125" y="243"/>
                      </a:lnTo>
                      <a:lnTo>
                        <a:pt x="130" y="248"/>
                      </a:lnTo>
                      <a:lnTo>
                        <a:pt x="136" y="252"/>
                      </a:lnTo>
                      <a:lnTo>
                        <a:pt x="142" y="256"/>
                      </a:lnTo>
                      <a:lnTo>
                        <a:pt x="148" y="260"/>
                      </a:lnTo>
                      <a:lnTo>
                        <a:pt x="154" y="264"/>
                      </a:lnTo>
                      <a:lnTo>
                        <a:pt x="160" y="266"/>
                      </a:lnTo>
                      <a:lnTo>
                        <a:pt x="165" y="270"/>
                      </a:lnTo>
                      <a:lnTo>
                        <a:pt x="171" y="272"/>
                      </a:lnTo>
                      <a:lnTo>
                        <a:pt x="179" y="274"/>
                      </a:lnTo>
                      <a:lnTo>
                        <a:pt x="185" y="276"/>
                      </a:lnTo>
                      <a:lnTo>
                        <a:pt x="191" y="278"/>
                      </a:lnTo>
                      <a:lnTo>
                        <a:pt x="198" y="278"/>
                      </a:lnTo>
                      <a:lnTo>
                        <a:pt x="206" y="279"/>
                      </a:lnTo>
                      <a:lnTo>
                        <a:pt x="212" y="279"/>
                      </a:lnTo>
                      <a:lnTo>
                        <a:pt x="220" y="279"/>
                      </a:lnTo>
                      <a:lnTo>
                        <a:pt x="228" y="279"/>
                      </a:lnTo>
                      <a:lnTo>
                        <a:pt x="233" y="279"/>
                      </a:lnTo>
                      <a:lnTo>
                        <a:pt x="241" y="278"/>
                      </a:lnTo>
                      <a:lnTo>
                        <a:pt x="247" y="278"/>
                      </a:lnTo>
                      <a:lnTo>
                        <a:pt x="255" y="276"/>
                      </a:lnTo>
                      <a:lnTo>
                        <a:pt x="261" y="274"/>
                      </a:lnTo>
                      <a:lnTo>
                        <a:pt x="268" y="272"/>
                      </a:lnTo>
                      <a:lnTo>
                        <a:pt x="274" y="270"/>
                      </a:lnTo>
                      <a:lnTo>
                        <a:pt x="280" y="266"/>
                      </a:lnTo>
                      <a:lnTo>
                        <a:pt x="286" y="264"/>
                      </a:lnTo>
                      <a:lnTo>
                        <a:pt x="292" y="260"/>
                      </a:lnTo>
                      <a:lnTo>
                        <a:pt x="298" y="256"/>
                      </a:lnTo>
                      <a:lnTo>
                        <a:pt x="303" y="252"/>
                      </a:lnTo>
                      <a:lnTo>
                        <a:pt x="309" y="248"/>
                      </a:lnTo>
                      <a:lnTo>
                        <a:pt x="313" y="243"/>
                      </a:lnTo>
                      <a:lnTo>
                        <a:pt x="319" y="239"/>
                      </a:lnTo>
                      <a:lnTo>
                        <a:pt x="323" y="235"/>
                      </a:lnTo>
                      <a:lnTo>
                        <a:pt x="327" y="229"/>
                      </a:lnTo>
                      <a:lnTo>
                        <a:pt x="333" y="223"/>
                      </a:lnTo>
                      <a:lnTo>
                        <a:pt x="336" y="217"/>
                      </a:lnTo>
                      <a:lnTo>
                        <a:pt x="338" y="212"/>
                      </a:lnTo>
                      <a:lnTo>
                        <a:pt x="342" y="206"/>
                      </a:lnTo>
                      <a:lnTo>
                        <a:pt x="346" y="200"/>
                      </a:lnTo>
                      <a:lnTo>
                        <a:pt x="348" y="194"/>
                      </a:lnTo>
                      <a:lnTo>
                        <a:pt x="350" y="188"/>
                      </a:lnTo>
                      <a:lnTo>
                        <a:pt x="354" y="180"/>
                      </a:lnTo>
                      <a:lnTo>
                        <a:pt x="356" y="175"/>
                      </a:lnTo>
                      <a:lnTo>
                        <a:pt x="356" y="169"/>
                      </a:lnTo>
                      <a:lnTo>
                        <a:pt x="358" y="161"/>
                      </a:lnTo>
                      <a:lnTo>
                        <a:pt x="358" y="153"/>
                      </a:lnTo>
                      <a:lnTo>
                        <a:pt x="360" y="147"/>
                      </a:lnTo>
                      <a:lnTo>
                        <a:pt x="360" y="140"/>
                      </a:lnTo>
                      <a:lnTo>
                        <a:pt x="360" y="132"/>
                      </a:lnTo>
                      <a:lnTo>
                        <a:pt x="358" y="126"/>
                      </a:lnTo>
                      <a:lnTo>
                        <a:pt x="358" y="118"/>
                      </a:lnTo>
                      <a:lnTo>
                        <a:pt x="356" y="113"/>
                      </a:lnTo>
                      <a:lnTo>
                        <a:pt x="356" y="105"/>
                      </a:lnTo>
                      <a:lnTo>
                        <a:pt x="354" y="99"/>
                      </a:lnTo>
                      <a:lnTo>
                        <a:pt x="350" y="91"/>
                      </a:lnTo>
                      <a:lnTo>
                        <a:pt x="348" y="85"/>
                      </a:lnTo>
                      <a:lnTo>
                        <a:pt x="346" y="80"/>
                      </a:lnTo>
                      <a:lnTo>
                        <a:pt x="342" y="74"/>
                      </a:lnTo>
                      <a:lnTo>
                        <a:pt x="338" y="68"/>
                      </a:lnTo>
                      <a:lnTo>
                        <a:pt x="336" y="62"/>
                      </a:lnTo>
                      <a:lnTo>
                        <a:pt x="333" y="56"/>
                      </a:lnTo>
                      <a:lnTo>
                        <a:pt x="327" y="50"/>
                      </a:lnTo>
                      <a:lnTo>
                        <a:pt x="323" y="47"/>
                      </a:lnTo>
                      <a:lnTo>
                        <a:pt x="319" y="41"/>
                      </a:lnTo>
                      <a:lnTo>
                        <a:pt x="313" y="37"/>
                      </a:lnTo>
                      <a:lnTo>
                        <a:pt x="309" y="31"/>
                      </a:lnTo>
                      <a:lnTo>
                        <a:pt x="303" y="27"/>
                      </a:lnTo>
                      <a:lnTo>
                        <a:pt x="298" y="23"/>
                      </a:lnTo>
                      <a:lnTo>
                        <a:pt x="292" y="19"/>
                      </a:lnTo>
                      <a:lnTo>
                        <a:pt x="286" y="17"/>
                      </a:lnTo>
                      <a:lnTo>
                        <a:pt x="280" y="14"/>
                      </a:lnTo>
                      <a:lnTo>
                        <a:pt x="274" y="12"/>
                      </a:lnTo>
                      <a:lnTo>
                        <a:pt x="268" y="8"/>
                      </a:lnTo>
                      <a:lnTo>
                        <a:pt x="261" y="6"/>
                      </a:lnTo>
                      <a:lnTo>
                        <a:pt x="255" y="4"/>
                      </a:lnTo>
                      <a:lnTo>
                        <a:pt x="247" y="2"/>
                      </a:lnTo>
                      <a:lnTo>
                        <a:pt x="241" y="2"/>
                      </a:lnTo>
                      <a:lnTo>
                        <a:pt x="233" y="0"/>
                      </a:lnTo>
                      <a:lnTo>
                        <a:pt x="228" y="0"/>
                      </a:lnTo>
                      <a:lnTo>
                        <a:pt x="220" y="0"/>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766" name="Oval 911"/>
              <p:cNvSpPr>
                <a:spLocks noChangeArrowheads="1"/>
              </p:cNvSpPr>
              <p:nvPr/>
            </p:nvSpPr>
            <p:spPr bwMode="auto">
              <a:xfrm>
                <a:off x="5339" y="886"/>
                <a:ext cx="120" cy="112"/>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4767" name="Oval 912"/>
              <p:cNvSpPr>
                <a:spLocks noChangeArrowheads="1"/>
              </p:cNvSpPr>
              <p:nvPr/>
            </p:nvSpPr>
            <p:spPr bwMode="auto">
              <a:xfrm>
                <a:off x="5367" y="887"/>
                <a:ext cx="96" cy="112"/>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grpSp>
          <p:nvGrpSpPr>
            <p:cNvPr id="24756" name="Group 913"/>
            <p:cNvGrpSpPr>
              <a:grpSpLocks/>
            </p:cNvGrpSpPr>
            <p:nvPr/>
          </p:nvGrpSpPr>
          <p:grpSpPr bwMode="auto">
            <a:xfrm>
              <a:off x="689" y="1312"/>
              <a:ext cx="193" cy="355"/>
              <a:chOff x="3526" y="1062"/>
              <a:chExt cx="212" cy="502"/>
            </a:xfrm>
          </p:grpSpPr>
          <p:grpSp>
            <p:nvGrpSpPr>
              <p:cNvPr id="24757" name="Group 914"/>
              <p:cNvGrpSpPr>
                <a:grpSpLocks noChangeAspect="1"/>
              </p:cNvGrpSpPr>
              <p:nvPr/>
            </p:nvGrpSpPr>
            <p:grpSpPr bwMode="auto">
              <a:xfrm>
                <a:off x="3526" y="1062"/>
                <a:ext cx="212" cy="502"/>
                <a:chOff x="2716" y="648"/>
                <a:chExt cx="212" cy="502"/>
              </a:xfrm>
            </p:grpSpPr>
            <p:sp>
              <p:nvSpPr>
                <p:cNvPr id="24760" name="AutoShape 915"/>
                <p:cNvSpPr>
                  <a:spLocks noChangeAspect="1" noChangeArrowheads="1" noTextEdit="1"/>
                </p:cNvSpPr>
                <p:nvPr/>
              </p:nvSpPr>
              <p:spPr bwMode="auto">
                <a:xfrm>
                  <a:off x="2716" y="648"/>
                  <a:ext cx="212" cy="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761" name="Freeform 916"/>
                <p:cNvSpPr>
                  <a:spLocks/>
                </p:cNvSpPr>
                <p:nvPr/>
              </p:nvSpPr>
              <p:spPr bwMode="auto">
                <a:xfrm>
                  <a:off x="2716" y="782"/>
                  <a:ext cx="212" cy="368"/>
                </a:xfrm>
                <a:custGeom>
                  <a:avLst/>
                  <a:gdLst>
                    <a:gd name="T0" fmla="*/ 2 w 424"/>
                    <a:gd name="T1" fmla="*/ 3 h 737"/>
                    <a:gd name="T2" fmla="*/ 2 w 424"/>
                    <a:gd name="T3" fmla="*/ 5 h 737"/>
                    <a:gd name="T4" fmla="*/ 1 w 424"/>
                    <a:gd name="T5" fmla="*/ 5 h 737"/>
                    <a:gd name="T6" fmla="*/ 1 w 424"/>
                    <a:gd name="T7" fmla="*/ 5 h 737"/>
                    <a:gd name="T8" fmla="*/ 1 w 424"/>
                    <a:gd name="T9" fmla="*/ 3 h 737"/>
                    <a:gd name="T10" fmla="*/ 1 w 424"/>
                    <a:gd name="T11" fmla="*/ 3 h 737"/>
                    <a:gd name="T12" fmla="*/ 1 w 424"/>
                    <a:gd name="T13" fmla="*/ 2 h 737"/>
                    <a:gd name="T14" fmla="*/ 1 w 424"/>
                    <a:gd name="T15" fmla="*/ 2 h 737"/>
                    <a:gd name="T16" fmla="*/ 1 w 424"/>
                    <a:gd name="T17" fmla="*/ 1 h 737"/>
                    <a:gd name="T18" fmla="*/ 1 w 424"/>
                    <a:gd name="T19" fmla="*/ 2 h 737"/>
                    <a:gd name="T20" fmla="*/ 0 w 424"/>
                    <a:gd name="T21" fmla="*/ 2 h 737"/>
                    <a:gd name="T22" fmla="*/ 1 w 424"/>
                    <a:gd name="T23" fmla="*/ 1 h 737"/>
                    <a:gd name="T24" fmla="*/ 1 w 424"/>
                    <a:gd name="T25" fmla="*/ 1 h 737"/>
                    <a:gd name="T26" fmla="*/ 1 w 424"/>
                    <a:gd name="T27" fmla="*/ 0 h 737"/>
                    <a:gd name="T28" fmla="*/ 2 w 424"/>
                    <a:gd name="T29" fmla="*/ 0 h 737"/>
                    <a:gd name="T30" fmla="*/ 3 w 424"/>
                    <a:gd name="T31" fmla="*/ 0 h 737"/>
                    <a:gd name="T32" fmla="*/ 4 w 424"/>
                    <a:gd name="T33" fmla="*/ 1 h 737"/>
                    <a:gd name="T34" fmla="*/ 3 w 424"/>
                    <a:gd name="T35" fmla="*/ 1 h 737"/>
                    <a:gd name="T36" fmla="*/ 4 w 424"/>
                    <a:gd name="T37" fmla="*/ 2 h 737"/>
                    <a:gd name="T38" fmla="*/ 3 w 424"/>
                    <a:gd name="T39" fmla="*/ 2 h 737"/>
                    <a:gd name="T40" fmla="*/ 3 w 424"/>
                    <a:gd name="T41" fmla="*/ 1 h 737"/>
                    <a:gd name="T42" fmla="*/ 3 w 424"/>
                    <a:gd name="T43" fmla="*/ 2 h 737"/>
                    <a:gd name="T44" fmla="*/ 3 w 424"/>
                    <a:gd name="T45" fmla="*/ 2 h 737"/>
                    <a:gd name="T46" fmla="*/ 3 w 424"/>
                    <a:gd name="T47" fmla="*/ 3 h 737"/>
                    <a:gd name="T48" fmla="*/ 3 w 424"/>
                    <a:gd name="T49" fmla="*/ 3 h 737"/>
                    <a:gd name="T50" fmla="*/ 3 w 424"/>
                    <a:gd name="T51" fmla="*/ 5 h 737"/>
                    <a:gd name="T52" fmla="*/ 3 w 424"/>
                    <a:gd name="T53" fmla="*/ 5 h 737"/>
                    <a:gd name="T54" fmla="*/ 2 w 424"/>
                    <a:gd name="T55" fmla="*/ 5 h 737"/>
                    <a:gd name="T56" fmla="*/ 2 w 424"/>
                    <a:gd name="T57" fmla="*/ 3 h 737"/>
                    <a:gd name="T58" fmla="*/ 2 w 424"/>
                    <a:gd name="T59" fmla="*/ 3 h 7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4"/>
                    <a:gd name="T91" fmla="*/ 0 h 737"/>
                    <a:gd name="T92" fmla="*/ 424 w 424"/>
                    <a:gd name="T93" fmla="*/ 737 h 73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4" h="737">
                      <a:moveTo>
                        <a:pt x="196" y="430"/>
                      </a:moveTo>
                      <a:lnTo>
                        <a:pt x="196" y="737"/>
                      </a:lnTo>
                      <a:lnTo>
                        <a:pt x="45" y="737"/>
                      </a:lnTo>
                      <a:lnTo>
                        <a:pt x="126" y="684"/>
                      </a:lnTo>
                      <a:lnTo>
                        <a:pt x="128" y="434"/>
                      </a:lnTo>
                      <a:lnTo>
                        <a:pt x="108" y="434"/>
                      </a:lnTo>
                      <a:lnTo>
                        <a:pt x="104" y="344"/>
                      </a:lnTo>
                      <a:lnTo>
                        <a:pt x="82" y="344"/>
                      </a:lnTo>
                      <a:lnTo>
                        <a:pt x="102" y="189"/>
                      </a:lnTo>
                      <a:lnTo>
                        <a:pt x="49" y="360"/>
                      </a:lnTo>
                      <a:lnTo>
                        <a:pt x="0" y="356"/>
                      </a:lnTo>
                      <a:lnTo>
                        <a:pt x="41" y="203"/>
                      </a:lnTo>
                      <a:lnTo>
                        <a:pt x="16" y="193"/>
                      </a:lnTo>
                      <a:lnTo>
                        <a:pt x="77" y="51"/>
                      </a:lnTo>
                      <a:lnTo>
                        <a:pt x="212" y="0"/>
                      </a:lnTo>
                      <a:lnTo>
                        <a:pt x="353" y="51"/>
                      </a:lnTo>
                      <a:lnTo>
                        <a:pt x="408" y="193"/>
                      </a:lnTo>
                      <a:lnTo>
                        <a:pt x="383" y="203"/>
                      </a:lnTo>
                      <a:lnTo>
                        <a:pt x="424" y="356"/>
                      </a:lnTo>
                      <a:lnTo>
                        <a:pt x="375" y="360"/>
                      </a:lnTo>
                      <a:lnTo>
                        <a:pt x="322" y="189"/>
                      </a:lnTo>
                      <a:lnTo>
                        <a:pt x="342" y="344"/>
                      </a:lnTo>
                      <a:lnTo>
                        <a:pt x="320" y="344"/>
                      </a:lnTo>
                      <a:lnTo>
                        <a:pt x="316" y="434"/>
                      </a:lnTo>
                      <a:lnTo>
                        <a:pt x="296" y="434"/>
                      </a:lnTo>
                      <a:lnTo>
                        <a:pt x="296" y="684"/>
                      </a:lnTo>
                      <a:lnTo>
                        <a:pt x="379" y="737"/>
                      </a:lnTo>
                      <a:lnTo>
                        <a:pt x="228" y="737"/>
                      </a:lnTo>
                      <a:lnTo>
                        <a:pt x="228" y="430"/>
                      </a:lnTo>
                      <a:lnTo>
                        <a:pt x="196" y="43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762" name="Freeform 917"/>
                <p:cNvSpPr>
                  <a:spLocks/>
                </p:cNvSpPr>
                <p:nvPr/>
              </p:nvSpPr>
              <p:spPr bwMode="auto">
                <a:xfrm>
                  <a:off x="2826" y="785"/>
                  <a:ext cx="39" cy="34"/>
                </a:xfrm>
                <a:custGeom>
                  <a:avLst/>
                  <a:gdLst>
                    <a:gd name="T0" fmla="*/ 0 w 78"/>
                    <a:gd name="T1" fmla="*/ 0 h 69"/>
                    <a:gd name="T2" fmla="*/ 1 w 78"/>
                    <a:gd name="T3" fmla="*/ 0 h 69"/>
                    <a:gd name="T4" fmla="*/ 1 w 78"/>
                    <a:gd name="T5" fmla="*/ 0 h 69"/>
                    <a:gd name="T6" fmla="*/ 0 w 78"/>
                    <a:gd name="T7" fmla="*/ 0 h 69"/>
                    <a:gd name="T8" fmla="*/ 0 60000 65536"/>
                    <a:gd name="T9" fmla="*/ 0 60000 65536"/>
                    <a:gd name="T10" fmla="*/ 0 60000 65536"/>
                    <a:gd name="T11" fmla="*/ 0 60000 65536"/>
                    <a:gd name="T12" fmla="*/ 0 w 78"/>
                    <a:gd name="T13" fmla="*/ 0 h 69"/>
                    <a:gd name="T14" fmla="*/ 78 w 78"/>
                    <a:gd name="T15" fmla="*/ 69 h 69"/>
                  </a:gdLst>
                  <a:ahLst/>
                  <a:cxnLst>
                    <a:cxn ang="T8">
                      <a:pos x="T0" y="T1"/>
                    </a:cxn>
                    <a:cxn ang="T9">
                      <a:pos x="T2" y="T3"/>
                    </a:cxn>
                    <a:cxn ang="T10">
                      <a:pos x="T4" y="T5"/>
                    </a:cxn>
                    <a:cxn ang="T11">
                      <a:pos x="T6" y="T7"/>
                    </a:cxn>
                  </a:cxnLst>
                  <a:rect l="T12" t="T13" r="T14" b="T15"/>
                  <a:pathLst>
                    <a:path w="78" h="69">
                      <a:moveTo>
                        <a:pt x="0" y="0"/>
                      </a:moveTo>
                      <a:lnTo>
                        <a:pt x="41" y="69"/>
                      </a:lnTo>
                      <a:lnTo>
                        <a:pt x="78" y="1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763" name="Freeform 918"/>
                <p:cNvSpPr>
                  <a:spLocks/>
                </p:cNvSpPr>
                <p:nvPr/>
              </p:nvSpPr>
              <p:spPr bwMode="auto">
                <a:xfrm>
                  <a:off x="2787" y="785"/>
                  <a:ext cx="39" cy="34"/>
                </a:xfrm>
                <a:custGeom>
                  <a:avLst/>
                  <a:gdLst>
                    <a:gd name="T0" fmla="*/ 0 w 79"/>
                    <a:gd name="T1" fmla="*/ 0 h 69"/>
                    <a:gd name="T2" fmla="*/ 0 w 79"/>
                    <a:gd name="T3" fmla="*/ 0 h 69"/>
                    <a:gd name="T4" fmla="*/ 0 w 79"/>
                    <a:gd name="T5" fmla="*/ 0 h 69"/>
                    <a:gd name="T6" fmla="*/ 0 w 79"/>
                    <a:gd name="T7" fmla="*/ 0 h 69"/>
                    <a:gd name="T8" fmla="*/ 0 60000 65536"/>
                    <a:gd name="T9" fmla="*/ 0 60000 65536"/>
                    <a:gd name="T10" fmla="*/ 0 60000 65536"/>
                    <a:gd name="T11" fmla="*/ 0 60000 65536"/>
                    <a:gd name="T12" fmla="*/ 0 w 79"/>
                    <a:gd name="T13" fmla="*/ 0 h 69"/>
                    <a:gd name="T14" fmla="*/ 79 w 79"/>
                    <a:gd name="T15" fmla="*/ 69 h 69"/>
                  </a:gdLst>
                  <a:ahLst/>
                  <a:cxnLst>
                    <a:cxn ang="T8">
                      <a:pos x="T0" y="T1"/>
                    </a:cxn>
                    <a:cxn ang="T9">
                      <a:pos x="T2" y="T3"/>
                    </a:cxn>
                    <a:cxn ang="T10">
                      <a:pos x="T4" y="T5"/>
                    </a:cxn>
                    <a:cxn ang="T11">
                      <a:pos x="T6" y="T7"/>
                    </a:cxn>
                  </a:cxnLst>
                  <a:rect l="T12" t="T13" r="T14" b="T15"/>
                  <a:pathLst>
                    <a:path w="79" h="69">
                      <a:moveTo>
                        <a:pt x="36" y="69"/>
                      </a:moveTo>
                      <a:lnTo>
                        <a:pt x="79" y="0"/>
                      </a:lnTo>
                      <a:lnTo>
                        <a:pt x="0" y="10"/>
                      </a:lnTo>
                      <a:lnTo>
                        <a:pt x="36" y="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764" name="Freeform 919"/>
                <p:cNvSpPr>
                  <a:spLocks/>
                </p:cNvSpPr>
                <p:nvPr/>
              </p:nvSpPr>
              <p:spPr bwMode="auto">
                <a:xfrm>
                  <a:off x="2753" y="648"/>
                  <a:ext cx="142" cy="144"/>
                </a:xfrm>
                <a:custGeom>
                  <a:avLst/>
                  <a:gdLst>
                    <a:gd name="T0" fmla="*/ 3 w 282"/>
                    <a:gd name="T1" fmla="*/ 1 h 289"/>
                    <a:gd name="T2" fmla="*/ 3 w 282"/>
                    <a:gd name="T3" fmla="*/ 0 h 289"/>
                    <a:gd name="T4" fmla="*/ 3 w 282"/>
                    <a:gd name="T5" fmla="*/ 0 h 289"/>
                    <a:gd name="T6" fmla="*/ 3 w 282"/>
                    <a:gd name="T7" fmla="*/ 0 h 289"/>
                    <a:gd name="T8" fmla="*/ 3 w 282"/>
                    <a:gd name="T9" fmla="*/ 0 h 289"/>
                    <a:gd name="T10" fmla="*/ 3 w 282"/>
                    <a:gd name="T11" fmla="*/ 0 h 289"/>
                    <a:gd name="T12" fmla="*/ 2 w 282"/>
                    <a:gd name="T13" fmla="*/ 0 h 289"/>
                    <a:gd name="T14" fmla="*/ 2 w 282"/>
                    <a:gd name="T15" fmla="*/ 0 h 289"/>
                    <a:gd name="T16" fmla="*/ 2 w 282"/>
                    <a:gd name="T17" fmla="*/ 0 h 289"/>
                    <a:gd name="T18" fmla="*/ 2 w 282"/>
                    <a:gd name="T19" fmla="*/ 0 h 289"/>
                    <a:gd name="T20" fmla="*/ 2 w 282"/>
                    <a:gd name="T21" fmla="*/ 0 h 289"/>
                    <a:gd name="T22" fmla="*/ 2 w 282"/>
                    <a:gd name="T23" fmla="*/ 0 h 289"/>
                    <a:gd name="T24" fmla="*/ 2 w 282"/>
                    <a:gd name="T25" fmla="*/ 0 h 289"/>
                    <a:gd name="T26" fmla="*/ 2 w 282"/>
                    <a:gd name="T27" fmla="*/ 0 h 289"/>
                    <a:gd name="T28" fmla="*/ 2 w 282"/>
                    <a:gd name="T29" fmla="*/ 0 h 289"/>
                    <a:gd name="T30" fmla="*/ 2 w 282"/>
                    <a:gd name="T31" fmla="*/ 0 h 289"/>
                    <a:gd name="T32" fmla="*/ 2 w 282"/>
                    <a:gd name="T33" fmla="*/ 0 h 289"/>
                    <a:gd name="T34" fmla="*/ 1 w 282"/>
                    <a:gd name="T35" fmla="*/ 0 h 289"/>
                    <a:gd name="T36" fmla="*/ 1 w 282"/>
                    <a:gd name="T37" fmla="*/ 0 h 289"/>
                    <a:gd name="T38" fmla="*/ 1 w 282"/>
                    <a:gd name="T39" fmla="*/ 0 h 289"/>
                    <a:gd name="T40" fmla="*/ 1 w 282"/>
                    <a:gd name="T41" fmla="*/ 0 h 289"/>
                    <a:gd name="T42" fmla="*/ 1 w 282"/>
                    <a:gd name="T43" fmla="*/ 0 h 289"/>
                    <a:gd name="T44" fmla="*/ 1 w 282"/>
                    <a:gd name="T45" fmla="*/ 0 h 289"/>
                    <a:gd name="T46" fmla="*/ 1 w 282"/>
                    <a:gd name="T47" fmla="*/ 0 h 289"/>
                    <a:gd name="T48" fmla="*/ 1 w 282"/>
                    <a:gd name="T49" fmla="*/ 0 h 289"/>
                    <a:gd name="T50" fmla="*/ 1 w 282"/>
                    <a:gd name="T51" fmla="*/ 0 h 289"/>
                    <a:gd name="T52" fmla="*/ 1 w 282"/>
                    <a:gd name="T53" fmla="*/ 0 h 289"/>
                    <a:gd name="T54" fmla="*/ 1 w 282"/>
                    <a:gd name="T55" fmla="*/ 0 h 289"/>
                    <a:gd name="T56" fmla="*/ 1 w 282"/>
                    <a:gd name="T57" fmla="*/ 0 h 289"/>
                    <a:gd name="T58" fmla="*/ 1 w 282"/>
                    <a:gd name="T59" fmla="*/ 0 h 289"/>
                    <a:gd name="T60" fmla="*/ 1 w 282"/>
                    <a:gd name="T61" fmla="*/ 0 h 289"/>
                    <a:gd name="T62" fmla="*/ 0 w 282"/>
                    <a:gd name="T63" fmla="*/ 1 h 289"/>
                    <a:gd name="T64" fmla="*/ 0 w 282"/>
                    <a:gd name="T65" fmla="*/ 2 h 289"/>
                    <a:gd name="T66" fmla="*/ 3 w 282"/>
                    <a:gd name="T67" fmla="*/ 1 h 28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89"/>
                    <a:gd name="T104" fmla="*/ 282 w 282"/>
                    <a:gd name="T105" fmla="*/ 289 h 28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89">
                      <a:moveTo>
                        <a:pt x="282" y="141"/>
                      </a:moveTo>
                      <a:lnTo>
                        <a:pt x="282" y="134"/>
                      </a:lnTo>
                      <a:lnTo>
                        <a:pt x="282" y="128"/>
                      </a:lnTo>
                      <a:lnTo>
                        <a:pt x="282" y="120"/>
                      </a:lnTo>
                      <a:lnTo>
                        <a:pt x="280" y="112"/>
                      </a:lnTo>
                      <a:lnTo>
                        <a:pt x="278" y="106"/>
                      </a:lnTo>
                      <a:lnTo>
                        <a:pt x="276" y="98"/>
                      </a:lnTo>
                      <a:lnTo>
                        <a:pt x="274" y="92"/>
                      </a:lnTo>
                      <a:lnTo>
                        <a:pt x="272" y="86"/>
                      </a:lnTo>
                      <a:lnTo>
                        <a:pt x="269" y="81"/>
                      </a:lnTo>
                      <a:lnTo>
                        <a:pt x="267" y="75"/>
                      </a:lnTo>
                      <a:lnTo>
                        <a:pt x="263" y="69"/>
                      </a:lnTo>
                      <a:lnTo>
                        <a:pt x="259" y="63"/>
                      </a:lnTo>
                      <a:lnTo>
                        <a:pt x="255" y="57"/>
                      </a:lnTo>
                      <a:lnTo>
                        <a:pt x="251" y="51"/>
                      </a:lnTo>
                      <a:lnTo>
                        <a:pt x="247" y="47"/>
                      </a:lnTo>
                      <a:lnTo>
                        <a:pt x="241" y="41"/>
                      </a:lnTo>
                      <a:lnTo>
                        <a:pt x="237" y="37"/>
                      </a:lnTo>
                      <a:lnTo>
                        <a:pt x="231" y="31"/>
                      </a:lnTo>
                      <a:lnTo>
                        <a:pt x="227" y="28"/>
                      </a:lnTo>
                      <a:lnTo>
                        <a:pt x="221" y="24"/>
                      </a:lnTo>
                      <a:lnTo>
                        <a:pt x="216" y="20"/>
                      </a:lnTo>
                      <a:lnTo>
                        <a:pt x="210" y="18"/>
                      </a:lnTo>
                      <a:lnTo>
                        <a:pt x="204" y="14"/>
                      </a:lnTo>
                      <a:lnTo>
                        <a:pt x="198" y="12"/>
                      </a:lnTo>
                      <a:lnTo>
                        <a:pt x="190" y="8"/>
                      </a:lnTo>
                      <a:lnTo>
                        <a:pt x="184" y="6"/>
                      </a:lnTo>
                      <a:lnTo>
                        <a:pt x="178" y="4"/>
                      </a:lnTo>
                      <a:lnTo>
                        <a:pt x="170" y="2"/>
                      </a:lnTo>
                      <a:lnTo>
                        <a:pt x="164" y="2"/>
                      </a:lnTo>
                      <a:lnTo>
                        <a:pt x="157" y="0"/>
                      </a:lnTo>
                      <a:lnTo>
                        <a:pt x="149" y="0"/>
                      </a:lnTo>
                      <a:lnTo>
                        <a:pt x="143" y="0"/>
                      </a:lnTo>
                      <a:lnTo>
                        <a:pt x="135" y="0"/>
                      </a:lnTo>
                      <a:lnTo>
                        <a:pt x="127" y="0"/>
                      </a:lnTo>
                      <a:lnTo>
                        <a:pt x="121" y="2"/>
                      </a:lnTo>
                      <a:lnTo>
                        <a:pt x="113" y="2"/>
                      </a:lnTo>
                      <a:lnTo>
                        <a:pt x="108" y="4"/>
                      </a:lnTo>
                      <a:lnTo>
                        <a:pt x="100" y="6"/>
                      </a:lnTo>
                      <a:lnTo>
                        <a:pt x="94" y="8"/>
                      </a:lnTo>
                      <a:lnTo>
                        <a:pt x="86" y="12"/>
                      </a:lnTo>
                      <a:lnTo>
                        <a:pt x="80" y="14"/>
                      </a:lnTo>
                      <a:lnTo>
                        <a:pt x="74" y="18"/>
                      </a:lnTo>
                      <a:lnTo>
                        <a:pt x="68" y="20"/>
                      </a:lnTo>
                      <a:lnTo>
                        <a:pt x="62" y="24"/>
                      </a:lnTo>
                      <a:lnTo>
                        <a:pt x="57" y="28"/>
                      </a:lnTo>
                      <a:lnTo>
                        <a:pt x="53" y="31"/>
                      </a:lnTo>
                      <a:lnTo>
                        <a:pt x="47" y="37"/>
                      </a:lnTo>
                      <a:lnTo>
                        <a:pt x="43" y="41"/>
                      </a:lnTo>
                      <a:lnTo>
                        <a:pt x="37" y="47"/>
                      </a:lnTo>
                      <a:lnTo>
                        <a:pt x="33" y="51"/>
                      </a:lnTo>
                      <a:lnTo>
                        <a:pt x="29" y="57"/>
                      </a:lnTo>
                      <a:lnTo>
                        <a:pt x="25" y="63"/>
                      </a:lnTo>
                      <a:lnTo>
                        <a:pt x="21" y="69"/>
                      </a:lnTo>
                      <a:lnTo>
                        <a:pt x="17" y="75"/>
                      </a:lnTo>
                      <a:lnTo>
                        <a:pt x="13" y="81"/>
                      </a:lnTo>
                      <a:lnTo>
                        <a:pt x="11" y="86"/>
                      </a:lnTo>
                      <a:lnTo>
                        <a:pt x="9" y="92"/>
                      </a:lnTo>
                      <a:lnTo>
                        <a:pt x="7" y="98"/>
                      </a:lnTo>
                      <a:lnTo>
                        <a:pt x="5" y="106"/>
                      </a:lnTo>
                      <a:lnTo>
                        <a:pt x="4" y="112"/>
                      </a:lnTo>
                      <a:lnTo>
                        <a:pt x="2" y="120"/>
                      </a:lnTo>
                      <a:lnTo>
                        <a:pt x="2" y="128"/>
                      </a:lnTo>
                      <a:lnTo>
                        <a:pt x="0" y="134"/>
                      </a:lnTo>
                      <a:lnTo>
                        <a:pt x="0" y="141"/>
                      </a:lnTo>
                      <a:lnTo>
                        <a:pt x="0" y="289"/>
                      </a:lnTo>
                      <a:lnTo>
                        <a:pt x="280" y="289"/>
                      </a:lnTo>
                      <a:lnTo>
                        <a:pt x="282" y="141"/>
                      </a:lnTo>
                      <a:close/>
                    </a:path>
                  </a:pathLst>
                </a:custGeom>
                <a:solidFill>
                  <a:srgbClr val="99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758" name="Oval 920"/>
              <p:cNvSpPr>
                <a:spLocks noChangeArrowheads="1"/>
              </p:cNvSpPr>
              <p:nvPr/>
            </p:nvSpPr>
            <p:spPr bwMode="auto">
              <a:xfrm>
                <a:off x="3574" y="1092"/>
                <a:ext cx="120" cy="112"/>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4759" name="Oval 921"/>
              <p:cNvSpPr>
                <a:spLocks noChangeArrowheads="1"/>
              </p:cNvSpPr>
              <p:nvPr/>
            </p:nvSpPr>
            <p:spPr bwMode="auto">
              <a:xfrm>
                <a:off x="3600" y="1092"/>
                <a:ext cx="96" cy="112"/>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grpSp>
      <p:sp>
        <p:nvSpPr>
          <p:cNvPr id="14" name="Text Box 922"/>
          <p:cNvSpPr txBox="1">
            <a:spLocks noChangeArrowheads="1"/>
          </p:cNvSpPr>
          <p:nvPr/>
        </p:nvSpPr>
        <p:spPr bwMode="auto">
          <a:xfrm>
            <a:off x="4708525" y="2028828"/>
            <a:ext cx="257474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sz="1400" b="1" dirty="0">
                <a:solidFill>
                  <a:schemeClr val="bg2"/>
                </a:solidFill>
                <a:latin typeface="+mn-lt"/>
              </a:rPr>
              <a:t>U.S. population ~</a:t>
            </a:r>
            <a:r>
              <a:rPr lang="en-US" sz="1400" b="1" dirty="0" smtClean="0">
                <a:solidFill>
                  <a:schemeClr val="bg2"/>
                </a:solidFill>
                <a:latin typeface="+mn-lt"/>
              </a:rPr>
              <a:t>300 </a:t>
            </a:r>
            <a:r>
              <a:rPr lang="en-US" sz="1400" b="1" dirty="0">
                <a:solidFill>
                  <a:schemeClr val="bg2"/>
                </a:solidFill>
                <a:latin typeface="+mn-lt"/>
              </a:rPr>
              <a:t>million</a:t>
            </a:r>
          </a:p>
        </p:txBody>
      </p:sp>
      <p:grpSp>
        <p:nvGrpSpPr>
          <p:cNvPr id="24585" name="Group 943"/>
          <p:cNvGrpSpPr>
            <a:grpSpLocks/>
          </p:cNvGrpSpPr>
          <p:nvPr/>
        </p:nvGrpSpPr>
        <p:grpSpPr bwMode="auto">
          <a:xfrm>
            <a:off x="690564" y="1296991"/>
            <a:ext cx="2208212" cy="949325"/>
            <a:chOff x="2743200" y="2743200"/>
            <a:chExt cx="2745486" cy="1423263"/>
          </a:xfrm>
        </p:grpSpPr>
        <p:pic>
          <p:nvPicPr>
            <p:cNvPr id="24699" name="Picture 2" descr="C:\Documents and Settings\asi5\Local Settings\Temporary Internet Files\Content.IE5\TEU7B1JW\MCj03049550000[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2895600"/>
              <a:ext cx="910742" cy="51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00" name="Picture 4" descr="C:\Documents and Settings\asi5\Local Settings\Temporary Internet Files\Content.IE5\76438N3C\MCj03264640000[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48200" y="3490302"/>
              <a:ext cx="840486" cy="676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01" name="Picture 5" descr="C:\Documents and Settings\asi5\Local Settings\Temporary Internet Files\Content.IE5\CVFMYA1D\MCAN04330_0000[1].wm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3232941" y="2743200"/>
              <a:ext cx="548727" cy="53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02" name="Picture 6" descr="C:\Documents and Settings\asi5\Local Settings\Temporary Internet Files\Content.IE5\2ILA11FS\MCAN04304_0000[1].wm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810000" y="3581400"/>
              <a:ext cx="900684" cy="44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03" name="Picture 8" descr="C:\Documents and Settings\asi5\Local Settings\Temporary Internet Files\Content.IE5\CVFMYA1D\MCBD07406_0000[1].wmf"/>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743200" y="3505200"/>
              <a:ext cx="1055757" cy="52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04" name="Picture 10" descr="C:\Documents and Settings\asi5\Local Settings\Temporary Internet Files\Content.IE5\2ILA11FS\MCj03302810000[1].wmf"/>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flipH="1">
              <a:off x="3962400" y="2743200"/>
              <a:ext cx="635836" cy="569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22" name="Curved Connector 965"/>
          <p:cNvCxnSpPr>
            <a:stCxn id="7" idx="2"/>
            <a:endCxn id="644" idx="0"/>
          </p:cNvCxnSpPr>
          <p:nvPr/>
        </p:nvCxnSpPr>
        <p:spPr>
          <a:xfrm rot="16200000" flipH="1">
            <a:off x="3646271" y="3943707"/>
            <a:ext cx="370385" cy="44511"/>
          </a:xfrm>
          <a:prstGeom prst="curvedConnector3">
            <a:avLst>
              <a:gd name="adj1" fmla="val 50000"/>
            </a:avLst>
          </a:prstGeom>
          <a:ln w="31750">
            <a:solidFill>
              <a:srgbClr val="FF0000"/>
            </a:solidFill>
            <a:tailEnd type="arrow"/>
          </a:ln>
        </p:spPr>
        <p:style>
          <a:lnRef idx="1">
            <a:schemeClr val="accent2"/>
          </a:lnRef>
          <a:fillRef idx="0">
            <a:schemeClr val="accent2"/>
          </a:fillRef>
          <a:effectRef idx="0">
            <a:schemeClr val="accent2"/>
          </a:effectRef>
          <a:fontRef idx="minor">
            <a:schemeClr val="tx1"/>
          </a:fontRef>
        </p:style>
      </p:cxnSp>
      <p:grpSp>
        <p:nvGrpSpPr>
          <p:cNvPr id="24588" name="Group 792"/>
          <p:cNvGrpSpPr>
            <a:grpSpLocks/>
          </p:cNvGrpSpPr>
          <p:nvPr/>
        </p:nvGrpSpPr>
        <p:grpSpPr bwMode="auto">
          <a:xfrm>
            <a:off x="6421105" y="3827464"/>
            <a:ext cx="782639" cy="744538"/>
            <a:chOff x="6324600" y="3200400"/>
            <a:chExt cx="757980" cy="877887"/>
          </a:xfrm>
        </p:grpSpPr>
        <p:grpSp>
          <p:nvGrpSpPr>
            <p:cNvPr id="24618" name="Group 954"/>
            <p:cNvGrpSpPr>
              <a:grpSpLocks/>
            </p:cNvGrpSpPr>
            <p:nvPr/>
          </p:nvGrpSpPr>
          <p:grpSpPr bwMode="auto">
            <a:xfrm>
              <a:off x="6324600" y="3200400"/>
              <a:ext cx="522288" cy="877887"/>
              <a:chOff x="3800475" y="4167188"/>
              <a:chExt cx="522288" cy="877887"/>
            </a:xfrm>
          </p:grpSpPr>
          <p:grpSp>
            <p:nvGrpSpPr>
              <p:cNvPr id="24620" name="Group 29"/>
              <p:cNvGrpSpPr>
                <a:grpSpLocks/>
              </p:cNvGrpSpPr>
              <p:nvPr/>
            </p:nvGrpSpPr>
            <p:grpSpPr bwMode="auto">
              <a:xfrm>
                <a:off x="3905250" y="4167188"/>
                <a:ext cx="417513" cy="828675"/>
                <a:chOff x="2857" y="1725"/>
                <a:chExt cx="369" cy="756"/>
              </a:xfrm>
            </p:grpSpPr>
            <p:sp>
              <p:nvSpPr>
                <p:cNvPr id="24628" name="Freeform 30"/>
                <p:cNvSpPr>
                  <a:spLocks/>
                </p:cNvSpPr>
                <p:nvPr/>
              </p:nvSpPr>
              <p:spPr bwMode="auto">
                <a:xfrm>
                  <a:off x="2947" y="1725"/>
                  <a:ext cx="187" cy="122"/>
                </a:xfrm>
                <a:custGeom>
                  <a:avLst/>
                  <a:gdLst>
                    <a:gd name="T0" fmla="*/ 1 w 375"/>
                    <a:gd name="T1" fmla="*/ 2 h 244"/>
                    <a:gd name="T2" fmla="*/ 1 w 375"/>
                    <a:gd name="T3" fmla="*/ 2 h 244"/>
                    <a:gd name="T4" fmla="*/ 2 w 375"/>
                    <a:gd name="T5" fmla="*/ 2 h 244"/>
                    <a:gd name="T6" fmla="*/ 2 w 375"/>
                    <a:gd name="T7" fmla="*/ 2 h 244"/>
                    <a:gd name="T8" fmla="*/ 2 w 375"/>
                    <a:gd name="T9" fmla="*/ 2 h 244"/>
                    <a:gd name="T10" fmla="*/ 2 w 375"/>
                    <a:gd name="T11" fmla="*/ 2 h 244"/>
                    <a:gd name="T12" fmla="*/ 2 w 375"/>
                    <a:gd name="T13" fmla="*/ 2 h 244"/>
                    <a:gd name="T14" fmla="*/ 2 w 375"/>
                    <a:gd name="T15" fmla="*/ 2 h 244"/>
                    <a:gd name="T16" fmla="*/ 2 w 375"/>
                    <a:gd name="T17" fmla="*/ 2 h 244"/>
                    <a:gd name="T18" fmla="*/ 2 w 375"/>
                    <a:gd name="T19" fmla="*/ 2 h 244"/>
                    <a:gd name="T20" fmla="*/ 2 w 375"/>
                    <a:gd name="T21" fmla="*/ 2 h 244"/>
                    <a:gd name="T22" fmla="*/ 2 w 375"/>
                    <a:gd name="T23" fmla="*/ 2 h 244"/>
                    <a:gd name="T24" fmla="*/ 2 w 375"/>
                    <a:gd name="T25" fmla="*/ 1 h 244"/>
                    <a:gd name="T26" fmla="*/ 2 w 375"/>
                    <a:gd name="T27" fmla="*/ 1 h 244"/>
                    <a:gd name="T28" fmla="*/ 2 w 375"/>
                    <a:gd name="T29" fmla="*/ 1 h 244"/>
                    <a:gd name="T30" fmla="*/ 1 w 375"/>
                    <a:gd name="T31" fmla="*/ 1 h 244"/>
                    <a:gd name="T32" fmla="*/ 1 w 375"/>
                    <a:gd name="T33" fmla="*/ 1 h 244"/>
                    <a:gd name="T34" fmla="*/ 0 w 375"/>
                    <a:gd name="T35" fmla="*/ 1 h 244"/>
                    <a:gd name="T36" fmla="*/ 0 w 375"/>
                    <a:gd name="T37" fmla="*/ 1 h 244"/>
                    <a:gd name="T38" fmla="*/ 0 w 375"/>
                    <a:gd name="T39" fmla="*/ 1 h 244"/>
                    <a:gd name="T40" fmla="*/ 0 w 375"/>
                    <a:gd name="T41" fmla="*/ 2 h 244"/>
                    <a:gd name="T42" fmla="*/ 0 w 375"/>
                    <a:gd name="T43" fmla="*/ 2 h 244"/>
                    <a:gd name="T44" fmla="*/ 0 w 375"/>
                    <a:gd name="T45" fmla="*/ 2 h 244"/>
                    <a:gd name="T46" fmla="*/ 0 w 375"/>
                    <a:gd name="T47" fmla="*/ 2 h 244"/>
                    <a:gd name="T48" fmla="*/ 0 w 375"/>
                    <a:gd name="T49" fmla="*/ 2 h 244"/>
                    <a:gd name="T50" fmla="*/ 0 w 375"/>
                    <a:gd name="T51" fmla="*/ 2 h 244"/>
                    <a:gd name="T52" fmla="*/ 0 w 375"/>
                    <a:gd name="T53" fmla="*/ 2 h 244"/>
                    <a:gd name="T54" fmla="*/ 0 w 375"/>
                    <a:gd name="T55" fmla="*/ 2 h 244"/>
                    <a:gd name="T56" fmla="*/ 0 w 375"/>
                    <a:gd name="T57" fmla="*/ 2 h 244"/>
                    <a:gd name="T58" fmla="*/ 0 w 375"/>
                    <a:gd name="T59" fmla="*/ 2 h 244"/>
                    <a:gd name="T60" fmla="*/ 0 w 375"/>
                    <a:gd name="T61" fmla="*/ 2 h 244"/>
                    <a:gd name="T62" fmla="*/ 1 w 375"/>
                    <a:gd name="T63" fmla="*/ 2 h 2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5"/>
                    <a:gd name="T97" fmla="*/ 0 h 244"/>
                    <a:gd name="T98" fmla="*/ 375 w 375"/>
                    <a:gd name="T99" fmla="*/ 244 h 2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5" h="244">
                      <a:moveTo>
                        <a:pt x="188" y="244"/>
                      </a:moveTo>
                      <a:lnTo>
                        <a:pt x="212" y="244"/>
                      </a:lnTo>
                      <a:lnTo>
                        <a:pt x="234" y="243"/>
                      </a:lnTo>
                      <a:lnTo>
                        <a:pt x="254" y="241"/>
                      </a:lnTo>
                      <a:lnTo>
                        <a:pt x="272" y="240"/>
                      </a:lnTo>
                      <a:lnTo>
                        <a:pt x="289" y="237"/>
                      </a:lnTo>
                      <a:lnTo>
                        <a:pt x="304" y="234"/>
                      </a:lnTo>
                      <a:lnTo>
                        <a:pt x="318" y="232"/>
                      </a:lnTo>
                      <a:lnTo>
                        <a:pt x="331" y="228"/>
                      </a:lnTo>
                      <a:lnTo>
                        <a:pt x="341" y="225"/>
                      </a:lnTo>
                      <a:lnTo>
                        <a:pt x="350" y="222"/>
                      </a:lnTo>
                      <a:lnTo>
                        <a:pt x="357" y="219"/>
                      </a:lnTo>
                      <a:lnTo>
                        <a:pt x="364" y="217"/>
                      </a:lnTo>
                      <a:lnTo>
                        <a:pt x="369" y="216"/>
                      </a:lnTo>
                      <a:lnTo>
                        <a:pt x="372" y="213"/>
                      </a:lnTo>
                      <a:lnTo>
                        <a:pt x="374" y="212"/>
                      </a:lnTo>
                      <a:lnTo>
                        <a:pt x="375" y="212"/>
                      </a:lnTo>
                      <a:lnTo>
                        <a:pt x="372" y="210"/>
                      </a:lnTo>
                      <a:lnTo>
                        <a:pt x="368" y="205"/>
                      </a:lnTo>
                      <a:lnTo>
                        <a:pt x="361" y="198"/>
                      </a:lnTo>
                      <a:lnTo>
                        <a:pt x="353" y="188"/>
                      </a:lnTo>
                      <a:lnTo>
                        <a:pt x="345" y="177"/>
                      </a:lnTo>
                      <a:lnTo>
                        <a:pt x="338" y="166"/>
                      </a:lnTo>
                      <a:lnTo>
                        <a:pt x="333" y="154"/>
                      </a:lnTo>
                      <a:lnTo>
                        <a:pt x="331" y="143"/>
                      </a:lnTo>
                      <a:lnTo>
                        <a:pt x="327" y="114"/>
                      </a:lnTo>
                      <a:lnTo>
                        <a:pt x="319" y="88"/>
                      </a:lnTo>
                      <a:lnTo>
                        <a:pt x="307" y="62"/>
                      </a:lnTo>
                      <a:lnTo>
                        <a:pt x="289" y="41"/>
                      </a:lnTo>
                      <a:lnTo>
                        <a:pt x="267" y="24"/>
                      </a:lnTo>
                      <a:lnTo>
                        <a:pt x="243" y="12"/>
                      </a:lnTo>
                      <a:lnTo>
                        <a:pt x="217" y="2"/>
                      </a:lnTo>
                      <a:lnTo>
                        <a:pt x="188" y="0"/>
                      </a:lnTo>
                      <a:lnTo>
                        <a:pt x="159" y="2"/>
                      </a:lnTo>
                      <a:lnTo>
                        <a:pt x="132" y="12"/>
                      </a:lnTo>
                      <a:lnTo>
                        <a:pt x="107" y="24"/>
                      </a:lnTo>
                      <a:lnTo>
                        <a:pt x="86" y="41"/>
                      </a:lnTo>
                      <a:lnTo>
                        <a:pt x="69" y="62"/>
                      </a:lnTo>
                      <a:lnTo>
                        <a:pt x="56" y="88"/>
                      </a:lnTo>
                      <a:lnTo>
                        <a:pt x="47" y="114"/>
                      </a:lnTo>
                      <a:lnTo>
                        <a:pt x="45" y="143"/>
                      </a:lnTo>
                      <a:lnTo>
                        <a:pt x="43" y="154"/>
                      </a:lnTo>
                      <a:lnTo>
                        <a:pt x="38" y="167"/>
                      </a:lnTo>
                      <a:lnTo>
                        <a:pt x="31" y="179"/>
                      </a:lnTo>
                      <a:lnTo>
                        <a:pt x="23" y="189"/>
                      </a:lnTo>
                      <a:lnTo>
                        <a:pt x="14" y="198"/>
                      </a:lnTo>
                      <a:lnTo>
                        <a:pt x="7" y="205"/>
                      </a:lnTo>
                      <a:lnTo>
                        <a:pt x="2" y="211"/>
                      </a:lnTo>
                      <a:lnTo>
                        <a:pt x="0" y="212"/>
                      </a:lnTo>
                      <a:lnTo>
                        <a:pt x="1" y="212"/>
                      </a:lnTo>
                      <a:lnTo>
                        <a:pt x="2" y="213"/>
                      </a:lnTo>
                      <a:lnTo>
                        <a:pt x="6" y="216"/>
                      </a:lnTo>
                      <a:lnTo>
                        <a:pt x="10" y="217"/>
                      </a:lnTo>
                      <a:lnTo>
                        <a:pt x="17" y="219"/>
                      </a:lnTo>
                      <a:lnTo>
                        <a:pt x="25" y="222"/>
                      </a:lnTo>
                      <a:lnTo>
                        <a:pt x="33" y="225"/>
                      </a:lnTo>
                      <a:lnTo>
                        <a:pt x="45" y="228"/>
                      </a:lnTo>
                      <a:lnTo>
                        <a:pt x="56" y="232"/>
                      </a:lnTo>
                      <a:lnTo>
                        <a:pt x="70" y="234"/>
                      </a:lnTo>
                      <a:lnTo>
                        <a:pt x="86" y="237"/>
                      </a:lnTo>
                      <a:lnTo>
                        <a:pt x="103" y="240"/>
                      </a:lnTo>
                      <a:lnTo>
                        <a:pt x="122" y="241"/>
                      </a:lnTo>
                      <a:lnTo>
                        <a:pt x="142" y="243"/>
                      </a:lnTo>
                      <a:lnTo>
                        <a:pt x="164" y="244"/>
                      </a:lnTo>
                      <a:lnTo>
                        <a:pt x="188" y="244"/>
                      </a:lnTo>
                      <a:close/>
                    </a:path>
                  </a:pathLst>
                </a:custGeom>
                <a:solidFill>
                  <a:srgbClr val="8C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629" name="Freeform 31"/>
                <p:cNvSpPr>
                  <a:spLocks/>
                </p:cNvSpPr>
                <p:nvPr/>
              </p:nvSpPr>
              <p:spPr bwMode="auto">
                <a:xfrm>
                  <a:off x="2857" y="1856"/>
                  <a:ext cx="369" cy="455"/>
                </a:xfrm>
                <a:custGeom>
                  <a:avLst/>
                  <a:gdLst>
                    <a:gd name="T0" fmla="*/ 5 w 738"/>
                    <a:gd name="T1" fmla="*/ 8 h 910"/>
                    <a:gd name="T2" fmla="*/ 4 w 738"/>
                    <a:gd name="T3" fmla="*/ 4 h 910"/>
                    <a:gd name="T4" fmla="*/ 5 w 738"/>
                    <a:gd name="T5" fmla="*/ 2 h 910"/>
                    <a:gd name="T6" fmla="*/ 6 w 738"/>
                    <a:gd name="T7" fmla="*/ 5 h 910"/>
                    <a:gd name="T8" fmla="*/ 6 w 738"/>
                    <a:gd name="T9" fmla="*/ 5 h 910"/>
                    <a:gd name="T10" fmla="*/ 5 w 738"/>
                    <a:gd name="T11" fmla="*/ 1 h 910"/>
                    <a:gd name="T12" fmla="*/ 4 w 738"/>
                    <a:gd name="T13" fmla="*/ 0 h 910"/>
                    <a:gd name="T14" fmla="*/ 3 w 738"/>
                    <a:gd name="T15" fmla="*/ 0 h 910"/>
                    <a:gd name="T16" fmla="*/ 3 w 738"/>
                    <a:gd name="T17" fmla="*/ 0 h 910"/>
                    <a:gd name="T18" fmla="*/ 2 w 738"/>
                    <a:gd name="T19" fmla="*/ 1 h 910"/>
                    <a:gd name="T20" fmla="*/ 0 w 738"/>
                    <a:gd name="T21" fmla="*/ 5 h 910"/>
                    <a:gd name="T22" fmla="*/ 1 w 738"/>
                    <a:gd name="T23" fmla="*/ 5 h 910"/>
                    <a:gd name="T24" fmla="*/ 2 w 738"/>
                    <a:gd name="T25" fmla="*/ 2 h 910"/>
                    <a:gd name="T26" fmla="*/ 2 w 738"/>
                    <a:gd name="T27" fmla="*/ 4 h 910"/>
                    <a:gd name="T28" fmla="*/ 2 w 738"/>
                    <a:gd name="T29" fmla="*/ 8 h 910"/>
                    <a:gd name="T30" fmla="*/ 5 w 738"/>
                    <a:gd name="T31" fmla="*/ 8 h 9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38"/>
                    <a:gd name="T49" fmla="*/ 0 h 910"/>
                    <a:gd name="T50" fmla="*/ 738 w 738"/>
                    <a:gd name="T51" fmla="*/ 910 h 9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38" h="910">
                      <a:moveTo>
                        <a:pt x="595" y="910"/>
                      </a:moveTo>
                      <a:lnTo>
                        <a:pt x="490" y="387"/>
                      </a:lnTo>
                      <a:lnTo>
                        <a:pt x="543" y="251"/>
                      </a:lnTo>
                      <a:lnTo>
                        <a:pt x="671" y="571"/>
                      </a:lnTo>
                      <a:lnTo>
                        <a:pt x="738" y="553"/>
                      </a:lnTo>
                      <a:lnTo>
                        <a:pt x="559" y="39"/>
                      </a:lnTo>
                      <a:lnTo>
                        <a:pt x="447" y="0"/>
                      </a:lnTo>
                      <a:lnTo>
                        <a:pt x="368" y="0"/>
                      </a:lnTo>
                      <a:lnTo>
                        <a:pt x="291" y="0"/>
                      </a:lnTo>
                      <a:lnTo>
                        <a:pt x="176" y="38"/>
                      </a:lnTo>
                      <a:lnTo>
                        <a:pt x="0" y="550"/>
                      </a:lnTo>
                      <a:lnTo>
                        <a:pt x="63" y="571"/>
                      </a:lnTo>
                      <a:lnTo>
                        <a:pt x="191" y="251"/>
                      </a:lnTo>
                      <a:lnTo>
                        <a:pt x="246" y="387"/>
                      </a:lnTo>
                      <a:lnTo>
                        <a:pt x="140" y="910"/>
                      </a:lnTo>
                      <a:lnTo>
                        <a:pt x="595" y="910"/>
                      </a:lnTo>
                      <a:close/>
                    </a:path>
                  </a:pathLst>
                </a:custGeom>
                <a:solidFill>
                  <a:srgbClr val="FF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630" name="Freeform 32"/>
                <p:cNvSpPr>
                  <a:spLocks/>
                </p:cNvSpPr>
                <p:nvPr/>
              </p:nvSpPr>
              <p:spPr bwMode="auto">
                <a:xfrm>
                  <a:off x="3060" y="2311"/>
                  <a:ext cx="65" cy="170"/>
                </a:xfrm>
                <a:custGeom>
                  <a:avLst/>
                  <a:gdLst>
                    <a:gd name="T0" fmla="*/ 0 w 129"/>
                    <a:gd name="T1" fmla="*/ 0 h 340"/>
                    <a:gd name="T2" fmla="*/ 1 w 129"/>
                    <a:gd name="T3" fmla="*/ 3 h 340"/>
                    <a:gd name="T4" fmla="*/ 2 w 129"/>
                    <a:gd name="T5" fmla="*/ 3 h 340"/>
                    <a:gd name="T6" fmla="*/ 1 w 129"/>
                    <a:gd name="T7" fmla="*/ 0 h 340"/>
                    <a:gd name="T8" fmla="*/ 0 w 129"/>
                    <a:gd name="T9" fmla="*/ 0 h 340"/>
                    <a:gd name="T10" fmla="*/ 0 60000 65536"/>
                    <a:gd name="T11" fmla="*/ 0 60000 65536"/>
                    <a:gd name="T12" fmla="*/ 0 60000 65536"/>
                    <a:gd name="T13" fmla="*/ 0 60000 65536"/>
                    <a:gd name="T14" fmla="*/ 0 60000 65536"/>
                    <a:gd name="T15" fmla="*/ 0 w 129"/>
                    <a:gd name="T16" fmla="*/ 0 h 340"/>
                    <a:gd name="T17" fmla="*/ 129 w 129"/>
                    <a:gd name="T18" fmla="*/ 340 h 340"/>
                  </a:gdLst>
                  <a:ahLst/>
                  <a:cxnLst>
                    <a:cxn ang="T10">
                      <a:pos x="T0" y="T1"/>
                    </a:cxn>
                    <a:cxn ang="T11">
                      <a:pos x="T2" y="T3"/>
                    </a:cxn>
                    <a:cxn ang="T12">
                      <a:pos x="T4" y="T5"/>
                    </a:cxn>
                    <a:cxn ang="T13">
                      <a:pos x="T6" y="T7"/>
                    </a:cxn>
                    <a:cxn ang="T14">
                      <a:pos x="T8" y="T9"/>
                    </a:cxn>
                  </a:cxnLst>
                  <a:rect l="T15" t="T16" r="T17" b="T18"/>
                  <a:pathLst>
                    <a:path w="129" h="340">
                      <a:moveTo>
                        <a:pt x="0" y="0"/>
                      </a:moveTo>
                      <a:lnTo>
                        <a:pt x="49" y="340"/>
                      </a:lnTo>
                      <a:lnTo>
                        <a:pt x="129" y="340"/>
                      </a:lnTo>
                      <a:lnTo>
                        <a:pt x="121" y="0"/>
                      </a:lnTo>
                      <a:lnTo>
                        <a:pt x="0"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631" name="Freeform 33"/>
                <p:cNvSpPr>
                  <a:spLocks/>
                </p:cNvSpPr>
                <p:nvPr/>
              </p:nvSpPr>
              <p:spPr bwMode="auto">
                <a:xfrm>
                  <a:off x="2957" y="2311"/>
                  <a:ext cx="65" cy="170"/>
                </a:xfrm>
                <a:custGeom>
                  <a:avLst/>
                  <a:gdLst>
                    <a:gd name="T0" fmla="*/ 0 w 131"/>
                    <a:gd name="T1" fmla="*/ 0 h 340"/>
                    <a:gd name="T2" fmla="*/ 0 w 131"/>
                    <a:gd name="T3" fmla="*/ 3 h 340"/>
                    <a:gd name="T4" fmla="*/ 0 w 131"/>
                    <a:gd name="T5" fmla="*/ 3 h 340"/>
                    <a:gd name="T6" fmla="*/ 1 w 131"/>
                    <a:gd name="T7" fmla="*/ 0 h 340"/>
                    <a:gd name="T8" fmla="*/ 0 w 131"/>
                    <a:gd name="T9" fmla="*/ 0 h 340"/>
                    <a:gd name="T10" fmla="*/ 0 60000 65536"/>
                    <a:gd name="T11" fmla="*/ 0 60000 65536"/>
                    <a:gd name="T12" fmla="*/ 0 60000 65536"/>
                    <a:gd name="T13" fmla="*/ 0 60000 65536"/>
                    <a:gd name="T14" fmla="*/ 0 60000 65536"/>
                    <a:gd name="T15" fmla="*/ 0 w 131"/>
                    <a:gd name="T16" fmla="*/ 0 h 340"/>
                    <a:gd name="T17" fmla="*/ 131 w 131"/>
                    <a:gd name="T18" fmla="*/ 340 h 340"/>
                  </a:gdLst>
                  <a:ahLst/>
                  <a:cxnLst>
                    <a:cxn ang="T10">
                      <a:pos x="T0" y="T1"/>
                    </a:cxn>
                    <a:cxn ang="T11">
                      <a:pos x="T2" y="T3"/>
                    </a:cxn>
                    <a:cxn ang="T12">
                      <a:pos x="T4" y="T5"/>
                    </a:cxn>
                    <a:cxn ang="T13">
                      <a:pos x="T6" y="T7"/>
                    </a:cxn>
                    <a:cxn ang="T14">
                      <a:pos x="T8" y="T9"/>
                    </a:cxn>
                  </a:cxnLst>
                  <a:rect l="T15" t="T16" r="T17" b="T18"/>
                  <a:pathLst>
                    <a:path w="131" h="340">
                      <a:moveTo>
                        <a:pt x="9" y="0"/>
                      </a:moveTo>
                      <a:lnTo>
                        <a:pt x="0" y="340"/>
                      </a:lnTo>
                      <a:lnTo>
                        <a:pt x="81" y="340"/>
                      </a:lnTo>
                      <a:lnTo>
                        <a:pt x="131" y="0"/>
                      </a:lnTo>
                      <a:lnTo>
                        <a:pt x="9" y="0"/>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632" name="Freeform 34"/>
                <p:cNvSpPr>
                  <a:spLocks/>
                </p:cNvSpPr>
                <p:nvPr/>
              </p:nvSpPr>
              <p:spPr bwMode="auto">
                <a:xfrm>
                  <a:off x="2987" y="1742"/>
                  <a:ext cx="108" cy="109"/>
                </a:xfrm>
                <a:custGeom>
                  <a:avLst/>
                  <a:gdLst>
                    <a:gd name="T0" fmla="*/ 1 w 214"/>
                    <a:gd name="T1" fmla="*/ 2 h 216"/>
                    <a:gd name="T2" fmla="*/ 2 w 214"/>
                    <a:gd name="T3" fmla="*/ 2 h 216"/>
                    <a:gd name="T4" fmla="*/ 2 w 214"/>
                    <a:gd name="T5" fmla="*/ 2 h 216"/>
                    <a:gd name="T6" fmla="*/ 2 w 214"/>
                    <a:gd name="T7" fmla="*/ 2 h 216"/>
                    <a:gd name="T8" fmla="*/ 2 w 214"/>
                    <a:gd name="T9" fmla="*/ 2 h 216"/>
                    <a:gd name="T10" fmla="*/ 2 w 214"/>
                    <a:gd name="T11" fmla="*/ 2 h 216"/>
                    <a:gd name="T12" fmla="*/ 2 w 214"/>
                    <a:gd name="T13" fmla="*/ 2 h 216"/>
                    <a:gd name="T14" fmla="*/ 2 w 214"/>
                    <a:gd name="T15" fmla="*/ 2 h 216"/>
                    <a:gd name="T16" fmla="*/ 2 w 214"/>
                    <a:gd name="T17" fmla="*/ 1 h 216"/>
                    <a:gd name="T18" fmla="*/ 2 w 214"/>
                    <a:gd name="T19" fmla="*/ 1 h 216"/>
                    <a:gd name="T20" fmla="*/ 2 w 214"/>
                    <a:gd name="T21" fmla="*/ 1 h 216"/>
                    <a:gd name="T22" fmla="*/ 2 w 214"/>
                    <a:gd name="T23" fmla="*/ 1 h 216"/>
                    <a:gd name="T24" fmla="*/ 2 w 214"/>
                    <a:gd name="T25" fmla="*/ 1 h 216"/>
                    <a:gd name="T26" fmla="*/ 2 w 214"/>
                    <a:gd name="T27" fmla="*/ 1 h 216"/>
                    <a:gd name="T28" fmla="*/ 2 w 214"/>
                    <a:gd name="T29" fmla="*/ 1 h 216"/>
                    <a:gd name="T30" fmla="*/ 2 w 214"/>
                    <a:gd name="T31" fmla="*/ 1 h 216"/>
                    <a:gd name="T32" fmla="*/ 1 w 214"/>
                    <a:gd name="T33" fmla="*/ 0 h 216"/>
                    <a:gd name="T34" fmla="*/ 1 w 214"/>
                    <a:gd name="T35" fmla="*/ 1 h 216"/>
                    <a:gd name="T36" fmla="*/ 1 w 214"/>
                    <a:gd name="T37" fmla="*/ 1 h 216"/>
                    <a:gd name="T38" fmla="*/ 1 w 214"/>
                    <a:gd name="T39" fmla="*/ 1 h 216"/>
                    <a:gd name="T40" fmla="*/ 1 w 214"/>
                    <a:gd name="T41" fmla="*/ 1 h 216"/>
                    <a:gd name="T42" fmla="*/ 1 w 214"/>
                    <a:gd name="T43" fmla="*/ 1 h 216"/>
                    <a:gd name="T44" fmla="*/ 1 w 214"/>
                    <a:gd name="T45" fmla="*/ 1 h 216"/>
                    <a:gd name="T46" fmla="*/ 1 w 214"/>
                    <a:gd name="T47" fmla="*/ 1 h 216"/>
                    <a:gd name="T48" fmla="*/ 0 w 214"/>
                    <a:gd name="T49" fmla="*/ 1 h 216"/>
                    <a:gd name="T50" fmla="*/ 1 w 214"/>
                    <a:gd name="T51" fmla="*/ 2 h 216"/>
                    <a:gd name="T52" fmla="*/ 1 w 214"/>
                    <a:gd name="T53" fmla="*/ 2 h 216"/>
                    <a:gd name="T54" fmla="*/ 1 w 214"/>
                    <a:gd name="T55" fmla="*/ 2 h 216"/>
                    <a:gd name="T56" fmla="*/ 1 w 214"/>
                    <a:gd name="T57" fmla="*/ 2 h 216"/>
                    <a:gd name="T58" fmla="*/ 1 w 214"/>
                    <a:gd name="T59" fmla="*/ 2 h 216"/>
                    <a:gd name="T60" fmla="*/ 1 w 214"/>
                    <a:gd name="T61" fmla="*/ 2 h 216"/>
                    <a:gd name="T62" fmla="*/ 1 w 214"/>
                    <a:gd name="T63" fmla="*/ 2 h 216"/>
                    <a:gd name="T64" fmla="*/ 1 w 214"/>
                    <a:gd name="T65" fmla="*/ 2 h 2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
                    <a:gd name="T100" fmla="*/ 0 h 216"/>
                    <a:gd name="T101" fmla="*/ 214 w 214"/>
                    <a:gd name="T102" fmla="*/ 216 h 2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 h="216">
                      <a:moveTo>
                        <a:pt x="107" y="216"/>
                      </a:moveTo>
                      <a:lnTo>
                        <a:pt x="129" y="214"/>
                      </a:lnTo>
                      <a:lnTo>
                        <a:pt x="148" y="208"/>
                      </a:lnTo>
                      <a:lnTo>
                        <a:pt x="167" y="198"/>
                      </a:lnTo>
                      <a:lnTo>
                        <a:pt x="183" y="184"/>
                      </a:lnTo>
                      <a:lnTo>
                        <a:pt x="196" y="169"/>
                      </a:lnTo>
                      <a:lnTo>
                        <a:pt x="206" y="151"/>
                      </a:lnTo>
                      <a:lnTo>
                        <a:pt x="212" y="130"/>
                      </a:lnTo>
                      <a:lnTo>
                        <a:pt x="214" y="108"/>
                      </a:lnTo>
                      <a:lnTo>
                        <a:pt x="212" y="86"/>
                      </a:lnTo>
                      <a:lnTo>
                        <a:pt x="206" y="65"/>
                      </a:lnTo>
                      <a:lnTo>
                        <a:pt x="196" y="47"/>
                      </a:lnTo>
                      <a:lnTo>
                        <a:pt x="183" y="31"/>
                      </a:lnTo>
                      <a:lnTo>
                        <a:pt x="167" y="18"/>
                      </a:lnTo>
                      <a:lnTo>
                        <a:pt x="148" y="8"/>
                      </a:lnTo>
                      <a:lnTo>
                        <a:pt x="129" y="2"/>
                      </a:lnTo>
                      <a:lnTo>
                        <a:pt x="107" y="0"/>
                      </a:lnTo>
                      <a:lnTo>
                        <a:pt x="85" y="2"/>
                      </a:lnTo>
                      <a:lnTo>
                        <a:pt x="65" y="8"/>
                      </a:lnTo>
                      <a:lnTo>
                        <a:pt x="47" y="18"/>
                      </a:lnTo>
                      <a:lnTo>
                        <a:pt x="31" y="31"/>
                      </a:lnTo>
                      <a:lnTo>
                        <a:pt x="18" y="47"/>
                      </a:lnTo>
                      <a:lnTo>
                        <a:pt x="8" y="65"/>
                      </a:lnTo>
                      <a:lnTo>
                        <a:pt x="2" y="86"/>
                      </a:lnTo>
                      <a:lnTo>
                        <a:pt x="0" y="108"/>
                      </a:lnTo>
                      <a:lnTo>
                        <a:pt x="2" y="130"/>
                      </a:lnTo>
                      <a:lnTo>
                        <a:pt x="8" y="151"/>
                      </a:lnTo>
                      <a:lnTo>
                        <a:pt x="18" y="169"/>
                      </a:lnTo>
                      <a:lnTo>
                        <a:pt x="31" y="184"/>
                      </a:lnTo>
                      <a:lnTo>
                        <a:pt x="47" y="198"/>
                      </a:lnTo>
                      <a:lnTo>
                        <a:pt x="65" y="208"/>
                      </a:lnTo>
                      <a:lnTo>
                        <a:pt x="85" y="214"/>
                      </a:lnTo>
                      <a:lnTo>
                        <a:pt x="107" y="216"/>
                      </a:lnTo>
                      <a:close/>
                    </a:path>
                  </a:pathLst>
                </a:custGeom>
                <a:solidFill>
                  <a:srgbClr val="EFCE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633" name="Freeform 35"/>
                <p:cNvSpPr>
                  <a:spLocks/>
                </p:cNvSpPr>
                <p:nvPr/>
              </p:nvSpPr>
              <p:spPr bwMode="auto">
                <a:xfrm>
                  <a:off x="3033" y="1742"/>
                  <a:ext cx="62" cy="109"/>
                </a:xfrm>
                <a:custGeom>
                  <a:avLst/>
                  <a:gdLst>
                    <a:gd name="T0" fmla="*/ 1 w 123"/>
                    <a:gd name="T1" fmla="*/ 0 h 216"/>
                    <a:gd name="T2" fmla="*/ 1 w 123"/>
                    <a:gd name="T3" fmla="*/ 0 h 216"/>
                    <a:gd name="T4" fmla="*/ 1 w 123"/>
                    <a:gd name="T5" fmla="*/ 1 h 216"/>
                    <a:gd name="T6" fmla="*/ 1 w 123"/>
                    <a:gd name="T7" fmla="*/ 1 h 216"/>
                    <a:gd name="T8" fmla="*/ 0 w 123"/>
                    <a:gd name="T9" fmla="*/ 1 h 216"/>
                    <a:gd name="T10" fmla="*/ 1 w 123"/>
                    <a:gd name="T11" fmla="*/ 1 h 216"/>
                    <a:gd name="T12" fmla="*/ 1 w 123"/>
                    <a:gd name="T13" fmla="*/ 1 h 216"/>
                    <a:gd name="T14" fmla="*/ 1 w 123"/>
                    <a:gd name="T15" fmla="*/ 1 h 216"/>
                    <a:gd name="T16" fmla="*/ 1 w 123"/>
                    <a:gd name="T17" fmla="*/ 1 h 216"/>
                    <a:gd name="T18" fmla="*/ 1 w 123"/>
                    <a:gd name="T19" fmla="*/ 1 h 216"/>
                    <a:gd name="T20" fmla="*/ 1 w 123"/>
                    <a:gd name="T21" fmla="*/ 1 h 216"/>
                    <a:gd name="T22" fmla="*/ 1 w 123"/>
                    <a:gd name="T23" fmla="*/ 1 h 216"/>
                    <a:gd name="T24" fmla="*/ 1 w 123"/>
                    <a:gd name="T25" fmla="*/ 1 h 216"/>
                    <a:gd name="T26" fmla="*/ 1 w 123"/>
                    <a:gd name="T27" fmla="*/ 1 h 216"/>
                    <a:gd name="T28" fmla="*/ 1 w 123"/>
                    <a:gd name="T29" fmla="*/ 2 h 216"/>
                    <a:gd name="T30" fmla="*/ 1 w 123"/>
                    <a:gd name="T31" fmla="*/ 2 h 216"/>
                    <a:gd name="T32" fmla="*/ 1 w 123"/>
                    <a:gd name="T33" fmla="*/ 2 h 216"/>
                    <a:gd name="T34" fmla="*/ 1 w 123"/>
                    <a:gd name="T35" fmla="*/ 2 h 216"/>
                    <a:gd name="T36" fmla="*/ 1 w 123"/>
                    <a:gd name="T37" fmla="*/ 2 h 216"/>
                    <a:gd name="T38" fmla="*/ 1 w 123"/>
                    <a:gd name="T39" fmla="*/ 2 h 216"/>
                    <a:gd name="T40" fmla="*/ 0 w 123"/>
                    <a:gd name="T41" fmla="*/ 2 h 216"/>
                    <a:gd name="T42" fmla="*/ 1 w 123"/>
                    <a:gd name="T43" fmla="*/ 2 h 216"/>
                    <a:gd name="T44" fmla="*/ 1 w 123"/>
                    <a:gd name="T45" fmla="*/ 2 h 216"/>
                    <a:gd name="T46" fmla="*/ 1 w 123"/>
                    <a:gd name="T47" fmla="*/ 2 h 216"/>
                    <a:gd name="T48" fmla="*/ 1 w 123"/>
                    <a:gd name="T49" fmla="*/ 2 h 216"/>
                    <a:gd name="T50" fmla="*/ 1 w 123"/>
                    <a:gd name="T51" fmla="*/ 2 h 216"/>
                    <a:gd name="T52" fmla="*/ 1 w 123"/>
                    <a:gd name="T53" fmla="*/ 2 h 216"/>
                    <a:gd name="T54" fmla="*/ 1 w 123"/>
                    <a:gd name="T55" fmla="*/ 2 h 216"/>
                    <a:gd name="T56" fmla="*/ 1 w 123"/>
                    <a:gd name="T57" fmla="*/ 2 h 216"/>
                    <a:gd name="T58" fmla="*/ 1 w 123"/>
                    <a:gd name="T59" fmla="*/ 2 h 216"/>
                    <a:gd name="T60" fmla="*/ 1 w 123"/>
                    <a:gd name="T61" fmla="*/ 2 h 216"/>
                    <a:gd name="T62" fmla="*/ 1 w 123"/>
                    <a:gd name="T63" fmla="*/ 2 h 216"/>
                    <a:gd name="T64" fmla="*/ 1 w 123"/>
                    <a:gd name="T65" fmla="*/ 1 h 216"/>
                    <a:gd name="T66" fmla="*/ 1 w 123"/>
                    <a:gd name="T67" fmla="*/ 1 h 216"/>
                    <a:gd name="T68" fmla="*/ 1 w 123"/>
                    <a:gd name="T69" fmla="*/ 1 h 216"/>
                    <a:gd name="T70" fmla="*/ 1 w 123"/>
                    <a:gd name="T71" fmla="*/ 1 h 216"/>
                    <a:gd name="T72" fmla="*/ 1 w 123"/>
                    <a:gd name="T73" fmla="*/ 1 h 216"/>
                    <a:gd name="T74" fmla="*/ 1 w 123"/>
                    <a:gd name="T75" fmla="*/ 1 h 216"/>
                    <a:gd name="T76" fmla="*/ 1 w 123"/>
                    <a:gd name="T77" fmla="*/ 1 h 216"/>
                    <a:gd name="T78" fmla="*/ 1 w 123"/>
                    <a:gd name="T79" fmla="*/ 1 h 216"/>
                    <a:gd name="T80" fmla="*/ 1 w 123"/>
                    <a:gd name="T81" fmla="*/ 0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3"/>
                    <a:gd name="T124" fmla="*/ 0 h 216"/>
                    <a:gd name="T125" fmla="*/ 123 w 123"/>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3" h="216">
                      <a:moveTo>
                        <a:pt x="16" y="0"/>
                      </a:moveTo>
                      <a:lnTo>
                        <a:pt x="11" y="0"/>
                      </a:lnTo>
                      <a:lnTo>
                        <a:pt x="8" y="1"/>
                      </a:lnTo>
                      <a:lnTo>
                        <a:pt x="3" y="1"/>
                      </a:lnTo>
                      <a:lnTo>
                        <a:pt x="0" y="2"/>
                      </a:lnTo>
                      <a:lnTo>
                        <a:pt x="18" y="6"/>
                      </a:lnTo>
                      <a:lnTo>
                        <a:pt x="35" y="15"/>
                      </a:lnTo>
                      <a:lnTo>
                        <a:pt x="50" y="25"/>
                      </a:lnTo>
                      <a:lnTo>
                        <a:pt x="64" y="38"/>
                      </a:lnTo>
                      <a:lnTo>
                        <a:pt x="75" y="53"/>
                      </a:lnTo>
                      <a:lnTo>
                        <a:pt x="83" y="70"/>
                      </a:lnTo>
                      <a:lnTo>
                        <a:pt x="87" y="88"/>
                      </a:lnTo>
                      <a:lnTo>
                        <a:pt x="90" y="108"/>
                      </a:lnTo>
                      <a:lnTo>
                        <a:pt x="87" y="127"/>
                      </a:lnTo>
                      <a:lnTo>
                        <a:pt x="83" y="146"/>
                      </a:lnTo>
                      <a:lnTo>
                        <a:pt x="75" y="163"/>
                      </a:lnTo>
                      <a:lnTo>
                        <a:pt x="64" y="178"/>
                      </a:lnTo>
                      <a:lnTo>
                        <a:pt x="50" y="191"/>
                      </a:lnTo>
                      <a:lnTo>
                        <a:pt x="35" y="201"/>
                      </a:lnTo>
                      <a:lnTo>
                        <a:pt x="18" y="209"/>
                      </a:lnTo>
                      <a:lnTo>
                        <a:pt x="0" y="214"/>
                      </a:lnTo>
                      <a:lnTo>
                        <a:pt x="3" y="215"/>
                      </a:lnTo>
                      <a:lnTo>
                        <a:pt x="8" y="215"/>
                      </a:lnTo>
                      <a:lnTo>
                        <a:pt x="11" y="216"/>
                      </a:lnTo>
                      <a:lnTo>
                        <a:pt x="16" y="216"/>
                      </a:lnTo>
                      <a:lnTo>
                        <a:pt x="38" y="214"/>
                      </a:lnTo>
                      <a:lnTo>
                        <a:pt x="57" y="208"/>
                      </a:lnTo>
                      <a:lnTo>
                        <a:pt x="76" y="198"/>
                      </a:lnTo>
                      <a:lnTo>
                        <a:pt x="92" y="184"/>
                      </a:lnTo>
                      <a:lnTo>
                        <a:pt x="105" y="169"/>
                      </a:lnTo>
                      <a:lnTo>
                        <a:pt x="115" y="151"/>
                      </a:lnTo>
                      <a:lnTo>
                        <a:pt x="121" y="130"/>
                      </a:lnTo>
                      <a:lnTo>
                        <a:pt x="123" y="108"/>
                      </a:lnTo>
                      <a:lnTo>
                        <a:pt x="121" y="86"/>
                      </a:lnTo>
                      <a:lnTo>
                        <a:pt x="115" y="65"/>
                      </a:lnTo>
                      <a:lnTo>
                        <a:pt x="105" y="47"/>
                      </a:lnTo>
                      <a:lnTo>
                        <a:pt x="92" y="31"/>
                      </a:lnTo>
                      <a:lnTo>
                        <a:pt x="76" y="18"/>
                      </a:lnTo>
                      <a:lnTo>
                        <a:pt x="57" y="8"/>
                      </a:lnTo>
                      <a:lnTo>
                        <a:pt x="38" y="2"/>
                      </a:lnTo>
                      <a:lnTo>
                        <a:pt x="16" y="0"/>
                      </a:lnTo>
                      <a:close/>
                    </a:path>
                  </a:pathLst>
                </a:custGeom>
                <a:solidFill>
                  <a:srgbClr val="E09E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634" name="Freeform 36"/>
                <p:cNvSpPr>
                  <a:spLocks/>
                </p:cNvSpPr>
                <p:nvPr/>
              </p:nvSpPr>
              <p:spPr bwMode="auto">
                <a:xfrm>
                  <a:off x="3002" y="1856"/>
                  <a:ext cx="78" cy="94"/>
                </a:xfrm>
                <a:custGeom>
                  <a:avLst/>
                  <a:gdLst>
                    <a:gd name="T0" fmla="*/ 1 w 155"/>
                    <a:gd name="T1" fmla="*/ 2 h 187"/>
                    <a:gd name="T2" fmla="*/ 2 w 155"/>
                    <a:gd name="T3" fmla="*/ 0 h 187"/>
                    <a:gd name="T4" fmla="*/ 0 w 155"/>
                    <a:gd name="T5" fmla="*/ 0 h 187"/>
                    <a:gd name="T6" fmla="*/ 1 w 155"/>
                    <a:gd name="T7" fmla="*/ 2 h 187"/>
                    <a:gd name="T8" fmla="*/ 0 60000 65536"/>
                    <a:gd name="T9" fmla="*/ 0 60000 65536"/>
                    <a:gd name="T10" fmla="*/ 0 60000 65536"/>
                    <a:gd name="T11" fmla="*/ 0 60000 65536"/>
                    <a:gd name="T12" fmla="*/ 0 w 155"/>
                    <a:gd name="T13" fmla="*/ 0 h 187"/>
                    <a:gd name="T14" fmla="*/ 155 w 155"/>
                    <a:gd name="T15" fmla="*/ 187 h 187"/>
                  </a:gdLst>
                  <a:ahLst/>
                  <a:cxnLst>
                    <a:cxn ang="T8">
                      <a:pos x="T0" y="T1"/>
                    </a:cxn>
                    <a:cxn ang="T9">
                      <a:pos x="T2" y="T3"/>
                    </a:cxn>
                    <a:cxn ang="T10">
                      <a:pos x="T4" y="T5"/>
                    </a:cxn>
                    <a:cxn ang="T11">
                      <a:pos x="T6" y="T7"/>
                    </a:cxn>
                  </a:cxnLst>
                  <a:rect l="T12" t="T13" r="T14" b="T15"/>
                  <a:pathLst>
                    <a:path w="155" h="187">
                      <a:moveTo>
                        <a:pt x="77" y="187"/>
                      </a:moveTo>
                      <a:lnTo>
                        <a:pt x="155" y="0"/>
                      </a:lnTo>
                      <a:lnTo>
                        <a:pt x="0" y="0"/>
                      </a:lnTo>
                      <a:lnTo>
                        <a:pt x="77"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635" name="Freeform 37"/>
                <p:cNvSpPr>
                  <a:spLocks/>
                </p:cNvSpPr>
                <p:nvPr/>
              </p:nvSpPr>
              <p:spPr bwMode="auto">
                <a:xfrm>
                  <a:off x="3010" y="1873"/>
                  <a:ext cx="14" cy="14"/>
                </a:xfrm>
                <a:custGeom>
                  <a:avLst/>
                  <a:gdLst>
                    <a:gd name="T0" fmla="*/ 1 w 28"/>
                    <a:gd name="T1" fmla="*/ 1 h 28"/>
                    <a:gd name="T2" fmla="*/ 1 w 28"/>
                    <a:gd name="T3" fmla="*/ 1 h 28"/>
                    <a:gd name="T4" fmla="*/ 1 w 28"/>
                    <a:gd name="T5" fmla="*/ 1 h 28"/>
                    <a:gd name="T6" fmla="*/ 1 w 28"/>
                    <a:gd name="T7" fmla="*/ 1 h 28"/>
                    <a:gd name="T8" fmla="*/ 1 w 28"/>
                    <a:gd name="T9" fmla="*/ 1 h 28"/>
                    <a:gd name="T10" fmla="*/ 1 w 28"/>
                    <a:gd name="T11" fmla="*/ 1 h 28"/>
                    <a:gd name="T12" fmla="*/ 1 w 28"/>
                    <a:gd name="T13" fmla="*/ 1 h 28"/>
                    <a:gd name="T14" fmla="*/ 1 w 28"/>
                    <a:gd name="T15" fmla="*/ 1 h 28"/>
                    <a:gd name="T16" fmla="*/ 1 w 28"/>
                    <a:gd name="T17" fmla="*/ 0 h 28"/>
                    <a:gd name="T18" fmla="*/ 1 w 28"/>
                    <a:gd name="T19" fmla="*/ 1 h 28"/>
                    <a:gd name="T20" fmla="*/ 1 w 28"/>
                    <a:gd name="T21" fmla="*/ 1 h 28"/>
                    <a:gd name="T22" fmla="*/ 1 w 28"/>
                    <a:gd name="T23" fmla="*/ 1 h 28"/>
                    <a:gd name="T24" fmla="*/ 0 w 28"/>
                    <a:gd name="T25" fmla="*/ 1 h 28"/>
                    <a:gd name="T26" fmla="*/ 1 w 28"/>
                    <a:gd name="T27" fmla="*/ 1 h 28"/>
                    <a:gd name="T28" fmla="*/ 1 w 28"/>
                    <a:gd name="T29" fmla="*/ 1 h 28"/>
                    <a:gd name="T30" fmla="*/ 1 w 28"/>
                    <a:gd name="T31" fmla="*/ 1 h 28"/>
                    <a:gd name="T32" fmla="*/ 1 w 28"/>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5" y="28"/>
                      </a:moveTo>
                      <a:lnTo>
                        <a:pt x="19" y="27"/>
                      </a:lnTo>
                      <a:lnTo>
                        <a:pt x="24" y="24"/>
                      </a:lnTo>
                      <a:lnTo>
                        <a:pt x="27" y="20"/>
                      </a:lnTo>
                      <a:lnTo>
                        <a:pt x="28"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636" name="Freeform 38"/>
                <p:cNvSpPr>
                  <a:spLocks/>
                </p:cNvSpPr>
                <p:nvPr/>
              </p:nvSpPr>
              <p:spPr bwMode="auto">
                <a:xfrm>
                  <a:off x="3020" y="1885"/>
                  <a:ext cx="13" cy="13"/>
                </a:xfrm>
                <a:custGeom>
                  <a:avLst/>
                  <a:gdLst>
                    <a:gd name="T0" fmla="*/ 0 w 28"/>
                    <a:gd name="T1" fmla="*/ 0 h 28"/>
                    <a:gd name="T2" fmla="*/ 0 w 28"/>
                    <a:gd name="T3" fmla="*/ 0 h 28"/>
                    <a:gd name="T4" fmla="*/ 0 w 28"/>
                    <a:gd name="T5" fmla="*/ 0 h 28"/>
                    <a:gd name="T6" fmla="*/ 0 w 28"/>
                    <a:gd name="T7" fmla="*/ 0 h 28"/>
                    <a:gd name="T8" fmla="*/ 0 w 28"/>
                    <a:gd name="T9" fmla="*/ 0 h 28"/>
                    <a:gd name="T10" fmla="*/ 0 w 28"/>
                    <a:gd name="T11" fmla="*/ 0 h 28"/>
                    <a:gd name="T12" fmla="*/ 0 w 28"/>
                    <a:gd name="T13" fmla="*/ 0 h 28"/>
                    <a:gd name="T14" fmla="*/ 0 w 28"/>
                    <a:gd name="T15" fmla="*/ 0 h 28"/>
                    <a:gd name="T16" fmla="*/ 0 w 28"/>
                    <a:gd name="T17" fmla="*/ 0 h 28"/>
                    <a:gd name="T18" fmla="*/ 0 w 28"/>
                    <a:gd name="T19" fmla="*/ 0 h 28"/>
                    <a:gd name="T20" fmla="*/ 0 w 28"/>
                    <a:gd name="T21" fmla="*/ 0 h 28"/>
                    <a:gd name="T22" fmla="*/ 0 w 28"/>
                    <a:gd name="T23" fmla="*/ 0 h 28"/>
                    <a:gd name="T24" fmla="*/ 0 w 28"/>
                    <a:gd name="T25" fmla="*/ 0 h 28"/>
                    <a:gd name="T26" fmla="*/ 0 w 28"/>
                    <a:gd name="T27" fmla="*/ 0 h 28"/>
                    <a:gd name="T28" fmla="*/ 0 w 28"/>
                    <a:gd name="T29" fmla="*/ 0 h 28"/>
                    <a:gd name="T30" fmla="*/ 0 w 28"/>
                    <a:gd name="T31" fmla="*/ 0 h 28"/>
                    <a:gd name="T32" fmla="*/ 0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20" y="27"/>
                      </a:lnTo>
                      <a:lnTo>
                        <a:pt x="24" y="24"/>
                      </a:lnTo>
                      <a:lnTo>
                        <a:pt x="27" y="20"/>
                      </a:lnTo>
                      <a:lnTo>
                        <a:pt x="28" y="14"/>
                      </a:lnTo>
                      <a:lnTo>
                        <a:pt x="27" y="8"/>
                      </a:lnTo>
                      <a:lnTo>
                        <a:pt x="24" y="4"/>
                      </a:lnTo>
                      <a:lnTo>
                        <a:pt x="20" y="1"/>
                      </a:lnTo>
                      <a:lnTo>
                        <a:pt x="14" y="0"/>
                      </a:lnTo>
                      <a:lnTo>
                        <a:pt x="8" y="1"/>
                      </a:lnTo>
                      <a:lnTo>
                        <a:pt x="4" y="4"/>
                      </a:lnTo>
                      <a:lnTo>
                        <a:pt x="1" y="8"/>
                      </a:lnTo>
                      <a:lnTo>
                        <a:pt x="0" y="14"/>
                      </a:lnTo>
                      <a:lnTo>
                        <a:pt x="1" y="20"/>
                      </a:lnTo>
                      <a:lnTo>
                        <a:pt x="4" y="24"/>
                      </a:lnTo>
                      <a:lnTo>
                        <a:pt x="8"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637" name="Freeform 39"/>
                <p:cNvSpPr>
                  <a:spLocks/>
                </p:cNvSpPr>
                <p:nvPr/>
              </p:nvSpPr>
              <p:spPr bwMode="auto">
                <a:xfrm>
                  <a:off x="3056" y="1873"/>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4" y="28"/>
                      </a:moveTo>
                      <a:lnTo>
                        <a:pt x="9" y="27"/>
                      </a:lnTo>
                      <a:lnTo>
                        <a:pt x="4" y="24"/>
                      </a:lnTo>
                      <a:lnTo>
                        <a:pt x="1" y="20"/>
                      </a:lnTo>
                      <a:lnTo>
                        <a:pt x="0" y="14"/>
                      </a:lnTo>
                      <a:lnTo>
                        <a:pt x="1" y="8"/>
                      </a:lnTo>
                      <a:lnTo>
                        <a:pt x="4" y="4"/>
                      </a:lnTo>
                      <a:lnTo>
                        <a:pt x="9" y="1"/>
                      </a:lnTo>
                      <a:lnTo>
                        <a:pt x="14" y="0"/>
                      </a:lnTo>
                      <a:lnTo>
                        <a:pt x="19" y="1"/>
                      </a:lnTo>
                      <a:lnTo>
                        <a:pt x="24" y="4"/>
                      </a:lnTo>
                      <a:lnTo>
                        <a:pt x="28" y="8"/>
                      </a:lnTo>
                      <a:lnTo>
                        <a:pt x="29" y="14"/>
                      </a:lnTo>
                      <a:lnTo>
                        <a:pt x="28" y="20"/>
                      </a:lnTo>
                      <a:lnTo>
                        <a:pt x="24" y="24"/>
                      </a:lnTo>
                      <a:lnTo>
                        <a:pt x="19"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638" name="Freeform 40"/>
                <p:cNvSpPr>
                  <a:spLocks/>
                </p:cNvSpPr>
                <p:nvPr/>
              </p:nvSpPr>
              <p:spPr bwMode="auto">
                <a:xfrm>
                  <a:off x="3047" y="1885"/>
                  <a:ext cx="14" cy="13"/>
                </a:xfrm>
                <a:custGeom>
                  <a:avLst/>
                  <a:gdLst>
                    <a:gd name="T0" fmla="*/ 1 w 28"/>
                    <a:gd name="T1" fmla="*/ 0 h 28"/>
                    <a:gd name="T2" fmla="*/ 1 w 28"/>
                    <a:gd name="T3" fmla="*/ 0 h 28"/>
                    <a:gd name="T4" fmla="*/ 1 w 28"/>
                    <a:gd name="T5" fmla="*/ 0 h 28"/>
                    <a:gd name="T6" fmla="*/ 1 w 28"/>
                    <a:gd name="T7" fmla="*/ 0 h 28"/>
                    <a:gd name="T8" fmla="*/ 0 w 28"/>
                    <a:gd name="T9" fmla="*/ 0 h 28"/>
                    <a:gd name="T10" fmla="*/ 1 w 28"/>
                    <a:gd name="T11" fmla="*/ 0 h 28"/>
                    <a:gd name="T12" fmla="*/ 1 w 28"/>
                    <a:gd name="T13" fmla="*/ 0 h 28"/>
                    <a:gd name="T14" fmla="*/ 1 w 28"/>
                    <a:gd name="T15" fmla="*/ 0 h 28"/>
                    <a:gd name="T16" fmla="*/ 1 w 28"/>
                    <a:gd name="T17" fmla="*/ 0 h 28"/>
                    <a:gd name="T18" fmla="*/ 1 w 28"/>
                    <a:gd name="T19" fmla="*/ 0 h 28"/>
                    <a:gd name="T20" fmla="*/ 1 w 28"/>
                    <a:gd name="T21" fmla="*/ 0 h 28"/>
                    <a:gd name="T22" fmla="*/ 1 w 28"/>
                    <a:gd name="T23" fmla="*/ 0 h 28"/>
                    <a:gd name="T24" fmla="*/ 1 w 28"/>
                    <a:gd name="T25" fmla="*/ 0 h 28"/>
                    <a:gd name="T26" fmla="*/ 1 w 28"/>
                    <a:gd name="T27" fmla="*/ 0 h 28"/>
                    <a:gd name="T28" fmla="*/ 1 w 28"/>
                    <a:gd name="T29" fmla="*/ 0 h 28"/>
                    <a:gd name="T30" fmla="*/ 1 w 28"/>
                    <a:gd name="T31" fmla="*/ 0 h 28"/>
                    <a:gd name="T32" fmla="*/ 1 w 2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8"/>
                    <a:gd name="T53" fmla="*/ 28 w 2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8">
                      <a:moveTo>
                        <a:pt x="14" y="28"/>
                      </a:moveTo>
                      <a:lnTo>
                        <a:pt x="8" y="27"/>
                      </a:lnTo>
                      <a:lnTo>
                        <a:pt x="4" y="24"/>
                      </a:lnTo>
                      <a:lnTo>
                        <a:pt x="2" y="20"/>
                      </a:lnTo>
                      <a:lnTo>
                        <a:pt x="0" y="14"/>
                      </a:lnTo>
                      <a:lnTo>
                        <a:pt x="2" y="8"/>
                      </a:lnTo>
                      <a:lnTo>
                        <a:pt x="4" y="4"/>
                      </a:lnTo>
                      <a:lnTo>
                        <a:pt x="8" y="1"/>
                      </a:lnTo>
                      <a:lnTo>
                        <a:pt x="14" y="0"/>
                      </a:lnTo>
                      <a:lnTo>
                        <a:pt x="20" y="1"/>
                      </a:lnTo>
                      <a:lnTo>
                        <a:pt x="25" y="4"/>
                      </a:lnTo>
                      <a:lnTo>
                        <a:pt x="27" y="8"/>
                      </a:lnTo>
                      <a:lnTo>
                        <a:pt x="28" y="14"/>
                      </a:lnTo>
                      <a:lnTo>
                        <a:pt x="27" y="20"/>
                      </a:lnTo>
                      <a:lnTo>
                        <a:pt x="25" y="24"/>
                      </a:lnTo>
                      <a:lnTo>
                        <a:pt x="20" y="27"/>
                      </a:lnTo>
                      <a:lnTo>
                        <a:pt x="14"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639" name="Freeform 41"/>
                <p:cNvSpPr>
                  <a:spLocks/>
                </p:cNvSpPr>
                <p:nvPr/>
              </p:nvSpPr>
              <p:spPr bwMode="auto">
                <a:xfrm>
                  <a:off x="3033" y="1892"/>
                  <a:ext cx="14" cy="14"/>
                </a:xfrm>
                <a:custGeom>
                  <a:avLst/>
                  <a:gdLst>
                    <a:gd name="T0" fmla="*/ 0 w 29"/>
                    <a:gd name="T1" fmla="*/ 1 h 28"/>
                    <a:gd name="T2" fmla="*/ 0 w 29"/>
                    <a:gd name="T3" fmla="*/ 1 h 28"/>
                    <a:gd name="T4" fmla="*/ 0 w 29"/>
                    <a:gd name="T5" fmla="*/ 1 h 28"/>
                    <a:gd name="T6" fmla="*/ 0 w 29"/>
                    <a:gd name="T7" fmla="*/ 1 h 28"/>
                    <a:gd name="T8" fmla="*/ 0 w 29"/>
                    <a:gd name="T9" fmla="*/ 1 h 28"/>
                    <a:gd name="T10" fmla="*/ 0 w 29"/>
                    <a:gd name="T11" fmla="*/ 1 h 28"/>
                    <a:gd name="T12" fmla="*/ 0 w 29"/>
                    <a:gd name="T13" fmla="*/ 1 h 28"/>
                    <a:gd name="T14" fmla="*/ 0 w 29"/>
                    <a:gd name="T15" fmla="*/ 1 h 28"/>
                    <a:gd name="T16" fmla="*/ 0 w 29"/>
                    <a:gd name="T17" fmla="*/ 0 h 28"/>
                    <a:gd name="T18" fmla="*/ 0 w 29"/>
                    <a:gd name="T19" fmla="*/ 1 h 28"/>
                    <a:gd name="T20" fmla="*/ 0 w 29"/>
                    <a:gd name="T21" fmla="*/ 1 h 28"/>
                    <a:gd name="T22" fmla="*/ 0 w 29"/>
                    <a:gd name="T23" fmla="*/ 1 h 28"/>
                    <a:gd name="T24" fmla="*/ 0 w 29"/>
                    <a:gd name="T25" fmla="*/ 1 h 28"/>
                    <a:gd name="T26" fmla="*/ 0 w 29"/>
                    <a:gd name="T27" fmla="*/ 1 h 28"/>
                    <a:gd name="T28" fmla="*/ 0 w 29"/>
                    <a:gd name="T29" fmla="*/ 1 h 28"/>
                    <a:gd name="T30" fmla="*/ 0 w 29"/>
                    <a:gd name="T31" fmla="*/ 1 h 28"/>
                    <a:gd name="T32" fmla="*/ 0 w 29"/>
                    <a:gd name="T33" fmla="*/ 1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8"/>
                    <a:gd name="T53" fmla="*/ 29 w 29"/>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8">
                      <a:moveTo>
                        <a:pt x="15" y="28"/>
                      </a:moveTo>
                      <a:lnTo>
                        <a:pt x="19" y="27"/>
                      </a:lnTo>
                      <a:lnTo>
                        <a:pt x="24" y="24"/>
                      </a:lnTo>
                      <a:lnTo>
                        <a:pt x="27" y="20"/>
                      </a:lnTo>
                      <a:lnTo>
                        <a:pt x="29" y="14"/>
                      </a:lnTo>
                      <a:lnTo>
                        <a:pt x="27" y="8"/>
                      </a:lnTo>
                      <a:lnTo>
                        <a:pt x="24" y="4"/>
                      </a:lnTo>
                      <a:lnTo>
                        <a:pt x="19" y="1"/>
                      </a:lnTo>
                      <a:lnTo>
                        <a:pt x="15" y="0"/>
                      </a:lnTo>
                      <a:lnTo>
                        <a:pt x="9" y="1"/>
                      </a:lnTo>
                      <a:lnTo>
                        <a:pt x="4" y="4"/>
                      </a:lnTo>
                      <a:lnTo>
                        <a:pt x="1" y="8"/>
                      </a:lnTo>
                      <a:lnTo>
                        <a:pt x="0" y="14"/>
                      </a:lnTo>
                      <a:lnTo>
                        <a:pt x="1" y="20"/>
                      </a:lnTo>
                      <a:lnTo>
                        <a:pt x="4" y="24"/>
                      </a:lnTo>
                      <a:lnTo>
                        <a:pt x="9" y="27"/>
                      </a:lnTo>
                      <a:lnTo>
                        <a:pt x="15" y="28"/>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4621" name="Group 42"/>
              <p:cNvGrpSpPr>
                <a:grpSpLocks/>
              </p:cNvGrpSpPr>
              <p:nvPr/>
            </p:nvGrpSpPr>
            <p:grpSpPr bwMode="auto">
              <a:xfrm>
                <a:off x="3800475" y="4506913"/>
                <a:ext cx="238125" cy="538162"/>
                <a:chOff x="2617" y="2532"/>
                <a:chExt cx="211" cy="490"/>
              </a:xfrm>
            </p:grpSpPr>
            <p:grpSp>
              <p:nvGrpSpPr>
                <p:cNvPr id="24622" name="Group 43"/>
                <p:cNvGrpSpPr>
                  <a:grpSpLocks noChangeAspect="1"/>
                </p:cNvGrpSpPr>
                <p:nvPr/>
              </p:nvGrpSpPr>
              <p:grpSpPr bwMode="auto">
                <a:xfrm>
                  <a:off x="2617" y="2532"/>
                  <a:ext cx="211" cy="490"/>
                  <a:chOff x="2473" y="2328"/>
                  <a:chExt cx="211" cy="490"/>
                </a:xfrm>
              </p:grpSpPr>
              <p:sp>
                <p:nvSpPr>
                  <p:cNvPr id="24625" name="AutoShape 44"/>
                  <p:cNvSpPr>
                    <a:spLocks noChangeAspect="1" noChangeArrowheads="1" noTextEdit="1"/>
                  </p:cNvSpPr>
                  <p:nvPr/>
                </p:nvSpPr>
                <p:spPr bwMode="auto">
                  <a:xfrm>
                    <a:off x="2473" y="2328"/>
                    <a:ext cx="211"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26" name="Freeform 45"/>
                  <p:cNvSpPr>
                    <a:spLocks/>
                  </p:cNvSpPr>
                  <p:nvPr/>
                </p:nvSpPr>
                <p:spPr bwMode="auto">
                  <a:xfrm>
                    <a:off x="2474" y="2454"/>
                    <a:ext cx="210" cy="364"/>
                  </a:xfrm>
                  <a:custGeom>
                    <a:avLst/>
                    <a:gdLst>
                      <a:gd name="T0" fmla="*/ 2 w 420"/>
                      <a:gd name="T1" fmla="*/ 5 h 728"/>
                      <a:gd name="T2" fmla="*/ 2 w 420"/>
                      <a:gd name="T3" fmla="*/ 6 h 728"/>
                      <a:gd name="T4" fmla="*/ 1 w 420"/>
                      <a:gd name="T5" fmla="*/ 6 h 728"/>
                      <a:gd name="T6" fmla="*/ 1 w 420"/>
                      <a:gd name="T7" fmla="*/ 6 h 728"/>
                      <a:gd name="T8" fmla="*/ 1 w 420"/>
                      <a:gd name="T9" fmla="*/ 5 h 728"/>
                      <a:gd name="T10" fmla="*/ 1 w 420"/>
                      <a:gd name="T11" fmla="*/ 5 h 728"/>
                      <a:gd name="T12" fmla="*/ 1 w 420"/>
                      <a:gd name="T13" fmla="*/ 4 h 728"/>
                      <a:gd name="T14" fmla="*/ 1 w 420"/>
                      <a:gd name="T15" fmla="*/ 4 h 728"/>
                      <a:gd name="T16" fmla="*/ 1 w 420"/>
                      <a:gd name="T17" fmla="*/ 2 h 728"/>
                      <a:gd name="T18" fmla="*/ 1 w 420"/>
                      <a:gd name="T19" fmla="*/ 3 h 728"/>
                      <a:gd name="T20" fmla="*/ 0 w 420"/>
                      <a:gd name="T21" fmla="*/ 3 h 728"/>
                      <a:gd name="T22" fmla="*/ 1 w 420"/>
                      <a:gd name="T23" fmla="*/ 2 h 728"/>
                      <a:gd name="T24" fmla="*/ 1 w 420"/>
                      <a:gd name="T25" fmla="*/ 2 h 728"/>
                      <a:gd name="T26" fmla="*/ 1 w 420"/>
                      <a:gd name="T27" fmla="*/ 1 h 728"/>
                      <a:gd name="T28" fmla="*/ 2 w 420"/>
                      <a:gd name="T29" fmla="*/ 0 h 728"/>
                      <a:gd name="T30" fmla="*/ 3 w 420"/>
                      <a:gd name="T31" fmla="*/ 1 h 728"/>
                      <a:gd name="T32" fmla="*/ 4 w 420"/>
                      <a:gd name="T33" fmla="*/ 2 h 728"/>
                      <a:gd name="T34" fmla="*/ 3 w 420"/>
                      <a:gd name="T35" fmla="*/ 2 h 728"/>
                      <a:gd name="T36" fmla="*/ 4 w 420"/>
                      <a:gd name="T37" fmla="*/ 3 h 728"/>
                      <a:gd name="T38" fmla="*/ 3 w 420"/>
                      <a:gd name="T39" fmla="*/ 3 h 728"/>
                      <a:gd name="T40" fmla="*/ 3 w 420"/>
                      <a:gd name="T41" fmla="*/ 2 h 728"/>
                      <a:gd name="T42" fmla="*/ 3 w 420"/>
                      <a:gd name="T43" fmla="*/ 4 h 728"/>
                      <a:gd name="T44" fmla="*/ 3 w 420"/>
                      <a:gd name="T45" fmla="*/ 4 h 728"/>
                      <a:gd name="T46" fmla="*/ 3 w 420"/>
                      <a:gd name="T47" fmla="*/ 5 h 728"/>
                      <a:gd name="T48" fmla="*/ 3 w 420"/>
                      <a:gd name="T49" fmla="*/ 5 h 728"/>
                      <a:gd name="T50" fmla="*/ 3 w 420"/>
                      <a:gd name="T51" fmla="*/ 6 h 728"/>
                      <a:gd name="T52" fmla="*/ 3 w 420"/>
                      <a:gd name="T53" fmla="*/ 6 h 728"/>
                      <a:gd name="T54" fmla="*/ 2 w 420"/>
                      <a:gd name="T55" fmla="*/ 6 h 728"/>
                      <a:gd name="T56" fmla="*/ 2 w 420"/>
                      <a:gd name="T57" fmla="*/ 5 h 728"/>
                      <a:gd name="T58" fmla="*/ 2 w 420"/>
                      <a:gd name="T59" fmla="*/ 5 h 72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0"/>
                      <a:gd name="T91" fmla="*/ 0 h 728"/>
                      <a:gd name="T92" fmla="*/ 420 w 420"/>
                      <a:gd name="T93" fmla="*/ 728 h 72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0" h="728">
                        <a:moveTo>
                          <a:pt x="194" y="526"/>
                        </a:moveTo>
                        <a:lnTo>
                          <a:pt x="194" y="728"/>
                        </a:lnTo>
                        <a:lnTo>
                          <a:pt x="47" y="728"/>
                        </a:lnTo>
                        <a:lnTo>
                          <a:pt x="126" y="676"/>
                        </a:lnTo>
                        <a:lnTo>
                          <a:pt x="126" y="530"/>
                        </a:lnTo>
                        <a:lnTo>
                          <a:pt x="109" y="530"/>
                        </a:lnTo>
                        <a:lnTo>
                          <a:pt x="105" y="388"/>
                        </a:lnTo>
                        <a:lnTo>
                          <a:pt x="82" y="388"/>
                        </a:lnTo>
                        <a:lnTo>
                          <a:pt x="101" y="187"/>
                        </a:lnTo>
                        <a:lnTo>
                          <a:pt x="49" y="355"/>
                        </a:lnTo>
                        <a:lnTo>
                          <a:pt x="0" y="353"/>
                        </a:lnTo>
                        <a:lnTo>
                          <a:pt x="41" y="200"/>
                        </a:lnTo>
                        <a:lnTo>
                          <a:pt x="17" y="192"/>
                        </a:lnTo>
                        <a:lnTo>
                          <a:pt x="74" y="29"/>
                        </a:lnTo>
                        <a:lnTo>
                          <a:pt x="210" y="0"/>
                        </a:lnTo>
                        <a:lnTo>
                          <a:pt x="348" y="29"/>
                        </a:lnTo>
                        <a:lnTo>
                          <a:pt x="404" y="192"/>
                        </a:lnTo>
                        <a:lnTo>
                          <a:pt x="379" y="200"/>
                        </a:lnTo>
                        <a:lnTo>
                          <a:pt x="420" y="353"/>
                        </a:lnTo>
                        <a:lnTo>
                          <a:pt x="371" y="355"/>
                        </a:lnTo>
                        <a:lnTo>
                          <a:pt x="319" y="187"/>
                        </a:lnTo>
                        <a:lnTo>
                          <a:pt x="338" y="388"/>
                        </a:lnTo>
                        <a:lnTo>
                          <a:pt x="317" y="388"/>
                        </a:lnTo>
                        <a:lnTo>
                          <a:pt x="313" y="530"/>
                        </a:lnTo>
                        <a:lnTo>
                          <a:pt x="294" y="530"/>
                        </a:lnTo>
                        <a:lnTo>
                          <a:pt x="296" y="676"/>
                        </a:lnTo>
                        <a:lnTo>
                          <a:pt x="375" y="728"/>
                        </a:lnTo>
                        <a:lnTo>
                          <a:pt x="226" y="728"/>
                        </a:lnTo>
                        <a:lnTo>
                          <a:pt x="226" y="526"/>
                        </a:lnTo>
                        <a:lnTo>
                          <a:pt x="194" y="526"/>
                        </a:lnTo>
                        <a:close/>
                      </a:path>
                    </a:pathLst>
                  </a:custGeom>
                  <a:solidFill>
                    <a:srgbClr val="FF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627" name="Freeform 46"/>
                  <p:cNvSpPr>
                    <a:spLocks/>
                  </p:cNvSpPr>
                  <p:nvPr/>
                </p:nvSpPr>
                <p:spPr bwMode="auto">
                  <a:xfrm>
                    <a:off x="2472" y="2328"/>
                    <a:ext cx="180" cy="140"/>
                  </a:xfrm>
                  <a:custGeom>
                    <a:avLst/>
                    <a:gdLst>
                      <a:gd name="T0" fmla="*/ 2 w 360"/>
                      <a:gd name="T1" fmla="*/ 0 h 279"/>
                      <a:gd name="T2" fmla="*/ 2 w 360"/>
                      <a:gd name="T3" fmla="*/ 1 h 279"/>
                      <a:gd name="T4" fmla="*/ 2 w 360"/>
                      <a:gd name="T5" fmla="*/ 1 h 279"/>
                      <a:gd name="T6" fmla="*/ 2 w 360"/>
                      <a:gd name="T7" fmla="*/ 1 h 279"/>
                      <a:gd name="T8" fmla="*/ 2 w 360"/>
                      <a:gd name="T9" fmla="*/ 1 h 279"/>
                      <a:gd name="T10" fmla="*/ 2 w 360"/>
                      <a:gd name="T11" fmla="*/ 1 h 279"/>
                      <a:gd name="T12" fmla="*/ 1 w 360"/>
                      <a:gd name="T13" fmla="*/ 1 h 279"/>
                      <a:gd name="T14" fmla="*/ 1 w 360"/>
                      <a:gd name="T15" fmla="*/ 1 h 279"/>
                      <a:gd name="T16" fmla="*/ 1 w 360"/>
                      <a:gd name="T17" fmla="*/ 1 h 279"/>
                      <a:gd name="T18" fmla="*/ 1 w 360"/>
                      <a:gd name="T19" fmla="*/ 1 h 279"/>
                      <a:gd name="T20" fmla="*/ 1 w 360"/>
                      <a:gd name="T21" fmla="*/ 1 h 279"/>
                      <a:gd name="T22" fmla="*/ 1 w 360"/>
                      <a:gd name="T23" fmla="*/ 1 h 279"/>
                      <a:gd name="T24" fmla="*/ 1 w 360"/>
                      <a:gd name="T25" fmla="*/ 1 h 279"/>
                      <a:gd name="T26" fmla="*/ 1 w 360"/>
                      <a:gd name="T27" fmla="*/ 1 h 279"/>
                      <a:gd name="T28" fmla="*/ 1 w 360"/>
                      <a:gd name="T29" fmla="*/ 1 h 279"/>
                      <a:gd name="T30" fmla="*/ 1 w 360"/>
                      <a:gd name="T31" fmla="*/ 1 h 279"/>
                      <a:gd name="T32" fmla="*/ 0 w 360"/>
                      <a:gd name="T33" fmla="*/ 1 h 279"/>
                      <a:gd name="T34" fmla="*/ 1 w 360"/>
                      <a:gd name="T35" fmla="*/ 1 h 279"/>
                      <a:gd name="T36" fmla="*/ 1 w 360"/>
                      <a:gd name="T37" fmla="*/ 1 h 279"/>
                      <a:gd name="T38" fmla="*/ 1 w 360"/>
                      <a:gd name="T39" fmla="*/ 1 h 279"/>
                      <a:gd name="T40" fmla="*/ 1 w 360"/>
                      <a:gd name="T41" fmla="*/ 1 h 279"/>
                      <a:gd name="T42" fmla="*/ 1 w 360"/>
                      <a:gd name="T43" fmla="*/ 2 h 279"/>
                      <a:gd name="T44" fmla="*/ 1 w 360"/>
                      <a:gd name="T45" fmla="*/ 2 h 279"/>
                      <a:gd name="T46" fmla="*/ 1 w 360"/>
                      <a:gd name="T47" fmla="*/ 2 h 279"/>
                      <a:gd name="T48" fmla="*/ 1 w 360"/>
                      <a:gd name="T49" fmla="*/ 2 h 279"/>
                      <a:gd name="T50" fmla="*/ 1 w 360"/>
                      <a:gd name="T51" fmla="*/ 2 h 279"/>
                      <a:gd name="T52" fmla="*/ 1 w 360"/>
                      <a:gd name="T53" fmla="*/ 2 h 279"/>
                      <a:gd name="T54" fmla="*/ 1 w 360"/>
                      <a:gd name="T55" fmla="*/ 2 h 279"/>
                      <a:gd name="T56" fmla="*/ 1 w 360"/>
                      <a:gd name="T57" fmla="*/ 2 h 279"/>
                      <a:gd name="T58" fmla="*/ 2 w 360"/>
                      <a:gd name="T59" fmla="*/ 2 h 279"/>
                      <a:gd name="T60" fmla="*/ 2 w 360"/>
                      <a:gd name="T61" fmla="*/ 3 h 279"/>
                      <a:gd name="T62" fmla="*/ 2 w 360"/>
                      <a:gd name="T63" fmla="*/ 3 h 279"/>
                      <a:gd name="T64" fmla="*/ 2 w 360"/>
                      <a:gd name="T65" fmla="*/ 3 h 279"/>
                      <a:gd name="T66" fmla="*/ 2 w 360"/>
                      <a:gd name="T67" fmla="*/ 3 h 279"/>
                      <a:gd name="T68" fmla="*/ 2 w 360"/>
                      <a:gd name="T69" fmla="*/ 3 h 279"/>
                      <a:gd name="T70" fmla="*/ 2 w 360"/>
                      <a:gd name="T71" fmla="*/ 3 h 279"/>
                      <a:gd name="T72" fmla="*/ 3 w 360"/>
                      <a:gd name="T73" fmla="*/ 3 h 279"/>
                      <a:gd name="T74" fmla="*/ 3 w 360"/>
                      <a:gd name="T75" fmla="*/ 3 h 279"/>
                      <a:gd name="T76" fmla="*/ 3 w 360"/>
                      <a:gd name="T77" fmla="*/ 2 h 279"/>
                      <a:gd name="T78" fmla="*/ 3 w 360"/>
                      <a:gd name="T79" fmla="*/ 2 h 279"/>
                      <a:gd name="T80" fmla="*/ 3 w 360"/>
                      <a:gd name="T81" fmla="*/ 2 h 279"/>
                      <a:gd name="T82" fmla="*/ 3 w 360"/>
                      <a:gd name="T83" fmla="*/ 2 h 279"/>
                      <a:gd name="T84" fmla="*/ 3 w 360"/>
                      <a:gd name="T85" fmla="*/ 2 h 279"/>
                      <a:gd name="T86" fmla="*/ 3 w 360"/>
                      <a:gd name="T87" fmla="*/ 2 h 279"/>
                      <a:gd name="T88" fmla="*/ 3 w 360"/>
                      <a:gd name="T89" fmla="*/ 2 h 279"/>
                      <a:gd name="T90" fmla="*/ 3 w 360"/>
                      <a:gd name="T91" fmla="*/ 1 h 279"/>
                      <a:gd name="T92" fmla="*/ 3 w 360"/>
                      <a:gd name="T93" fmla="*/ 1 h 279"/>
                      <a:gd name="T94" fmla="*/ 3 w 360"/>
                      <a:gd name="T95" fmla="*/ 1 h 279"/>
                      <a:gd name="T96" fmla="*/ 3 w 360"/>
                      <a:gd name="T97" fmla="*/ 1 h 279"/>
                      <a:gd name="T98" fmla="*/ 3 w 360"/>
                      <a:gd name="T99" fmla="*/ 1 h 279"/>
                      <a:gd name="T100" fmla="*/ 3 w 360"/>
                      <a:gd name="T101" fmla="*/ 1 h 279"/>
                      <a:gd name="T102" fmla="*/ 3 w 360"/>
                      <a:gd name="T103" fmla="*/ 1 h 279"/>
                      <a:gd name="T104" fmla="*/ 3 w 360"/>
                      <a:gd name="T105" fmla="*/ 1 h 279"/>
                      <a:gd name="T106" fmla="*/ 2 w 360"/>
                      <a:gd name="T107" fmla="*/ 1 h 279"/>
                      <a:gd name="T108" fmla="*/ 2 w 360"/>
                      <a:gd name="T109" fmla="*/ 0 h 2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60"/>
                      <a:gd name="T166" fmla="*/ 0 h 279"/>
                      <a:gd name="T167" fmla="*/ 360 w 360"/>
                      <a:gd name="T168" fmla="*/ 279 h 2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60" h="279">
                        <a:moveTo>
                          <a:pt x="220" y="0"/>
                        </a:moveTo>
                        <a:lnTo>
                          <a:pt x="214" y="0"/>
                        </a:lnTo>
                        <a:lnTo>
                          <a:pt x="208" y="0"/>
                        </a:lnTo>
                        <a:lnTo>
                          <a:pt x="204" y="0"/>
                        </a:lnTo>
                        <a:lnTo>
                          <a:pt x="198" y="2"/>
                        </a:lnTo>
                        <a:lnTo>
                          <a:pt x="193" y="2"/>
                        </a:lnTo>
                        <a:lnTo>
                          <a:pt x="187" y="4"/>
                        </a:lnTo>
                        <a:lnTo>
                          <a:pt x="183" y="6"/>
                        </a:lnTo>
                        <a:lnTo>
                          <a:pt x="177" y="6"/>
                        </a:lnTo>
                        <a:lnTo>
                          <a:pt x="173" y="8"/>
                        </a:lnTo>
                        <a:lnTo>
                          <a:pt x="167" y="10"/>
                        </a:lnTo>
                        <a:lnTo>
                          <a:pt x="163" y="12"/>
                        </a:lnTo>
                        <a:lnTo>
                          <a:pt x="158" y="14"/>
                        </a:lnTo>
                        <a:lnTo>
                          <a:pt x="154" y="17"/>
                        </a:lnTo>
                        <a:lnTo>
                          <a:pt x="150" y="19"/>
                        </a:lnTo>
                        <a:lnTo>
                          <a:pt x="144" y="21"/>
                        </a:lnTo>
                        <a:lnTo>
                          <a:pt x="140" y="25"/>
                        </a:lnTo>
                        <a:lnTo>
                          <a:pt x="136" y="27"/>
                        </a:lnTo>
                        <a:lnTo>
                          <a:pt x="132" y="31"/>
                        </a:lnTo>
                        <a:lnTo>
                          <a:pt x="128" y="33"/>
                        </a:lnTo>
                        <a:lnTo>
                          <a:pt x="125" y="37"/>
                        </a:lnTo>
                        <a:lnTo>
                          <a:pt x="121" y="41"/>
                        </a:lnTo>
                        <a:lnTo>
                          <a:pt x="117" y="45"/>
                        </a:lnTo>
                        <a:lnTo>
                          <a:pt x="113" y="49"/>
                        </a:lnTo>
                        <a:lnTo>
                          <a:pt x="111" y="52"/>
                        </a:lnTo>
                        <a:lnTo>
                          <a:pt x="107" y="56"/>
                        </a:lnTo>
                        <a:lnTo>
                          <a:pt x="105" y="60"/>
                        </a:lnTo>
                        <a:lnTo>
                          <a:pt x="101" y="64"/>
                        </a:lnTo>
                        <a:lnTo>
                          <a:pt x="99" y="70"/>
                        </a:lnTo>
                        <a:lnTo>
                          <a:pt x="97" y="74"/>
                        </a:lnTo>
                        <a:lnTo>
                          <a:pt x="93" y="78"/>
                        </a:lnTo>
                        <a:lnTo>
                          <a:pt x="91" y="83"/>
                        </a:lnTo>
                        <a:lnTo>
                          <a:pt x="90" y="87"/>
                        </a:lnTo>
                        <a:lnTo>
                          <a:pt x="82" y="87"/>
                        </a:lnTo>
                        <a:lnTo>
                          <a:pt x="74" y="89"/>
                        </a:lnTo>
                        <a:lnTo>
                          <a:pt x="66" y="89"/>
                        </a:lnTo>
                        <a:lnTo>
                          <a:pt x="60" y="89"/>
                        </a:lnTo>
                        <a:lnTo>
                          <a:pt x="53" y="91"/>
                        </a:lnTo>
                        <a:lnTo>
                          <a:pt x="47" y="91"/>
                        </a:lnTo>
                        <a:lnTo>
                          <a:pt x="39" y="93"/>
                        </a:lnTo>
                        <a:lnTo>
                          <a:pt x="33" y="95"/>
                        </a:lnTo>
                        <a:lnTo>
                          <a:pt x="27" y="95"/>
                        </a:lnTo>
                        <a:lnTo>
                          <a:pt x="23" y="97"/>
                        </a:lnTo>
                        <a:lnTo>
                          <a:pt x="18" y="99"/>
                        </a:lnTo>
                        <a:lnTo>
                          <a:pt x="14" y="101"/>
                        </a:lnTo>
                        <a:lnTo>
                          <a:pt x="10" y="103"/>
                        </a:lnTo>
                        <a:lnTo>
                          <a:pt x="6" y="105"/>
                        </a:lnTo>
                        <a:lnTo>
                          <a:pt x="4" y="107"/>
                        </a:lnTo>
                        <a:lnTo>
                          <a:pt x="2" y="109"/>
                        </a:lnTo>
                        <a:lnTo>
                          <a:pt x="0" y="109"/>
                        </a:lnTo>
                        <a:lnTo>
                          <a:pt x="0" y="111"/>
                        </a:lnTo>
                        <a:lnTo>
                          <a:pt x="0" y="113"/>
                        </a:lnTo>
                        <a:lnTo>
                          <a:pt x="0" y="114"/>
                        </a:lnTo>
                        <a:lnTo>
                          <a:pt x="2" y="116"/>
                        </a:lnTo>
                        <a:lnTo>
                          <a:pt x="4" y="118"/>
                        </a:lnTo>
                        <a:lnTo>
                          <a:pt x="8" y="120"/>
                        </a:lnTo>
                        <a:lnTo>
                          <a:pt x="12" y="120"/>
                        </a:lnTo>
                        <a:lnTo>
                          <a:pt x="18" y="122"/>
                        </a:lnTo>
                        <a:lnTo>
                          <a:pt x="23" y="124"/>
                        </a:lnTo>
                        <a:lnTo>
                          <a:pt x="29" y="124"/>
                        </a:lnTo>
                        <a:lnTo>
                          <a:pt x="37" y="126"/>
                        </a:lnTo>
                        <a:lnTo>
                          <a:pt x="47" y="126"/>
                        </a:lnTo>
                        <a:lnTo>
                          <a:pt x="56" y="128"/>
                        </a:lnTo>
                        <a:lnTo>
                          <a:pt x="68" y="128"/>
                        </a:lnTo>
                        <a:lnTo>
                          <a:pt x="80" y="128"/>
                        </a:lnTo>
                        <a:lnTo>
                          <a:pt x="80" y="130"/>
                        </a:lnTo>
                        <a:lnTo>
                          <a:pt x="80" y="132"/>
                        </a:lnTo>
                        <a:lnTo>
                          <a:pt x="80" y="134"/>
                        </a:lnTo>
                        <a:lnTo>
                          <a:pt x="80" y="136"/>
                        </a:lnTo>
                        <a:lnTo>
                          <a:pt x="80" y="138"/>
                        </a:lnTo>
                        <a:lnTo>
                          <a:pt x="80" y="140"/>
                        </a:lnTo>
                        <a:lnTo>
                          <a:pt x="80" y="147"/>
                        </a:lnTo>
                        <a:lnTo>
                          <a:pt x="80" y="153"/>
                        </a:lnTo>
                        <a:lnTo>
                          <a:pt x="82" y="161"/>
                        </a:lnTo>
                        <a:lnTo>
                          <a:pt x="82" y="169"/>
                        </a:lnTo>
                        <a:lnTo>
                          <a:pt x="84" y="175"/>
                        </a:lnTo>
                        <a:lnTo>
                          <a:pt x="86" y="180"/>
                        </a:lnTo>
                        <a:lnTo>
                          <a:pt x="88" y="188"/>
                        </a:lnTo>
                        <a:lnTo>
                          <a:pt x="90" y="194"/>
                        </a:lnTo>
                        <a:lnTo>
                          <a:pt x="93" y="200"/>
                        </a:lnTo>
                        <a:lnTo>
                          <a:pt x="97" y="206"/>
                        </a:lnTo>
                        <a:lnTo>
                          <a:pt x="99" y="212"/>
                        </a:lnTo>
                        <a:lnTo>
                          <a:pt x="103" y="217"/>
                        </a:lnTo>
                        <a:lnTo>
                          <a:pt x="107" y="223"/>
                        </a:lnTo>
                        <a:lnTo>
                          <a:pt x="111" y="229"/>
                        </a:lnTo>
                        <a:lnTo>
                          <a:pt x="117" y="235"/>
                        </a:lnTo>
                        <a:lnTo>
                          <a:pt x="121" y="239"/>
                        </a:lnTo>
                        <a:lnTo>
                          <a:pt x="125" y="243"/>
                        </a:lnTo>
                        <a:lnTo>
                          <a:pt x="130" y="248"/>
                        </a:lnTo>
                        <a:lnTo>
                          <a:pt x="136" y="252"/>
                        </a:lnTo>
                        <a:lnTo>
                          <a:pt x="142" y="256"/>
                        </a:lnTo>
                        <a:lnTo>
                          <a:pt x="148" y="260"/>
                        </a:lnTo>
                        <a:lnTo>
                          <a:pt x="154" y="264"/>
                        </a:lnTo>
                        <a:lnTo>
                          <a:pt x="160" y="266"/>
                        </a:lnTo>
                        <a:lnTo>
                          <a:pt x="165" y="270"/>
                        </a:lnTo>
                        <a:lnTo>
                          <a:pt x="171" y="272"/>
                        </a:lnTo>
                        <a:lnTo>
                          <a:pt x="179" y="274"/>
                        </a:lnTo>
                        <a:lnTo>
                          <a:pt x="185" y="276"/>
                        </a:lnTo>
                        <a:lnTo>
                          <a:pt x="191" y="278"/>
                        </a:lnTo>
                        <a:lnTo>
                          <a:pt x="198" y="278"/>
                        </a:lnTo>
                        <a:lnTo>
                          <a:pt x="206" y="279"/>
                        </a:lnTo>
                        <a:lnTo>
                          <a:pt x="212" y="279"/>
                        </a:lnTo>
                        <a:lnTo>
                          <a:pt x="220" y="279"/>
                        </a:lnTo>
                        <a:lnTo>
                          <a:pt x="228" y="279"/>
                        </a:lnTo>
                        <a:lnTo>
                          <a:pt x="233" y="279"/>
                        </a:lnTo>
                        <a:lnTo>
                          <a:pt x="241" y="278"/>
                        </a:lnTo>
                        <a:lnTo>
                          <a:pt x="247" y="278"/>
                        </a:lnTo>
                        <a:lnTo>
                          <a:pt x="255" y="276"/>
                        </a:lnTo>
                        <a:lnTo>
                          <a:pt x="261" y="274"/>
                        </a:lnTo>
                        <a:lnTo>
                          <a:pt x="268" y="272"/>
                        </a:lnTo>
                        <a:lnTo>
                          <a:pt x="274" y="270"/>
                        </a:lnTo>
                        <a:lnTo>
                          <a:pt x="280" y="266"/>
                        </a:lnTo>
                        <a:lnTo>
                          <a:pt x="286" y="264"/>
                        </a:lnTo>
                        <a:lnTo>
                          <a:pt x="292" y="260"/>
                        </a:lnTo>
                        <a:lnTo>
                          <a:pt x="298" y="256"/>
                        </a:lnTo>
                        <a:lnTo>
                          <a:pt x="303" y="252"/>
                        </a:lnTo>
                        <a:lnTo>
                          <a:pt x="309" y="248"/>
                        </a:lnTo>
                        <a:lnTo>
                          <a:pt x="313" y="243"/>
                        </a:lnTo>
                        <a:lnTo>
                          <a:pt x="319" y="239"/>
                        </a:lnTo>
                        <a:lnTo>
                          <a:pt x="323" y="235"/>
                        </a:lnTo>
                        <a:lnTo>
                          <a:pt x="327" y="229"/>
                        </a:lnTo>
                        <a:lnTo>
                          <a:pt x="333" y="223"/>
                        </a:lnTo>
                        <a:lnTo>
                          <a:pt x="336" y="217"/>
                        </a:lnTo>
                        <a:lnTo>
                          <a:pt x="338" y="212"/>
                        </a:lnTo>
                        <a:lnTo>
                          <a:pt x="342" y="206"/>
                        </a:lnTo>
                        <a:lnTo>
                          <a:pt x="346" y="200"/>
                        </a:lnTo>
                        <a:lnTo>
                          <a:pt x="348" y="194"/>
                        </a:lnTo>
                        <a:lnTo>
                          <a:pt x="350" y="188"/>
                        </a:lnTo>
                        <a:lnTo>
                          <a:pt x="354" y="180"/>
                        </a:lnTo>
                        <a:lnTo>
                          <a:pt x="356" y="175"/>
                        </a:lnTo>
                        <a:lnTo>
                          <a:pt x="356" y="169"/>
                        </a:lnTo>
                        <a:lnTo>
                          <a:pt x="358" y="161"/>
                        </a:lnTo>
                        <a:lnTo>
                          <a:pt x="358" y="153"/>
                        </a:lnTo>
                        <a:lnTo>
                          <a:pt x="360" y="147"/>
                        </a:lnTo>
                        <a:lnTo>
                          <a:pt x="360" y="140"/>
                        </a:lnTo>
                        <a:lnTo>
                          <a:pt x="360" y="132"/>
                        </a:lnTo>
                        <a:lnTo>
                          <a:pt x="358" y="126"/>
                        </a:lnTo>
                        <a:lnTo>
                          <a:pt x="358" y="118"/>
                        </a:lnTo>
                        <a:lnTo>
                          <a:pt x="356" y="113"/>
                        </a:lnTo>
                        <a:lnTo>
                          <a:pt x="356" y="105"/>
                        </a:lnTo>
                        <a:lnTo>
                          <a:pt x="354" y="99"/>
                        </a:lnTo>
                        <a:lnTo>
                          <a:pt x="350" y="91"/>
                        </a:lnTo>
                        <a:lnTo>
                          <a:pt x="348" y="85"/>
                        </a:lnTo>
                        <a:lnTo>
                          <a:pt x="346" y="80"/>
                        </a:lnTo>
                        <a:lnTo>
                          <a:pt x="342" y="74"/>
                        </a:lnTo>
                        <a:lnTo>
                          <a:pt x="338" y="68"/>
                        </a:lnTo>
                        <a:lnTo>
                          <a:pt x="336" y="62"/>
                        </a:lnTo>
                        <a:lnTo>
                          <a:pt x="333" y="56"/>
                        </a:lnTo>
                        <a:lnTo>
                          <a:pt x="327" y="50"/>
                        </a:lnTo>
                        <a:lnTo>
                          <a:pt x="323" y="47"/>
                        </a:lnTo>
                        <a:lnTo>
                          <a:pt x="319" y="41"/>
                        </a:lnTo>
                        <a:lnTo>
                          <a:pt x="313" y="37"/>
                        </a:lnTo>
                        <a:lnTo>
                          <a:pt x="309" y="31"/>
                        </a:lnTo>
                        <a:lnTo>
                          <a:pt x="303" y="27"/>
                        </a:lnTo>
                        <a:lnTo>
                          <a:pt x="298" y="23"/>
                        </a:lnTo>
                        <a:lnTo>
                          <a:pt x="292" y="19"/>
                        </a:lnTo>
                        <a:lnTo>
                          <a:pt x="286" y="17"/>
                        </a:lnTo>
                        <a:lnTo>
                          <a:pt x="280" y="14"/>
                        </a:lnTo>
                        <a:lnTo>
                          <a:pt x="274" y="12"/>
                        </a:lnTo>
                        <a:lnTo>
                          <a:pt x="268" y="8"/>
                        </a:lnTo>
                        <a:lnTo>
                          <a:pt x="261" y="6"/>
                        </a:lnTo>
                        <a:lnTo>
                          <a:pt x="255" y="4"/>
                        </a:lnTo>
                        <a:lnTo>
                          <a:pt x="247" y="2"/>
                        </a:lnTo>
                        <a:lnTo>
                          <a:pt x="241" y="2"/>
                        </a:lnTo>
                        <a:lnTo>
                          <a:pt x="233" y="0"/>
                        </a:lnTo>
                        <a:lnTo>
                          <a:pt x="228" y="0"/>
                        </a:lnTo>
                        <a:lnTo>
                          <a:pt x="220" y="0"/>
                        </a:lnTo>
                        <a:close/>
                      </a:path>
                    </a:pathLst>
                  </a:custGeom>
                  <a:solidFill>
                    <a:srgbClr val="FF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623" name="Oval 47"/>
                <p:cNvSpPr>
                  <a:spLocks noChangeArrowheads="1"/>
                </p:cNvSpPr>
                <p:nvPr/>
              </p:nvSpPr>
              <p:spPr bwMode="auto">
                <a:xfrm>
                  <a:off x="2669" y="2562"/>
                  <a:ext cx="120" cy="112"/>
                </a:xfrm>
                <a:prstGeom prst="ellipse">
                  <a:avLst/>
                </a:prstGeom>
                <a:solidFill>
                  <a:srgbClr val="DCBE8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4624" name="Oval 48"/>
                <p:cNvSpPr>
                  <a:spLocks noChangeArrowheads="1"/>
                </p:cNvSpPr>
                <p:nvPr/>
              </p:nvSpPr>
              <p:spPr bwMode="auto">
                <a:xfrm>
                  <a:off x="2689" y="2562"/>
                  <a:ext cx="96" cy="112"/>
                </a:xfrm>
                <a:prstGeom prst="ellipse">
                  <a:avLst/>
                </a:prstGeom>
                <a:solidFill>
                  <a:srgbClr val="EBDAB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grpSp>
        <p:pic>
          <p:nvPicPr>
            <p:cNvPr id="24619" name="Picture 3" descr="C:\Documents and Settings\asi5\Local Settings\Temporary Internet Files\Content.IE5\TEU7B1JW\MCj02909920000[1].wmf"/>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553200" y="3276600"/>
              <a:ext cx="529380" cy="604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25" name="Curved Connector 24"/>
          <p:cNvCxnSpPr/>
          <p:nvPr/>
        </p:nvCxnSpPr>
        <p:spPr>
          <a:xfrm flipV="1">
            <a:off x="4740058" y="4437790"/>
            <a:ext cx="1373498" cy="591412"/>
          </a:xfrm>
          <a:prstGeom prst="curvedConnector3">
            <a:avLst>
              <a:gd name="adj1" fmla="val 50000"/>
            </a:avLst>
          </a:prstGeom>
          <a:ln w="31750">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37" name="Oval 36"/>
          <p:cNvSpPr/>
          <p:nvPr/>
        </p:nvSpPr>
        <p:spPr>
          <a:xfrm>
            <a:off x="685802" y="4285390"/>
            <a:ext cx="2058707" cy="972413"/>
          </a:xfrm>
          <a:prstGeom prst="ellipse">
            <a:avLst/>
          </a:prstGeom>
          <a:noFill/>
          <a:ln w="28575">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 name="Text Box 106"/>
          <p:cNvSpPr txBox="1">
            <a:spLocks noChangeArrowheads="1"/>
          </p:cNvSpPr>
          <p:nvPr/>
        </p:nvSpPr>
        <p:spPr bwMode="auto">
          <a:xfrm>
            <a:off x="7083952" y="3996605"/>
            <a:ext cx="1808162"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60000"/>
              </a:lnSpc>
              <a:spcBef>
                <a:spcPct val="50000"/>
              </a:spcBef>
              <a:defRPr/>
            </a:pPr>
            <a:r>
              <a:rPr lang="en-US" sz="1400" b="1" dirty="0" smtClean="0">
                <a:solidFill>
                  <a:schemeClr val="bg2"/>
                </a:solidFill>
                <a:latin typeface="+mn-lt"/>
              </a:rPr>
              <a:t>Indicated for PEP</a:t>
            </a:r>
            <a:endParaRPr lang="en-US" sz="1400" b="1" dirty="0">
              <a:solidFill>
                <a:schemeClr val="bg2"/>
              </a:solidFill>
              <a:latin typeface="+mn-lt"/>
            </a:endParaRPr>
          </a:p>
          <a:p>
            <a:pPr algn="ctr" eaLnBrk="1" hangingPunct="1">
              <a:lnSpc>
                <a:spcPct val="60000"/>
              </a:lnSpc>
              <a:spcBef>
                <a:spcPct val="50000"/>
              </a:spcBef>
              <a:defRPr/>
            </a:pPr>
            <a:r>
              <a:rPr lang="en-US" sz="1400" b="1" dirty="0" smtClean="0">
                <a:solidFill>
                  <a:schemeClr val="bg2"/>
                </a:solidFill>
                <a:latin typeface="+mn-lt"/>
              </a:rPr>
              <a:t>(~35,000)</a:t>
            </a:r>
          </a:p>
        </p:txBody>
      </p:sp>
      <p:sp>
        <p:nvSpPr>
          <p:cNvPr id="24596" name="TextBox 795"/>
          <p:cNvSpPr txBox="1">
            <a:spLocks noChangeArrowheads="1"/>
          </p:cNvSpPr>
          <p:nvPr/>
        </p:nvSpPr>
        <p:spPr bwMode="auto">
          <a:xfrm>
            <a:off x="690562" y="914401"/>
            <a:ext cx="218200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r>
              <a:rPr lang="en-US" sz="1400" b="1" dirty="0">
                <a:solidFill>
                  <a:schemeClr val="tx1">
                    <a:lumMod val="75000"/>
                  </a:schemeClr>
                </a:solidFill>
                <a:latin typeface="Arial" pitchFamily="34" charset="0"/>
              </a:rPr>
              <a:t>Animal Population  ???</a:t>
            </a:r>
          </a:p>
        </p:txBody>
      </p:sp>
      <p:cxnSp>
        <p:nvCxnSpPr>
          <p:cNvPr id="806" name="Curved Connector 805"/>
          <p:cNvCxnSpPr/>
          <p:nvPr/>
        </p:nvCxnSpPr>
        <p:spPr>
          <a:xfrm rot="16200000" flipH="1">
            <a:off x="2906715" y="1803402"/>
            <a:ext cx="992188" cy="852487"/>
          </a:xfrm>
          <a:prstGeom prst="curvedConnector3">
            <a:avLst>
              <a:gd name="adj1" fmla="val 35598"/>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11" name="Freeform 810"/>
          <p:cNvSpPr/>
          <p:nvPr/>
        </p:nvSpPr>
        <p:spPr>
          <a:xfrm>
            <a:off x="3670300" y="1708153"/>
            <a:ext cx="644526" cy="587375"/>
          </a:xfrm>
          <a:custGeom>
            <a:avLst/>
            <a:gdLst>
              <a:gd name="connsiteX0" fmla="*/ 644004 w 644004"/>
              <a:gd name="connsiteY0" fmla="*/ 43684 h 586609"/>
              <a:gd name="connsiteX1" fmla="*/ 567804 w 644004"/>
              <a:gd name="connsiteY1" fmla="*/ 24634 h 586609"/>
              <a:gd name="connsiteX2" fmla="*/ 386829 w 644004"/>
              <a:gd name="connsiteY2" fmla="*/ 338959 h 586609"/>
              <a:gd name="connsiteX3" fmla="*/ 43929 w 644004"/>
              <a:gd name="connsiteY3" fmla="*/ 405634 h 586609"/>
              <a:gd name="connsiteX4" fmla="*/ 15354 w 644004"/>
              <a:gd name="connsiteY4" fmla="*/ 586609 h 586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04" h="586609">
                <a:moveTo>
                  <a:pt x="644004" y="43684"/>
                </a:moveTo>
                <a:cubicBezTo>
                  <a:pt x="627335" y="9552"/>
                  <a:pt x="610666" y="-24579"/>
                  <a:pt x="567804" y="24634"/>
                </a:cubicBezTo>
                <a:cubicBezTo>
                  <a:pt x="524941" y="73847"/>
                  <a:pt x="474141" y="275459"/>
                  <a:pt x="386829" y="338959"/>
                </a:cubicBezTo>
                <a:cubicBezTo>
                  <a:pt x="299517" y="402459"/>
                  <a:pt x="105841" y="364359"/>
                  <a:pt x="43929" y="405634"/>
                </a:cubicBezTo>
                <a:cubicBezTo>
                  <a:pt x="-17983" y="446909"/>
                  <a:pt x="-1315" y="516759"/>
                  <a:pt x="15354" y="586609"/>
                </a:cubicBezTo>
              </a:path>
            </a:pathLst>
          </a:cu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74" name="TextBox 873"/>
          <p:cNvSpPr txBox="1"/>
          <p:nvPr/>
        </p:nvSpPr>
        <p:spPr>
          <a:xfrm>
            <a:off x="2742289" y="5257800"/>
            <a:ext cx="2298700" cy="738664"/>
          </a:xfrm>
          <a:prstGeom prst="rect">
            <a:avLst/>
          </a:prstGeom>
          <a:noFill/>
        </p:spPr>
        <p:txBody>
          <a:bodyPr>
            <a:spAutoFit/>
          </a:bodyPr>
          <a:lstStyle/>
          <a:p>
            <a:pPr algn="ctr">
              <a:defRPr/>
            </a:pPr>
            <a:r>
              <a:rPr lang="en-US" sz="1400" b="1" dirty="0" smtClean="0">
                <a:solidFill>
                  <a:schemeClr val="tx1">
                    <a:lumMod val="75000"/>
                  </a:schemeClr>
                </a:solidFill>
                <a:latin typeface="+mn-lt"/>
              </a:rPr>
              <a:t>Passive Surveillance</a:t>
            </a:r>
          </a:p>
          <a:p>
            <a:pPr algn="ctr">
              <a:defRPr/>
            </a:pPr>
            <a:r>
              <a:rPr lang="en-US" sz="1400" b="1" dirty="0">
                <a:solidFill>
                  <a:schemeClr val="tx1">
                    <a:lumMod val="75000"/>
                  </a:schemeClr>
                </a:solidFill>
                <a:latin typeface="+mn-lt"/>
              </a:rPr>
              <a:t>94,944 Animals Tested </a:t>
            </a:r>
          </a:p>
          <a:p>
            <a:pPr algn="ctr">
              <a:defRPr/>
            </a:pPr>
            <a:r>
              <a:rPr lang="en-US" sz="1400" b="1" dirty="0" smtClean="0">
                <a:solidFill>
                  <a:schemeClr val="tx1">
                    <a:lumMod val="75000"/>
                  </a:schemeClr>
                </a:solidFill>
                <a:latin typeface="+mn-lt"/>
              </a:rPr>
              <a:t>5,865 Rabid </a:t>
            </a:r>
            <a:r>
              <a:rPr lang="en-US" sz="1400" b="1" dirty="0">
                <a:solidFill>
                  <a:schemeClr val="tx1">
                    <a:lumMod val="75000"/>
                  </a:schemeClr>
                </a:solidFill>
                <a:latin typeface="+mn-lt"/>
              </a:rPr>
              <a:t>A</a:t>
            </a:r>
            <a:r>
              <a:rPr lang="en-US" sz="1400" b="1" dirty="0" smtClean="0">
                <a:solidFill>
                  <a:schemeClr val="tx1">
                    <a:lumMod val="75000"/>
                  </a:schemeClr>
                </a:solidFill>
                <a:latin typeface="+mn-lt"/>
              </a:rPr>
              <a:t>nimals </a:t>
            </a:r>
            <a:endParaRPr lang="en-US" sz="1400" b="1" dirty="0">
              <a:solidFill>
                <a:schemeClr val="tx1">
                  <a:lumMod val="75000"/>
                </a:schemeClr>
              </a:solidFill>
              <a:latin typeface="+mn-lt"/>
            </a:endParaRPr>
          </a:p>
        </p:txBody>
      </p:sp>
      <p:sp>
        <p:nvSpPr>
          <p:cNvPr id="875" name="TextBox 874"/>
          <p:cNvSpPr txBox="1"/>
          <p:nvPr/>
        </p:nvSpPr>
        <p:spPr>
          <a:xfrm>
            <a:off x="698501" y="4437789"/>
            <a:ext cx="2120900" cy="738664"/>
          </a:xfrm>
          <a:prstGeom prst="rect">
            <a:avLst/>
          </a:prstGeom>
          <a:noFill/>
        </p:spPr>
        <p:txBody>
          <a:bodyPr>
            <a:spAutoFit/>
          </a:bodyPr>
          <a:lstStyle/>
          <a:p>
            <a:pPr algn="ctr">
              <a:defRPr/>
            </a:pPr>
            <a:r>
              <a:rPr lang="en-US" sz="1400" b="1" dirty="0">
                <a:solidFill>
                  <a:schemeClr val="tx1">
                    <a:lumMod val="75000"/>
                  </a:schemeClr>
                </a:solidFill>
                <a:latin typeface="+mn-lt"/>
              </a:rPr>
              <a:t>Active </a:t>
            </a:r>
            <a:r>
              <a:rPr lang="en-US" sz="1400" b="1" dirty="0" smtClean="0">
                <a:solidFill>
                  <a:schemeClr val="tx1">
                    <a:lumMod val="75000"/>
                  </a:schemeClr>
                </a:solidFill>
                <a:latin typeface="+mn-lt"/>
              </a:rPr>
              <a:t>Surveillance</a:t>
            </a:r>
          </a:p>
          <a:p>
            <a:pPr algn="ctr">
              <a:defRPr/>
            </a:pPr>
            <a:r>
              <a:rPr lang="en-US" sz="1400" b="1" dirty="0" smtClean="0">
                <a:solidFill>
                  <a:schemeClr val="tx1">
                    <a:lumMod val="75000"/>
                  </a:schemeClr>
                </a:solidFill>
                <a:latin typeface="+mn-lt"/>
              </a:rPr>
              <a:t>7,283 Animals Tested</a:t>
            </a:r>
          </a:p>
          <a:p>
            <a:pPr algn="ctr">
              <a:defRPr/>
            </a:pPr>
            <a:r>
              <a:rPr lang="en-US" sz="1400" b="1" dirty="0" smtClean="0">
                <a:solidFill>
                  <a:schemeClr val="tx1">
                    <a:lumMod val="75000"/>
                  </a:schemeClr>
                </a:solidFill>
                <a:latin typeface="+mn-lt"/>
              </a:rPr>
              <a:t>143 Rabid </a:t>
            </a:r>
            <a:r>
              <a:rPr lang="en-US" sz="1400" b="1" dirty="0">
                <a:solidFill>
                  <a:schemeClr val="tx1">
                    <a:lumMod val="75000"/>
                  </a:schemeClr>
                </a:solidFill>
                <a:latin typeface="+mn-lt"/>
              </a:rPr>
              <a:t>A</a:t>
            </a:r>
            <a:r>
              <a:rPr lang="en-US" sz="1400" b="1" dirty="0" smtClean="0">
                <a:solidFill>
                  <a:schemeClr val="tx1">
                    <a:lumMod val="75000"/>
                  </a:schemeClr>
                </a:solidFill>
                <a:latin typeface="+mn-lt"/>
              </a:rPr>
              <a:t>nimals </a:t>
            </a:r>
          </a:p>
        </p:txBody>
      </p:sp>
      <p:cxnSp>
        <p:nvCxnSpPr>
          <p:cNvPr id="628" name="Curved Connector 965"/>
          <p:cNvCxnSpPr/>
          <p:nvPr/>
        </p:nvCxnSpPr>
        <p:spPr>
          <a:xfrm>
            <a:off x="4750055" y="3531039"/>
            <a:ext cx="1363501" cy="629698"/>
          </a:xfrm>
          <a:prstGeom prst="curvedConnector3">
            <a:avLst>
              <a:gd name="adj1" fmla="val 50000"/>
            </a:avLst>
          </a:prstGeom>
          <a:ln w="31750">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635" name="Curved Connector 634"/>
          <p:cNvCxnSpPr/>
          <p:nvPr/>
        </p:nvCxnSpPr>
        <p:spPr>
          <a:xfrm rot="16200000" flipH="1">
            <a:off x="728237" y="3303937"/>
            <a:ext cx="1960525" cy="2"/>
          </a:xfrm>
          <a:prstGeom prst="curvedConnector3">
            <a:avLst>
              <a:gd name="adj1" fmla="val 50000"/>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42" name="Oval 641"/>
          <p:cNvSpPr/>
          <p:nvPr/>
        </p:nvSpPr>
        <p:spPr>
          <a:xfrm>
            <a:off x="2685807" y="5128070"/>
            <a:ext cx="2319579" cy="967933"/>
          </a:xfrm>
          <a:prstGeom prst="ellipse">
            <a:avLst/>
          </a:prstGeom>
          <a:noFill/>
          <a:ln w="28575">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644" name="Picture 4"/>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196355" y="4151156"/>
            <a:ext cx="1314728" cy="945945"/>
          </a:xfrm>
          <a:prstGeom prst="rect">
            <a:avLst/>
          </a:prstGeom>
          <a:solidFill>
            <a:schemeClr val="bg2"/>
          </a:solidFill>
          <a:ln>
            <a:noFill/>
          </a:ln>
          <a:extLs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6788109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Rabid Raccoons</a:t>
            </a:r>
            <a:endParaRPr lang="en-US" dirty="0"/>
          </a:p>
        </p:txBody>
      </p:sp>
      <p:sp>
        <p:nvSpPr>
          <p:cNvPr id="3" name="Content Placeholder 2"/>
          <p:cNvSpPr>
            <a:spLocks noGrp="1"/>
          </p:cNvSpPr>
          <p:nvPr>
            <p:ph idx="1"/>
          </p:nvPr>
        </p:nvSpPr>
        <p:spPr/>
        <p:txBody>
          <a:bodyPr/>
          <a:lstStyle/>
          <a:p>
            <a:endParaRPr lang="en-US"/>
          </a:p>
        </p:txBody>
      </p:sp>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9220" t="11389" r="10155" b="15694"/>
          <a:stretch/>
        </p:blipFill>
        <p:spPr bwMode="auto">
          <a:xfrm>
            <a:off x="1447800" y="1413588"/>
            <a:ext cx="6610350" cy="5355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97873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Rabid Bats</a:t>
            </a:r>
            <a:endParaRPr lang="en-US" dirty="0"/>
          </a:p>
        </p:txBody>
      </p:sp>
      <p:sp>
        <p:nvSpPr>
          <p:cNvPr id="3" name="Content Placeholder 2"/>
          <p:cNvSpPr>
            <a:spLocks noGrp="1"/>
          </p:cNvSpPr>
          <p:nvPr>
            <p:ph idx="1"/>
          </p:nvPr>
        </p:nvSpPr>
        <p:spPr/>
        <p:txBody>
          <a:bodyPr/>
          <a:lstStyle/>
          <a:p>
            <a:endParaRPr lang="en-US"/>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9063" t="11806" r="9687" b="8889"/>
          <a:stretch/>
        </p:blipFill>
        <p:spPr bwMode="auto">
          <a:xfrm>
            <a:off x="1371600" y="979698"/>
            <a:ext cx="6553200" cy="57040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51044443"/>
      </p:ext>
    </p:extLst>
  </p:cSld>
  <p:clrMapOvr>
    <a:masterClrMapping/>
  </p:clrMapOvr>
  <p:timing>
    <p:tnLst>
      <p:par>
        <p:cTn id="1" dur="indefinite" restart="never" nodeType="tmRoot"/>
      </p:par>
    </p:tnLst>
  </p:timing>
</p:sld>
</file>

<file path=ppt/theme/_rels/theme7.xml.rels><?xml version="1.0" encoding="UTF-8" standalone="yes"?>
<Relationships xmlns="http://schemas.openxmlformats.org/package/2006/relationships"><Relationship Id="rId1" Type="http://schemas.openxmlformats.org/officeDocument/2006/relationships/image" Target="../media/image10.jpeg"/></Relationships>
</file>

<file path=ppt/theme/theme1.xml><?xml version="1.0" encoding="utf-8"?>
<a:theme xmlns:a="http://schemas.openxmlformats.org/drawingml/2006/main" name="NCEZID_PPT_dark">
  <a:themeElements>
    <a:clrScheme name="NCEZID Dark PPT Colors">
      <a:dk1>
        <a:srgbClr val="FFC000"/>
      </a:dk1>
      <a:lt1>
        <a:srgbClr val="0F56DC"/>
      </a:lt1>
      <a:dk2>
        <a:srgbClr val="FFFFFF"/>
      </a:dk2>
      <a:lt2>
        <a:srgbClr val="FFFFFF"/>
      </a:lt2>
      <a:accent1>
        <a:srgbClr val="BD3632"/>
      </a:accent1>
      <a:accent2>
        <a:srgbClr val="782327"/>
      </a:accent2>
      <a:accent3>
        <a:srgbClr val="7D7A00"/>
      </a:accent3>
      <a:accent4>
        <a:srgbClr val="156570"/>
      </a:accent4>
      <a:accent5>
        <a:srgbClr val="6E267B"/>
      </a:accent5>
      <a:accent6>
        <a:srgbClr val="002060"/>
      </a:accent6>
      <a:hlink>
        <a:srgbClr val="FFC000"/>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NCEZID_ppt_lighttheme">
  <a:themeElements>
    <a:clrScheme name="NCEZID Light PPT Colors">
      <a:dk1>
        <a:srgbClr val="0039A6"/>
      </a:dk1>
      <a:lt1>
        <a:srgbClr val="FFFFFF"/>
      </a:lt1>
      <a:dk2>
        <a:srgbClr val="3077FF"/>
      </a:dk2>
      <a:lt2>
        <a:srgbClr val="4B4B4B"/>
      </a:lt2>
      <a:accent1>
        <a:srgbClr val="BD3632"/>
      </a:accent1>
      <a:accent2>
        <a:srgbClr val="782327"/>
      </a:accent2>
      <a:accent3>
        <a:srgbClr val="7D7A00"/>
      </a:accent3>
      <a:accent4>
        <a:srgbClr val="156570"/>
      </a:accent4>
      <a:accent5>
        <a:srgbClr val="6E267B"/>
      </a:accent5>
      <a:accent6>
        <a:srgbClr val="002060"/>
      </a:accent6>
      <a:hlink>
        <a:srgbClr val="002060"/>
      </a:hlink>
      <a:folHlink>
        <a:srgbClr val="0053F2"/>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NCEZID_ppt_darktheme">
  <a:themeElements>
    <a:clrScheme name="NCEZID Dark PPT Colors">
      <a:dk1>
        <a:srgbClr val="FFC000"/>
      </a:dk1>
      <a:lt1>
        <a:srgbClr val="0F56DC"/>
      </a:lt1>
      <a:dk2>
        <a:srgbClr val="FFFFFF"/>
      </a:dk2>
      <a:lt2>
        <a:srgbClr val="FFFFFF"/>
      </a:lt2>
      <a:accent1>
        <a:srgbClr val="BD3632"/>
      </a:accent1>
      <a:accent2>
        <a:srgbClr val="782327"/>
      </a:accent2>
      <a:accent3>
        <a:srgbClr val="7D7A00"/>
      </a:accent3>
      <a:accent4>
        <a:srgbClr val="156570"/>
      </a:accent4>
      <a:accent5>
        <a:srgbClr val="6E267B"/>
      </a:accent5>
      <a:accent6>
        <a:srgbClr val="002060"/>
      </a:accent6>
      <a:hlink>
        <a:srgbClr val="FFC000"/>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0_Office Theme">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radeGothic Bold"/>
        <a:ea typeface=""/>
        <a:cs typeface=""/>
      </a:majorFont>
      <a:minorFont>
        <a:latin typeface="Trade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17427</TotalTime>
  <Words>1348</Words>
  <Application>Microsoft Office PowerPoint</Application>
  <PresentationFormat>On-screen Show (4:3)</PresentationFormat>
  <Paragraphs>231</Paragraphs>
  <Slides>23</Slides>
  <Notes>15</Notes>
  <HiddenSlides>0</HiddenSlides>
  <MMClips>0</MMClips>
  <ScaleCrop>false</ScaleCrop>
  <HeadingPairs>
    <vt:vector size="4" baseType="variant">
      <vt:variant>
        <vt:lpstr>Theme</vt:lpstr>
      </vt:variant>
      <vt:variant>
        <vt:i4>7</vt:i4>
      </vt:variant>
      <vt:variant>
        <vt:lpstr>Slide Titles</vt:lpstr>
      </vt:variant>
      <vt:variant>
        <vt:i4>23</vt:i4>
      </vt:variant>
    </vt:vector>
  </HeadingPairs>
  <TitlesOfParts>
    <vt:vector size="30" baseType="lpstr">
      <vt:lpstr>NCEZID_PPT_dark</vt:lpstr>
      <vt:lpstr>NCEZID_ppt_lighttheme</vt:lpstr>
      <vt:lpstr>NCEZID_ppt_darktheme</vt:lpstr>
      <vt:lpstr>Office Theme</vt:lpstr>
      <vt:lpstr>10_Office Theme</vt:lpstr>
      <vt:lpstr>Default Design</vt:lpstr>
      <vt:lpstr>2_Apex</vt:lpstr>
      <vt:lpstr>PowerPoint Presentation</vt:lpstr>
      <vt:lpstr>Rabies Surveillance and Cross Species Transmission</vt:lpstr>
      <vt:lpstr>Dog Rabies Vaccination Programs</vt:lpstr>
      <vt:lpstr>Changing Face of Rabies </vt:lpstr>
      <vt:lpstr>PowerPoint Presentation</vt:lpstr>
      <vt:lpstr>Rabies Surveillance: USA, 2013</vt:lpstr>
      <vt:lpstr>Animal Rabies Surveillance Pathway</vt:lpstr>
      <vt:lpstr>Rabid Raccoons</vt:lpstr>
      <vt:lpstr>Rabid Bats</vt:lpstr>
      <vt:lpstr>Rabid Skunks</vt:lpstr>
      <vt:lpstr>Rabid Foxes</vt:lpstr>
      <vt:lpstr>Rabies in the United States</vt:lpstr>
      <vt:lpstr>Rabies in the USA Today</vt:lpstr>
      <vt:lpstr>Human Treatment Decisions</vt:lpstr>
      <vt:lpstr> 2014-2015 ERS Zones Relative to ORV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Centers for Disease Control and Prevention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CDC User</dc:creator>
  <cp:lastModifiedBy>Slate, Dennis - APHIS</cp:lastModifiedBy>
  <cp:revision>296</cp:revision>
  <dcterms:created xsi:type="dcterms:W3CDTF">2013-08-18T16:06:22Z</dcterms:created>
  <dcterms:modified xsi:type="dcterms:W3CDTF">2015-07-20T04:07:07Z</dcterms:modified>
</cp:coreProperties>
</file>