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80" r:id="rId3"/>
    <p:sldId id="270" r:id="rId4"/>
    <p:sldId id="271" r:id="rId5"/>
    <p:sldId id="289" r:id="rId6"/>
    <p:sldId id="276" r:id="rId7"/>
    <p:sldId id="267" r:id="rId8"/>
    <p:sldId id="268" r:id="rId9"/>
    <p:sldId id="265" r:id="rId10"/>
    <p:sldId id="282" r:id="rId11"/>
    <p:sldId id="274" r:id="rId12"/>
    <p:sldId id="273" r:id="rId13"/>
    <p:sldId id="279" r:id="rId14"/>
    <p:sldId id="283" r:id="rId15"/>
    <p:sldId id="284" r:id="rId16"/>
    <p:sldId id="285" r:id="rId17"/>
    <p:sldId id="290" r:id="rId18"/>
    <p:sldId id="291" r:id="rId19"/>
    <p:sldId id="292" r:id="rId20"/>
    <p:sldId id="286" r:id="rId21"/>
    <p:sldId id="294" r:id="rId22"/>
    <p:sldId id="295" r:id="rId23"/>
    <p:sldId id="297" r:id="rId24"/>
    <p:sldId id="298" r:id="rId25"/>
    <p:sldId id="287" r:id="rId26"/>
    <p:sldId id="288" r:id="rId27"/>
    <p:sldId id="299" r:id="rId28"/>
    <p:sldId id="281" r:id="rId29"/>
    <p:sldId id="278" r:id="rId30"/>
    <p:sldId id="293" r:id="rId31"/>
    <p:sldId id="27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file:///D:\My%20Documents\Feral%20Swine\FY14\Summary%20of%20disease%20data%20by%20year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Relationship Id="rId2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162241887905605"/>
          <c:y val="0.00942285157747439"/>
          <c:w val="0.967551622418879"/>
          <c:h val="0.851788684762828"/>
        </c:manualLayout>
      </c:layout>
      <c:barChart>
        <c:barDir val="col"/>
        <c:grouping val="clustered"/>
        <c:varyColors val="1"/>
        <c:ser>
          <c:idx val="0"/>
          <c:order val="0"/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brucellosis!$F$4:$F$11</c:f>
              <c:strCache>
                <c:ptCount val="8"/>
                <c:pt idx="0">
                  <c:v>FY2007</c:v>
                </c:pt>
                <c:pt idx="1">
                  <c:v>FY2008</c:v>
                </c:pt>
                <c:pt idx="2">
                  <c:v>FY2009</c:v>
                </c:pt>
                <c:pt idx="3">
                  <c:v>FY2010</c:v>
                </c:pt>
                <c:pt idx="4">
                  <c:v>FY2011</c:v>
                </c:pt>
                <c:pt idx="5">
                  <c:v>FY2012</c:v>
                </c:pt>
                <c:pt idx="6">
                  <c:v>FY2013</c:v>
                </c:pt>
                <c:pt idx="7">
                  <c:v>FY2014</c:v>
                </c:pt>
              </c:strCache>
            </c:strRef>
          </c:cat>
          <c:val>
            <c:numRef>
              <c:f>brucellosis!$G$4:$G$11</c:f>
              <c:numCache>
                <c:formatCode>General</c:formatCode>
                <c:ptCount val="8"/>
                <c:pt idx="0">
                  <c:v>0.0302149912841371</c:v>
                </c:pt>
                <c:pt idx="1">
                  <c:v>0.0378151260504202</c:v>
                </c:pt>
                <c:pt idx="2">
                  <c:v>0.0434436030290953</c:v>
                </c:pt>
                <c:pt idx="3">
                  <c:v>0.0340214067278287</c:v>
                </c:pt>
                <c:pt idx="4">
                  <c:v>0.0734589587991057</c:v>
                </c:pt>
                <c:pt idx="5">
                  <c:v>0.0640471512770138</c:v>
                </c:pt>
                <c:pt idx="6">
                  <c:v>0.103272418189545</c:v>
                </c:pt>
                <c:pt idx="7">
                  <c:v>0.099577266322217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5361592"/>
        <c:axId val="-2075358616"/>
      </c:barChart>
      <c:catAx>
        <c:axId val="-2075361592"/>
        <c:scaling>
          <c:orientation val="minMax"/>
        </c:scaling>
        <c:delete val="0"/>
        <c:axPos val="b"/>
        <c:majorTickMark val="out"/>
        <c:minorTickMark val="none"/>
        <c:tickLblPos val="nextTo"/>
        <c:crossAx val="-2075358616"/>
        <c:crosses val="autoZero"/>
        <c:auto val="1"/>
        <c:lblAlgn val="ctr"/>
        <c:lblOffset val="100"/>
        <c:noMultiLvlLbl val="0"/>
      </c:catAx>
      <c:valAx>
        <c:axId val="-207535861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-2075361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900" b="1"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2"/>
          <c:y val="0.0215488215488215"/>
          <c:w val="0.963333333333333"/>
          <c:h val="0.8728975847716"/>
        </c:manualLayout>
      </c:layout>
      <c:barChart>
        <c:barDir val="col"/>
        <c:grouping val="clustered"/>
        <c:varyColors val="1"/>
        <c:ser>
          <c:idx val="0"/>
          <c:order val="0"/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psueudorabies!$F$3:$F$10</c:f>
              <c:strCache>
                <c:ptCount val="8"/>
                <c:pt idx="0">
                  <c:v>FY2007</c:v>
                </c:pt>
                <c:pt idx="1">
                  <c:v>FY2008</c:v>
                </c:pt>
                <c:pt idx="2">
                  <c:v>FY2009</c:v>
                </c:pt>
                <c:pt idx="3">
                  <c:v>FY2010</c:v>
                </c:pt>
                <c:pt idx="4">
                  <c:v>FY2011</c:v>
                </c:pt>
                <c:pt idx="5">
                  <c:v>FY2012</c:v>
                </c:pt>
                <c:pt idx="6">
                  <c:v>FY2013</c:v>
                </c:pt>
                <c:pt idx="7">
                  <c:v>FY2014</c:v>
                </c:pt>
              </c:strCache>
            </c:strRef>
          </c:cat>
          <c:val>
            <c:numRef>
              <c:f>psueudorabies!$G$3:$G$10</c:f>
              <c:numCache>
                <c:formatCode>General</c:formatCode>
                <c:ptCount val="8"/>
                <c:pt idx="0">
                  <c:v>0.074</c:v>
                </c:pt>
                <c:pt idx="1">
                  <c:v>0.133</c:v>
                </c:pt>
                <c:pt idx="2">
                  <c:v>0.133</c:v>
                </c:pt>
                <c:pt idx="3">
                  <c:v>0.154</c:v>
                </c:pt>
                <c:pt idx="4">
                  <c:v>0.183</c:v>
                </c:pt>
                <c:pt idx="5">
                  <c:v>0.188</c:v>
                </c:pt>
                <c:pt idx="6">
                  <c:v>0.207</c:v>
                </c:pt>
                <c:pt idx="7">
                  <c:v>0.217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5303736"/>
        <c:axId val="-2045868792"/>
      </c:barChart>
      <c:catAx>
        <c:axId val="-20753037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045868792"/>
        <c:crosses val="autoZero"/>
        <c:auto val="1"/>
        <c:lblAlgn val="ctr"/>
        <c:lblOffset val="100"/>
        <c:noMultiLvlLbl val="0"/>
      </c:catAx>
      <c:valAx>
        <c:axId val="-204586879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-2075303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405405405405405"/>
          <c:y val="0.0713489409141583"/>
          <c:w val="0.95045045045045"/>
          <c:h val="0.789579613585091"/>
        </c:manualLayout>
      </c:layout>
      <c:barChart>
        <c:barDir val="col"/>
        <c:grouping val="clustered"/>
        <c:varyColors val="1"/>
        <c:ser>
          <c:idx val="0"/>
          <c:order val="0"/>
          <c:invertIfNegative val="0"/>
          <c:dLbls>
            <c:numFmt formatCode="0.0%" sourceLinked="0"/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'influenza serology'!$G$3:$G$8</c:f>
              <c:strCache>
                <c:ptCount val="6"/>
                <c:pt idx="0">
                  <c:v>FY2009</c:v>
                </c:pt>
                <c:pt idx="1">
                  <c:v>FY2010</c:v>
                </c:pt>
                <c:pt idx="2">
                  <c:v>FY2011</c:v>
                </c:pt>
                <c:pt idx="3">
                  <c:v>FY2012</c:v>
                </c:pt>
                <c:pt idx="4">
                  <c:v>FY2013</c:v>
                </c:pt>
                <c:pt idx="5">
                  <c:v>FY2014</c:v>
                </c:pt>
              </c:strCache>
            </c:strRef>
          </c:cat>
          <c:val>
            <c:numRef>
              <c:f>'influenza serology'!$H$3:$H$8</c:f>
              <c:numCache>
                <c:formatCode>General</c:formatCode>
                <c:ptCount val="6"/>
                <c:pt idx="0">
                  <c:v>0.0575342465753425</c:v>
                </c:pt>
                <c:pt idx="1">
                  <c:v>0.0616061606160616</c:v>
                </c:pt>
                <c:pt idx="2">
                  <c:v>0.096</c:v>
                </c:pt>
                <c:pt idx="3">
                  <c:v>0.0833927298645759</c:v>
                </c:pt>
                <c:pt idx="4">
                  <c:v>0.0460370194589464</c:v>
                </c:pt>
                <c:pt idx="5">
                  <c:v>0.0648148148148148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6037672"/>
        <c:axId val="-2074397816"/>
      </c:barChart>
      <c:catAx>
        <c:axId val="-20760376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-2074397816"/>
        <c:crosses val="autoZero"/>
        <c:auto val="1"/>
        <c:lblAlgn val="ctr"/>
        <c:lblOffset val="100"/>
        <c:noMultiLvlLbl val="0"/>
      </c:catAx>
      <c:valAx>
        <c:axId val="-2074397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7603767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1"/>
        <c:ser>
          <c:idx val="0"/>
          <c:order val="0"/>
          <c:invertIfNegative val="0"/>
          <c:dLbls>
            <c:dLbl>
              <c:idx val="0"/>
              <c:layout>
                <c:manualLayout>
                  <c:x val="0.00941809719688188"/>
                  <c:y val="-0.02948314876958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"/>
                  <c:y val="-0.44143518594622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5628681419441E-17"/>
                  <c:y val="-0.17298330401810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0148809541245962"/>
                  <c:y val="-0.19296916695433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00148809541245962"/>
                  <c:y val="-0.03615143096674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9125736283888E-16"/>
                  <c:y val="-0.070841374473284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%" sourceLinked="0"/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Sheet3!$A$2:$A$7</c:f>
              <c:strCache>
                <c:ptCount val="6"/>
                <c:pt idx="0">
                  <c:v>CSF</c:v>
                </c:pt>
                <c:pt idx="1">
                  <c:v>PRV</c:v>
                </c:pt>
                <c:pt idx="2">
                  <c:v>SB</c:v>
                </c:pt>
                <c:pt idx="3">
                  <c:v>IAV-S (serology) </c:v>
                </c:pt>
                <c:pt idx="4">
                  <c:v>IAV-S (nasal)</c:v>
                </c:pt>
                <c:pt idx="5">
                  <c:v>PRRS</c:v>
                </c:pt>
              </c:strCache>
            </c:strRef>
          </c:cat>
          <c:val>
            <c:numRef>
              <c:f>Sheet3!$B$2:$B$7</c:f>
              <c:numCache>
                <c:formatCode>General</c:formatCode>
                <c:ptCount val="6"/>
                <c:pt idx="0">
                  <c:v>0.0</c:v>
                </c:pt>
                <c:pt idx="1">
                  <c:v>0.164</c:v>
                </c:pt>
                <c:pt idx="2">
                  <c:v>0.061</c:v>
                </c:pt>
                <c:pt idx="3">
                  <c:v>0.069</c:v>
                </c:pt>
                <c:pt idx="4">
                  <c:v>0.004</c:v>
                </c:pt>
                <c:pt idx="5">
                  <c:v>0.019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78977352"/>
        <c:axId val="2078980408"/>
      </c:barChart>
      <c:catAx>
        <c:axId val="2078977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2078980408"/>
        <c:crosses val="autoZero"/>
        <c:auto val="1"/>
        <c:lblAlgn val="ctr"/>
        <c:lblOffset val="100"/>
        <c:noMultiLvlLbl val="0"/>
      </c:catAx>
      <c:valAx>
        <c:axId val="2078980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789773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277477363522"/>
          <c:y val="0.147572374348729"/>
          <c:w val="0.746017771874901"/>
          <c:h val="0.7644573980491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STATES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Sheet1!$B$4:$B$11</c:f>
              <c:strCache>
                <c:ptCount val="8"/>
                <c:pt idx="0">
                  <c:v>CSF</c:v>
                </c:pt>
                <c:pt idx="1">
                  <c:v>HEP-E</c:v>
                </c:pt>
                <c:pt idx="2">
                  <c:v>SB</c:v>
                </c:pt>
                <c:pt idx="3">
                  <c:v>TRICH</c:v>
                </c:pt>
                <c:pt idx="4">
                  <c:v>SIV</c:v>
                </c:pt>
                <c:pt idx="5">
                  <c:v>TOXO</c:v>
                </c:pt>
                <c:pt idx="6">
                  <c:v>PRV</c:v>
                </c:pt>
                <c:pt idx="7">
                  <c:v>LEPTO</c:v>
                </c:pt>
              </c:strCache>
            </c:strRef>
          </c:cat>
          <c:val>
            <c:numRef>
              <c:f>Sheet1!$C$4:$C$11</c:f>
              <c:numCache>
                <c:formatCode>General</c:formatCode>
                <c:ptCount val="8"/>
                <c:pt idx="0">
                  <c:v>0.0</c:v>
                </c:pt>
                <c:pt idx="1">
                  <c:v>14.0</c:v>
                </c:pt>
                <c:pt idx="2">
                  <c:v>17.0</c:v>
                </c:pt>
                <c:pt idx="3">
                  <c:v>17.0</c:v>
                </c:pt>
                <c:pt idx="4">
                  <c:v>22.0</c:v>
                </c:pt>
                <c:pt idx="5">
                  <c:v>24.0</c:v>
                </c:pt>
                <c:pt idx="6">
                  <c:v>27.0</c:v>
                </c:pt>
                <c:pt idx="7">
                  <c:v>27.0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-2144052616"/>
        <c:axId val="-2144049640"/>
      </c:barChart>
      <c:catAx>
        <c:axId val="-2144052616"/>
        <c:scaling>
          <c:orientation val="minMax"/>
        </c:scaling>
        <c:delete val="1"/>
        <c:axPos val="b"/>
        <c:majorTickMark val="none"/>
        <c:minorTickMark val="none"/>
        <c:tickLblPos val="nextTo"/>
        <c:crossAx val="-2144049640"/>
        <c:crosses val="autoZero"/>
        <c:auto val="1"/>
        <c:lblAlgn val="ctr"/>
        <c:lblOffset val="100"/>
        <c:noMultiLvlLbl val="0"/>
      </c:catAx>
      <c:valAx>
        <c:axId val="-21440496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2144052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8836105202489"/>
          <c:y val="0.923966284084367"/>
          <c:w val="0.779818460192476"/>
          <c:h val="0.06325605132691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b="1"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LEPTO!$B$10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62502528705687"/>
                  <c:y val="-0.23784501319945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650010114822751"/>
                  <c:y val="-0.24398312261245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0162502528705688"/>
                  <c:y val="-0.18630379010027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0162502528705688"/>
                  <c:y val="-0.32761607003668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0"/>
                  <c:y val="-0.44463778581951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00325005057411364"/>
                  <c:y val="-0.37957444221458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%" sourceLinked="0"/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LEPTO!$A$11:$A$16</c:f>
              <c:strCache>
                <c:ptCount val="6"/>
                <c:pt idx="0">
                  <c:v>FY2009</c:v>
                </c:pt>
                <c:pt idx="1">
                  <c:v>FY2010</c:v>
                </c:pt>
                <c:pt idx="2">
                  <c:v>FY2011</c:v>
                </c:pt>
                <c:pt idx="3">
                  <c:v>FY2012</c:v>
                </c:pt>
                <c:pt idx="4">
                  <c:v>FY2013</c:v>
                </c:pt>
                <c:pt idx="5">
                  <c:v>FY2014</c:v>
                </c:pt>
              </c:strCache>
            </c:strRef>
          </c:cat>
          <c:val>
            <c:numRef>
              <c:f>LEPTO!$B$11:$B$16</c:f>
              <c:numCache>
                <c:formatCode>General</c:formatCode>
                <c:ptCount val="6"/>
                <c:pt idx="0">
                  <c:v>0.322522522522523</c:v>
                </c:pt>
                <c:pt idx="1">
                  <c:v>0.336486486486487</c:v>
                </c:pt>
                <c:pt idx="2">
                  <c:v>0.231907894736842</c:v>
                </c:pt>
                <c:pt idx="3">
                  <c:v>0.453349282296651</c:v>
                </c:pt>
                <c:pt idx="4">
                  <c:v>0.64433962264151</c:v>
                </c:pt>
                <c:pt idx="5">
                  <c:v>0.548794489092997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43347720"/>
        <c:axId val="-2043344712"/>
      </c:barChart>
      <c:catAx>
        <c:axId val="-2043347720"/>
        <c:scaling>
          <c:orientation val="minMax"/>
        </c:scaling>
        <c:delete val="0"/>
        <c:axPos val="b"/>
        <c:majorTickMark val="out"/>
        <c:minorTickMark val="none"/>
        <c:tickLblPos val="nextTo"/>
        <c:crossAx val="-2043344712"/>
        <c:crosses val="autoZero"/>
        <c:auto val="1"/>
        <c:lblAlgn val="ctr"/>
        <c:lblOffset val="100"/>
        <c:noMultiLvlLbl val="0"/>
      </c:catAx>
      <c:valAx>
        <c:axId val="-20433447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43347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41894521287179"/>
          <c:y val="0.00216097954727587"/>
          <c:w val="0.970370367228226"/>
          <c:h val="0.898029666875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toxo!$B$9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toxo!$A$10:$A$15</c:f>
              <c:strCache>
                <c:ptCount val="6"/>
                <c:pt idx="0">
                  <c:v>FY2008</c:v>
                </c:pt>
                <c:pt idx="1">
                  <c:v>FY2009</c:v>
                </c:pt>
                <c:pt idx="2">
                  <c:v>FY2010</c:v>
                </c:pt>
                <c:pt idx="3">
                  <c:v>FY2011</c:v>
                </c:pt>
                <c:pt idx="4">
                  <c:v>FY2012</c:v>
                </c:pt>
                <c:pt idx="5">
                  <c:v>FY2013</c:v>
                </c:pt>
              </c:strCache>
            </c:strRef>
          </c:cat>
          <c:val>
            <c:numRef>
              <c:f>toxo!$B$10:$B$15</c:f>
              <c:numCache>
                <c:formatCode>General</c:formatCode>
                <c:ptCount val="6"/>
                <c:pt idx="0">
                  <c:v>0.172299536116634</c:v>
                </c:pt>
                <c:pt idx="1">
                  <c:v>0.0</c:v>
                </c:pt>
                <c:pt idx="2">
                  <c:v>0.167502507522568</c:v>
                </c:pt>
                <c:pt idx="3">
                  <c:v>0.150950161348153</c:v>
                </c:pt>
                <c:pt idx="4">
                  <c:v>0.0676657584014532</c:v>
                </c:pt>
                <c:pt idx="5">
                  <c:v>0.265645805592543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41329384"/>
        <c:axId val="-2107606568"/>
      </c:barChart>
      <c:catAx>
        <c:axId val="-2141329384"/>
        <c:scaling>
          <c:orientation val="minMax"/>
        </c:scaling>
        <c:delete val="0"/>
        <c:axPos val="b"/>
        <c:majorTickMark val="out"/>
        <c:minorTickMark val="none"/>
        <c:tickLblPos val="nextTo"/>
        <c:crossAx val="-2107606568"/>
        <c:crosses val="autoZero"/>
        <c:auto val="1"/>
        <c:lblAlgn val="ctr"/>
        <c:lblOffset val="100"/>
        <c:noMultiLvlLbl val="0"/>
      </c:catAx>
      <c:valAx>
        <c:axId val="-2107606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141329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trich!$B$9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0"/>
                  <c:y val="-0.15781049481836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"/>
                  <c:y val="-0.3027290139101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"/>
                  <c:y val="-0.43349365113144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31861139622711E-17"/>
                  <c:y val="-0.17728981665989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0"/>
                  <c:y val="-0.087284593111364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0"/>
                  <c:y val="-0.06361585637176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%" sourceLinked="0"/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trich!$A$10:$A$15</c:f>
              <c:strCache>
                <c:ptCount val="6"/>
                <c:pt idx="0">
                  <c:v>FY2008</c:v>
                </c:pt>
                <c:pt idx="1">
                  <c:v>FY2009</c:v>
                </c:pt>
                <c:pt idx="2">
                  <c:v>FY2010</c:v>
                </c:pt>
                <c:pt idx="3">
                  <c:v>FY2011</c:v>
                </c:pt>
                <c:pt idx="4">
                  <c:v>FY2012</c:v>
                </c:pt>
                <c:pt idx="5">
                  <c:v>FY2013</c:v>
                </c:pt>
              </c:strCache>
            </c:strRef>
          </c:cat>
          <c:val>
            <c:numRef>
              <c:f>trich!$B$10:$B$15</c:f>
              <c:numCache>
                <c:formatCode>General</c:formatCode>
                <c:ptCount val="6"/>
                <c:pt idx="0">
                  <c:v>0.0168690958164642</c:v>
                </c:pt>
                <c:pt idx="1">
                  <c:v>0.0357142857142857</c:v>
                </c:pt>
                <c:pt idx="2">
                  <c:v>0.066504854368932</c:v>
                </c:pt>
                <c:pt idx="3">
                  <c:v>0.0204814947897952</c:v>
                </c:pt>
                <c:pt idx="4">
                  <c:v>0.00619322873658134</c:v>
                </c:pt>
                <c:pt idx="5">
                  <c:v>0.000875656742556918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45449272"/>
        <c:axId val="-2145694120"/>
      </c:barChart>
      <c:catAx>
        <c:axId val="-2145449272"/>
        <c:scaling>
          <c:orientation val="minMax"/>
        </c:scaling>
        <c:delete val="0"/>
        <c:axPos val="b"/>
        <c:majorTickMark val="out"/>
        <c:minorTickMark val="none"/>
        <c:tickLblPos val="nextTo"/>
        <c:crossAx val="-2145694120"/>
        <c:crosses val="autoZero"/>
        <c:auto val="1"/>
        <c:lblAlgn val="ctr"/>
        <c:lblOffset val="100"/>
        <c:noMultiLvlLbl val="0"/>
      </c:catAx>
      <c:valAx>
        <c:axId val="-2145694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145449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0.01406</cdr:x>
      <cdr:y>0.29851</cdr:y>
    </cdr:from>
    <cdr:to>
      <cdr:x>0.07741</cdr:x>
      <cdr:y>0.62458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4772" y="1272380"/>
          <a:ext cx="381954" cy="13898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E</a:t>
          </a:r>
        </a:p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</a:t>
          </a:r>
        </a:p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T</a:t>
          </a:r>
        </a:p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A</a:t>
          </a:r>
        </a:p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D</a:t>
          </a:r>
        </a:p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O</a:t>
          </a:r>
        </a:p>
        <a:p xmlns:a="http://schemas.openxmlformats.org/drawingml/2006/main">
          <a:r>
            <a: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E2D6E-0B52-485D-BA50-F903168F3D4F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1EDC8-F864-46A8-B63C-B68688F1A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939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35000"/>
              <a:buFont typeface="Arial" panose="020B0604020202020204" pitchFamily="34" charset="0"/>
              <a:buNone/>
              <a:tabLst/>
              <a:defRPr/>
            </a:pPr>
            <a:r>
              <a:rPr lang="es-ES_tradnl" altLang="en-US" sz="2000" b="1" dirty="0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Incluye jabalí europeo, cerdo doméstico e híbridos no nativos</a:t>
            </a:r>
          </a:p>
          <a:p>
            <a:pPr marL="457200" lvl="1" indent="0">
              <a:lnSpc>
                <a:spcPct val="90000"/>
              </a:lnSpc>
              <a:buClr>
                <a:srgbClr val="C00000"/>
              </a:buClr>
              <a:buSzPct val="135000"/>
              <a:buFont typeface="Arial" panose="020B0604020202020204" pitchFamily="34" charset="0"/>
              <a:buNone/>
            </a:pPr>
            <a:endParaRPr lang="es-ES_tradnl" altLang="en-US" sz="2000" b="1" dirty="0" smtClean="0">
              <a:solidFill>
                <a:srgbClr val="140472"/>
              </a:solidFill>
              <a:latin typeface="Arial" pitchFamily="34" charset="0"/>
              <a:ea typeface="Arial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ES_tradnl" altLang="en-US" sz="2000" b="1" dirty="0" smtClean="0">
                <a:solidFill>
                  <a:srgbClr val="140472"/>
                </a:solidFill>
                <a:latin typeface="Arial" pitchFamily="34" charset="0"/>
                <a:ea typeface="Arial" pitchFamily="34" charset="0"/>
                <a:cs typeface="Arial" panose="020B0604020202020204" pitchFamily="34" charset="0"/>
              </a:rPr>
              <a:t>Especies europeas</a:t>
            </a:r>
          </a:p>
          <a:p>
            <a:pPr marL="742950" lvl="1" indent="-285750">
              <a:lnSpc>
                <a:spcPct val="90000"/>
              </a:lnSpc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ES_tradnl" altLang="en-US" sz="2000" b="1" dirty="0" smtClean="0">
                <a:solidFill>
                  <a:srgbClr val="140472"/>
                </a:solidFill>
                <a:latin typeface="Arial" pitchFamily="34" charset="0"/>
                <a:ea typeface="Arial" pitchFamily="34" charset="0"/>
                <a:cs typeface="Arial" panose="020B0604020202020204" pitchFamily="34" charset="0"/>
              </a:rPr>
              <a:t>Especie exótica / invasiva</a:t>
            </a:r>
          </a:p>
          <a:p>
            <a:pPr marL="742950" lvl="1" indent="-285750">
              <a:lnSpc>
                <a:spcPct val="90000"/>
              </a:lnSpc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ES_tradnl" altLang="en-US" sz="2000" b="1" dirty="0" smtClean="0">
              <a:solidFill>
                <a:srgbClr val="140472"/>
              </a:solidFill>
              <a:latin typeface="Arial" pitchFamily="34" charset="0"/>
              <a:ea typeface="Arial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90000"/>
              </a:lnSpc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ES_tradnl" altLang="en-US" sz="2000" b="1" dirty="0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Feral – especie doméstica que se escapó y se encuentra en vida libre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71BB6-7760-4736-931E-91756793EE8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43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F518-000E-4CD4-8D21-4A19293CEB2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93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F518-000E-4CD4-8D21-4A19293CEB2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774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Muestras para diagnóstico de enfermedades se pueden tomar de manera oportuna en cualquier lado, o se puede enfocar en áreas de alto riesgo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D9A16-5E53-45AE-92CF-783190EFC9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69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altLang="en-US" sz="12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Programa de Enfermedades de Vida Silvestre de los Servicios de Vida Silvestre desarrolla procedimientos y protocolos para el monitoreo de enfermedades en cerdos ferales.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D38C8-57E3-49D0-BF08-DED63B9C428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42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w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w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25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85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74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10728" y="6488668"/>
            <a:ext cx="9154728" cy="36933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>
                  <a:lumMod val="85000"/>
                </a:prstClr>
              </a:solidFill>
              <a:latin typeface="+mn-lt"/>
            </a:endParaRPr>
          </a:p>
        </p:txBody>
      </p:sp>
      <p:pic>
        <p:nvPicPr>
          <p:cNvPr id="90" name="Picture 1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40" y="6545904"/>
            <a:ext cx="1805608" cy="298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1" name="Group 13"/>
          <p:cNvGrpSpPr>
            <a:grpSpLocks/>
          </p:cNvGrpSpPr>
          <p:nvPr userDrawn="1"/>
        </p:nvGrpSpPr>
        <p:grpSpPr bwMode="auto">
          <a:xfrm>
            <a:off x="6973956" y="6566452"/>
            <a:ext cx="2057400" cy="228600"/>
            <a:chOff x="3931" y="3920"/>
            <a:chExt cx="1694" cy="199"/>
          </a:xfrm>
        </p:grpSpPr>
        <p:pic>
          <p:nvPicPr>
            <p:cNvPr id="92" name="Picture 11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72" y="3925"/>
              <a:ext cx="13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1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31" y="3920"/>
              <a:ext cx="290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963235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621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12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826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19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9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4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89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96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505AC-3413-4E3C-AB7C-77E6407F08E0}" type="datetimeFigureOut">
              <a:rPr lang="en-US" smtClean="0"/>
              <a:t>20/07/15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AC0A3-4C8A-4E4E-9279-2B2879188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31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microsoft.com/office/2007/relationships/hdphoto" Target="../media/hdphoto1.wdp"/><Relationship Id="rId6" Type="http://schemas.openxmlformats.org/officeDocument/2006/relationships/image" Target="../media/image22.jpe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01" Type="http://schemas.openxmlformats.org/officeDocument/2006/relationships/hyperlink" Target="JWD%5CPrevalence%20of%20Antibodies%20to%20Selected%20Viral%20and%20Bacterial%20Pathogens%20in.pdf" TargetMode="External"/><Relationship Id="rId102" Type="http://schemas.openxmlformats.org/officeDocument/2006/relationships/hyperlink" Target="The%20boar%20operated%20system%20a%20novel%20method%20to%20deliver%20baits%20to%20wild%20pigs.pdf" TargetMode="External"/><Relationship Id="rId103" Type="http://schemas.openxmlformats.org/officeDocument/2006/relationships/image" Target="../media/image38.png"/><Relationship Id="rId104" Type="http://schemas.openxmlformats.org/officeDocument/2006/relationships/hyperlink" Target="First%20data%20on%20eurasian%20Wild%20boar%20response%20to%20oral%20immunization%20with%20BCG%20and%20challenge%20with%20a%20Mycobacterium%20bovis%20field%20strain.pdf" TargetMode="External"/><Relationship Id="rId105" Type="http://schemas.openxmlformats.org/officeDocument/2006/relationships/image" Target="../media/image39.png"/><Relationship Id="rId106" Type="http://schemas.openxmlformats.org/officeDocument/2006/relationships/hyperlink" Target="First%20assessment%20of%20CSF%20marker%20vaccine%20candidate%20CD7_E2alf%20for%20oral%20immunization%20of%20wild%20boar%20under%20field%20conditions.pdf" TargetMode="External"/><Relationship Id="rId107" Type="http://schemas.openxmlformats.org/officeDocument/2006/relationships/hyperlink" Target="CP7%20E2alf-%20A%20safe%20and%20efficient%20marker%20vaccine%20strain%20for%20oral.pdf" TargetMode="External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.jpg"/><Relationship Id="rId3" Type="http://schemas.openxmlformats.org/officeDocument/2006/relationships/hyperlink" Target="..%5CArt%C3%ADculos%20de%20cerdos%5CHepatitis%20E%20Virus%20Antibody%20Prevalence%20in%20Wildlife%20in%20Poland.pdf" TargetMode="External"/><Relationship Id="rId4" Type="http://schemas.openxmlformats.org/officeDocument/2006/relationships/image" Target="../media/image31.jpeg"/><Relationship Id="rId5" Type="http://schemas.openxmlformats.org/officeDocument/2006/relationships/hyperlink" Target="..%5CArt%C3%ADculos%20de%20cerdos%5CSeasonal%20variations%20of%20Wild%20Boar%20distribution%20in%20agricultural%20landscapes.pdf" TargetMode="External"/><Relationship Id="rId6" Type="http://schemas.openxmlformats.org/officeDocument/2006/relationships/hyperlink" Target="..%5CArt%C3%ADculos%20de%20cerdos%5CAge%20structure%20and%20sex%20ratio%20in%20wild%20boar%20in%20southern%20Poland.pdf" TargetMode="External"/><Relationship Id="rId7" Type="http://schemas.openxmlformats.org/officeDocument/2006/relationships/hyperlink" Target="..%5CArt%C3%ADculos%20de%20cerdos%5CNew%20evidence%20of%20the%20presence%20of%20Wild%20Boar%20in%20Finland%20turing%20early%20Holocene.pdf" TargetMode="External"/><Relationship Id="rId8" Type="http://schemas.openxmlformats.org/officeDocument/2006/relationships/hyperlink" Target="..%5CArt%C3%ADculos%20de%20cerdos%5CNon-tuberculosis%20Mycobacteria%20in%20Wild%20Boar%20from%20Southern%20Spain.pdf" TargetMode="External"/><Relationship Id="rId9" Type="http://schemas.openxmlformats.org/officeDocument/2006/relationships/hyperlink" Target="..%5CArt%C3%ADculos%20de%20cerdos%5CEffect%20of%20habitat%20and%20game%20management%20practices%20on%20ring-necked%20pheasant%20harvest%20in%20the%20Czech%20Republic.pdf" TargetMode="External"/><Relationship Id="rId108" Type="http://schemas.openxmlformats.org/officeDocument/2006/relationships/hyperlink" Target="Short-term%20endocrine%20and%20metabolic%20reactions%20before%20and%20after.pdf" TargetMode="External"/><Relationship Id="rId109" Type="http://schemas.openxmlformats.org/officeDocument/2006/relationships/hyperlink" Target="Individual%20return%20to%20Leydig%20cell%20function%20after%20GnRH-immunization%20of%20boars.pdf" TargetMode="External"/><Relationship Id="rId10" Type="http://schemas.openxmlformats.org/officeDocument/2006/relationships/hyperlink" Target="..%5CArt%C3%ADculos%20de%20cerdos%5CThe%20relationship%20between%20socioeconomic%20indices%20and%20potentially%20zoonotic%20pathogens%20carried%20by%20wild%20Norway%20rats-%20a%20survey%20in%20Rhone,%20France%202010-2012.pdf" TargetMode="External"/><Relationship Id="rId11" Type="http://schemas.openxmlformats.org/officeDocument/2006/relationships/hyperlink" Target="..%5CArt%C3%ADculos%20de%20cerdos%5CHepatitis%20E%20virus%20genotype%204%20in%20a%20pig%20farm,%20Italy,%202013.pdf" TargetMode="External"/><Relationship Id="rId12" Type="http://schemas.openxmlformats.org/officeDocument/2006/relationships/hyperlink" Target="..%5CArt%C3%ADculos%20de%20cerdos%5CWild%20boar%20populations%20up,%20number%20of%20hunter%20down.%20Europe.pdf" TargetMode="External"/><Relationship Id="rId13" Type="http://schemas.openxmlformats.org/officeDocument/2006/relationships/hyperlink" Target="..%5CArt%C3%ADculos%20de%20cerdos%5CModeling%20the%20distribution%20of%20Apennine%20brown%20bears%20during%20hyperphagia%20to%20reduces%20the%20impact%20of%20wild%20boar%20hunting.pdf" TargetMode="External"/><Relationship Id="rId14" Type="http://schemas.openxmlformats.org/officeDocument/2006/relationships/hyperlink" Target="..%5CArt%C3%ADculos%20de%20cerdos%5CAgricultural%20and%20management%20practices%20and%20bacterial%20contamination%20in%20greenhouse%20vs%20open%20field%20lettuce%20production.pdf" TargetMode="External"/><Relationship Id="rId15" Type="http://schemas.openxmlformats.org/officeDocument/2006/relationships/hyperlink" Target="..%5CArt%C3%ADculos%20de%20cerdos%5CSerological%20and%20virological%20survey%20of%20hepatitis%20E%20virus%20in%20Wild%20boar%20populations%20in%20Northwestern%20Italy-%20detection%20of%20HEV%20subtypes%203e%20and%203f.pdf" TargetMode="External"/><Relationship Id="rId16" Type="http://schemas.openxmlformats.org/officeDocument/2006/relationships/hyperlink" Target="..%5CArt%C3%ADculos%20de%20cerdos%5CTowards%20understanding%20wild%20boar%20movement,%20a%20synthetic%20movement%20ecology%20approach.pdf" TargetMode="External"/><Relationship Id="rId17" Type="http://schemas.openxmlformats.org/officeDocument/2006/relationships/hyperlink" Target="..%5CArt%C3%ADculos%20de%20cerdos%5CAvoidances%20of%20high%20traffic%20levels%20results%20in%20lower%20risk%20of%20wild%20boar-vehicle%20accidents.pdf" TargetMode="External"/><Relationship Id="rId18" Type="http://schemas.openxmlformats.org/officeDocument/2006/relationships/hyperlink" Target="..%5CArt%C3%ADculos%20de%20cerdos%5CMales%20and%20Females%20Contribute%20Unequally%20to%20Offspring%20Genetic%20Diversity%20in%20the%20Polygandrous%20Mating%20System%20of%20Wild%20Boar.pdf" TargetMode="External"/><Relationship Id="rId19" Type="http://schemas.openxmlformats.org/officeDocument/2006/relationships/hyperlink" Target="..%5CArt%C3%ADculos%20de%20cerdos%5CShort-term%20response%20and%20recovery%20of%20bluebells%20after%20rooting%20by%20wild%20boar.pdf" TargetMode="External"/><Relationship Id="rId30" Type="http://schemas.openxmlformats.org/officeDocument/2006/relationships/hyperlink" Target="..%5CArt%C3%ADculos%20de%20cerdos%5CUnforeseen%20Effects%20of%20Supplementary%20feeding,%20Ungulate%20baiting%20sites%20as%20hotspots%20for%20ground-nest%20predation.pdf" TargetMode="External"/><Relationship Id="rId31" Type="http://schemas.openxmlformats.org/officeDocument/2006/relationships/hyperlink" Target="..%5CArt%C3%ADculos%20de%20cerdos%5CEfficacy%20of%20marker%20vaccine%20candidate%20CP7_E2alf%20against%20challenge%20with%20CSF%20isolates%20of%20different%20genotypes.pdf" TargetMode="External"/><Relationship Id="rId32" Type="http://schemas.openxmlformats.org/officeDocument/2006/relationships/hyperlink" Target="..%5CArt%C3%ADculos%20de%20cerdos%5CExploration%20forays%20in%20juvenile%20European%20hares-dispersal%20preludes%20or%20hunting-induced%20troubles.pdf" TargetMode="External"/><Relationship Id="rId33" Type="http://schemas.openxmlformats.org/officeDocument/2006/relationships/hyperlink" Target="..%5CArt%C3%ADculos%20de%20cerdos%5Ccomparing%20red%20deer%20and%20wild%20boar%20dispersal%20patterns%20in%20southern%20Belgium.pdf" TargetMode="External"/><Relationship Id="rId34" Type="http://schemas.openxmlformats.org/officeDocument/2006/relationships/hyperlink" Target="..%5CArt%C3%ADculos%20de%20cerdos%5CPathogenesis%20of%20ASF%20in%20domestic%20and%20European%20Wild%20Boar.pdf" TargetMode="External"/><Relationship Id="rId35" Type="http://schemas.openxmlformats.org/officeDocument/2006/relationships/hyperlink" Target="..%5CArt%C3%ADculos%20de%20cerdos%5CSpatiotemporal%20behavioral%20plasticity%20of%20Wild%20Boar%20under%20contrasting%20conditions%20of%20human%20pressure,%20primeval%20forest%20and%20metropolitan%20area.pdf" TargetMode="External"/><Relationship Id="rId36" Type="http://schemas.openxmlformats.org/officeDocument/2006/relationships/hyperlink" Target="..%5CArt%C3%ADculos%20de%20cerdos%5CEffects%20of%20cattle%20on%20Salmonella%20Carriage,%20Diversity%20and%20antimicrobial%20resistance%20in%20free-ranging%20wild%20boar%20in%20Northeastern%20Spain.pdf" TargetMode="External"/><Relationship Id="rId37" Type="http://schemas.openxmlformats.org/officeDocument/2006/relationships/hyperlink" Target="..%5CArt%C3%ADculos%20de%20cerdos%5COxford-Analytica-The-Costs-of-Animal-Disease_October2012.pdf" TargetMode="External"/><Relationship Id="rId38" Type="http://schemas.openxmlformats.org/officeDocument/2006/relationships/hyperlink" Target="..%5CArt%C3%ADculos%20de%20cerdos%5CDo%20changes%20in%20soil%20properties%20after%20rooting%20by%20wild.pdf" TargetMode="External"/><Relationship Id="rId39" Type="http://schemas.openxmlformats.org/officeDocument/2006/relationships/hyperlink" Target="..%5CArt%C3%ADculos%20de%20cerdos%5CA%20long-term%20serologic%20survey%20on%20aujeszky's%20disease%20virus%20infections%20in%20wild%20boar%20in%20East%20Germany.pdf" TargetMode="External"/><Relationship Id="rId50" Type="http://schemas.openxmlformats.org/officeDocument/2006/relationships/hyperlink" Target="..%5CArt%C3%ADculos%20de%20cerdos%5CDiseases%20of%20humans%20and%20their%20domestic%20mammals,%20pathogen%20characteristics,%20host%20range%20and%20the%20risk%20of%20emergence.pdf" TargetMode="External"/><Relationship Id="rId51" Type="http://schemas.openxmlformats.org/officeDocument/2006/relationships/hyperlink" Target="..%5CArt%C3%ADculos%20de%20cerdos%5CA%20One%20Health%20framework%20for%20estimating%20the%20economic%20costs%20of%20zoonotic%20diseases%20on%20society.pdf" TargetMode="External"/><Relationship Id="rId52" Type="http://schemas.openxmlformats.org/officeDocument/2006/relationships/hyperlink" Target="..%5CArt%C3%ADculos%20de%20cerdos%5CHuman%20Benefits%20of%20animal%20interventions%20for%20zoonosis%20control.pdf" TargetMode="External"/><Relationship Id="rId53" Type="http://schemas.openxmlformats.org/officeDocument/2006/relationships/hyperlink" Target="..%5CArt%C3%ADculos%20de%20cerdos%5CProMed%5CASF%20-%20Ukraine%20resolved.pdf" TargetMode="External"/><Relationship Id="rId54" Type="http://schemas.openxmlformats.org/officeDocument/2006/relationships/image" Target="../media/image32.png"/><Relationship Id="rId55" Type="http://schemas.openxmlformats.org/officeDocument/2006/relationships/hyperlink" Target="..%5CArt%C3%ADculos%20de%20cerdos%5CProMed%5CASF%20-%20Ukraine.pdf" TargetMode="External"/><Relationship Id="rId56" Type="http://schemas.openxmlformats.org/officeDocument/2006/relationships/hyperlink" Target="..%5CArt%C3%ADculos%20de%20cerdos%5CProMed%5CBovine%20tuberculosis%20-%20UK%20Wild%20boar.pdf" TargetMode="External"/><Relationship Id="rId57" Type="http://schemas.openxmlformats.org/officeDocument/2006/relationships/image" Target="../media/image33.png"/><Relationship Id="rId58" Type="http://schemas.openxmlformats.org/officeDocument/2006/relationships/hyperlink" Target="..%5CArt%C3%ADculos%20de%20cerdos%5CProMed%5CTrichinellosis%20-Belgium%20ex%20Spain.pdf" TargetMode="External"/><Relationship Id="rId59" Type="http://schemas.openxmlformats.org/officeDocument/2006/relationships/image" Target="../media/image34.png"/><Relationship Id="rId70" Type="http://schemas.openxmlformats.org/officeDocument/2006/relationships/hyperlink" Target="ProMed%5CASF%20EU%20Consultation.pdf" TargetMode="External"/><Relationship Id="rId71" Type="http://schemas.openxmlformats.org/officeDocument/2006/relationships/hyperlink" Target="ProMed%5CASF-%20Lithuania,%20Russia%20Control.pdf" TargetMode="External"/><Relationship Id="rId72" Type="http://schemas.openxmlformats.org/officeDocument/2006/relationships/hyperlink" Target="ProMed%5CASF%20Lituania%20jan-2014.pdf" TargetMode="External"/><Relationship Id="rId73" Type="http://schemas.openxmlformats.org/officeDocument/2006/relationships/hyperlink" Target="ProMed%5CASF-Lithuania%20outbreak.pdf" TargetMode="External"/><Relationship Id="rId74" Type="http://schemas.openxmlformats.org/officeDocument/2006/relationships/hyperlink" Target="ProMed%5CASF-%20Lithuania%20(Alytus,%20Vilinius).pdf" TargetMode="External"/><Relationship Id="rId75" Type="http://schemas.openxmlformats.org/officeDocument/2006/relationships/hyperlink" Target="ProMed%5CASF-%20Lithuania%20(Alytus).pdf" TargetMode="External"/><Relationship Id="rId76" Type="http://schemas.openxmlformats.org/officeDocument/2006/relationships/hyperlink" Target="ProMed%5CASF-%20Lithuania.pdf" TargetMode="External"/><Relationship Id="rId77" Type="http://schemas.openxmlformats.org/officeDocument/2006/relationships/hyperlink" Target="ProMed%5CUndiagnosed%20deaths,%20Swine%20-%20Lithuania.pdf" TargetMode="External"/><Relationship Id="rId78" Type="http://schemas.openxmlformats.org/officeDocument/2006/relationships/hyperlink" Target="ProMed%5CBrucellosis%20porcine%20-%20Netherlands.pdf" TargetMode="External"/><Relationship Id="rId79" Type="http://schemas.openxmlformats.org/officeDocument/2006/relationships/hyperlink" Target="ProMed%5CTrichinellosis%20wild%20boar%20meat-%20Germany.pdf" TargetMode="External"/><Relationship Id="rId110" Type="http://schemas.openxmlformats.org/officeDocument/2006/relationships/hyperlink" Target="Pharmacological%20and%20toxicological%20assessment%20of%20a%20potential%20GnRH%20vaccine%20in.pdf" TargetMode="External"/><Relationship Id="rId90" Type="http://schemas.openxmlformats.org/officeDocument/2006/relationships/hyperlink" Target="ProMed%5CFMD%20Wild%20boar%20Bulgaria%20(Burgas).pdf" TargetMode="External"/><Relationship Id="rId91" Type="http://schemas.openxmlformats.org/officeDocument/2006/relationships/hyperlink" Target="ProMed%5CFMD%20wild%20boar-Bulgaria.pdf" TargetMode="External"/><Relationship Id="rId92" Type="http://schemas.openxmlformats.org/officeDocument/2006/relationships/hyperlink" Target="ProMed%5CBrucelosis%20LAtvia%202010.pdf" TargetMode="External"/><Relationship Id="rId93" Type="http://schemas.openxmlformats.org/officeDocument/2006/relationships/hyperlink" Target="ProMed%5CCSF,%20wild%20boar%20-%20Russia.pdf" TargetMode="External"/><Relationship Id="rId94" Type="http://schemas.openxmlformats.org/officeDocument/2006/relationships/hyperlink" Target="ProMed%5CAujeszky%20Germany%202009.pdf" TargetMode="External"/><Relationship Id="rId95" Type="http://schemas.openxmlformats.org/officeDocument/2006/relationships/image" Target="../media/image35.jpeg"/><Relationship Id="rId96" Type="http://schemas.openxmlformats.org/officeDocument/2006/relationships/image" Target="../media/image36.png"/><Relationship Id="rId97" Type="http://schemas.openxmlformats.org/officeDocument/2006/relationships/hyperlink" Target="Prevalences%20and%20Genotype%20identification%20of%20Toxoplasma%20gondii%20in%20wild%20animals%20from%20southwestern%20Spain.pdf" TargetMode="External"/><Relationship Id="rId98" Type="http://schemas.openxmlformats.org/officeDocument/2006/relationships/image" Target="../media/image37.png"/><Relationship Id="rId99" Type="http://schemas.openxmlformats.org/officeDocument/2006/relationships/hyperlink" Target="JWD%5CPrevalences%20of%20infection%20and%20genetic%20diversity%20of%20PCV2%20in%20wild%20boar%20in%20Poland.pdf" TargetMode="External"/><Relationship Id="rId111" Type="http://schemas.openxmlformats.org/officeDocument/2006/relationships/hyperlink" Target="Efficacy%20of%20an%20AS03A-adjuvanted%20split%20H5N1%20influenza%20vaccine%20against%20an.pdf" TargetMode="External"/><Relationship Id="rId112" Type="http://schemas.openxmlformats.org/officeDocument/2006/relationships/hyperlink" Target="JWD%5CSerological,%20molecular%20and%20pathologic%20survey%20of%20pseudorabies%20virus%20infection%20in%20hunted%20wild%20boars.pdf" TargetMode="External"/><Relationship Id="rId113" Type="http://schemas.openxmlformats.org/officeDocument/2006/relationships/hyperlink" Target="Brucellosis%20in%20the%20US-%20Role%20and%20significance%20of%20wildlife%20reservoirs.pdf" TargetMode="External"/><Relationship Id="rId114" Type="http://schemas.openxmlformats.org/officeDocument/2006/relationships/image" Target="../media/image40.png"/><Relationship Id="rId115" Type="http://schemas.openxmlformats.org/officeDocument/2006/relationships/hyperlink" Target="Regiona%20perspectives%20and%20opportunities%20for%20feral%20hog%20management%20in%20TX.pdf" TargetMode="External"/><Relationship Id="rId116" Type="http://schemas.openxmlformats.org/officeDocument/2006/relationships/image" Target="../media/image41.png"/><Relationship Id="rId117" Type="http://schemas.openxmlformats.org/officeDocument/2006/relationships/hyperlink" Target="Wildlife-vehicle%20collisions%20in%20Spain.pdf" TargetMode="External"/><Relationship Id="rId118" Type="http://schemas.openxmlformats.org/officeDocument/2006/relationships/image" Target="../media/image42.jpeg"/><Relationship Id="rId20" Type="http://schemas.openxmlformats.org/officeDocument/2006/relationships/hyperlink" Target="..%5CArt%C3%ADculos%20de%20cerdos%5CPresence%20of%20salmonella,%20yersinia%20enterocolitica,%20yersinia%20pseudotuberculosis%20and%20e%20coli%20in%20wild%20boars.pdf" TargetMode="External"/><Relationship Id="rId21" Type="http://schemas.openxmlformats.org/officeDocument/2006/relationships/hyperlink" Target="..%5CArt%C3%ADculos%20de%20cerdos%5CSeroprevalence%20of%20Hepatitis%20E%20virus%20in%20Domestic%20Pigs%20and%20Wild%20Boars%20in%20Switzerland.pdf" TargetMode="External"/><Relationship Id="rId22" Type="http://schemas.openxmlformats.org/officeDocument/2006/relationships/hyperlink" Target="..%5CArt%C3%ADculos%20de%20cerdos%5CMining%20the%20pig%20genome%20to%20investigate%20the%20domestication%20process.pdf" TargetMode="External"/><Relationship Id="rId23" Type="http://schemas.openxmlformats.org/officeDocument/2006/relationships/hyperlink" Target="..%5CArt%C3%ADculos%20de%20cerdos%5CHigh-density%20dependence%20but%20low%20impact%20on%20selected%20reproduction%20parameters%20of%20brucella%20suis%20biovar%202%20in%20wild%20boar%20hunting%20estates%20from%20southwestern%20spain.pdf" TargetMode="External"/><Relationship Id="rId24" Type="http://schemas.openxmlformats.org/officeDocument/2006/relationships/hyperlink" Target="..%5CArt%C3%ADculos%20de%20cerdos%5CThe%20role%20of%20game%20in%20the%20spread%20of%20tick-borne%20encephalitis%20in%20the%20Czech%20Republic.pdf" TargetMode="External"/><Relationship Id="rId25" Type="http://schemas.openxmlformats.org/officeDocument/2006/relationships/hyperlink" Target="..%5CArt%C3%ADculos%20de%20cerdos%5Ccomparison%20of%20two%20real-time%20RT-PCR%20assays%20for%20differentiation%20of%20C-Strain%20vaccinated%20from%20CSF%20infected%20pigs%20and%20wild%20boar.pdf" TargetMode="External"/><Relationship Id="rId26" Type="http://schemas.openxmlformats.org/officeDocument/2006/relationships/hyperlink" Target="..%5CArt%C3%ADculos%20de%20cerdos%5CA%20novel%20bromodeoxyuridine-resistant%20wild%20boar%20lung%20cell%20line%20facilitates%20generation%20of%20ASFV%20recombinants.pdf" TargetMode="External"/><Relationship Id="rId27" Type="http://schemas.openxmlformats.org/officeDocument/2006/relationships/hyperlink" Target="..%5CArt%C3%ADculos%20de%20cerdos%5CThe%20BOS%20as%20a%20species-specific%20method%20to%20deliver%20baits%20to%20wild%20boar%20in%20a%20Mediterranean%20area.pdf" TargetMode="External"/><Relationship Id="rId28" Type="http://schemas.openxmlformats.org/officeDocument/2006/relationships/hyperlink" Target="..%5CArt%C3%ADculos%20de%20cerdos%5CAn%20invasive%20vector%20of%20zoonotic%20disease%20sustained%20by%20anthropogenic%20resources-%20The%20racoon%20dog%20in%20Northern%20Europe.pdf" TargetMode="External"/><Relationship Id="rId29" Type="http://schemas.openxmlformats.org/officeDocument/2006/relationships/hyperlink" Target="..%5CArt%C3%ADculos%20de%20cerdos%5CMolecular%20evidence%20of%20anaplasma%20Phagocytophilum%20in%20wild%20boar%20in%20Belgium.pdf" TargetMode="External"/><Relationship Id="rId40" Type="http://schemas.openxmlformats.org/officeDocument/2006/relationships/hyperlink" Target="..%5CArt%C3%ADculos%20de%20cerdos%5CSex%20effect%20on%20habitat%20selection%20in%20response%20to%20hunting%20disturbance,%20the%20study%20of%20wild%20boar.pdf" TargetMode="External"/><Relationship Id="rId41" Type="http://schemas.openxmlformats.org/officeDocument/2006/relationships/hyperlink" Target="..%5CArt%C3%ADculos%20de%20cerdos%5CArtificial%20ground%20nest%20survival%20in%20two%20abandoned%20farmland%20habitats%20on%20Solta%20Island%20(Croatia).pdf" TargetMode="External"/><Relationship Id="rId42" Type="http://schemas.openxmlformats.org/officeDocument/2006/relationships/hyperlink" Target="..%5CArt%C3%ADculos%20de%20cerdos%5CDo%20intensive%20drive%20hunts%20affect%20wild%20boar%20(Sus%20scrofa)%20spatial.pdf" TargetMode="External"/><Relationship Id="rId43" Type="http://schemas.openxmlformats.org/officeDocument/2006/relationships/hyperlink" Target="..%5CArt%C3%ADculos%20de%20cerdos%5CGrubbing%20by%20wild%20boars%20and%20its%20impact%20on%20hardwood%20forest%20soil%20carbon%20dioxide%20emissions%20in%20Switzerland.pdf" TargetMode="External"/><Relationship Id="rId44" Type="http://schemas.openxmlformats.org/officeDocument/2006/relationships/hyperlink" Target="..%5CArt%C3%ADculos%20de%20cerdos%5CPatterns%20of%20crop%20damage%20by%20wild%20boars%20in%20Luxembourg%20over%20a%2010%20year%20period.pdf" TargetMode="External"/><Relationship Id="rId45" Type="http://schemas.openxmlformats.org/officeDocument/2006/relationships/hyperlink" Target="..%5CArt%C3%ADculos%20de%20cerdos%5CEvaluation%20of%20different%20designs%20of%20temporary%20electric%20fence%20system%20for%20the%20protection%20of%20maize%20against%20wild%20boar.pdf" TargetMode="External"/><Relationship Id="rId46" Type="http://schemas.openxmlformats.org/officeDocument/2006/relationships/hyperlink" Target="..%5CArt%C3%ADculos%20de%20cerdos%5CWinter%20habitat%20selection%20by%20wild%20boar%20in%20southeastern%20Poland.pdf" TargetMode="External"/><Relationship Id="rId47" Type="http://schemas.openxmlformats.org/officeDocument/2006/relationships/hyperlink" Target="..%5CArt%C3%ADculos%20de%20cerdos%5CRooting%20damage%20to%20farmland%20in%20Dorset,%20England,%20caused%20by%20feral%20wild%20boar.pdf" TargetMode="External"/><Relationship Id="rId48" Type="http://schemas.openxmlformats.org/officeDocument/2006/relationships/hyperlink" Target="..%5CArt%C3%ADculos%20de%20cerdos%5CDistribution%20and%20status%20of%20feral%20wild%20boar%20in%20Dorset,%20Southern%20England.pdf" TargetMode="External"/><Relationship Id="rId49" Type="http://schemas.openxmlformats.org/officeDocument/2006/relationships/hyperlink" Target="..%5CArt%C3%ADculos%20de%20cerdos%5CDiet%20of%20wild%20boar%20in%20Western%20Europe,%20with%20particular%20reference%20to%20comsumption%20of%20agricultural%20crops.pdf" TargetMode="External"/><Relationship Id="rId60" Type="http://schemas.openxmlformats.org/officeDocument/2006/relationships/hyperlink" Target="..%5CArt%C3%ADculos%20de%20cerdos%5CProMed%5CTrichinellosis%20-Belgium.pdf" TargetMode="External"/><Relationship Id="rId61" Type="http://schemas.openxmlformats.org/officeDocument/2006/relationships/hyperlink" Target="..%5CArt%C3%ADculos%20de%20cerdos%5CProMed%5CASF-%20Russia%20Wild%20boar,%20domestic%20swine.pdf" TargetMode="External"/><Relationship Id="rId62" Type="http://schemas.openxmlformats.org/officeDocument/2006/relationships/hyperlink" Target="..%5CArt%C3%ADculos%20de%20cerdos%5CProMed%5CASF%20Poland%20Update.pdf" TargetMode="External"/><Relationship Id="rId63" Type="http://schemas.openxmlformats.org/officeDocument/2006/relationships/hyperlink" Target="ProMed%5CASF-%20Russia.pdf" TargetMode="External"/><Relationship Id="rId64" Type="http://schemas.openxmlformats.org/officeDocument/2006/relationships/hyperlink" Target="ProMed%5CASF%20Poland-2015.pdf" TargetMode="External"/><Relationship Id="rId65" Type="http://schemas.openxmlformats.org/officeDocument/2006/relationships/hyperlink" Target="ProMed%5CASF%20wild%20boar-%20Russia%20(Smolensk)%20OIE.pdf" TargetMode="External"/><Relationship Id="rId66" Type="http://schemas.openxmlformats.org/officeDocument/2006/relationships/hyperlink" Target="ProMed%5CASF-%20Latvia,%20Lithuania,%20Poland.pdf" TargetMode="External"/><Relationship Id="rId67" Type="http://schemas.openxmlformats.org/officeDocument/2006/relationships/hyperlink" Target="ProMed%5CASF%20-%20Russia%20(Volgograd).pdf" TargetMode="External"/><Relationship Id="rId68" Type="http://schemas.openxmlformats.org/officeDocument/2006/relationships/hyperlink" Target="ProMed%5CASF-Polland%20Feb%202104.pdf" TargetMode="External"/><Relationship Id="rId69" Type="http://schemas.openxmlformats.org/officeDocument/2006/relationships/hyperlink" Target="ProMed%5CASF%20Poland%20Feb%2013-2014.pdf" TargetMode="External"/><Relationship Id="rId100" Type="http://schemas.openxmlformats.org/officeDocument/2006/relationships/hyperlink" Target="JWD%5CPRRS%20and%20PCV2%20in%20SW%20Germany.pdf" TargetMode="External"/><Relationship Id="rId80" Type="http://schemas.openxmlformats.org/officeDocument/2006/relationships/hyperlink" Target="ProMed%5CCSF%20Wild%20Boar%20-%20Latvia%20follow-up.pdf" TargetMode="External"/><Relationship Id="rId81" Type="http://schemas.openxmlformats.org/officeDocument/2006/relationships/hyperlink" Target="ProMed%5CTrichinellosis,%20Human,%20wild%20Boar%20-%20Italy.pdf" TargetMode="External"/><Relationship Id="rId82" Type="http://schemas.openxmlformats.org/officeDocument/2006/relationships/hyperlink" Target="ProMed%5CTrichinosis%20Spain%2012-2012.pdf" TargetMode="External"/><Relationship Id="rId83" Type="http://schemas.openxmlformats.org/officeDocument/2006/relationships/hyperlink" Target="ProMed%5CCSF%20Wild%20Boar%20-%20Latvia.pdf" TargetMode="External"/><Relationship Id="rId84" Type="http://schemas.openxmlformats.org/officeDocument/2006/relationships/hyperlink" Target="ProMed%5CBrucellosis%20-%20Belgium.pdf" TargetMode="External"/><Relationship Id="rId85" Type="http://schemas.openxmlformats.org/officeDocument/2006/relationships/hyperlink" Target="ProMed%5CBrucellosis%20Wild%20boar-%20Belgium.pdf" TargetMode="External"/><Relationship Id="rId86" Type="http://schemas.openxmlformats.org/officeDocument/2006/relationships/hyperlink" Target="ProMed%5CFMD%20-%20Bulgaria,%20Turkey.pdf" TargetMode="External"/><Relationship Id="rId87" Type="http://schemas.openxmlformats.org/officeDocument/2006/relationships/hyperlink" Target="ProMed%5CFMD%20-%20Turkey.pdf" TargetMode="External"/><Relationship Id="rId88" Type="http://schemas.openxmlformats.org/officeDocument/2006/relationships/hyperlink" Target="ProMed%5CTrichinellosis%20fatal,%20wild%20boar%20meat-%20Spain%20(Aragon).pdf" TargetMode="External"/><Relationship Id="rId89" Type="http://schemas.openxmlformats.org/officeDocument/2006/relationships/hyperlink" Target="ProMed%5CCSF%20wild%20boar-%20Russia%20(Smolensk).pdf" TargetMode="External"/></Relationships>
</file>

<file path=ppt/slides/_rels/slide12.xml.rels><?xml version="1.0" encoding="UTF-8" standalone="yes"?>
<Relationships xmlns="http://schemas.openxmlformats.org/package/2006/relationships"><Relationship Id="rId10" Type="http://schemas.openxmlformats.org/officeDocument/2006/relationships/hyperlink" Target="..%5CArt%C3%ADculos%20de%20cerdos%5CManaging%20apparent%20competition%20between%20feral%20pigs%20and%20native%20foxes%20of%20Santa%20Cruz%20Island.pdf" TargetMode="External"/><Relationship Id="rId11" Type="http://schemas.openxmlformats.org/officeDocument/2006/relationships/image" Target="../media/image31.jpeg"/><Relationship Id="rId12" Type="http://schemas.openxmlformats.org/officeDocument/2006/relationships/hyperlink" Target="..%5CArt%C3%ADculos%20de%20cerdos%5CSurveillances%20of%20feral%20swine%20for%20trichinella%20and%20toxoplasma%20gondii%20in%20the%20USA%20and%20host-related%20factors%20associated%20with%20infection.pdf" TargetMode="External"/><Relationship Id="rId13" Type="http://schemas.openxmlformats.org/officeDocument/2006/relationships/hyperlink" Target="..%5CArt%C3%ADculos%20de%20cerdos%5CModification%20by%20a%20Invasive%20Ecosystem%20Engineer%20shifts%20a%20wet%20prairie%20to%20a%20monotypic%20stand.pdf" TargetMode="External"/><Relationship Id="rId14" Type="http://schemas.openxmlformats.org/officeDocument/2006/relationships/hyperlink" Target="..%5CArt%C3%ADculos%20de%20cerdos%5CFine-scale,%20spatial%20and%20temporal%20assessment%20methods%20for%20feral%20swine%20disturbances%20to%20sensitive%20plant%20communities%20in%20southcentral%20FL.pdf" TargetMode="External"/><Relationship Id="rId15" Type="http://schemas.openxmlformats.org/officeDocument/2006/relationships/hyperlink" Target="..%5CArt%C3%ADculos%20de%20cerdos%5CImpacts%20from%20control%20operations%20on%20a%20recreationally%20hunted%20feral%20swine%20population%20at%20a%20large%20military%20installation%20in%20FL.pdf" TargetMode="External"/><Relationship Id="rId16" Type="http://schemas.openxmlformats.org/officeDocument/2006/relationships/hyperlink" Target="..%5CArt%C3%ADculos%20de%20cerdos%5CShiga%20toxin%20producing%20E.coli%20in%20swine,%20the%20public%20health%20perspective.pdf" TargetMode="External"/><Relationship Id="rId17" Type="http://schemas.openxmlformats.org/officeDocument/2006/relationships/hyperlink" Target="..%5CArt%C3%ADculos%20de%20cerdos%5CGovernmental%20provisions%20to%20manage%20and%20erradicate%20feral%20swine%20in%20areas%20of%20the%20US.pdf" TargetMode="External"/><Relationship Id="rId18" Type="http://schemas.openxmlformats.org/officeDocument/2006/relationships/hyperlink" Target="..%5CArt%C3%ADculos%20de%20cerdos%5CInfluenza%20A%20subtype%20H3%20viruses%20in%20Feral%20Swine,%20US.pdf" TargetMode="External"/><Relationship Id="rId19" Type="http://schemas.openxmlformats.org/officeDocument/2006/relationships/hyperlink" Target="..%5CArt%C3%ADculos%20de%20cerdos%5CConsequences%20associated%20with%20the%20recent%20range%20expansion%20of%20nonnative%20feral%20swine.pdf" TargetMode="External"/><Relationship Id="rId60" Type="http://schemas.openxmlformats.org/officeDocument/2006/relationships/hyperlink" Target="..%5CArt%C3%ADculos%20de%20cerdos%5CEscherichia%20coli%200157-H7%20in%20feral%20swine%20near%20spinach%20fields%20and%20cattle,%20central%20california%20coast.pdf" TargetMode="External"/><Relationship Id="rId61" Type="http://schemas.openxmlformats.org/officeDocument/2006/relationships/hyperlink" Target="..%5CArt%C3%ADculos%20de%20cerdos%5CManaging%20vertebrate%20invasive%20species-%20proceedings%20of%20an%20international%20symposium.pdf" TargetMode="External"/><Relationship Id="rId62" Type="http://schemas.openxmlformats.org/officeDocument/2006/relationships/hyperlink" Target="..%5CArt%C3%ADculos%20de%20cerdos%5CUpdate%20on%20the%20environmental%20and%20economic%20costs%20associated%20with%20alien-invasive%20species%20in%20the%20US.pdf" TargetMode="External"/><Relationship Id="rId63" Type="http://schemas.openxmlformats.org/officeDocument/2006/relationships/hyperlink" Target="..%5CArt%C3%ADculos%20de%20cerdos%5CDamage%20reduction%20estimates%20and%20benefit-cost%20ratios%20for%20feral%20swine%20control%20from%20the%20last%20remnant%20of%20a%20basin%20marsh%20system%20in%20Florida.pdf" TargetMode="External"/><Relationship Id="rId64" Type="http://schemas.openxmlformats.org/officeDocument/2006/relationships/hyperlink" Target="..%5CArt%C3%ADculos%20de%20cerdos%5CFeral%20swine%20impacts%20on%20agriculture%20and%20the%20environment.pdf" TargetMode="External"/><Relationship Id="rId65" Type="http://schemas.openxmlformats.org/officeDocument/2006/relationships/hyperlink" Target="..%5CArt%C3%ADculos%20de%20cerdos%5CRange%20expansion,%20population%20sizes%20and%20management%20of%20wild%20pigs%20in%20California.pdf" TargetMode="External"/><Relationship Id="rId66" Type="http://schemas.openxmlformats.org/officeDocument/2006/relationships/hyperlink" Target="..%5CArt%C3%ADculos%20de%20cerdos%5CEffects%20of%20vertebrate%20herbivores%20on%20soil%20processes,%20plant%20biomass,%20litter%20acumulation%20and%20soil%20elevation%20changes%20in%20coastal%20marsh.pdf" TargetMode="External"/><Relationship Id="rId67" Type="http://schemas.openxmlformats.org/officeDocument/2006/relationships/hyperlink" Target="..%5CArt%C3%ADculos%20de%20cerdos%5CWild%20pigs%20in%20the%20US-%20their%20history,%20comparative%20morphology%20and%20current%20status.pdf" TargetMode="External"/><Relationship Id="rId68" Type="http://schemas.openxmlformats.org/officeDocument/2006/relationships/hyperlink" Target="..%5CArt%C3%ADculos%20de%20cerdos%5Ceffects%20of%20wild%20pig%20rooting%20in%20a%20deciduous%20forest.pdf" TargetMode="External"/><Relationship Id="rId69" Type="http://schemas.openxmlformats.org/officeDocument/2006/relationships/hyperlink" Target="..%5CArt%C3%ADculos%20de%20cerdos%5CThe%20progressive%20adaptation%20of%20a%20Georgian%20Isolate%20of%20ASFV%20to%20Vero%20Cells.pdf" TargetMode="External"/><Relationship Id="rId120" Type="http://schemas.openxmlformats.org/officeDocument/2006/relationships/hyperlink" Target="Antibody%20repertoire%20development%20in%20fetal%20and%20neonatal%20piglets.%20XXIII-%20Fetal%20piglets.pdf" TargetMode="External"/><Relationship Id="rId121" Type="http://schemas.openxmlformats.org/officeDocument/2006/relationships/hyperlink" Target="Antibody%20responses%20induced%20in%20mice%20immunized%20with%20recombinant%20adenovectors.pdf" TargetMode="External"/><Relationship Id="rId122" Type="http://schemas.openxmlformats.org/officeDocument/2006/relationships/image" Target="../media/image40.png"/><Relationship Id="rId123" Type="http://schemas.openxmlformats.org/officeDocument/2006/relationships/image" Target="../media/image41.png"/><Relationship Id="rId124" Type="http://schemas.openxmlformats.org/officeDocument/2006/relationships/image" Target="../media/image55.jpeg"/><Relationship Id="rId40" Type="http://schemas.openxmlformats.org/officeDocument/2006/relationships/hyperlink" Target="..%5CArt%C3%ADculos%20de%20cerdos%5CEffects%20of%20feral%20pigs%20exlusion%20on%20Enterococci%20in%20Runoff%20from%20the%20Forested%20Headwaters%20of%20a%20Hawaiian%20Watershed.pdf" TargetMode="External"/><Relationship Id="rId41" Type="http://schemas.openxmlformats.org/officeDocument/2006/relationships/hyperlink" Target="..%5CArt%C3%ADculos%20de%20cerdos%5CFMD%20in%20feral%20swine,%20susceptibility%20and%20transmission.pdf" TargetMode="External"/><Relationship Id="rId42" Type="http://schemas.openxmlformats.org/officeDocument/2006/relationships/hyperlink" Target="..%5CArt%C3%ADculos%20de%20cerdos%5CA%20mark-recapture%20technique%20for%20monitoring%20feral%20swine%20populations.pdf" TargetMode="External"/><Relationship Id="rId90" Type="http://schemas.openxmlformats.org/officeDocument/2006/relationships/hyperlink" Target="Pseudorabies%20and%20winter%20ticks%20in%20feral%20swine%20in%20New%20Hampshire.pdf" TargetMode="External"/><Relationship Id="rId91" Type="http://schemas.openxmlformats.org/officeDocument/2006/relationships/hyperlink" Target="JWD%5CFMD%20A%20look%20from%20the%20wild%20side.pdf" TargetMode="External"/><Relationship Id="rId92" Type="http://schemas.openxmlformats.org/officeDocument/2006/relationships/hyperlink" Target="Identification%20of%20Brucella%20suis%20from%20feral%20swine%20in%20selected%20states%20in%20the%20US.pdf" TargetMode="External"/><Relationship Id="rId93" Type="http://schemas.openxmlformats.org/officeDocument/2006/relationships/hyperlink" Target="JWD%5CInfluenza%20exposure%20in%20feral%20swine.pdf" TargetMode="External"/><Relationship Id="rId94" Type="http://schemas.openxmlformats.org/officeDocument/2006/relationships/hyperlink" Target="Multiplex%20Serology%20for%20Common%20Viral%20Infections%20in%20Feral%20Pigs%20in%20Hawaii%202007-2010.pdf" TargetMode="External"/><Relationship Id="rId95" Type="http://schemas.openxmlformats.org/officeDocument/2006/relationships/hyperlink" Target="Neospora%20caninum%20exposure%20in%20overlapping%20populations%20of%20coyotes%20and%20feral%20swine.pdf" TargetMode="External"/><Relationship Id="rId96" Type="http://schemas.openxmlformats.org/officeDocument/2006/relationships/hyperlink" Target="Pathogen%20exposure%20in%20feral%20swine%20populations%20geographically%20associated%20with%20high%20densities%20of%20transitional%20swine%20premises%20and%20commercial%20swine%20production.pdf" TargetMode="External"/><Relationship Id="rId101" Type="http://schemas.openxmlformats.org/officeDocument/2006/relationships/hyperlink" Target="JWD%5CFirst%20Record%20of%20Pseudorabies%20in%20Feral%20Swine%20in%20Nebraska.pdf" TargetMode="External"/><Relationship Id="rId102" Type="http://schemas.openxmlformats.org/officeDocument/2006/relationships/hyperlink" Target="Box%20traps%20for%20feral%20swine%20capture-%20a%20comparison%20of%20gate%20styles%20in%20TX.pdf" TargetMode="External"/><Relationship Id="rId103" Type="http://schemas.openxmlformats.org/officeDocument/2006/relationships/image" Target="../media/image38.png"/><Relationship Id="rId104" Type="http://schemas.openxmlformats.org/officeDocument/2006/relationships/hyperlink" Target="Isolation%20of%20Campylobacter%20from%20feral%20swine%20on%20the%20ranch%20associated%20with%20the%202006%20e.coli%20spinach%20outbreak%20in%20California.pdf" TargetMode="External"/><Relationship Id="rId105" Type="http://schemas.openxmlformats.org/officeDocument/2006/relationships/image" Target="../media/image49.gif"/><Relationship Id="rId106" Type="http://schemas.openxmlformats.org/officeDocument/2006/relationships/hyperlink" Target="Regiona%20perspectives%20and%20opportunities%20for%20feral%20hog%20management%20in%20TX.pdf" TargetMode="External"/><Relationship Id="rId107" Type="http://schemas.openxmlformats.org/officeDocument/2006/relationships/hyperlink" Target="Transmission%20of%20Influenza%20a%20virus%20in%20pigs.pdf" TargetMode="External"/><Relationship Id="rId108" Type="http://schemas.openxmlformats.org/officeDocument/2006/relationships/image" Target="../media/image50.gif"/><Relationship Id="rId109" Type="http://schemas.openxmlformats.org/officeDocument/2006/relationships/hyperlink" Target="Using%20baits%20to%20deliver%20pharmaceuticals%20to%20feral%20swine%20in%20Southern%20TX.pdf" TargetMode="External"/><Relationship Id="rId97" Type="http://schemas.openxmlformats.org/officeDocument/2006/relationships/hyperlink" Target="Pseudorabies%20in%20feral%20swine%20in%20the%20US%202009-2012.pdf" TargetMode="External"/><Relationship Id="rId98" Type="http://schemas.openxmlformats.org/officeDocument/2006/relationships/hyperlink" Target="..%5C..%5C..%5C..%5C..%5C..%5CAPRSGA~1%5CDOCUME~1%5CGARCES~1%5CDOCUME~1%5CFERALS~1%5CARTCUL~1%5CUse%20of%20serology%20and%20bacterial%20culture%20to%20determine%20prevalence%20of%20Brucella%20in%20feral%20swine%20in%20proximity%20to%20a%20beef%20cattle%20herd%20positive%20for%20brucella%20suis%20and%20brucella%20abortus.pdf" TargetMode="External"/><Relationship Id="rId99" Type="http://schemas.openxmlformats.org/officeDocument/2006/relationships/hyperlink" Target="JWD%5CDetection%20of%20Clostridium%20difficile%20and%20Salmonella%20in%20Feral%20Swine.pdf" TargetMode="External"/><Relationship Id="rId43" Type="http://schemas.openxmlformats.org/officeDocument/2006/relationships/hyperlink" Target="..%5CArt%C3%ADculos%20de%20cerdos%5CMaking%20contact-%20rooting%20out%20the%20potential%20for%20exposure%20of%20commercial%20production%20swine%20facilites%20to%20feral%20swine%20in%20North%20Carolina.pdf" TargetMode="External"/><Relationship Id="rId44" Type="http://schemas.openxmlformats.org/officeDocument/2006/relationships/hyperlink" Target="..%5CArt%C3%ADculos%20de%20cerdos%5CRunoff,%20sediment%20Transport%20and%20effects%20of%20feral%20pigs%20exlusion%20in%20a%20forested%20hawaiian%20watershed.pdf" TargetMode="External"/><Relationship Id="rId45" Type="http://schemas.openxmlformats.org/officeDocument/2006/relationships/hyperlink" Target="..%5CArt%C3%ADculos%20de%20cerdos%5CEvaluation%20of%20fences%20for%20containing%20feral%20swine%20under%20simulated%20depopulation%20conditions.pdf" TargetMode="External"/><Relationship Id="rId46" Type="http://schemas.openxmlformats.org/officeDocument/2006/relationships/hyperlink" Target="..%5CArt%C3%ADculos%20de%20cerdos%5CImmune%20Responses%20and%20protection%20against%20experimental%20Bsuis.pdf" TargetMode="External"/><Relationship Id="rId47" Type="http://schemas.openxmlformats.org/officeDocument/2006/relationships/hyperlink" Target="..%5CArt%C3%ADculos%20de%20cerdos%5CDramatic%20and%20immediate%20improvements%20for%20threatend%20sea%20turtles%20and%20shorebirds%20following%20predator%20management.pdf" TargetMode="External"/><Relationship Id="rId48" Type="http://schemas.openxmlformats.org/officeDocument/2006/relationships/hyperlink" Target="..%5CArt%C3%ADculos%20de%20cerdos%5CVariation%20of%20Aujeszky's%20disease%20viruses%20in%20wild%20swine%20in%20USA.pdf" TargetMode="External"/><Relationship Id="rId49" Type="http://schemas.openxmlformats.org/officeDocument/2006/relationships/hyperlink" Target="..%5CArt%C3%ADculos%20de%20cerdos%5CIntake%20of%20mast%20by%20wildlife%20in%20Texas%20and%20the%20potential%20for%20competition%20with%20wild%20boars.pdf" TargetMode="External"/><Relationship Id="rId100" Type="http://schemas.openxmlformats.org/officeDocument/2006/relationships/hyperlink" Target="JWD%5CPREVALENCE%20OF%20ANTIBODY%20TO%20TOXOPLASMA%20GONDII%20AND.pdf" TargetMode="External"/><Relationship Id="rId20" Type="http://schemas.openxmlformats.org/officeDocument/2006/relationships/hyperlink" Target="..%5CArt%C3%ADculos%20de%20cerdos%5CVegetative%20impact%20of%20feral%20horses,%20feral%20pigs%20and%20white%20tailed%20deer%20on%20the%20Currituck%20National%20Wildlife%20Refuge,%20North%20Carolina.pdf" TargetMode="External"/><Relationship Id="rId21" Type="http://schemas.openxmlformats.org/officeDocument/2006/relationships/hyperlink" Target="..%5CArt%C3%ADculos%20de%20cerdos%5CMitochondrial%20Diversity%20supports%20multiple%20origins%20for%20invasive%20pigs.pdf" TargetMode="External"/><Relationship Id="rId22" Type="http://schemas.openxmlformats.org/officeDocument/2006/relationships/hyperlink" Target="..%5CArt%C3%ADculos%20de%20cerdos%5CInvasive%20feral%20pigs%20impact%20native%20tree%20ferns%20and%20woody%20seedlings%20in%20Hawaiian%20forest.pdf" TargetMode="External"/><Relationship Id="rId70" Type="http://schemas.openxmlformats.org/officeDocument/2006/relationships/hyperlink" Target="ProMed%5CAujeszky%20-%20US.pdf" TargetMode="External"/><Relationship Id="rId71" Type="http://schemas.openxmlformats.org/officeDocument/2006/relationships/image" Target="../media/image45.jpeg"/><Relationship Id="rId72" Type="http://schemas.openxmlformats.org/officeDocument/2006/relationships/hyperlink" Target="ProMed%5CBovine%20tuberculosis-%20usa%20march%202013.pdf" TargetMode="External"/><Relationship Id="rId73" Type="http://schemas.openxmlformats.org/officeDocument/2006/relationships/image" Target="../media/image46.png"/><Relationship Id="rId74" Type="http://schemas.openxmlformats.org/officeDocument/2006/relationships/hyperlink" Target="ProMed%5CB.suis,%20psudorabies%20Usa%20dec%202012.pdf" TargetMode="External"/><Relationship Id="rId75" Type="http://schemas.openxmlformats.org/officeDocument/2006/relationships/hyperlink" Target="ProMed%5CEbola%20Pigs%202012.pdf" TargetMode="External"/><Relationship Id="rId76" Type="http://schemas.openxmlformats.org/officeDocument/2006/relationships/hyperlink" Target="ProMed%5CB.suis%20april%202012%20USA.pdf" TargetMode="External"/><Relationship Id="rId77" Type="http://schemas.openxmlformats.org/officeDocument/2006/relationships/hyperlink" Target="ProMed%5Cpseudorabies%20USA%20august%202011.pdf" TargetMode="External"/><Relationship Id="rId78" Type="http://schemas.openxmlformats.org/officeDocument/2006/relationships/hyperlink" Target="ProMed%5CB.%20Suis%20Tx%202011.pdf" TargetMode="External"/><Relationship Id="rId79" Type="http://schemas.openxmlformats.org/officeDocument/2006/relationships/image" Target="../media/image47.png"/><Relationship Id="rId23" Type="http://schemas.openxmlformats.org/officeDocument/2006/relationships/hyperlink" Target="..%5CArt%C3%ADculos%20de%20cerdos%5CVegetation%20response%20to%20removal%20of%20non-native%20feral%20pigs%20from%20Hawaiian%20tropical%20montane%20wet%20forest.pdf" TargetMode="External"/><Relationship Id="rId24" Type="http://schemas.openxmlformats.org/officeDocument/2006/relationships/hyperlink" Target="..%5CArt%C3%ADculos%20de%20cerdos%5CIxodid%20ticks%20associated%20with%20feral%20swine%20in%20Texas.pdf" TargetMode="External"/><Relationship Id="rId25" Type="http://schemas.openxmlformats.org/officeDocument/2006/relationships/hyperlink" Target="..%5CArt%C3%ADculos%20de%20cerdos%5Cferal%20swine%20brucellosis%20in%20the%20US%20and%20prospective%20genomic%20techniques%20for%20disease%20epidemiology.pdf" TargetMode="External"/><Relationship Id="rId26" Type="http://schemas.openxmlformats.org/officeDocument/2006/relationships/hyperlink" Target="..%5CArt%C3%ADculos%20de%20cerdos%5CIdentification%20and%20analysis%20of%20the%20first%202009%20pandemic%20H1N1%20Influenza%20Virus%20from%20US%20feral%20swine.pdf" TargetMode="External"/><Relationship Id="rId27" Type="http://schemas.openxmlformats.org/officeDocument/2006/relationships/hyperlink" Target="..%5C..%5C..%5C..%5C..%5C..%5CAPRSGA~1%5CDOCUME~1%5CGARCES~1%5CDOCUME~1%5CFERALS~1%5CARTCUL~1%5CMycobacterium%20bovis%20infection%20in%20North%20American%20Wildlife-%20current%20status%20and%20opportunities%20for%20mitigation%20of%20risks%20of%20further%20infection%20in%20willdlife%20populations.pdf" TargetMode="External"/><Relationship Id="rId28" Type="http://schemas.openxmlformats.org/officeDocument/2006/relationships/hyperlink" Target="..%5CArt%C3%ADculos%20de%20cerdos%5CEffectiveness%20and%20target-specificity%20of%20a%20novel%20design%20of%20food%20dispenser%20to%20deliver%20a%20toxin%20to%20feral%20swine%20in%20the%20US.pdf" TargetMode="External"/><Relationship Id="rId29" Type="http://schemas.openxmlformats.org/officeDocument/2006/relationships/hyperlink" Target="..%5CArt%C3%ADculos%20de%20cerdos%5Czoonosis%20due%20to%20brucella%20suis%20with%20special%20reference%20to%20infection%20in%20dogs%20(carnivores),%20a%20brief%20review.pdf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3.png"/><Relationship Id="rId4" Type="http://schemas.openxmlformats.org/officeDocument/2006/relationships/hyperlink" Target="..%5CArt%C3%ADculos%20de%20cerdos%5CRisk%20Factors%20for%20E.%20coli%20O157%20on%20beef%20cattle%20ranches%20located%20near%20a%20major%20produce%20production%20region.pdf" TargetMode="External"/><Relationship Id="rId5" Type="http://schemas.openxmlformats.org/officeDocument/2006/relationships/image" Target="../media/image44.png"/><Relationship Id="rId6" Type="http://schemas.openxmlformats.org/officeDocument/2006/relationships/hyperlink" Target="..%5CArt%C3%ADculos%20de%20cerdos%5CWidespread%20detection%20of%20antibodies%20to%20Leptospira%20in%20feral%20swine%20in%20the%20US.pdf" TargetMode="External"/><Relationship Id="rId7" Type="http://schemas.openxmlformats.org/officeDocument/2006/relationships/hyperlink" Target="..%5CArt%C3%ADculos%20de%20cerdos%5CIn%20the%20United%20States,%20negligible%20rates%20of%20zoonotic%20sarcicystosis%20occur%20in%20feral%20swine.pdf" TargetMode="External"/><Relationship Id="rId8" Type="http://schemas.openxmlformats.org/officeDocument/2006/relationships/hyperlink" Target="..%5CArt%C3%ADculos%20de%20cerdos%5CNeurobrucellosis%20in%20a%20hunter%20of%20feral%20swine.pdf" TargetMode="External"/><Relationship Id="rId9" Type="http://schemas.openxmlformats.org/officeDocument/2006/relationships/hyperlink" Target="..%5CArt%C3%ADculos%20de%20cerdos%5CEffects%20of%20various%20monotypic%20forest%20canopies%20on%20earthworm%20biomass%20and%20feral%20pig%20rooting%20in%20Hawaiian%20wet%20forests.pdf" TargetMode="External"/><Relationship Id="rId50" Type="http://schemas.openxmlformats.org/officeDocument/2006/relationships/hyperlink" Target="..%5CArt%C3%ADculos%20de%20cerdos%5CComparative%20digestion%20of%20food%20among%20wildlife%20in%20Texas-implications%20for%20competition.pdf" TargetMode="External"/><Relationship Id="rId51" Type="http://schemas.openxmlformats.org/officeDocument/2006/relationships/hyperlink" Target="..%5CArt%C3%ADculos%20de%20cerdos%5CFeral%20swine%20behavior%20relative%20to%20aerial%20gunning%20in%20southern%20Texas.pdf" TargetMode="External"/><Relationship Id="rId52" Type="http://schemas.openxmlformats.org/officeDocument/2006/relationships/hyperlink" Target="..%5CArt%C3%ADculos%20de%20cerdos%5CGreater%20Sage-Grouse%20select%20nest%20sites%20to%20avoid%20visual%20predators%20but%20not%20olfactory%20predators.pdf" TargetMode="External"/><Relationship Id="rId53" Type="http://schemas.openxmlformats.org/officeDocument/2006/relationships/hyperlink" Target="..%5CArt%C3%ADculos%20de%20cerdos%5CWild%20boars%20as%20sources%20for%20infectious%20diseases%20in%20livestock%20and%20humans.pdf" TargetMode="External"/><Relationship Id="rId54" Type="http://schemas.openxmlformats.org/officeDocument/2006/relationships/hyperlink" Target="..%5CArt%C3%ADculos%20de%20cerdos%5CModelling%20spread%20of%20FMD%20in%20white%20tailed%20deer%20and%20feral%20pig%20populations%20using%20a%20geographic-automata%20model%20and%20animal%20distributions.pdf" TargetMode="External"/><Relationship Id="rId55" Type="http://schemas.openxmlformats.org/officeDocument/2006/relationships/hyperlink" Target="..%5CArt%C3%ADculos%20de%20cerdos%5CExperimental%20test%20of%20the%20impact%20of%20feral%20hogs%20on%20forest%20dynamics%20and%20processes%20in%20the%20southeastern%20US.pdf" TargetMode="External"/><Relationship Id="rId56" Type="http://schemas.openxmlformats.org/officeDocument/2006/relationships/hyperlink" Target="..%5CArt%C3%ADculos%20de%20cerdos%5CFeral%20Swine%20Damage%20and%20Damage%20Management%20in%20forested%20ecosystems.pdf" TargetMode="External"/><Relationship Id="rId57" Type="http://schemas.openxmlformats.org/officeDocument/2006/relationships/hyperlink" Target="..%5CArt%C3%ADculos%20de%20cerdos%5CStrawberry-flavored%20bits%20for%20pharmaceutical%20delivery%20to%20feral%20swine.pdf" TargetMode="External"/><Relationship Id="rId58" Type="http://schemas.openxmlformats.org/officeDocument/2006/relationships/hyperlink" Target="..%5CArt%C3%ADculos%20de%20cerdos%5CWild%20pigs%20as%20predators%20in%20Oak%20Woodlands%20of%20California.pdf" TargetMode="External"/><Relationship Id="rId59" Type="http://schemas.openxmlformats.org/officeDocument/2006/relationships/hyperlink" Target="..%5CArt%C3%ADculos%20de%20cerdos%5CMammalian%20visitation%20to%20candidate%20feral%20swine%20attractants.pdf" TargetMode="External"/><Relationship Id="rId110" Type="http://schemas.openxmlformats.org/officeDocument/2006/relationships/hyperlink" Target="Immunoconctraception%20of%20Florida%20Feral%20%20Swine%20with%20a%20single%20dose%20GnRH%20vaccine.pdf" TargetMode="External"/><Relationship Id="rId111" Type="http://schemas.openxmlformats.org/officeDocument/2006/relationships/image" Target="../media/image51.gif"/><Relationship Id="rId112" Type="http://schemas.openxmlformats.org/officeDocument/2006/relationships/hyperlink" Target="Feral%20Wild%20Boar%20Distribution%20and%20Perceptions%20of%20Risk%20on%20the%20Central%20Canadian%20Prairies.pdf" TargetMode="External"/><Relationship Id="rId113" Type="http://schemas.openxmlformats.org/officeDocument/2006/relationships/image" Target="../media/image52.jpeg"/><Relationship Id="rId114" Type="http://schemas.openxmlformats.org/officeDocument/2006/relationships/hyperlink" Target="Emerging%20and%20reemerging%20swine%20viruses.pdf" TargetMode="External"/><Relationship Id="rId115" Type="http://schemas.openxmlformats.org/officeDocument/2006/relationships/hyperlink" Target="Consumption%20of%20whole%20cottonseed%20by%20white-tailed%20deer%20and%20nontarget%20species.pdf" TargetMode="External"/><Relationship Id="rId116" Type="http://schemas.openxmlformats.org/officeDocument/2006/relationships/image" Target="../media/image53.jpeg"/><Relationship Id="rId117" Type="http://schemas.openxmlformats.org/officeDocument/2006/relationships/hyperlink" Target="Potential%20role%20of%20wildlife%20in%20pathogenic%20contamination%20of%20fresh%20produce.pdf" TargetMode="External"/><Relationship Id="rId118" Type="http://schemas.openxmlformats.org/officeDocument/2006/relationships/hyperlink" Target="Brucellosis%20in%20the%20US-%20Role%20and%20significance%20of%20wildlife%20reservoirs.pdf" TargetMode="External"/><Relationship Id="rId119" Type="http://schemas.openxmlformats.org/officeDocument/2006/relationships/image" Target="../media/image54.png"/><Relationship Id="rId30" Type="http://schemas.openxmlformats.org/officeDocument/2006/relationships/hyperlink" Target="..%5C..%5C..%5C..%5C..%5C..%5CAPRSGA~1%5CDOCUME~1%5CGARCES~1%5CDOCUME~1%5CFERALS~1%5CARTCUL~1%5CDevelopment%20of%20a%20robust%20method%20for%20isolation%20of%20shiga%20toxin-positive%20E%20coli%20from%20fecal,%20plant,%20soil%20and%20water%20samples%20from%20a%20leafy%20greens%20production%20region%20in%20California.pdf" TargetMode="External"/><Relationship Id="rId31" Type="http://schemas.openxmlformats.org/officeDocument/2006/relationships/hyperlink" Target="..%5CArt%C3%ADculos%20de%20cerdos%5CWildlife%20contact%20rates%20at%20artificial%20feeding%20sites%20in%20Texas.pdf" TargetMode="External"/><Relationship Id="rId32" Type="http://schemas.openxmlformats.org/officeDocument/2006/relationships/hyperlink" Target="..%5CArt%C3%ADculos%20de%20cerdos%5CFeral%20Swine%20disturbances%20at%20important%20archaeological%20sites.pdf" TargetMode="External"/><Relationship Id="rId33" Type="http://schemas.openxmlformats.org/officeDocument/2006/relationships/hyperlink" Target="..%5CArt%C3%ADculos%20de%20cerdos%5CEffects%20of%20local%20scale%20removals%20on%20feral%20swine%20populations%20in%20southern%20Texas.pdf" TargetMode="External"/><Relationship Id="rId34" Type="http://schemas.openxmlformats.org/officeDocument/2006/relationships/hyperlink" Target="..%5CArt%C3%ADculos%20de%20cerdos%5COptimizing%20line%20intercept%20sampling%20and%20estimation%20of%20feral%20swine%20damage%20levels%20in%20ecologically%20sensitive%20wetland%20plant%20communities.pdf" TargetMode="External"/><Relationship Id="rId35" Type="http://schemas.openxmlformats.org/officeDocument/2006/relationships/hyperlink" Target="..%5CArt%C3%ADculos%20de%20cerdos%5CFeral%20Swine%20Management%20Report%202012%20USDA.pdf" TargetMode="External"/><Relationship Id="rId36" Type="http://schemas.openxmlformats.org/officeDocument/2006/relationships/hyperlink" Target="..%5CArt%C3%ADculos%20de%20cerdos%5CVegetation%20recovery%2016%20years%20after%20feral%20pig%20removal%20from%20a%20wet%20hawaiian%20forest.pdf" TargetMode="External"/><Relationship Id="rId37" Type="http://schemas.openxmlformats.org/officeDocument/2006/relationships/hyperlink" Target="..%5CArt%C3%ADculos%20de%20cerdos%5CImpact%20of%20baiting%20on%20feral%20swine%20behavior%20in%20the%20presence%20of%20culling%20activities.pdf" TargetMode="External"/><Relationship Id="rId38" Type="http://schemas.openxmlformats.org/officeDocument/2006/relationships/hyperlink" Target="..%5CArt%C3%ADculos%20de%20cerdos%5CA%20serosurvey%20for%20brucella%20suis,%20CSF,%20PCV2%20and%20Pseudorabies%20virus%20in%20feral%20swine%20of%20Eastern%20North%20Carolina.pdf" TargetMode="External"/><Relationship Id="rId39" Type="http://schemas.openxmlformats.org/officeDocument/2006/relationships/hyperlink" Target="..%5CArt%C3%ADculos%20de%20cerdos%5CMovement%20and%20habitat%20use%20of%20Feral%20Swine%20near%20domestic%20swine%20facilities.pdf" TargetMode="External"/><Relationship Id="rId80" Type="http://schemas.openxmlformats.org/officeDocument/2006/relationships/hyperlink" Target="ProMed%5CTularemia%20USA%202011.pdf" TargetMode="External"/><Relationship Id="rId81" Type="http://schemas.openxmlformats.org/officeDocument/2006/relationships/image" Target="../media/image48.jpeg"/><Relationship Id="rId82" Type="http://schemas.openxmlformats.org/officeDocument/2006/relationships/hyperlink" Target="ProMed%5CHendra%20Aus%202009.pdf" TargetMode="External"/><Relationship Id="rId83" Type="http://schemas.openxmlformats.org/officeDocument/2006/relationships/image" Target="../media/image35.jpeg"/><Relationship Id="rId84" Type="http://schemas.openxmlformats.org/officeDocument/2006/relationships/image" Target="../media/image36.png"/><Relationship Id="rId85" Type="http://schemas.openxmlformats.org/officeDocument/2006/relationships/hyperlink" Target="JWD%5CA%20serosurvey%20of%20B.suis,%20CSFV,%20PCV2%20and%20pseudorabies%20in%20feral%20swine%20in%20North%20Carolina.pdf" TargetMode="External"/><Relationship Id="rId86" Type="http://schemas.openxmlformats.org/officeDocument/2006/relationships/image" Target="../media/image37.png"/><Relationship Id="rId87" Type="http://schemas.openxmlformats.org/officeDocument/2006/relationships/hyperlink" Target="JWD%5Cabsence%20of%20m%20bovis%20in%20TX%20border%20region.pdf" TargetMode="External"/><Relationship Id="rId88" Type="http://schemas.openxmlformats.org/officeDocument/2006/relationships/hyperlink" Target="JWD%5CDistribution%20and%20interspecies%20contact%20of%20feral%20swine%20and%20cattle%20on%20rangeland%20in%20south%20Texas-%20implications%20for%20disease%20transmission..pdf" TargetMode="External"/><Relationship Id="rId89" Type="http://schemas.openxmlformats.org/officeDocument/2006/relationships/hyperlink" Target="JWD%5CFeral%20Swine%20contact%20with%20domestic%20swine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6.png"/><Relationship Id="rId3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9.png"/><Relationship Id="rId3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72.png"/><Relationship Id="rId5" Type="http://schemas.openxmlformats.org/officeDocument/2006/relationships/image" Target="../media/image73.gif"/><Relationship Id="rId6" Type="http://schemas.openxmlformats.org/officeDocument/2006/relationships/image" Target="../media/image74.jpg"/><Relationship Id="rId7" Type="http://schemas.openxmlformats.org/officeDocument/2006/relationships/image" Target="../media/image75.png"/><Relationship Id="rId8" Type="http://schemas.openxmlformats.org/officeDocument/2006/relationships/image" Target="../media/image76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57.pn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13.jpg"/><Relationship Id="rId5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13.jp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4" Type="http://schemas.openxmlformats.org/officeDocument/2006/relationships/chart" Target="../charts/chart8.xml"/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8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3.jpg"/><Relationship Id="rId5" Type="http://schemas.openxmlformats.org/officeDocument/2006/relationships/image" Target="../media/image9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5.png"/><Relationship Id="rId3" Type="http://schemas.openxmlformats.org/officeDocument/2006/relationships/image" Target="../media/image13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jpg"/><Relationship Id="rId3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24.jpeg"/><Relationship Id="rId5" Type="http://schemas.openxmlformats.org/officeDocument/2006/relationships/image" Target="../media/image22.jpeg"/><Relationship Id="rId6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/>
        </p:nvSpPr>
        <p:spPr bwMode="auto">
          <a:xfrm flipH="1">
            <a:off x="159550" y="4103150"/>
            <a:ext cx="5690331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91778" y="4167700"/>
            <a:ext cx="6781800" cy="156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479" tIns="41239" rIns="82479" bIns="41239">
            <a:spAutoFit/>
          </a:bodyPr>
          <a:lstStyle/>
          <a:p>
            <a:r>
              <a:rPr lang="es-MX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Reunión Nacional de Líderes de Zoonosis 2015</a:t>
            </a:r>
          </a:p>
          <a:p>
            <a:r>
              <a:rPr lang="es-MX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20-24 de julio</a:t>
            </a:r>
          </a:p>
          <a:p>
            <a:r>
              <a:rPr lang="es-MX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Zacatecas, </a:t>
            </a:r>
            <a:r>
              <a:rPr lang="es-MX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Zac</a:t>
            </a:r>
            <a:endParaRPr lang="es-MX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4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4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4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4447280" y="5562720"/>
            <a:ext cx="4667817" cy="91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479" tIns="41239" rIns="82479" bIns="41239">
            <a:spAutoFit/>
          </a:bodyPr>
          <a:lstStyle/>
          <a:p>
            <a:pPr algn="r" eaLnBrk="1" hangingPunct="1">
              <a:defRPr/>
            </a:pPr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M.V.Z. Rodrigo S. Garcés</a:t>
            </a:r>
          </a:p>
          <a:p>
            <a:pPr algn="r" eaLnBrk="1" hangingPunct="1">
              <a:defRPr/>
            </a:pPr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USDA/APHIS/WS-IS México</a:t>
            </a:r>
          </a:p>
          <a:p>
            <a:pPr algn="r" eaLnBrk="1" hangingPunct="1">
              <a:defRPr/>
            </a:pPr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Rodrigo.S.Garces@aphis.usda.gov</a:t>
            </a:r>
            <a:endParaRPr lang="es-MX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0" y="1283750"/>
            <a:ext cx="5715000" cy="28194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Avances en el Plan Regional en Cerdos </a:t>
            </a:r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asilvestrados</a:t>
            </a: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152400" y="4038600"/>
            <a:ext cx="5690331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114" y="1752599"/>
            <a:ext cx="2935949" cy="319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30068"/>
            <a:ext cx="3374517" cy="2531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84595"/>
            <a:ext cx="1752600" cy="228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779"/>
          <a:stretch/>
        </p:blipFill>
        <p:spPr>
          <a:xfrm>
            <a:off x="5105400" y="1828800"/>
            <a:ext cx="3495679" cy="4617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uadroTexto 16"/>
          <p:cNvSpPr txBox="1"/>
          <p:nvPr/>
        </p:nvSpPr>
        <p:spPr>
          <a:xfrm>
            <a:off x="4800600" y="769097"/>
            <a:ext cx="4306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Taller de Manejo Y Control de Cerdos Asilvestrados</a:t>
            </a:r>
            <a:endParaRPr lang="es-MX" sz="2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2" name="CuadroTexto 16"/>
          <p:cNvSpPr txBox="1"/>
          <p:nvPr/>
        </p:nvSpPr>
        <p:spPr>
          <a:xfrm>
            <a:off x="5444392" y="4095690"/>
            <a:ext cx="328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Torreón, Coahuila</a:t>
            </a:r>
            <a:endParaRPr lang="es-MX" sz="20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3" name="CuadroTexto 16"/>
          <p:cNvSpPr txBox="1"/>
          <p:nvPr/>
        </p:nvSpPr>
        <p:spPr>
          <a:xfrm>
            <a:off x="5444392" y="4541967"/>
            <a:ext cx="328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19-22 de agosto</a:t>
            </a:r>
          </a:p>
          <a:p>
            <a:pPr algn="ctr"/>
            <a:r>
              <a:rPr lang="es-ES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 2015</a:t>
            </a:r>
            <a:endParaRPr lang="es-MX" sz="20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  <p:pic>
        <p:nvPicPr>
          <p:cNvPr id="14" name="Picture 6" descr="S:\Graphics\USDA_WS_Lg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71"/>
          <a:stretch/>
        </p:blipFill>
        <p:spPr bwMode="auto">
          <a:xfrm>
            <a:off x="7216770" y="1688446"/>
            <a:ext cx="67288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10" y="1568551"/>
            <a:ext cx="696990" cy="69699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04800" y="76200"/>
            <a:ext cx="85344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/>
                <a:cs typeface="Arial"/>
              </a:rPr>
              <a:t>APHIS/USDA/IS NAR MEXICO</a:t>
            </a:r>
            <a:endParaRPr lang="en-US" sz="28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en-US" sz="1100" b="1" dirty="0" smtClean="0">
              <a:solidFill>
                <a:schemeClr val="tx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723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15236" y="1400199"/>
            <a:ext cx="24764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uropa</a:t>
            </a:r>
            <a:endParaRPr lang="en-US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61" name="Picture 60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138655" y="328850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2" name="Picture 61">
            <a:hlinkClick r:id="rId5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443974" y="3609142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3" name="Picture 62">
            <a:hlinkClick r:id="rId6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138655" y="3454265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4" name="Picture 63">
            <a:hlinkClick r:id="rId7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800600" y="1676400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5" name="Picture 64">
            <a:hlinkClick r:id="rId8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954726" y="5456217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6" name="Picture 65">
            <a:hlinkClick r:id="rId9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886200" y="370760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7" name="Picture 66">
            <a:hlinkClick r:id="rId10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057400" y="4317209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8" name="Picture 67">
            <a:hlinkClick r:id="rId11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200400" y="462200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69" name="Picture 68">
            <a:hlinkClick r:id="rId12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072640" y="30171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0" name="Picture 69">
            <a:hlinkClick r:id="rId1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440379" y="5150710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1" name="Picture 70">
            <a:hlinkClick r:id="rId14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452796" y="3706526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2" name="Picture 71">
            <a:hlinkClick r:id="rId15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837509" y="4624607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3" name="Picture 72">
            <a:hlinkClick r:id="rId16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301367" y="3707608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4" name="Picture 73">
            <a:hlinkClick r:id="rId17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657601" y="286940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6" name="Picture 75">
            <a:hlinkClick r:id="rId18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249984" y="4312758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7" name="Picture 76">
            <a:hlinkClick r:id="rId19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209800" y="33219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8" name="Picture 77">
            <a:hlinkClick r:id="rId20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879768" y="200312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79" name="Picture 78">
            <a:hlinkClick r:id="rId21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537262" y="4398108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0" name="Picture 79">
            <a:hlinkClick r:id="rId22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963783" y="5003009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1" name="Picture 80">
            <a:hlinkClick r:id="rId2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47651" y="5076859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2" name="Picture 81">
            <a:hlinkClick r:id="rId24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886200" y="386000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3" name="Picture 82">
            <a:hlinkClick r:id="rId25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135684" y="2331310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4" name="Picture 83">
            <a:hlinkClick r:id="rId26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895600" y="3860009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5" name="Picture 84">
            <a:hlinkClick r:id="rId27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200399" y="5076858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6" name="Picture 85">
            <a:hlinkClick r:id="rId28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838700" y="2388178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7" name="Picture 86">
            <a:hlinkClick r:id="rId29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301367" y="380577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8" name="Picture 87">
            <a:hlinkClick r:id="rId30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419600" y="3756843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89" name="Picture 88">
            <a:hlinkClick r:id="rId31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103910" y="3864708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0" name="Picture 89">
            <a:hlinkClick r:id="rId32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176549" y="4698457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1" name="Picture 90">
            <a:hlinkClick r:id="rId3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452832" y="3804993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2" name="Picture 91">
            <a:hlinkClick r:id="rId34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895600" y="40030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3" name="Picture 92">
            <a:hlinkClick r:id="rId35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000499" y="3140808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4" name="Picture 93">
            <a:hlinkClick r:id="rId36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515588" y="5076857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5" name="Picture 94">
            <a:hlinkClick r:id="rId37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936568" y="3300255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6" name="Picture 95">
            <a:hlinkClick r:id="rId38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537262" y="4245708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7" name="Picture 96">
            <a:hlinkClick r:id="rId39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429000" y="35505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8" name="Picture 97">
            <a:hlinkClick r:id="rId40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209800" y="40839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99" name="Picture 98">
            <a:hlinkClick r:id="rId41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810000" y="4617310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0" name="Picture 99">
            <a:hlinkClick r:id="rId42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200400" y="4850609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1" name="Picture 100">
            <a:hlinkClick r:id="rId4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590800" y="4545809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2" name="Picture 101">
            <a:hlinkClick r:id="rId44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667000" y="3904543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3" name="Picture 102">
            <a:hlinkClick r:id="rId45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657600" y="4464910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4" name="Picture 103">
            <a:hlinkClick r:id="rId46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419601" y="3550510"/>
            <a:ext cx="152399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5" name="Picture 104">
            <a:hlinkClick r:id="rId47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814352" y="3463177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6" name="Picture 105">
            <a:hlinkClick r:id="rId48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963783" y="3452043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7" name="Picture 106">
            <a:hlinkClick r:id="rId49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133600" y="34743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8" name="Picture 107">
            <a:hlinkClick r:id="rId50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057400" y="2636110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9" name="Picture 108">
            <a:hlinkClick r:id="rId51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689662" y="4394828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10" name="Picture 109">
            <a:hlinkClick r:id="rId52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752939" y="4493098"/>
            <a:ext cx="152400" cy="98467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11" name="Picture 2">
            <a:hlinkClick r:id="rId53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749318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2">
            <a:hlinkClick r:id="rId55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3697783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2">
            <a:hlinkClick r:id="rId56" action="ppaction://hlinkfile"/>
          </p:cNvPr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227" y="2869408"/>
            <a:ext cx="247117" cy="9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2">
            <a:hlinkClick r:id="rId58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615982"/>
            <a:ext cx="235706" cy="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2">
            <a:hlinkClick r:id="rId60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303" y="3907066"/>
            <a:ext cx="237794" cy="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2">
            <a:hlinkClick r:id="rId61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667001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2">
            <a:hlinkClick r:id="rId62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42265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2">
            <a:hlinkClick r:id="rId63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03439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2">
            <a:hlinkClick r:id="rId64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505200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2">
            <a:hlinkClick r:id="rId65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9" y="311059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2">
            <a:hlinkClick r:id="rId66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299" y="2772460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2">
            <a:hlinkClick r:id="rId67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834" y="3699309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2">
            <a:hlinkClick r:id="rId68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33919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">
            <a:hlinkClick r:id="rId69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1" y="333774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2">
            <a:hlinkClick r:id="rId70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299" y="2857848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2">
            <a:hlinkClick r:id="rId71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299" y="2947656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2">
            <a:hlinkClick r:id="rId72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025769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2">
            <a:hlinkClick r:id="rId73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99" y="2947265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2">
            <a:hlinkClick r:id="rId74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99" y="3025769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2">
            <a:hlinkClick r:id="rId75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99" y="2855829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2">
            <a:hlinkClick r:id="rId76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99" y="2772460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2">
            <a:hlinkClick r:id="rId77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502" y="311059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2">
            <a:hlinkClick r:id="rId63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667001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2">
            <a:hlinkClick r:id="rId78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094" y="3527006"/>
            <a:ext cx="235706" cy="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2">
            <a:hlinkClick r:id="rId79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285" y="3679406"/>
            <a:ext cx="235706" cy="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2">
            <a:hlinkClick r:id="rId80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869409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hlinkClick r:id="rId81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436" y="5286171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2">
            <a:hlinkClick r:id="rId82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51" y="5715000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2">
            <a:hlinkClick r:id="rId83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03" y="268265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2">
            <a:hlinkClick r:id="rId84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797" y="3708582"/>
            <a:ext cx="237794" cy="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2">
            <a:hlinkClick r:id="rId85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807516"/>
            <a:ext cx="237794" cy="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2">
            <a:hlinkClick r:id="rId86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5177765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2">
            <a:hlinkClick r:id="rId87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5264000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2">
            <a:hlinkClick r:id="rId88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788" y="4961595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2">
            <a:hlinkClick r:id="rId89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9" y="3185394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2">
            <a:hlinkClick r:id="rId90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5353808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2">
            <a:hlinkClick r:id="rId91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5264000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2">
            <a:hlinkClick r:id="rId92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803" y="2682652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2">
            <a:hlinkClick r:id="rId93" action="ppaction://hlinkfile"/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834" y="3556727"/>
            <a:ext cx="228600" cy="8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2">
            <a:hlinkClick r:id="rId94" action="ppaction://hlinkfile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41" y="3785506"/>
            <a:ext cx="235706" cy="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26" y="757917"/>
            <a:ext cx="393306" cy="15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51"/>
          <p:cNvPicPr>
            <a:picLocks noChangeAspect="1"/>
          </p:cNvPicPr>
          <p:nvPr/>
        </p:nvPicPr>
        <p:blipFill rotWithShape="1">
          <a:blip r:embed="rId9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133600" y="163604"/>
            <a:ext cx="336469" cy="217396"/>
          </a:xfrm>
          <a:prstGeom prst="rect">
            <a:avLst/>
          </a:prstGeom>
        </p:spPr>
      </p:pic>
      <p:sp>
        <p:nvSpPr>
          <p:cNvPr id="153" name="Rectangle 152"/>
          <p:cNvSpPr/>
          <p:nvPr/>
        </p:nvSpPr>
        <p:spPr>
          <a:xfrm>
            <a:off x="2485855" y="165556"/>
            <a:ext cx="20549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WS/NFSDMP/Lists/Scientific Articles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2525243" y="727452"/>
            <a:ext cx="11359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ProMed</a:t>
            </a:r>
            <a:r>
              <a:rPr lang="en-US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Mail</a:t>
            </a:r>
            <a:endParaRPr lang="en-US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5" name="Picture 2">
            <a:hlinkClick r:id="rId97" action="ppaction://hlinkfile"/>
          </p:cNvPr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603" y="5387388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6" name="Picture 3"/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0886"/>
            <a:ext cx="315990" cy="25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Rectangle 156"/>
          <p:cNvSpPr/>
          <p:nvPr/>
        </p:nvSpPr>
        <p:spPr>
          <a:xfrm>
            <a:off x="2508727" y="430886"/>
            <a:ext cx="137016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Journal of Wildlife Diseases</a:t>
            </a:r>
            <a:endParaRPr lang="en-US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8" name="Picture 2">
            <a:hlinkClick r:id="rId99" action="ppaction://hlinkfile"/>
          </p:cNvPr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674" y="3339192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2">
            <a:hlinkClick r:id="rId100" action="ppaction://hlinkfile"/>
          </p:cNvPr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910" y="3983413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2">
            <a:hlinkClick r:id="rId101" action="ppaction://hlinkfile"/>
          </p:cNvPr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428543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1" name="Picture 160">
            <a:hlinkClick r:id="rId102" action="ppaction://hlinkfile"/>
          </p:cNvPr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01" y="3037073"/>
            <a:ext cx="151691" cy="21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>
            <a:hlinkClick r:id="rId104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26" y="5374494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2">
            <a:hlinkClick r:id="rId106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062" y="4996524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2">
            <a:hlinkClick r:id="rId107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438" y="3758857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2">
            <a:hlinkClick r:id="rId108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238" y="4113959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2">
            <a:hlinkClick r:id="rId109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029" y="4121072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2">
            <a:hlinkClick r:id="rId110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066" y="3269777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2">
            <a:hlinkClick r:id="rId111" action="ppaction://hlinkfile"/>
          </p:cNvPr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785" y="3440211"/>
            <a:ext cx="109762" cy="13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2">
            <a:hlinkClick r:id="rId112" action="ppaction://hlinkfile"/>
          </p:cNvPr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029" y="4961595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9" name="Picture 3">
            <a:hlinkClick r:id="rId113" action="ppaction://hlinkfile"/>
          </p:cNvPr>
          <p:cNvPicPr>
            <a:picLocks noChangeAspect="1" noChangeArrowheads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454" y="1340181"/>
            <a:ext cx="230294" cy="29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0" name="Rectangle 169"/>
          <p:cNvSpPr/>
          <p:nvPr/>
        </p:nvSpPr>
        <p:spPr>
          <a:xfrm>
            <a:off x="2561382" y="1377485"/>
            <a:ext cx="75340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Vaccine</a:t>
            </a:r>
            <a:endParaRPr lang="en-US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1" name="Picture 170">
            <a:hlinkClick r:id="rId115" action="ppaction://hlinkfile"/>
          </p:cNvPr>
          <p:cNvPicPr>
            <a:picLocks noChangeAspect="1" noChangeArrowheads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561" y="942896"/>
            <a:ext cx="230294" cy="32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" name="Rectangle 171"/>
          <p:cNvSpPr/>
          <p:nvPr/>
        </p:nvSpPr>
        <p:spPr>
          <a:xfrm>
            <a:off x="2515918" y="1051811"/>
            <a:ext cx="102624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Wildlife Society</a:t>
            </a:r>
            <a:endParaRPr lang="en-US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>
            <a:hlinkClick r:id="rId117" action="ppaction://hlinkfile"/>
          </p:cNvPr>
          <p:cNvPicPr>
            <a:picLocks noChangeAspect="1"/>
          </p:cNvPicPr>
          <p:nvPr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56" y="5215301"/>
            <a:ext cx="129701" cy="17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90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2" t="10512" r="14167"/>
          <a:stretch/>
        </p:blipFill>
        <p:spPr bwMode="auto">
          <a:xfrm>
            <a:off x="304800" y="0"/>
            <a:ext cx="8229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52400" y="2105260"/>
            <a:ext cx="2906231" cy="47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Norteamérica</a:t>
            </a:r>
            <a:endParaRPr lang="en-US" sz="105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8" name="Picture 7">
            <a:hlinkClick r:id="rId4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207769" y="327830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9" name="Picture 8">
            <a:hlinkClick r:id="rId6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125048" y="299971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0" name="Picture 9">
            <a:hlinkClick r:id="rId7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051228" y="3052820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1" name="Picture 10">
            <a:hlinkClick r:id="rId8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413748" y="366069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2" name="Picture 11">
            <a:hlinkClick r:id="rId9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969829" y="401759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3" name="Picture 12">
            <a:hlinkClick r:id="rId10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413247" y="363770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4" name="Picture 13">
            <a:hlinkClick r:id="rId12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092109" y="289192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5" name="Picture 14">
            <a:hlinkClick r:id="rId13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946341" y="424467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6" name="Picture 15">
            <a:hlinkClick r:id="rId14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741010" y="4117670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8" name="Picture 17">
            <a:hlinkClick r:id="rId15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946720" y="4119979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19" name="Picture 18">
            <a:hlinkClick r:id="rId16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120686" y="252894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0" name="Picture 19">
            <a:hlinkClick r:id="rId17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835908" y="297952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1" name="Picture 20">
            <a:hlinkClick r:id="rId18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918447" y="385762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3" name="Picture 22">
            <a:hlinkClick r:id="rId19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327762" y="300185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4" name="Picture 23">
            <a:hlinkClick r:id="rId20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015333" y="327830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5" name="Picture 24">
            <a:hlinkClick r:id="rId21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308723" y="244206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7" name="Picture 26">
            <a:hlinkClick r:id="rId22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174275" y="412678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28" name="Picture 27">
            <a:hlinkClick r:id="rId23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174276" y="399494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0" name="Picture 29">
            <a:hlinkClick r:id="rId24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020700" y="396841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2" name="Picture 31">
            <a:hlinkClick r:id="rId25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200400" y="354278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3" name="Picture 32">
            <a:hlinkClick r:id="rId26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629160" y="371484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5" name="Picture 34">
            <a:hlinkClick r:id="rId27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330718" y="3130843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6" name="Picture 35">
            <a:hlinkClick r:id="rId28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299448" y="385762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7" name="Picture 36">
            <a:hlinkClick r:id="rId29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604248" y="378612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8" name="Picture 37">
            <a:hlinkClick r:id="rId30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329542" y="351622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39" name="Picture 38">
            <a:hlinkClick r:id="rId31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015854" y="443683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0" name="Picture 39">
            <a:hlinkClick r:id="rId32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744071" y="397900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2" name="Picture 41">
            <a:hlinkClick r:id="rId33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036835" y="431952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3" name="Picture 42">
            <a:hlinkClick r:id="rId34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725371" y="423458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4" name="Picture 43">
            <a:hlinkClick r:id="rId35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947986" y="2754263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5" name="Picture 44">
            <a:hlinkClick r:id="rId36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854271" y="374549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6" name="Picture 45">
            <a:hlinkClick r:id="rId37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832551" y="4477203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7" name="Picture 46">
            <a:hlinkClick r:id="rId38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945566" y="3417160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48" name="Picture 47">
            <a:hlinkClick r:id="rId39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231269" y="408968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0" name="Picture 49">
            <a:hlinkClick r:id="rId40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854271" y="387087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1" name="Picture 50">
            <a:hlinkClick r:id="rId41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341630" y="2702560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2" name="Picture 51">
            <a:hlinkClick r:id="rId42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828998" y="4347529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3" name="Picture 52">
            <a:hlinkClick r:id="rId43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698643" y="339651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4" name="Picture 53">
            <a:hlinkClick r:id="rId44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83773" y="401675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5" name="Picture 54">
            <a:hlinkClick r:id="rId45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832551" y="420952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6" name="Picture 55">
            <a:hlinkClick r:id="rId46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461247" y="287172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7" name="Picture 56">
            <a:hlinkClick r:id="rId47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725373" y="435387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8" name="Picture 57">
            <a:hlinkClick r:id="rId48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918448" y="302412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59" name="Picture 58">
            <a:hlinkClick r:id="rId49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025759" y="420902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0" name="Picture 59">
            <a:hlinkClick r:id="rId50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225963" y="4331749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1" name="Picture 60">
            <a:hlinkClick r:id="rId51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226525" y="4444459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2" name="Picture 61">
            <a:hlinkClick r:id="rId52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3200400" y="325513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4" name="Picture 63">
            <a:hlinkClick r:id="rId53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680448" y="323045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5" name="Picture 64">
            <a:hlinkClick r:id="rId54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635913" y="410281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6" name="Picture 65">
            <a:hlinkClick r:id="rId55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225961" y="421061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8" name="Picture 67">
            <a:hlinkClick r:id="rId56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331358" y="3260563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69" name="Picture 68">
            <a:hlinkClick r:id="rId57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030966" y="408968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1" name="Picture 70">
            <a:hlinkClick r:id="rId58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172752" y="3167647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3" name="Picture 72">
            <a:hlinkClick r:id="rId59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833541" y="408550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4" name="Picture 73">
            <a:hlinkClick r:id="rId60" action="ppaction://hlinkfile"/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264590" y="3396515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5" name="Picture 74">
            <a:hlinkClick r:id="rId61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127461" y="3255134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6" name="Picture 75">
            <a:hlinkClick r:id="rId62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726145" y="276688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7" name="Picture 76">
            <a:hlinkClick r:id="rId63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946341" y="4373423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8" name="Picture 77">
            <a:hlinkClick r:id="rId64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127462" y="312266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79" name="Picture 78">
            <a:hlinkClick r:id="rId65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2487720" y="314759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80" name="Picture 79">
            <a:hlinkClick r:id="rId66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5740059" y="4063772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81" name="Picture 80">
            <a:hlinkClick r:id="rId67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6566148" y="3660691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82" name="Picture 81">
            <a:hlinkClick r:id="rId68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1981200" y="481298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83" name="Picture 82">
            <a:hlinkClick r:id="rId69" action="ppaction://hlinkfile"/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7312916" y="2814626"/>
            <a:ext cx="183675" cy="10779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chilly" dir="t"/>
          </a:scene3d>
          <a:sp3d prstMaterial="dkEdge"/>
        </p:spPr>
      </p:pic>
      <p:pic>
        <p:nvPicPr>
          <p:cNvPr id="84" name="Picture 2">
            <a:hlinkClick r:id="rId70" action="ppaction://hlinkfile"/>
          </p:cNvPr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429" y="3906167"/>
            <a:ext cx="281493" cy="11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5" name="Picture 2">
            <a:hlinkClick r:id="rId72" action="ppaction://hlinkfile"/>
          </p:cNvPr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509" y="2701729"/>
            <a:ext cx="270914" cy="106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6" name="Picture 2">
            <a:hlinkClick r:id="rId74" action="ppaction://hlinkfile"/>
          </p:cNvPr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575" y="3678916"/>
            <a:ext cx="281493" cy="11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7" name="Picture 2">
            <a:hlinkClick r:id="rId75" action="ppaction://hlinkfile"/>
          </p:cNvPr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419" y="1561605"/>
            <a:ext cx="281493" cy="11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8" name="Picture 2">
            <a:hlinkClick r:id="rId76" action="ppaction://hlinkfile"/>
          </p:cNvPr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74" y="3414454"/>
            <a:ext cx="281493" cy="11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9" name="Picture 2">
            <a:hlinkClick r:id="rId77" action="ppaction://hlinkfile"/>
          </p:cNvPr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284" y="2708194"/>
            <a:ext cx="270914" cy="106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0" name="Picture 2">
            <a:hlinkClick r:id="rId78" action="ppaction://hlinkfile"/>
          </p:cNvPr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680" y="4566794"/>
            <a:ext cx="312576" cy="1227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1" name="Picture 2">
            <a:hlinkClick r:id="rId80" action="ppaction://hlinkfile"/>
          </p:cNvPr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437" y="3931973"/>
            <a:ext cx="336260" cy="1321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" name="Picture 2">
            <a:hlinkClick r:id="rId82" action="ppaction://hlinkfile"/>
          </p:cNvPr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299" y="1710788"/>
            <a:ext cx="281493" cy="11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49" y="6090717"/>
            <a:ext cx="524755" cy="20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93"/>
          <p:cNvPicPr>
            <a:picLocks noChangeAspect="1"/>
          </p:cNvPicPr>
          <p:nvPr/>
        </p:nvPicPr>
        <p:blipFill rotWithShape="1">
          <a:blip r:embed="rId8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4"/>
          <a:stretch/>
        </p:blipFill>
        <p:spPr>
          <a:xfrm>
            <a:off x="405349" y="5314469"/>
            <a:ext cx="448922" cy="290053"/>
          </a:xfrm>
          <a:prstGeom prst="rect">
            <a:avLst/>
          </a:prstGeom>
        </p:spPr>
      </p:pic>
      <p:sp>
        <p:nvSpPr>
          <p:cNvPr id="95" name="Rectangle 94"/>
          <p:cNvSpPr/>
          <p:nvPr/>
        </p:nvSpPr>
        <p:spPr>
          <a:xfrm>
            <a:off x="930104" y="5344180"/>
            <a:ext cx="23358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WS/NFSDMP/Lists/Scientific Articles</a:t>
            </a:r>
          </a:p>
        </p:txBody>
      </p:sp>
      <p:sp>
        <p:nvSpPr>
          <p:cNvPr id="96" name="Rectangle 95"/>
          <p:cNvSpPr/>
          <p:nvPr/>
        </p:nvSpPr>
        <p:spPr>
          <a:xfrm>
            <a:off x="930104" y="6062990"/>
            <a:ext cx="228586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ProMed</a:t>
            </a:r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Mail</a:t>
            </a: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85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757" y="3541257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5681990"/>
            <a:ext cx="438150" cy="34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Rectangle 96"/>
          <p:cNvSpPr/>
          <p:nvPr/>
        </p:nvSpPr>
        <p:spPr>
          <a:xfrm>
            <a:off x="914400" y="5726091"/>
            <a:ext cx="17892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Journal of Wildlife Diseases</a:t>
            </a: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8" name="Picture 2">
            <a:hlinkClick r:id="rId87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615" y="4375629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9" name="Picture 2">
            <a:hlinkClick r:id="rId88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506" y="4229744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0" name="Picture 2">
            <a:hlinkClick r:id="rId89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928" y="4214813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1" name="Picture 2">
            <a:hlinkClick r:id="rId90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585" y="2442064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" name="Picture 2">
            <a:hlinkClick r:id="rId91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585" y="2594464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" name="Picture 2">
            <a:hlinkClick r:id="rId92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194" y="2994262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4" name="Picture 2">
            <a:hlinkClick r:id="rId93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193" y="3152715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5" name="Picture 2">
            <a:hlinkClick r:id="rId94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8" y="4156636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6" name="Picture 2">
            <a:hlinkClick r:id="rId95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172" y="3299529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7" name="Picture 2">
            <a:hlinkClick r:id="rId96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253" y="3768744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8" name="Picture 2">
            <a:hlinkClick r:id="rId97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701" y="3381583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9" name="Picture 2">
            <a:hlinkClick r:id="rId98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231" y="3829115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0" name="Picture 2">
            <a:hlinkClick r:id="rId99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820" y="3548214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1" name="Picture 2">
            <a:hlinkClick r:id="rId100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227" y="3260563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" name="Picture 2">
            <a:hlinkClick r:id="rId101" action="ppaction://hlinkfile"/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325" y="3036510"/>
            <a:ext cx="158985" cy="137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>
            <a:hlinkClick r:id="rId102" action="ppaction://hlinkfile"/>
          </p:cNvPr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750" y="3742342"/>
            <a:ext cx="151691" cy="21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hlinkClick r:id="rId104" action="ppaction://hlinkfile"/>
          </p:cNvPr>
          <p:cNvPicPr>
            <a:picLocks noChangeAspect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389" y="3291291"/>
            <a:ext cx="137589" cy="178457"/>
          </a:xfrm>
          <a:prstGeom prst="rect">
            <a:avLst/>
          </a:prstGeom>
        </p:spPr>
      </p:pic>
      <p:pic>
        <p:nvPicPr>
          <p:cNvPr id="113" name="Picture 112">
            <a:hlinkClick r:id="rId106" action="ppaction://hlinkfile"/>
          </p:cNvPr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041" y="3928131"/>
            <a:ext cx="151691" cy="21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107" action="ppaction://hlinkfile"/>
          </p:cNvPr>
          <p:cNvPicPr>
            <a:picLocks noChangeAspect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269" y="2271434"/>
            <a:ext cx="199054" cy="258179"/>
          </a:xfrm>
          <a:prstGeom prst="rect">
            <a:avLst/>
          </a:prstGeom>
        </p:spPr>
      </p:pic>
      <p:pic>
        <p:nvPicPr>
          <p:cNvPr id="114" name="Picture 113">
            <a:hlinkClick r:id="rId109" action="ppaction://hlinkfile"/>
          </p:cNvPr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928" y="4369781"/>
            <a:ext cx="151691" cy="21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110" action="ppaction://hlinkfile"/>
          </p:cNvPr>
          <p:cNvPicPr>
            <a:picLocks noChangeAspect="1"/>
          </p:cNvPicPr>
          <p:nvPr/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318" y="4513287"/>
            <a:ext cx="166591" cy="216073"/>
          </a:xfrm>
          <a:prstGeom prst="rect">
            <a:avLst/>
          </a:prstGeom>
        </p:spPr>
      </p:pic>
      <p:pic>
        <p:nvPicPr>
          <p:cNvPr id="115" name="Picture 114">
            <a:hlinkClick r:id="rId112" action="ppaction://hlinkfile"/>
          </p:cNvPr>
          <p:cNvPicPr>
            <a:picLocks noChangeAspect="1" noChangeArrowheads="1"/>
          </p:cNvPicPr>
          <p:nvPr/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605" y="1998434"/>
            <a:ext cx="193829" cy="272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15">
            <a:hlinkClick r:id="rId114" action="ppaction://hlinkfile"/>
          </p:cNvPr>
          <p:cNvPicPr>
            <a:picLocks noChangeAspect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509" y="3279072"/>
            <a:ext cx="199054" cy="258179"/>
          </a:xfrm>
          <a:prstGeom prst="rect">
            <a:avLst/>
          </a:prstGeom>
        </p:spPr>
      </p:pic>
      <p:pic>
        <p:nvPicPr>
          <p:cNvPr id="117" name="Picture 116">
            <a:hlinkClick r:id="rId115" action="ppaction://hlinkfile"/>
          </p:cNvPr>
          <p:cNvPicPr>
            <a:picLocks noChangeAspect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899" y="4242591"/>
            <a:ext cx="127833" cy="184730"/>
          </a:xfrm>
          <a:prstGeom prst="rect">
            <a:avLst/>
          </a:prstGeom>
        </p:spPr>
      </p:pic>
      <p:pic>
        <p:nvPicPr>
          <p:cNvPr id="118" name="Picture 117">
            <a:hlinkClick r:id="rId117" action="ppaction://hlinkfile"/>
          </p:cNvPr>
          <p:cNvPicPr>
            <a:picLocks noChangeAspect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013" y="2975886"/>
            <a:ext cx="127833" cy="184730"/>
          </a:xfrm>
          <a:prstGeom prst="rect">
            <a:avLst/>
          </a:prstGeom>
        </p:spPr>
      </p:pic>
      <p:pic>
        <p:nvPicPr>
          <p:cNvPr id="17" name="Picture 3">
            <a:hlinkClick r:id="rId118" action="ppaction://hlinkfile"/>
          </p:cNvPr>
          <p:cNvPicPr>
            <a:picLocks noChangeAspect="1" noChangeArrowheads="1"/>
          </p:cNvPicPr>
          <p:nvPr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719" y="2862773"/>
            <a:ext cx="123669" cy="15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3">
            <a:hlinkClick r:id="rId120" action="ppaction://hlinkfile"/>
          </p:cNvPr>
          <p:cNvPicPr>
            <a:picLocks noChangeAspect="1" noChangeArrowheads="1"/>
          </p:cNvPicPr>
          <p:nvPr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779" y="2858689"/>
            <a:ext cx="123669" cy="15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3">
            <a:hlinkClick r:id="rId121" action="ppaction://hlinkfile"/>
          </p:cNvPr>
          <p:cNvPicPr>
            <a:picLocks noChangeAspect="1" noChangeArrowheads="1"/>
          </p:cNvPicPr>
          <p:nvPr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181" y="2266172"/>
            <a:ext cx="123669" cy="15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3">
            <a:hlinkClick r:id="rId118" action="ppaction://hlinkfile"/>
          </p:cNvPr>
          <p:cNvPicPr>
            <a:picLocks noChangeAspect="1" noChangeArrowheads="1"/>
          </p:cNvPicPr>
          <p:nvPr/>
        </p:nvPicPr>
        <p:blipFill>
          <a:blip r:embed="rId1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40" y="5638800"/>
            <a:ext cx="230294" cy="29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Rectangle 121"/>
          <p:cNvSpPr/>
          <p:nvPr/>
        </p:nvSpPr>
        <p:spPr>
          <a:xfrm>
            <a:off x="3536634" y="5667243"/>
            <a:ext cx="75340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Vaccine</a:t>
            </a: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3" name="Picture 122">
            <a:hlinkClick r:id="rId106" action="ppaction://hlinkfile"/>
          </p:cNvPr>
          <p:cNvPicPr>
            <a:picLocks noChangeAspect="1" noChangeArrowheads="1"/>
          </p:cNvPicPr>
          <p:nvPr/>
        </p:nvPicPr>
        <p:blipFill>
          <a:blip r:embed="rId1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40" y="6006320"/>
            <a:ext cx="230294" cy="32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Rectangle 123"/>
          <p:cNvSpPr/>
          <p:nvPr/>
        </p:nvSpPr>
        <p:spPr>
          <a:xfrm>
            <a:off x="3541524" y="6050422"/>
            <a:ext cx="135005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Wildlife Society</a:t>
            </a: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5" name="Picture 124">
            <a:hlinkClick r:id="rId117" action="ppaction://hlinkfile"/>
          </p:cNvPr>
          <p:cNvPicPr>
            <a:picLocks noChangeAspect="1"/>
          </p:cNvPicPr>
          <p:nvPr/>
        </p:nvPicPr>
        <p:blipFill>
          <a:blip r:embed="rId1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240" y="6394429"/>
            <a:ext cx="219284" cy="316885"/>
          </a:xfrm>
          <a:prstGeom prst="rect">
            <a:avLst/>
          </a:prstGeom>
        </p:spPr>
      </p:pic>
      <p:sp>
        <p:nvSpPr>
          <p:cNvPr id="126" name="Rectangle 125"/>
          <p:cNvSpPr/>
          <p:nvPr/>
        </p:nvSpPr>
        <p:spPr>
          <a:xfrm>
            <a:off x="3570785" y="6422066"/>
            <a:ext cx="18469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Human-Wildlife Interactions</a:t>
            </a: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7" name="Picture 126">
            <a:hlinkClick r:id="rId114" action="ppaction://hlinkfile"/>
          </p:cNvPr>
          <p:cNvPicPr>
            <a:picLocks noChangeAspect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247" y="6398946"/>
            <a:ext cx="228419" cy="296266"/>
          </a:xfrm>
          <a:prstGeom prst="rect">
            <a:avLst/>
          </a:prstGeom>
        </p:spPr>
      </p:pic>
      <p:sp>
        <p:nvSpPr>
          <p:cNvPr id="128" name="Rectangle 127"/>
          <p:cNvSpPr/>
          <p:nvPr/>
        </p:nvSpPr>
        <p:spPr>
          <a:xfrm>
            <a:off x="5706442" y="6356634"/>
            <a:ext cx="190308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Transboundary</a:t>
            </a:r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emerging</a:t>
            </a:r>
          </a:p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diseases</a:t>
            </a:r>
          </a:p>
        </p:txBody>
      </p:sp>
      <p:pic>
        <p:nvPicPr>
          <p:cNvPr id="129" name="Picture 128">
            <a:hlinkClick r:id="rId104" action="ppaction://hlinkfile"/>
          </p:cNvPr>
          <p:cNvPicPr>
            <a:picLocks noChangeAspect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404870"/>
            <a:ext cx="219284" cy="284418"/>
          </a:xfrm>
          <a:prstGeom prst="rect">
            <a:avLst/>
          </a:prstGeom>
        </p:spPr>
      </p:pic>
      <p:sp>
        <p:nvSpPr>
          <p:cNvPr id="130" name="Rectangle 129"/>
          <p:cNvSpPr/>
          <p:nvPr/>
        </p:nvSpPr>
        <p:spPr>
          <a:xfrm>
            <a:off x="967448" y="6441273"/>
            <a:ext cx="17828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Zoonoses</a:t>
            </a:r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public health</a:t>
            </a: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8160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47" y="6626"/>
            <a:ext cx="3895049" cy="1974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2921922" cy="2857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3238"/>
            <a:ext cx="4097781" cy="175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0956"/>
            <a:ext cx="4629204" cy="1989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524" y="3962400"/>
            <a:ext cx="4040276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905" y="664583"/>
            <a:ext cx="3095857" cy="2327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3"/>
          <p:cNvPicPr>
            <a:picLocks noChangeAspect="1"/>
          </p:cNvPicPr>
          <p:nvPr/>
        </p:nvPicPr>
        <p:blipFill rotWithShape="1">
          <a:blip r:embed="rId8"/>
          <a:srcRect l="16049" r="16431" b="34079"/>
          <a:stretch/>
        </p:blipFill>
        <p:spPr>
          <a:xfrm>
            <a:off x="6055178" y="2475326"/>
            <a:ext cx="3012622" cy="1653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9810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28600" y="76200"/>
            <a:ext cx="8610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Enfermedades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228600" y="990600"/>
            <a:ext cx="8763000" cy="2743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C00000"/>
              </a:buClr>
              <a:buSzPct val="150000"/>
              <a:buNone/>
              <a:defRPr/>
            </a:pPr>
            <a:endParaRPr lang="es-E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Determinadas  de manera conjunta 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Varios canales de muestreo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Basado en el análisis de riesgo de VS CEAH 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Fiebre Porcina Clásica es el enfoque principal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mayoría de los diagnósticos están basados en serología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endParaRPr lang="es-ES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861" y="3733800"/>
            <a:ext cx="4832139" cy="26889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-3875" y="5419100"/>
            <a:ext cx="994475" cy="106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290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 txBox="1">
            <a:spLocks/>
          </p:cNvSpPr>
          <p:nvPr/>
        </p:nvSpPr>
        <p:spPr>
          <a:xfrm>
            <a:off x="76200" y="1447800"/>
            <a:ext cx="6553200" cy="31907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Biólogos de Vida Silvestre 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Muestreo dirigido y oportunista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Dirigido – Poblaciones de cerdos cerca de:</a:t>
            </a:r>
          </a:p>
          <a:p>
            <a:pPr marL="857250" lvl="1" indent="-457200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Explotaciones comerciales de cerdo doméstico</a:t>
            </a:r>
          </a:p>
          <a:p>
            <a:pPr marL="857250" lvl="1" indent="-457200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Rellenos sanitarios</a:t>
            </a:r>
          </a:p>
          <a:p>
            <a:pPr marL="857250" lvl="1" indent="-457200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Productores de traspatio</a:t>
            </a:r>
          </a:p>
          <a:p>
            <a:pPr marL="857250" lvl="1" indent="-457200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Fronteras internacionales y aeropuertos</a:t>
            </a:r>
          </a:p>
          <a:p>
            <a:pPr marL="857250" lvl="1" indent="-457200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Poblaciones nuevas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Oportunista – Operaciones de manejo de daños</a:t>
            </a:r>
          </a:p>
          <a:p>
            <a:pPr marL="457200" indent="-457200">
              <a:buClr>
                <a:srgbClr val="C00000"/>
              </a:buClr>
              <a:buSzPct val="150000"/>
              <a:defRPr/>
            </a:pPr>
            <a:endParaRPr lang="es-ES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07264" y="838200"/>
            <a:ext cx="2005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Muestreo</a:t>
            </a:r>
            <a:endParaRPr lang="es-E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528" y="2209800"/>
            <a:ext cx="2487722" cy="1654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790943"/>
            <a:ext cx="4332993" cy="1592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77199" y="5324345"/>
            <a:ext cx="1061182" cy="1164686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28600" y="76200"/>
            <a:ext cx="8610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Enfermedades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616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4"/>
          <a:stretch/>
        </p:blipFill>
        <p:spPr bwMode="auto">
          <a:xfrm>
            <a:off x="1143000" y="1416430"/>
            <a:ext cx="7586664" cy="496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838200"/>
            <a:ext cx="861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Estados y Condados con Cerdos Asilvestrados </a:t>
            </a:r>
          </a:p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-3875" y="5419100"/>
            <a:ext cx="994475" cy="1066422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600" y="76200"/>
            <a:ext cx="8610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Enfermedades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606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1" y="2514600"/>
            <a:ext cx="743902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91440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Muestras recolectadas anualmente</a:t>
            </a: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1344" y="1612345"/>
            <a:ext cx="1967856" cy="2959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77199" y="5324345"/>
            <a:ext cx="1061182" cy="1164686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600" y="76200"/>
            <a:ext cx="8610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Enfermedades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593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21" y="1523715"/>
            <a:ext cx="8191379" cy="487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83820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Infraestructura para el Monitoreo y Vigilancia</a:t>
            </a: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77199" y="5324345"/>
            <a:ext cx="1061182" cy="1164686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600" y="76200"/>
            <a:ext cx="8610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Enfermedades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66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30597"/>
            <a:ext cx="6858000" cy="449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99060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Enfermedades Monitoreadas por año</a:t>
            </a: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2361488"/>
            <a:ext cx="2394508" cy="1592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-3875" y="5419100"/>
            <a:ext cx="994475" cy="1066422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600" y="76200"/>
            <a:ext cx="8610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Enfermedades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52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13258" y="0"/>
            <a:ext cx="9157258" cy="762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Sus </a:t>
            </a:r>
            <a:r>
              <a:rPr lang="es-MX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scrofa</a:t>
            </a:r>
            <a:endParaRPr lang="es-MX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28374" y="1143000"/>
            <a:ext cx="190500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Jabalí europeo</a:t>
            </a:r>
            <a:endParaRPr lang="es-MX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7404" y="972184"/>
            <a:ext cx="212109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Sus </a:t>
            </a:r>
            <a:r>
              <a:rPr lang="es-MX" alt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scrofa</a:t>
            </a:r>
            <a:r>
              <a:rPr lang="es-MX" alt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s-MX" alt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scrofa</a:t>
            </a:r>
            <a:endParaRPr lang="es-MX" alt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4547" y="1828800"/>
            <a:ext cx="2015489" cy="3416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Domesticación </a:t>
            </a:r>
            <a:endParaRPr lang="es-MX" altLang="en-US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5264" y="2598085"/>
            <a:ext cx="2634054" cy="3416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b="1" i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Sus </a:t>
            </a:r>
            <a:r>
              <a:rPr lang="es-MX" altLang="en-US" b="1" i="1" dirty="0" err="1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scrofa</a:t>
            </a:r>
            <a:r>
              <a:rPr lang="es-MX" altLang="en-US" b="1" i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 domestica </a:t>
            </a:r>
            <a:endParaRPr lang="es-MX" altLang="en-US" b="1" i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54547" y="3556652"/>
            <a:ext cx="2015489" cy="3416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b="1" dirty="0" err="1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Feralización</a:t>
            </a:r>
            <a:r>
              <a:rPr lang="es-MX" altLang="en-US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endParaRPr lang="es-MX" altLang="en-US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4636851"/>
            <a:ext cx="190500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Jabalí europeo</a:t>
            </a:r>
            <a:endParaRPr lang="es-MX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9177" y="4636851"/>
            <a:ext cx="1905000" cy="3077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Cerdo asilvestrado</a:t>
            </a:r>
            <a:endParaRPr lang="es-MX" sz="14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5463" y="4636532"/>
            <a:ext cx="190500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Híbridos </a:t>
            </a:r>
            <a:endParaRPr lang="es-MX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Arrow Connector 12"/>
          <p:cNvCxnSpPr>
            <a:stCxn id="3" idx="1"/>
            <a:endCxn id="5" idx="0"/>
          </p:cNvCxnSpPr>
          <p:nvPr/>
        </p:nvCxnSpPr>
        <p:spPr>
          <a:xfrm flipH="1">
            <a:off x="2862292" y="1327666"/>
            <a:ext cx="966082" cy="5011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2"/>
            <a:endCxn id="6" idx="0"/>
          </p:cNvCxnSpPr>
          <p:nvPr/>
        </p:nvCxnSpPr>
        <p:spPr>
          <a:xfrm flipH="1">
            <a:off x="2862291" y="2170432"/>
            <a:ext cx="1" cy="4276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6" idx="2"/>
            <a:endCxn id="8" idx="0"/>
          </p:cNvCxnSpPr>
          <p:nvPr/>
        </p:nvCxnSpPr>
        <p:spPr>
          <a:xfrm>
            <a:off x="2862291" y="2939717"/>
            <a:ext cx="1" cy="6169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8" idx="2"/>
            <a:endCxn id="10" idx="0"/>
          </p:cNvCxnSpPr>
          <p:nvPr/>
        </p:nvCxnSpPr>
        <p:spPr>
          <a:xfrm flipH="1">
            <a:off x="2851677" y="3898284"/>
            <a:ext cx="10615" cy="7385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62292" y="4179332"/>
            <a:ext cx="17859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4780874" y="4267567"/>
            <a:ext cx="3562" cy="3689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" idx="3"/>
          </p:cNvCxnSpPr>
          <p:nvPr/>
        </p:nvCxnSpPr>
        <p:spPr>
          <a:xfrm>
            <a:off x="5733374" y="1327666"/>
            <a:ext cx="14573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553200" y="1327666"/>
            <a:ext cx="0" cy="33091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050636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651863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69836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862292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480835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098636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736951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385835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990915" y="3248184"/>
            <a:ext cx="49462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86474" y="2920348"/>
            <a:ext cx="125662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sz="1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Viejo mundo</a:t>
            </a:r>
            <a:endParaRPr lang="es-MX" altLang="en-US" sz="1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00172" y="4678401"/>
            <a:ext cx="1534274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sz="1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Nuevo mundo</a:t>
            </a:r>
            <a:endParaRPr lang="es-MX" altLang="en-US" sz="1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633048" y="4038600"/>
            <a:ext cx="319952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MX" alt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endParaRPr lang="es-MX" alt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4927963" y="4179332"/>
            <a:ext cx="16252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229" y="762000"/>
            <a:ext cx="1667764" cy="103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99" y="2110049"/>
            <a:ext cx="1485375" cy="110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70" y="5029200"/>
            <a:ext cx="1288979" cy="1417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636" y="5079154"/>
            <a:ext cx="1239377" cy="1367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99" y="2086713"/>
            <a:ext cx="1485375" cy="1106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715" y="5079154"/>
            <a:ext cx="1293585" cy="1417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125" y="1933904"/>
            <a:ext cx="2461693" cy="16227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909" y="3511799"/>
            <a:ext cx="1288436" cy="9887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20" y="3602018"/>
            <a:ext cx="665182" cy="66518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-3875" y="5419100"/>
            <a:ext cx="994475" cy="106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07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82818" y="5324345"/>
            <a:ext cx="1061182" cy="11646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" y="1295400"/>
            <a:ext cx="89153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C00000"/>
              </a:buClr>
              <a:buSzPct val="135000"/>
              <a:buFontTx/>
              <a:buNone/>
            </a:pPr>
            <a:r>
              <a:rPr lang="es-MX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s-MX" altLang="en-U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rgbClr val="C00000"/>
              </a:buClr>
              <a:buSzPct val="135000"/>
            </a:pPr>
            <a:endParaRPr lang="es-MX" altLang="en-US" sz="24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MX" altLang="en-US" sz="2400" b="1" dirty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Fiebre Porcina </a:t>
            </a:r>
            <a:r>
              <a:rPr lang="es-MX" altLang="en-US" sz="24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Clásica</a:t>
            </a: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MX" altLang="en-US" sz="24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MX" altLang="en-US" sz="24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Brucelosis Porcina</a:t>
            </a: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MX" altLang="en-US" sz="2400" b="1" dirty="0" smtClean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MX" altLang="en-US" sz="2400" b="1" dirty="0" err="1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Pseudorabia</a:t>
            </a:r>
            <a:r>
              <a:rPr lang="es-MX" altLang="en-US" sz="2400" b="1" dirty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 Enfermedad de </a:t>
            </a:r>
            <a:r>
              <a:rPr lang="es-MX" altLang="en-US" sz="2400" b="1" dirty="0" err="1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Aujeszky</a:t>
            </a:r>
            <a:endParaRPr lang="es-MX" altLang="en-US" sz="24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MX" altLang="en-US" sz="2400" b="1" dirty="0" smtClean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MX" altLang="en-US" sz="24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Influenza </a:t>
            </a:r>
            <a:r>
              <a:rPr lang="es-MX" altLang="en-US" sz="2400" b="1" dirty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Porcina</a:t>
            </a: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MX" altLang="en-US" sz="24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r>
              <a:rPr lang="es-MX" altLang="en-US" sz="24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Síndrome Respiratorio y Reproductivo Porcino (PRRS)</a:t>
            </a: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MX" altLang="en-US" sz="2400" b="1" dirty="0" smtClean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Clr>
                <a:srgbClr val="C00000"/>
              </a:buClr>
              <a:buSzPct val="135000"/>
              <a:buFont typeface="Arial" panose="020B0604020202020204" pitchFamily="34" charset="0"/>
              <a:buChar char="•"/>
            </a:pPr>
            <a:endParaRPr lang="es-MX" altLang="en-US" sz="2400" b="1" dirty="0" smtClean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rgbClr val="C00000"/>
              </a:buClr>
              <a:buSzPct val="135000"/>
              <a:buFontTx/>
              <a:buNone/>
            </a:pPr>
            <a:endParaRPr lang="es-MX" altLang="en-US" sz="24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333" y="3997910"/>
            <a:ext cx="1503082" cy="958215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4" b="16624"/>
          <a:stretch/>
        </p:blipFill>
        <p:spPr>
          <a:xfrm>
            <a:off x="6629401" y="3086688"/>
            <a:ext cx="1671499" cy="984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6"/>
          <a:stretch/>
        </p:blipFill>
        <p:spPr>
          <a:xfrm>
            <a:off x="3707333" y="2559302"/>
            <a:ext cx="1500733" cy="997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03"/>
          <a:stretch/>
        </p:blipFill>
        <p:spPr>
          <a:xfrm>
            <a:off x="3886201" y="5410200"/>
            <a:ext cx="976642" cy="10374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55508" r="5964" b="4102"/>
          <a:stretch/>
        </p:blipFill>
        <p:spPr>
          <a:xfrm>
            <a:off x="5295899" y="1601360"/>
            <a:ext cx="1333502" cy="95794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0" y="-76200"/>
            <a:ext cx="9144000" cy="821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479" tIns="41239" rIns="82479" bIns="41239">
            <a:spAutoFit/>
          </a:bodyPr>
          <a:lstStyle/>
          <a:p>
            <a:pPr algn="ctr" eaLnBrk="1" hangingPunct="1">
              <a:defRPr/>
            </a:pP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Programa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Nacional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para el  Control del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Daño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casionado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Cerdos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Ferales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USDA/APHIS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2" y="939225"/>
            <a:ext cx="8915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enfermedades </a:t>
            </a:r>
            <a:r>
              <a:rPr lang="es-MX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prioritarias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4434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60" y="1286050"/>
            <a:ext cx="4417880" cy="37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860424"/>
              </p:ext>
            </p:extLst>
          </p:nvPr>
        </p:nvGraphicFramePr>
        <p:xfrm>
          <a:off x="3657600" y="3570709"/>
          <a:ext cx="5334000" cy="2983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26184"/>
            <a:ext cx="2514600" cy="2458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0" y="5364830"/>
            <a:ext cx="990600" cy="11242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200" y="762000"/>
            <a:ext cx="472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Prevalencia aparente</a:t>
            </a:r>
            <a:endParaRPr lang="es-E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600" y="0"/>
            <a:ext cx="8610600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Brucelosis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porcina</a:t>
            </a:r>
            <a:endParaRPr lang="en-US" alt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75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76200" y="76200"/>
            <a:ext cx="8940800" cy="457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Pseudorabia</a:t>
            </a:r>
            <a:r>
              <a:rPr lang="en-US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o </a:t>
            </a:r>
            <a:r>
              <a:rPr lang="en-US" alt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Enfermedad</a:t>
            </a:r>
            <a:r>
              <a:rPr lang="en-US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de </a:t>
            </a:r>
            <a:r>
              <a:rPr lang="en-US" alt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Aujeszky</a:t>
            </a:r>
            <a:endParaRPr lang="en-US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83779" y="929045"/>
            <a:ext cx="5184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Estados positivos</a:t>
            </a: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3816" r="3674" b="1973"/>
          <a:stretch/>
        </p:blipFill>
        <p:spPr bwMode="auto">
          <a:xfrm>
            <a:off x="3883779" y="1452264"/>
            <a:ext cx="5184021" cy="403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990600"/>
            <a:ext cx="3606800" cy="1542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77199" y="5324345"/>
            <a:ext cx="1061182" cy="1164686"/>
          </a:xfrm>
          <a:prstGeom prst="rect">
            <a:avLst/>
          </a:prstGeom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609385"/>
              </p:ext>
            </p:extLst>
          </p:nvPr>
        </p:nvGraphicFramePr>
        <p:xfrm>
          <a:off x="152400" y="3505200"/>
          <a:ext cx="3810000" cy="2286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19630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579112"/>
            <a:ext cx="3200400" cy="24730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828052"/>
            <a:ext cx="87725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Prevalencia aparente en E.U.</a:t>
            </a:r>
          </a:p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Serología</a:t>
            </a:r>
            <a:endParaRPr lang="es-E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055816"/>
              </p:ext>
            </p:extLst>
          </p:nvPr>
        </p:nvGraphicFramePr>
        <p:xfrm>
          <a:off x="153290" y="4002089"/>
          <a:ext cx="4819650" cy="2382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22115" y="5240712"/>
            <a:ext cx="1137383" cy="1248319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28600" y="0"/>
            <a:ext cx="8610600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Influenza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Porcina</a:t>
            </a:r>
            <a:endParaRPr lang="en-US" alt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67200"/>
            <a:ext cx="1784993" cy="2116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4" y="1676400"/>
            <a:ext cx="5297403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586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6200" y="-76200"/>
            <a:ext cx="9018722" cy="762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Síndrome</a:t>
            </a:r>
            <a:r>
              <a:rPr lang="en-US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Respiratorio</a:t>
            </a:r>
            <a:r>
              <a:rPr lang="en-US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y </a:t>
            </a:r>
            <a:r>
              <a:rPr lang="en-US" alt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Reproductivo</a:t>
            </a:r>
            <a:r>
              <a:rPr lang="en-US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Porcino</a:t>
            </a:r>
            <a:r>
              <a:rPr lang="en-US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(PRRS)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9630"/>
            <a:ext cx="5048573" cy="3901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76200" y="1219200"/>
            <a:ext cx="48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  <a:defRPr/>
            </a:pP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Prevalencia aparente en E.U.</a:t>
            </a:r>
            <a:endParaRPr lang="es-E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10932" y="3399472"/>
            <a:ext cx="41806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50000"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FY2014 </a:t>
            </a: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Primer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año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muestreo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buSzPct val="150000"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742950" lvl="1" indent="-285750"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1.3% </a:t>
            </a:r>
            <a:r>
              <a:rPr lang="en-US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positivos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4500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muestras</a:t>
            </a:r>
            <a:endPara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Considerada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bajo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riesgo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028700"/>
            <a:ext cx="2040415" cy="2040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22115" y="5240712"/>
            <a:ext cx="1137383" cy="124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0249801"/>
              </p:ext>
            </p:extLst>
          </p:nvPr>
        </p:nvGraphicFramePr>
        <p:xfrm>
          <a:off x="76200" y="1590939"/>
          <a:ext cx="7696200" cy="4929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74309" y="914400"/>
            <a:ext cx="8264891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Prevalencia</a:t>
            </a:r>
            <a:r>
              <a:rPr lang="en-US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aparente</a:t>
            </a:r>
            <a:endParaRPr lang="en-US" altLang="en-US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936" y="1981200"/>
            <a:ext cx="2903825" cy="16811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22115" y="5240712"/>
            <a:ext cx="1137383" cy="1248319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8600" y="0"/>
            <a:ext cx="8610600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Enfermedades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Prioritarias</a:t>
            </a:r>
            <a:endParaRPr lang="en-US" alt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012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68968" y="838200"/>
            <a:ext cx="8458200" cy="457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Presencia</a:t>
            </a:r>
            <a:r>
              <a:rPr lang="en-US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de </a:t>
            </a:r>
            <a:r>
              <a:rPr lang="en-US" altLang="en-US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diferentes</a:t>
            </a:r>
            <a:r>
              <a:rPr lang="en-US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enfermedades</a:t>
            </a:r>
            <a:r>
              <a:rPr lang="en-US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endParaRPr lang="en-US" altLang="en-US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76200" y="1447800"/>
            <a:ext cx="8763000" cy="3886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00000"/>
              </a:buClr>
              <a:buSzPct val="150000"/>
              <a:defRPr/>
            </a:pPr>
            <a:endParaRPr lang="es-AR" altLang="en-US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1" y="5334000"/>
            <a:ext cx="1073618" cy="1155032"/>
          </a:xfrm>
          <a:prstGeom prst="rect">
            <a:avLst/>
          </a:prstGeom>
        </p:spPr>
      </p:pic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2192756"/>
              </p:ext>
            </p:extLst>
          </p:nvPr>
        </p:nvGraphicFramePr>
        <p:xfrm>
          <a:off x="2895600" y="1828800"/>
          <a:ext cx="6029325" cy="4262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060" y="2171054"/>
            <a:ext cx="2733675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2851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1625786"/>
              </p:ext>
            </p:extLst>
          </p:nvPr>
        </p:nvGraphicFramePr>
        <p:xfrm>
          <a:off x="304800" y="914400"/>
          <a:ext cx="3581399" cy="2971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5623565"/>
              </p:ext>
            </p:extLst>
          </p:nvPr>
        </p:nvGraphicFramePr>
        <p:xfrm>
          <a:off x="4876800" y="990600"/>
          <a:ext cx="38100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8977840"/>
              </p:ext>
            </p:extLst>
          </p:nvPr>
        </p:nvGraphicFramePr>
        <p:xfrm>
          <a:off x="2971800" y="4191000"/>
          <a:ext cx="3352800" cy="2336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295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  <a:latin typeface="Arial"/>
                <a:cs typeface="Arial"/>
              </a:rPr>
              <a:t>Leptospira</a:t>
            </a:r>
            <a:endParaRPr lang="en-US" b="1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990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Arial"/>
                <a:cs typeface="Arial"/>
              </a:rPr>
              <a:t>Toxoplasma</a:t>
            </a:r>
            <a:endParaRPr lang="en-US" b="1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4600" y="4648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  <a:latin typeface="Arial"/>
                <a:cs typeface="Arial"/>
              </a:rPr>
              <a:t>Trichinella</a:t>
            </a:r>
            <a:endParaRPr lang="en-US" b="1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68968" y="76200"/>
            <a:ext cx="8458200" cy="457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Presencia</a:t>
            </a:r>
            <a:r>
              <a:rPr lang="en-US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de </a:t>
            </a:r>
            <a:r>
              <a:rPr lang="en-US" alt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diferentes</a:t>
            </a:r>
            <a:r>
              <a:rPr lang="en-US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enfermedades</a:t>
            </a:r>
            <a:r>
              <a:rPr lang="en-US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6357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566" y="3962400"/>
            <a:ext cx="3289162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314" y="5905499"/>
            <a:ext cx="622630" cy="481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485" y="5300597"/>
            <a:ext cx="622630" cy="481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2205"/>
            <a:ext cx="6096000" cy="3363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9477"/>
            <a:ext cx="6172200" cy="352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848"/>
            <a:ext cx="6215291" cy="345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" y="762000"/>
            <a:ext cx="6203667" cy="384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1" y="5334000"/>
            <a:ext cx="1073618" cy="115503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70890" y="0"/>
            <a:ext cx="8736874" cy="762000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¿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Porqué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buscar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enfermedades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en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vida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silvestre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?</a:t>
            </a:r>
            <a:endParaRPr lang="en-US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413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890" y="0"/>
            <a:ext cx="8736874" cy="762000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¿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Porqué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buscar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enfermedades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en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vida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silvestre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?</a:t>
            </a:r>
            <a:endParaRPr lang="en-US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0575"/>
            <a:ext cx="4735247" cy="2901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339" y="794281"/>
            <a:ext cx="3362325" cy="2926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>
            <a:off x="1" y="5334000"/>
            <a:ext cx="1073618" cy="115503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627" y="3766045"/>
            <a:ext cx="4343400" cy="2699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557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0890" y="0"/>
            <a:ext cx="8736874" cy="762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Cerdo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asilvestrado</a:t>
            </a:r>
            <a:endParaRPr lang="en-US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7749" y="3280475"/>
            <a:ext cx="426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endParaRPr lang="es-ES_tradnl" altLang="en-US" sz="2000" b="1" dirty="0" smtClean="0">
              <a:solidFill>
                <a:srgbClr val="140472"/>
              </a:solidFill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ES_tradnl" altLang="en-US" sz="2000" b="1" dirty="0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Familia </a:t>
            </a:r>
            <a:r>
              <a:rPr lang="es-ES_tradnl" altLang="en-US" sz="2000" b="1" dirty="0" err="1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Suidae</a:t>
            </a:r>
            <a:endParaRPr lang="es-ES_tradnl" altLang="en-US" sz="2000" b="1" dirty="0" smtClean="0">
              <a:solidFill>
                <a:srgbClr val="140472"/>
              </a:solidFill>
              <a:latin typeface="Arial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buClr>
                <a:srgbClr val="C00000"/>
              </a:buClr>
              <a:buSzPct val="135000"/>
            </a:pPr>
            <a:r>
              <a:rPr lang="es-ES_tradnl" altLang="en-US" sz="2000" b="1" i="1" dirty="0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Sus </a:t>
            </a:r>
            <a:r>
              <a:rPr lang="es-ES_tradnl" altLang="en-US" sz="2000" b="1" i="1" dirty="0" err="1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scrofa</a:t>
            </a:r>
            <a:r>
              <a:rPr lang="es-ES_tradnl" altLang="en-US" sz="2000" b="1" i="1" dirty="0" smtClean="0">
                <a:solidFill>
                  <a:srgbClr val="140472"/>
                </a:solidFill>
                <a:latin typeface="Arial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637" y="1131423"/>
            <a:ext cx="3567363" cy="2378242"/>
          </a:xfrm>
          <a:prstGeom prst="rect">
            <a:avLst/>
          </a:prstGeom>
          <a:ln w="2857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538932"/>
              </p:ext>
            </p:extLst>
          </p:nvPr>
        </p:nvGraphicFramePr>
        <p:xfrm>
          <a:off x="762000" y="4419600"/>
          <a:ext cx="7255164" cy="198101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171719"/>
                <a:gridCol w="3083445"/>
              </a:tblGrid>
              <a:tr h="28839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Cerdo</a:t>
                      </a: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 feral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1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Madurez</a:t>
                      </a: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 sexual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8 meses</a:t>
                      </a:r>
                      <a:endParaRPr kumimoji="0" lang="en-US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</a:tr>
              <a:tr h="2511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Gestación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114 </a:t>
                      </a: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días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</a:tr>
              <a:tr h="2511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Camadas</a:t>
                      </a: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 / </a:t>
                      </a: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Año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1.5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</a:tr>
              <a:tr h="2511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Lechones</a:t>
                      </a: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 / </a:t>
                      </a:r>
                      <a:r>
                        <a:rPr kumimoji="0" lang="en-US" altLang="en-US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Camada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40472"/>
                          </a:solidFill>
                          <a:effectLst/>
                        </a:rPr>
                        <a:t>6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40472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01" marB="45701" horzOverflow="overflow"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97117"/>
            <a:ext cx="4030480" cy="3126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175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54" y="4038601"/>
            <a:ext cx="3773449" cy="243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470088"/>
              </p:ext>
            </p:extLst>
          </p:nvPr>
        </p:nvGraphicFramePr>
        <p:xfrm>
          <a:off x="381000" y="914400"/>
          <a:ext cx="3395511" cy="310515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727541"/>
                <a:gridCol w="869728"/>
                <a:gridCol w="798242"/>
              </a:tblGrid>
              <a:tr h="36650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 Top 10 Destinations for U.S. Pork</a:t>
                      </a:r>
                      <a:endParaRPr lang="en-US" sz="15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1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Partner Country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24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 ($000)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Quantity (Metric Tons)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Mexico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1,221,953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625,475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1,885,009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424,858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China/Hong Kong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903,414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417,306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Canada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844,384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227,373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276,091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99,330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175,927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53,842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Philippines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112,256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50,089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Colombia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88,088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34,099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Chile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61,668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24,188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Honduras 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52,787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22,494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39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6,049,095</a:t>
                      </a:r>
                      <a:endParaRPr lang="en-US" sz="11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2,143,585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270890" y="0"/>
            <a:ext cx="8736874" cy="762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Porcicultura</a:t>
            </a:r>
            <a:r>
              <a:rPr lang="en-US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en E.U.</a:t>
            </a:r>
            <a:endParaRPr lang="en-US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526895"/>
              </p:ext>
            </p:extLst>
          </p:nvPr>
        </p:nvGraphicFramePr>
        <p:xfrm>
          <a:off x="5563890" y="914400"/>
          <a:ext cx="3505200" cy="37846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505200"/>
              </a:tblGrid>
              <a:tr h="37846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Panorama de la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porcina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000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granjas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totales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millones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cerdos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 de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granjas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son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familiares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63 000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productores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billones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libras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producidas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anualmente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$ 13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billones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valor de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granjas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$34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billones</a:t>
                      </a:r>
                      <a:r>
                        <a:rPr lang="en-US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valor de la carne de </a:t>
                      </a:r>
                      <a:r>
                        <a:rPr lang="en-US" sz="12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cerdo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23.1% en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exportaciones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estados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crían</a:t>
                      </a:r>
                      <a:r>
                        <a:rPr lang="en-US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cerdo</a:t>
                      </a:r>
                      <a:endParaRPr lang="en-US" sz="1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r="18223"/>
          <a:stretch/>
        </p:blipFill>
        <p:spPr>
          <a:xfrm flipH="1">
            <a:off x="8077199" y="5324345"/>
            <a:ext cx="1061182" cy="116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78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509588" y="1"/>
            <a:ext cx="8115300" cy="762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MX" alt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03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8229600" cy="521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04800" y="152400"/>
            <a:ext cx="85344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Distribución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mundial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de </a:t>
            </a:r>
            <a:r>
              <a:rPr lang="en-US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Sus</a:t>
            </a:r>
            <a:r>
              <a:rPr lang="en-US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scrofa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l"/>
            <a:endParaRPr lang="en-US" sz="11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5980770"/>
            <a:ext cx="8610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en-US" sz="1100" b="1" dirty="0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 of wild boar (</a:t>
            </a:r>
            <a:r>
              <a:rPr lang="en-US" sz="1100" b="1" i="1" dirty="0" err="1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</a:t>
            </a:r>
            <a:r>
              <a:rPr lang="en-US" sz="1100" b="1" i="1" dirty="0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100" b="1" i="1" dirty="0" err="1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scrofa</a:t>
            </a:r>
            <a:r>
              <a:rPr lang="en-US" sz="1100" b="1" dirty="0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in its introduced and native range: a review, Barrios-Garcia, MN; </a:t>
            </a:r>
            <a:r>
              <a:rPr lang="en-US" sz="1100" b="1" dirty="0" err="1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Ballari</a:t>
            </a:r>
            <a:r>
              <a:rPr lang="en-US" sz="1100" b="1" dirty="0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SA</a:t>
            </a:r>
            <a:r>
              <a:rPr lang="en-US" sz="1100" b="1" dirty="0" smtClean="0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Biological </a:t>
            </a:r>
            <a:r>
              <a:rPr lang="en-US" sz="1100" b="1" dirty="0">
                <a:solidFill>
                  <a:srgbClr val="080F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Invasions (2012) 14:2283–2300 </a:t>
            </a:r>
          </a:p>
        </p:txBody>
      </p:sp>
    </p:spTree>
    <p:extLst>
      <p:ext uri="{BB962C8B-B14F-4D97-AF65-F5344CB8AC3E}">
        <p14:creationId xmlns:p14="http://schemas.microsoft.com/office/powerpoint/2010/main" val="3414842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890" y="0"/>
            <a:ext cx="8736874" cy="762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Problemática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6543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26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4400"/>
            <a:ext cx="1932774" cy="175260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66700" y="838200"/>
            <a:ext cx="8801100" cy="524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Tx/>
              <a:buNone/>
            </a:pPr>
            <a:r>
              <a:rPr lang="es-MX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Propuesta de Plan </a:t>
            </a:r>
            <a:r>
              <a:rPr lang="es-MX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Binacional</a:t>
            </a:r>
          </a:p>
          <a:p>
            <a:pPr algn="ctr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Tx/>
              <a:buNone/>
            </a:pPr>
            <a:endParaRPr lang="es-MX" altLang="en-US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Tx/>
              <a:buNone/>
            </a:pPr>
            <a:r>
              <a:rPr lang="es-MX" alt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Coordinación </a:t>
            </a:r>
            <a:r>
              <a:rPr lang="es-MX" alt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 México para asegurar el conocimiento de las iniciativas para cerdos ferales y las estrategias de mitigación </a:t>
            </a:r>
            <a:r>
              <a:rPr lang="es-MX" alt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conforme </a:t>
            </a:r>
            <a:r>
              <a:rPr lang="es-MX" alt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 considere apropiado</a:t>
            </a:r>
          </a:p>
          <a:p>
            <a:pPr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Tx/>
              <a:buNone/>
            </a:pPr>
            <a:r>
              <a:rPr lang="es-MX" alt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Integración e intercambio de acciones de mitigación del daño por cerdos ferales, con los representantes de México para:</a:t>
            </a:r>
          </a:p>
          <a:p>
            <a:pPr lvl="3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 typeface="Arial" charset="0"/>
              <a:buChar char="•"/>
            </a:pPr>
            <a:r>
              <a:rPr lang="es-MX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Operaciones de campo</a:t>
            </a:r>
          </a:p>
          <a:p>
            <a:pPr lvl="3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 typeface="Arial" charset="0"/>
              <a:buChar char="•"/>
            </a:pPr>
            <a:r>
              <a:rPr lang="es-MX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Monitoreo de poblaciones y enfermedades</a:t>
            </a:r>
          </a:p>
          <a:p>
            <a:pPr lvl="3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 typeface="Arial" charset="0"/>
              <a:buChar char="•"/>
            </a:pPr>
            <a:r>
              <a:rPr lang="es-MX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Investigación</a:t>
            </a:r>
          </a:p>
          <a:p>
            <a:pPr lvl="3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 typeface="Arial" charset="0"/>
              <a:buChar char="•"/>
            </a:pPr>
            <a:r>
              <a:rPr lang="es-MX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Planeación y evaluación </a:t>
            </a:r>
          </a:p>
          <a:p>
            <a:pPr lvl="3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 typeface="Arial" charset="0"/>
              <a:buChar char="•"/>
            </a:pPr>
            <a:r>
              <a:rPr lang="es-MX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Comunicación y compromisos </a:t>
            </a:r>
          </a:p>
          <a:p>
            <a:pPr lvl="3"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SzPct val="150000"/>
              <a:buFont typeface="Arial" charset="0"/>
              <a:buChar char="•"/>
            </a:pPr>
            <a:r>
              <a:rPr lang="es-MX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Actividades Regulatorias</a:t>
            </a: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509588" y="152400"/>
            <a:ext cx="8115300" cy="6096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Propuesta para Enfrentar al Cerdo </a:t>
            </a:r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Asilvestrado</a:t>
            </a:r>
          </a:p>
        </p:txBody>
      </p:sp>
    </p:spTree>
    <p:extLst>
      <p:ext uri="{BB962C8B-B14F-4D97-AF65-F5344CB8AC3E}">
        <p14:creationId xmlns:p14="http://schemas.microsoft.com/office/powerpoint/2010/main" val="1511595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0135" y="838200"/>
            <a:ext cx="8801100" cy="265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Aft>
                <a:spcPts val="800"/>
              </a:spcAft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r>
              <a:rPr lang="es-MX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Estrategia </a:t>
            </a:r>
            <a:r>
              <a:rPr lang="es-MX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integradora </a:t>
            </a:r>
            <a:r>
              <a:rPr lang="es-MX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enfocada a:</a:t>
            </a:r>
          </a:p>
          <a:p>
            <a:pPr marL="342900" indent="-342900">
              <a:spcAft>
                <a:spcPts val="800"/>
              </a:spcAft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pPr>
            <a:endParaRPr lang="es-MX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spcAft>
                <a:spcPts val="8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s-MX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Contener </a:t>
            </a:r>
            <a:r>
              <a:rPr lang="es-MX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(erradicación en los límites de los rangos de expansión) y reducir la población </a:t>
            </a:r>
            <a:r>
              <a:rPr lang="es-MX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blanco.</a:t>
            </a:r>
          </a:p>
          <a:p>
            <a:pPr lvl="1">
              <a:spcAft>
                <a:spcPts val="800"/>
              </a:spcAft>
              <a:buClr>
                <a:srgbClr val="C00000"/>
              </a:buClr>
              <a:buSzPct val="150000"/>
              <a:defRPr/>
            </a:pPr>
            <a:endParaRPr lang="es-MX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spcAft>
                <a:spcPts val="8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s-MX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Actividades </a:t>
            </a:r>
            <a:r>
              <a:rPr lang="es-MX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control para reducir el daño y el riesgo de </a:t>
            </a:r>
            <a:r>
              <a:rPr lang="es-MX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enfermedades.</a:t>
            </a:r>
            <a:endParaRPr lang="es-MX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139" y="3733801"/>
            <a:ext cx="4148666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8650"/>
            <a:ext cx="2247900" cy="2038350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509588" y="152400"/>
            <a:ext cx="8115300" cy="6096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Propuesta para Enfrentar al Cerdo </a:t>
            </a:r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Asilvestrado</a:t>
            </a:r>
          </a:p>
        </p:txBody>
      </p:sp>
    </p:spTree>
    <p:extLst>
      <p:ext uri="{BB962C8B-B14F-4D97-AF65-F5344CB8AC3E}">
        <p14:creationId xmlns:p14="http://schemas.microsoft.com/office/powerpoint/2010/main" val="37888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8650"/>
            <a:ext cx="2247900" cy="2038350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8600" y="1030655"/>
            <a:ext cx="8801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s-MX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Coordinación con México para establecer un plan colaborativo para el manejo de cerdos ferales en la frontera </a:t>
            </a:r>
            <a:r>
              <a:rPr lang="es-MX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común</a:t>
            </a:r>
            <a:endParaRPr lang="es-MX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1600" y="3049658"/>
            <a:ext cx="2215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Investigación</a:t>
            </a:r>
          </a:p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Educación y </a:t>
            </a:r>
          </a:p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Economía</a:t>
            </a:r>
            <a:endParaRPr lang="es-ES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5232" y="4275505"/>
            <a:ext cx="20387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 de </a:t>
            </a:r>
          </a:p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Investigación</a:t>
            </a:r>
          </a:p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Agrícola</a:t>
            </a:r>
            <a:endParaRPr lang="es-ES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91710" y="2977662"/>
            <a:ext cx="15950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Mercadotecnia y programas Regulatorios</a:t>
            </a:r>
            <a:endParaRPr lang="es-ES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985" y="3977744"/>
            <a:ext cx="616267" cy="691847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529322" y="4254325"/>
            <a:ext cx="2057400" cy="10511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252" y="4708444"/>
            <a:ext cx="976957" cy="5970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294" y="4718243"/>
            <a:ext cx="1414701" cy="577429"/>
          </a:xfrm>
          <a:prstGeom prst="rect">
            <a:avLst/>
          </a:prstGeom>
        </p:spPr>
      </p:pic>
      <p:pic>
        <p:nvPicPr>
          <p:cNvPr id="15" name="Picture 6" descr="S:\Graphics\USDA_WS_Lg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11"/>
          <a:stretch/>
        </p:blipFill>
        <p:spPr bwMode="auto">
          <a:xfrm>
            <a:off x="4391293" y="2057400"/>
            <a:ext cx="1405229" cy="944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348722" y="5507791"/>
            <a:ext cx="3742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buClr>
                <a:srgbClr val="C00000"/>
              </a:buClr>
              <a:buSzPct val="150000"/>
              <a:defRPr/>
            </a:pPr>
            <a:r>
              <a:rPr lang="es-E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Programa Nacional de Enfermedades en vida Silvestre</a:t>
            </a:r>
            <a:endParaRPr lang="es-ES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294645" y="2898806"/>
            <a:ext cx="1716086" cy="89637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1375410" y="2977662"/>
            <a:ext cx="2238578" cy="81237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4391293" y="5507791"/>
            <a:ext cx="3742846" cy="52322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-Right-Up Arrow 19"/>
          <p:cNvSpPr/>
          <p:nvPr/>
        </p:nvSpPr>
        <p:spPr>
          <a:xfrm>
            <a:off x="3829371" y="3145591"/>
            <a:ext cx="2286000" cy="533400"/>
          </a:xfrm>
          <a:prstGeom prst="leftRight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-Right-Up Arrow 20"/>
          <p:cNvSpPr/>
          <p:nvPr/>
        </p:nvSpPr>
        <p:spPr>
          <a:xfrm>
            <a:off x="7091727" y="4761307"/>
            <a:ext cx="375283" cy="403788"/>
          </a:xfrm>
          <a:prstGeom prst="leftRight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2366010" y="3914450"/>
            <a:ext cx="228600" cy="3048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6229671" y="5317291"/>
            <a:ext cx="228600" cy="1524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7095731" y="3790034"/>
            <a:ext cx="228600" cy="1524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2"/>
          <p:cNvSpPr txBox="1">
            <a:spLocks/>
          </p:cNvSpPr>
          <p:nvPr/>
        </p:nvSpPr>
        <p:spPr>
          <a:xfrm>
            <a:off x="509588" y="152400"/>
            <a:ext cx="8115300" cy="6096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Propuesta para Enfrentar al Cerdo </a:t>
            </a:r>
            <a:r>
              <a:rPr lang="es-MX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Asilvestrado</a:t>
            </a:r>
          </a:p>
        </p:txBody>
      </p:sp>
    </p:spTree>
    <p:extLst>
      <p:ext uri="{BB962C8B-B14F-4D97-AF65-F5344CB8AC3E}">
        <p14:creationId xmlns:p14="http://schemas.microsoft.com/office/powerpoint/2010/main" val="2403288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prsgarces\Documents\escudo_fmvz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021" y="4145066"/>
            <a:ext cx="1944827" cy="179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8650"/>
            <a:ext cx="2247900" cy="2038350"/>
          </a:xfrm>
          <a:prstGeom prst="rect">
            <a:avLst/>
          </a:prstGeom>
        </p:spPr>
      </p:pic>
      <p:pic>
        <p:nvPicPr>
          <p:cNvPr id="7" name="Picture 3" descr="C:\Users\aprsgarces\Documents\escudo_UN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421" y="4145066"/>
            <a:ext cx="1820455" cy="212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S:\Graphics\USDA_WS_L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231" y="1981200"/>
            <a:ext cx="2147891" cy="173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99288" y="-152400"/>
            <a:ext cx="8305800" cy="1642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MOU con SENASICA (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borrador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en-US" sz="36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 UNAM (en </a:t>
            </a:r>
            <a:r>
              <a:rPr lang="en-US" sz="3600" b="1" dirty="0" err="1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revisión</a:t>
            </a:r>
            <a:r>
              <a:rPr lang="en-US" sz="3600" b="1" dirty="0" smtClean="0">
                <a:solidFill>
                  <a:srgbClr val="1404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n-US" sz="3600" b="1" dirty="0">
              <a:solidFill>
                <a:srgbClr val="14047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2" descr="C:\Users\aprsgarces\Documents\Escudo SAGARPA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00" b="28815"/>
          <a:stretch/>
        </p:blipFill>
        <p:spPr bwMode="auto">
          <a:xfrm>
            <a:off x="3919920" y="1981200"/>
            <a:ext cx="4785168" cy="173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819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811</Words>
  <Application>Microsoft Macintosh PowerPoint</Application>
  <PresentationFormat>On-screen Show (4:3)</PresentationFormat>
  <Paragraphs>238</Paragraphs>
  <Slides>31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USDA APHIS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Garces, Rodrigo S - APHIS</dc:creator>
  <cp:lastModifiedBy>Rodrigo Salvador Garcés Torres</cp:lastModifiedBy>
  <cp:revision>18</cp:revision>
  <dcterms:created xsi:type="dcterms:W3CDTF">2015-07-13T17:55:46Z</dcterms:created>
  <dcterms:modified xsi:type="dcterms:W3CDTF">2015-07-20T18:32:51Z</dcterms:modified>
</cp:coreProperties>
</file>