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tif" ContentType="image/tif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3.xml" ContentType="application/vnd.openxmlformats-officedocument.drawingml.chart+xml"/>
  <Override PartName="/ppt/notesSlides/notesSlide3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tags/tag1.xml" ContentType="application/vnd.openxmlformats-officedocument.presentationml.tags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charts/chart8.xml" ContentType="application/vnd.openxmlformats-officedocument.drawingml.chart+xml"/>
  <Override PartName="/ppt/notesSlides/notesSlide50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51.xml" ContentType="application/vnd.openxmlformats-officedocument.presentationml.notesSlide+xml"/>
  <Override PartName="/ppt/charts/chart11.xml" ContentType="application/vnd.openxmlformats-officedocument.drawingml.chart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3" r:id="rId1"/>
    <p:sldMasterId id="2147483875" r:id="rId2"/>
    <p:sldMasterId id="2147483954" r:id="rId3"/>
    <p:sldMasterId id="2147483966" r:id="rId4"/>
    <p:sldMasterId id="2147483976" r:id="rId5"/>
    <p:sldMasterId id="2147483991" r:id="rId6"/>
    <p:sldMasterId id="2147484029" r:id="rId7"/>
    <p:sldMasterId id="2147484123" r:id="rId8"/>
  </p:sldMasterIdLst>
  <p:notesMasterIdLst>
    <p:notesMasterId r:id="rId71"/>
  </p:notesMasterIdLst>
  <p:sldIdLst>
    <p:sldId id="658" r:id="rId9"/>
    <p:sldId id="584" r:id="rId10"/>
    <p:sldId id="657" r:id="rId11"/>
    <p:sldId id="552" r:id="rId12"/>
    <p:sldId id="702" r:id="rId13"/>
    <p:sldId id="703" r:id="rId14"/>
    <p:sldId id="704" r:id="rId15"/>
    <p:sldId id="588" r:id="rId16"/>
    <p:sldId id="705" r:id="rId17"/>
    <p:sldId id="662" r:id="rId18"/>
    <p:sldId id="573" r:id="rId19"/>
    <p:sldId id="664" r:id="rId20"/>
    <p:sldId id="469" r:id="rId21"/>
    <p:sldId id="567" r:id="rId22"/>
    <p:sldId id="665" r:id="rId23"/>
    <p:sldId id="574" r:id="rId24"/>
    <p:sldId id="650" r:id="rId25"/>
    <p:sldId id="472" r:id="rId26"/>
    <p:sldId id="649" r:id="rId27"/>
    <p:sldId id="667" r:id="rId28"/>
    <p:sldId id="575" r:id="rId29"/>
    <p:sldId id="729" r:id="rId30"/>
    <p:sldId id="737" r:id="rId31"/>
    <p:sldId id="731" r:id="rId32"/>
    <p:sldId id="730" r:id="rId33"/>
    <p:sldId id="732" r:id="rId34"/>
    <p:sldId id="734" r:id="rId35"/>
    <p:sldId id="735" r:id="rId36"/>
    <p:sldId id="668" r:id="rId37"/>
    <p:sldId id="670" r:id="rId38"/>
    <p:sldId id="738" r:id="rId39"/>
    <p:sldId id="728" r:id="rId40"/>
    <p:sldId id="566" r:id="rId41"/>
    <p:sldId id="644" r:id="rId42"/>
    <p:sldId id="645" r:id="rId43"/>
    <p:sldId id="576" r:id="rId44"/>
    <p:sldId id="643" r:id="rId45"/>
    <p:sldId id="700" r:id="rId46"/>
    <p:sldId id="716" r:id="rId47"/>
    <p:sldId id="714" r:id="rId48"/>
    <p:sldId id="717" r:id="rId49"/>
    <p:sldId id="718" r:id="rId50"/>
    <p:sldId id="577" r:id="rId51"/>
    <p:sldId id="625" r:id="rId52"/>
    <p:sldId id="620" r:id="rId53"/>
    <p:sldId id="619" r:id="rId54"/>
    <p:sldId id="673" r:id="rId55"/>
    <p:sldId id="677" r:id="rId56"/>
    <p:sldId id="675" r:id="rId57"/>
    <p:sldId id="720" r:id="rId58"/>
    <p:sldId id="721" r:id="rId59"/>
    <p:sldId id="722" r:id="rId60"/>
    <p:sldId id="726" r:id="rId61"/>
    <p:sldId id="723" r:id="rId62"/>
    <p:sldId id="725" r:id="rId63"/>
    <p:sldId id="681" r:id="rId64"/>
    <p:sldId id="683" r:id="rId65"/>
    <p:sldId id="692" r:id="rId66"/>
    <p:sldId id="689" r:id="rId67"/>
    <p:sldId id="690" r:id="rId68"/>
    <p:sldId id="695" r:id="rId69"/>
    <p:sldId id="727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CEB9"/>
    <a:srgbClr val="FFFFE1"/>
    <a:srgbClr val="FFFFFF"/>
    <a:srgbClr val="666633"/>
    <a:srgbClr val="CC9900"/>
    <a:srgbClr val="996600"/>
    <a:srgbClr val="00FFFF"/>
    <a:srgbClr val="FFCCCC"/>
    <a:srgbClr val="99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017" autoAdjust="0"/>
    <p:restoredTop sz="93568" autoAdjust="0"/>
  </p:normalViewPr>
  <p:slideViewPr>
    <p:cSldViewPr>
      <p:cViewPr varScale="1">
        <p:scale>
          <a:sx n="69" d="100"/>
          <a:sy n="69" d="100"/>
        </p:scale>
        <p:origin x="-8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0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7" Type="http://schemas.openxmlformats.org/officeDocument/2006/relationships/slideMaster" Target="slideMasters/slideMaster7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J:\KMN\Dennis\aa-REALLY%20IMPORTANT%20GRAPHS%20&amp;%20TABLES%20FOR%20DS\Texas%20rabies%20cases%20graph%20(coyote%20&amp;%20gray%20fox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J:\KMN\Dennis\Wildlife%20Damage%20Mngt%20Conf%202015-03%20Gatlinburg,%20TN\Data%20for%20RBC%20slides%20-%20WDM%202015%20Gatlinburg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NRMP-SERVER\Share1\ORV%20DATA\KMN\FedLaptop\KMN\Dennis\NE%20F&amp;W%20conf%20-%202012%20West%20Virginia\data%20for%20RBC%20slides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species total n= 6,162, 2012</c:v>
                </c:pt>
              </c:strCache>
            </c:strRef>
          </c:tx>
          <c:explosion val="25"/>
          <c:dLbls>
            <c:dLbl>
              <c:idx val="0"/>
              <c:layout/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 baseline="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Sheet1!$A$2:$A$10</c:f>
              <c:strCache>
                <c:ptCount val="9"/>
                <c:pt idx="0">
                  <c:v>raccoon</c:v>
                </c:pt>
                <c:pt idx="1">
                  <c:v>bats</c:v>
                </c:pt>
                <c:pt idx="2">
                  <c:v>skunks</c:v>
                </c:pt>
                <c:pt idx="3">
                  <c:v>foxes</c:v>
                </c:pt>
                <c:pt idx="4">
                  <c:v>cats</c:v>
                </c:pt>
                <c:pt idx="5">
                  <c:v>cattle</c:v>
                </c:pt>
                <c:pt idx="6">
                  <c:v>dogs</c:v>
                </c:pt>
                <c:pt idx="7">
                  <c:v>mongoose</c:v>
                </c:pt>
                <c:pt idx="8">
                  <c:v>other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1953</c:v>
                </c:pt>
                <c:pt idx="1">
                  <c:v>1680</c:v>
                </c:pt>
                <c:pt idx="2">
                  <c:v>1539</c:v>
                </c:pt>
                <c:pt idx="3">
                  <c:v>340</c:v>
                </c:pt>
                <c:pt idx="4">
                  <c:v>257</c:v>
                </c:pt>
                <c:pt idx="5">
                  <c:v>115</c:v>
                </c:pt>
                <c:pt idx="6">
                  <c:v>84</c:v>
                </c:pt>
                <c:pt idx="7">
                  <c:v>41</c:v>
                </c:pt>
                <c:pt idx="8">
                  <c:v>153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B5AE53">
        <a:lumMod val="40000"/>
        <a:lumOff val="60000"/>
      </a:srgbClr>
    </a:solidFill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en-US"/>
    </a:p>
  </c:txPr>
  <c:externalData r:id="rId2">
    <c:autoUpdate val="0"/>
  </c:externalData>
  <c:userShapes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7549952"/>
        <c:axId val="167564032"/>
      </c:barChart>
      <c:catAx>
        <c:axId val="167549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en-US"/>
          </a:p>
        </c:txPr>
        <c:crossAx val="167564032"/>
        <c:crosses val="autoZero"/>
        <c:auto val="1"/>
        <c:lblAlgn val="ctr"/>
        <c:lblOffset val="100"/>
        <c:noMultiLvlLbl val="0"/>
      </c:catAx>
      <c:valAx>
        <c:axId val="167564032"/>
        <c:scaling>
          <c:orientation val="minMax"/>
          <c:max val="8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en-US"/>
          </a:p>
        </c:txPr>
        <c:crossAx val="167549952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t"/>
      <c:layout>
        <c:manualLayout>
          <c:xMode val="edge"/>
          <c:yMode val="edge"/>
          <c:x val="0.16507302906581117"/>
          <c:y val="0.10076252723311559"/>
          <c:w val="0.62973048507825413"/>
          <c:h val="0.10849158561062222"/>
        </c:manualLayout>
      </c:layout>
      <c:overlay val="0"/>
      <c:txPr>
        <a:bodyPr/>
        <a:lstStyle/>
        <a:p>
          <a:pPr>
            <a:defRPr sz="2800" b="1"/>
          </a:pPr>
          <a:endParaRPr lang="en-US"/>
        </a:p>
      </c:txPr>
    </c:legend>
    <c:plotVisOnly val="1"/>
    <c:dispBlanksAs val="gap"/>
    <c:showDLblsOverMax val="0"/>
  </c:chart>
  <c:spPr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Pre-ONRAB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accent6">
                  <a:lumMod val="5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2.8291854240044941E-17"/>
                  <c:y val="-2.233115468409602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583708480089796E-17"/>
                  <c:y val="3.213507625272297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1728395061729485E-3"/>
                  <c:y val="-4.956427015250590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27.2</c:v>
                </c:pt>
                <c:pt idx="1">
                  <c:v>61</c:v>
                </c:pt>
                <c:pt idx="2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Post-ONRAB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bg2">
                  <a:lumMod val="1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6.17283950617284E-3"/>
                  <c:y val="-1.040305010893252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584967320261442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7160493827161079E-3"/>
                  <c:y val="-1.040305010893252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66.2</c:v>
                </c:pt>
                <c:pt idx="1">
                  <c:v>71.2</c:v>
                </c:pt>
                <c:pt idx="2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7781120"/>
        <c:axId val="167782656"/>
      </c:barChart>
      <c:catAx>
        <c:axId val="167781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en-US"/>
          </a:p>
        </c:txPr>
        <c:crossAx val="167782656"/>
        <c:crosses val="autoZero"/>
        <c:auto val="1"/>
        <c:lblAlgn val="ctr"/>
        <c:lblOffset val="100"/>
        <c:noMultiLvlLbl val="0"/>
      </c:catAx>
      <c:valAx>
        <c:axId val="167782656"/>
        <c:scaling>
          <c:orientation val="minMax"/>
          <c:max val="8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en-US"/>
          </a:p>
        </c:txPr>
        <c:crossAx val="167781120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t"/>
      <c:layout/>
      <c:overlay val="0"/>
      <c:txPr>
        <a:bodyPr/>
        <a:lstStyle/>
        <a:p>
          <a:pPr>
            <a:defRPr sz="2800" b="1"/>
          </a:pPr>
          <a:endParaRPr lang="en-US"/>
        </a:p>
      </c:txPr>
    </c:legend>
    <c:plotVisOnly val="1"/>
    <c:dispBlanksAs val="gap"/>
    <c:showDLblsOverMax val="0"/>
  </c:chart>
  <c:spPr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506311711036121"/>
          <c:y val="0.17175553005727334"/>
          <c:w val="0.83900804066158396"/>
          <c:h val="0.5285559767563546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'coyote variant'!$A$2</c:f>
              <c:strCache>
                <c:ptCount val="1"/>
                <c:pt idx="0">
                  <c:v>Dog</c:v>
                </c:pt>
              </c:strCache>
            </c:strRef>
          </c:tx>
          <c:invertIfNegative val="0"/>
          <c:cat>
            <c:strRef>
              <c:f>'coyote variant'!$B$1:$AA$1</c:f>
              <c:strCache>
                <c:ptCount val="26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00</c:v>
                </c:pt>
                <c:pt idx="13">
                  <c:v>01</c:v>
                </c:pt>
                <c:pt idx="14">
                  <c:v>02</c:v>
                </c:pt>
                <c:pt idx="15">
                  <c:v>03</c:v>
                </c:pt>
                <c:pt idx="16">
                  <c:v>04</c:v>
                </c:pt>
                <c:pt idx="17">
                  <c:v>05</c:v>
                </c:pt>
                <c:pt idx="18">
                  <c:v>06</c:v>
                </c:pt>
                <c:pt idx="19">
                  <c:v>07</c:v>
                </c:pt>
                <c:pt idx="20">
                  <c:v>08</c:v>
                </c:pt>
                <c:pt idx="21">
                  <c:v>09</c:v>
                </c:pt>
                <c:pt idx="22">
                  <c:v>10</c:v>
                </c:pt>
                <c:pt idx="23">
                  <c:v>11</c:v>
                </c:pt>
                <c:pt idx="24">
                  <c:v>12</c:v>
                </c:pt>
                <c:pt idx="25">
                  <c:v>13</c:v>
                </c:pt>
              </c:strCache>
            </c:strRef>
          </c:cat>
          <c:val>
            <c:numRef>
              <c:f>'coyote variant'!$B$2:$AA$2</c:f>
              <c:numCache>
                <c:formatCode>General</c:formatCode>
                <c:ptCount val="26"/>
                <c:pt idx="0">
                  <c:v>11</c:v>
                </c:pt>
                <c:pt idx="1">
                  <c:v>34</c:v>
                </c:pt>
                <c:pt idx="2">
                  <c:v>31</c:v>
                </c:pt>
                <c:pt idx="3">
                  <c:v>25</c:v>
                </c:pt>
                <c:pt idx="4">
                  <c:v>41</c:v>
                </c:pt>
                <c:pt idx="5">
                  <c:v>42</c:v>
                </c:pt>
                <c:pt idx="6">
                  <c:v>32</c:v>
                </c:pt>
                <c:pt idx="7">
                  <c:v>36</c:v>
                </c:pt>
                <c:pt idx="8">
                  <c:v>6</c:v>
                </c:pt>
                <c:pt idx="9">
                  <c:v>2</c:v>
                </c:pt>
                <c:pt idx="10">
                  <c:v>1</c:v>
                </c:pt>
                <c:pt idx="11">
                  <c:v>5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</c:numCache>
            </c:numRef>
          </c:val>
        </c:ser>
        <c:ser>
          <c:idx val="2"/>
          <c:order val="1"/>
          <c:tx>
            <c:strRef>
              <c:f>'coyote variant'!$A$4</c:f>
              <c:strCache>
                <c:ptCount val="1"/>
                <c:pt idx="0">
                  <c:v>Other</c:v>
                </c:pt>
              </c:strCache>
            </c:strRef>
          </c:tx>
          <c:invertIfNegative val="0"/>
          <c:cat>
            <c:strRef>
              <c:f>'coyote variant'!$B$1:$AA$1</c:f>
              <c:strCache>
                <c:ptCount val="26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00</c:v>
                </c:pt>
                <c:pt idx="13">
                  <c:v>01</c:v>
                </c:pt>
                <c:pt idx="14">
                  <c:v>02</c:v>
                </c:pt>
                <c:pt idx="15">
                  <c:v>03</c:v>
                </c:pt>
                <c:pt idx="16">
                  <c:v>04</c:v>
                </c:pt>
                <c:pt idx="17">
                  <c:v>05</c:v>
                </c:pt>
                <c:pt idx="18">
                  <c:v>06</c:v>
                </c:pt>
                <c:pt idx="19">
                  <c:v>07</c:v>
                </c:pt>
                <c:pt idx="20">
                  <c:v>08</c:v>
                </c:pt>
                <c:pt idx="21">
                  <c:v>09</c:v>
                </c:pt>
                <c:pt idx="22">
                  <c:v>10</c:v>
                </c:pt>
                <c:pt idx="23">
                  <c:v>11</c:v>
                </c:pt>
                <c:pt idx="24">
                  <c:v>12</c:v>
                </c:pt>
                <c:pt idx="25">
                  <c:v>13</c:v>
                </c:pt>
              </c:strCache>
            </c:strRef>
          </c:cat>
          <c:val>
            <c:numRef>
              <c:f>'coyote variant'!$B$4:$AA$4</c:f>
              <c:numCache>
                <c:formatCode>General</c:formatCode>
                <c:ptCount val="26"/>
                <c:pt idx="0">
                  <c:v>0</c:v>
                </c:pt>
                <c:pt idx="1">
                  <c:v>3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13</c:v>
                </c:pt>
                <c:pt idx="6">
                  <c:v>16</c:v>
                </c:pt>
                <c:pt idx="7">
                  <c:v>31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3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35893248"/>
        <c:axId val="35895168"/>
      </c:barChart>
      <c:catAx>
        <c:axId val="358932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 dirty="0"/>
                  <a:t>Year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35895168"/>
        <c:crosses val="autoZero"/>
        <c:auto val="1"/>
        <c:lblAlgn val="ctr"/>
        <c:lblOffset val="100"/>
        <c:noMultiLvlLbl val="0"/>
      </c:catAx>
      <c:valAx>
        <c:axId val="358951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en-US" sz="1100" dirty="0"/>
                  <a:t>Number of Cases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35893248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t"/>
      <c:layout>
        <c:manualLayout>
          <c:xMode val="edge"/>
          <c:yMode val="edge"/>
          <c:x val="0.11954204000362252"/>
          <c:y val="2.9878618113912708E-2"/>
          <c:w val="0.30950526168555598"/>
          <c:h val="7.6577192556812793E-2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effectLst>
      <a:outerShdw blurRad="63500" sx="102000" sy="102000" algn="ctr" rotWithShape="0">
        <a:prstClr val="black">
          <a:alpha val="40000"/>
        </a:prstClr>
      </a:outerShdw>
    </a:effectLst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RaccoonDensityByHabitat!$E$1</c:f>
              <c:strCache>
                <c:ptCount val="1"/>
                <c:pt idx="0">
                  <c:v>Agriculture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cat>
            <c:strRef>
              <c:f>RaccoonDensityByHabitat!$B$2:$B$5</c:f>
              <c:strCache>
                <c:ptCount val="4"/>
                <c:pt idx="0">
                  <c:v>0-5</c:v>
                </c:pt>
                <c:pt idx="1">
                  <c:v>5.1-15</c:v>
                </c:pt>
                <c:pt idx="2">
                  <c:v>15.1-25</c:v>
                </c:pt>
                <c:pt idx="3">
                  <c:v>&gt;25</c:v>
                </c:pt>
              </c:strCache>
            </c:strRef>
          </c:cat>
          <c:val>
            <c:numRef>
              <c:f>RaccoonDensityByHabitat!$E$2:$E$5</c:f>
              <c:numCache>
                <c:formatCode>0.00</c:formatCode>
                <c:ptCount val="4"/>
                <c:pt idx="0">
                  <c:v>17.040845070422527</c:v>
                </c:pt>
                <c:pt idx="1">
                  <c:v>37.569230769230771</c:v>
                </c:pt>
                <c:pt idx="2">
                  <c:v>23.368965517241378</c:v>
                </c:pt>
                <c:pt idx="3">
                  <c:v>4.4173913043478334</c:v>
                </c:pt>
              </c:numCache>
            </c:numRef>
          </c:val>
        </c:ser>
        <c:ser>
          <c:idx val="1"/>
          <c:order val="1"/>
          <c:tx>
            <c:strRef>
              <c:f>RaccoonDensityByHabitat!$F$1</c:f>
              <c:strCache>
                <c:ptCount val="1"/>
                <c:pt idx="0">
                  <c:v>Forested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cat>
            <c:strRef>
              <c:f>RaccoonDensityByHabitat!$B$2:$B$5</c:f>
              <c:strCache>
                <c:ptCount val="4"/>
                <c:pt idx="0">
                  <c:v>0-5</c:v>
                </c:pt>
                <c:pt idx="1">
                  <c:v>5.1-15</c:v>
                </c:pt>
                <c:pt idx="2">
                  <c:v>15.1-25</c:v>
                </c:pt>
                <c:pt idx="3">
                  <c:v>&gt;25</c:v>
                </c:pt>
              </c:strCache>
            </c:strRef>
          </c:cat>
          <c:val>
            <c:numRef>
              <c:f>RaccoonDensityByHabitat!$F$2:$F$5</c:f>
              <c:numCache>
                <c:formatCode>0.00</c:formatCode>
                <c:ptCount val="4"/>
                <c:pt idx="0">
                  <c:v>65.680281690140845</c:v>
                </c:pt>
                <c:pt idx="1">
                  <c:v>46.217692307692168</c:v>
                </c:pt>
                <c:pt idx="2">
                  <c:v>44.048275862068962</c:v>
                </c:pt>
                <c:pt idx="3">
                  <c:v>54.547826086956412</c:v>
                </c:pt>
              </c:numCache>
            </c:numRef>
          </c:val>
        </c:ser>
        <c:ser>
          <c:idx val="2"/>
          <c:order val="2"/>
          <c:tx>
            <c:strRef>
              <c:f>RaccoonDensityByHabitat!$G$1</c:f>
              <c:strCache>
                <c:ptCount val="1"/>
                <c:pt idx="0">
                  <c:v>Suburban/Urban</c:v>
                </c:pt>
              </c:strCache>
            </c:strRef>
          </c:tx>
          <c:spPr>
            <a:solidFill>
              <a:schemeClr val="bg1">
                <a:lumMod val="75000"/>
                <a:lumOff val="2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cat>
            <c:strRef>
              <c:f>RaccoonDensityByHabitat!$B$2:$B$5</c:f>
              <c:strCache>
                <c:ptCount val="4"/>
                <c:pt idx="0">
                  <c:v>0-5</c:v>
                </c:pt>
                <c:pt idx="1">
                  <c:v>5.1-15</c:v>
                </c:pt>
                <c:pt idx="2">
                  <c:v>15.1-25</c:v>
                </c:pt>
                <c:pt idx="3">
                  <c:v>&gt;25</c:v>
                </c:pt>
              </c:strCache>
            </c:strRef>
          </c:cat>
          <c:val>
            <c:numRef>
              <c:f>RaccoonDensityByHabitat!$G$2:$G$5</c:f>
              <c:numCache>
                <c:formatCode>0.00</c:formatCode>
                <c:ptCount val="4"/>
                <c:pt idx="0">
                  <c:v>10.161971830985916</c:v>
                </c:pt>
                <c:pt idx="1">
                  <c:v>11.923846153846156</c:v>
                </c:pt>
                <c:pt idx="2">
                  <c:v>28.713793103448275</c:v>
                </c:pt>
                <c:pt idx="3">
                  <c:v>36.62608695652186</c:v>
                </c:pt>
              </c:numCache>
            </c:numRef>
          </c:val>
        </c:ser>
        <c:ser>
          <c:idx val="3"/>
          <c:order val="3"/>
          <c:tx>
            <c:strRef>
              <c:f>RaccoonDensityByHabitat!$H$1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cat>
            <c:strRef>
              <c:f>RaccoonDensityByHabitat!$B$2:$B$5</c:f>
              <c:strCache>
                <c:ptCount val="4"/>
                <c:pt idx="0">
                  <c:v>0-5</c:v>
                </c:pt>
                <c:pt idx="1">
                  <c:v>5.1-15</c:v>
                </c:pt>
                <c:pt idx="2">
                  <c:v>15.1-25</c:v>
                </c:pt>
                <c:pt idx="3">
                  <c:v>&gt;25</c:v>
                </c:pt>
              </c:strCache>
            </c:strRef>
          </c:cat>
          <c:val>
            <c:numRef>
              <c:f>RaccoonDensityByHabitat!$H$2:$H$5</c:f>
              <c:numCache>
                <c:formatCode>0.00</c:formatCode>
                <c:ptCount val="4"/>
                <c:pt idx="0">
                  <c:v>7.1183098591549285</c:v>
                </c:pt>
                <c:pt idx="1">
                  <c:v>4.2907692307692304</c:v>
                </c:pt>
                <c:pt idx="2">
                  <c:v>3.8655172413793211</c:v>
                </c:pt>
                <c:pt idx="3">
                  <c:v>4.4086956521739129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5970432"/>
        <c:axId val="35972608"/>
      </c:barChart>
      <c:catAx>
        <c:axId val="359704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Density Index (Raccoons/km</a:t>
                </a:r>
                <a:r>
                  <a:rPr lang="en-US" sz="1600" baseline="30000" dirty="0" smtClean="0"/>
                  <a:t>2</a:t>
                </a:r>
                <a:r>
                  <a:rPr lang="en-US" sz="1600" dirty="0" smtClean="0"/>
                  <a:t>)</a:t>
                </a:r>
                <a:endParaRPr lang="en-US" sz="1600" dirty="0"/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35972608"/>
        <c:crosses val="autoZero"/>
        <c:auto val="1"/>
        <c:lblAlgn val="ctr"/>
        <c:lblOffset val="100"/>
        <c:noMultiLvlLbl val="0"/>
      </c:catAx>
      <c:valAx>
        <c:axId val="35972608"/>
        <c:scaling>
          <c:orientation val="minMax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35970432"/>
        <c:crosses val="autoZero"/>
        <c:crossBetween val="between"/>
      </c:valAx>
      <c:spPr>
        <a:solidFill>
          <a:schemeClr val="accent4">
            <a:lumMod val="60000"/>
            <a:lumOff val="40000"/>
          </a:schemeClr>
        </a:solidFill>
        <a:ln>
          <a:solidFill>
            <a:schemeClr val="bg1">
              <a:lumMod val="50000"/>
            </a:schemeClr>
          </a:solidFill>
        </a:ln>
      </c:spPr>
    </c:plotArea>
    <c:legend>
      <c:legendPos val="t"/>
      <c:layout/>
      <c:overlay val="0"/>
      <c:txPr>
        <a:bodyPr/>
        <a:lstStyle/>
        <a:p>
          <a:pPr>
            <a:defRPr sz="16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916548082092145E-2"/>
          <c:y val="3.3742125984251969E-2"/>
          <c:w val="0.89499509850425318"/>
          <c:h val="0.84011737204724413"/>
        </c:manualLayout>
      </c:layout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Open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Sheet1!$A$2:$A$6</c:f>
              <c:strCache>
                <c:ptCount val="4"/>
                <c:pt idx="0">
                  <c:v>0.0 - 5.0</c:v>
                </c:pt>
                <c:pt idx="1">
                  <c:v>5.1 - 15.0</c:v>
                </c:pt>
                <c:pt idx="2">
                  <c:v>15.1 - 25.0</c:v>
                </c:pt>
                <c:pt idx="3">
                  <c:v>&gt; 25.0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2.2200000000000002</c:v>
                </c:pt>
                <c:pt idx="1">
                  <c:v>8.73</c:v>
                </c:pt>
                <c:pt idx="2">
                  <c:v>18.61</c:v>
                </c:pt>
                <c:pt idx="3">
                  <c:v>37.020000000000003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Sheet1!$A$2:$A$6</c:f>
              <c:strCache>
                <c:ptCount val="4"/>
                <c:pt idx="0">
                  <c:v>0.0 - 5.0</c:v>
                </c:pt>
                <c:pt idx="1">
                  <c:v>5.1 - 15.0</c:v>
                </c:pt>
                <c:pt idx="2">
                  <c:v>15.1 - 25.0</c:v>
                </c:pt>
                <c:pt idx="3">
                  <c:v>&gt; 25.0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</c:v>
                </c:pt>
                <c:pt idx="1">
                  <c:v>15</c:v>
                </c:pt>
                <c:pt idx="2">
                  <c:v>24.7</c:v>
                </c:pt>
                <c:pt idx="3">
                  <c:v>55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Sheet1!$A$2:$A$6</c:f>
              <c:strCache>
                <c:ptCount val="4"/>
                <c:pt idx="0">
                  <c:v>0.0 - 5.0</c:v>
                </c:pt>
                <c:pt idx="1">
                  <c:v>5.1 - 15.0</c:v>
                </c:pt>
                <c:pt idx="2">
                  <c:v>15.1 - 25.0</c:v>
                </c:pt>
                <c:pt idx="3">
                  <c:v>&gt; 25.0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0</c:v>
                </c:pt>
                <c:pt idx="1">
                  <c:v>5.3</c:v>
                </c:pt>
                <c:pt idx="2">
                  <c:v>15.3</c:v>
                </c:pt>
                <c:pt idx="3">
                  <c:v>26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Close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Sheet1!$A$2:$A$6</c:f>
              <c:strCache>
                <c:ptCount val="4"/>
                <c:pt idx="0">
                  <c:v>0.0 - 5.0</c:v>
                </c:pt>
                <c:pt idx="1">
                  <c:v>5.1 - 15.0</c:v>
                </c:pt>
                <c:pt idx="2">
                  <c:v>15.1 - 25.0</c:v>
                </c:pt>
                <c:pt idx="3">
                  <c:v>&gt; 25.0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3.04</c:v>
                </c:pt>
                <c:pt idx="1">
                  <c:v>9.73</c:v>
                </c:pt>
                <c:pt idx="2">
                  <c:v>20.81</c:v>
                </c:pt>
                <c:pt idx="3">
                  <c:v>41.42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38100">
              <a:solidFill>
                <a:schemeClr val="tx1"/>
              </a:solidFill>
            </a:ln>
          </c:spPr>
        </c:hiLowLines>
        <c:upDownBars>
          <c:gapWidth val="150"/>
          <c:upBars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upBars>
          <c:downBars/>
        </c:upDownBars>
        <c:axId val="165988224"/>
        <c:axId val="165989760"/>
      </c:stockChart>
      <c:catAx>
        <c:axId val="16598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pPr>
            <a:endParaRPr lang="en-US"/>
          </a:p>
        </c:txPr>
        <c:crossAx val="165989760"/>
        <c:crosses val="autoZero"/>
        <c:auto val="0"/>
        <c:lblAlgn val="ctr"/>
        <c:lblOffset val="100"/>
        <c:noMultiLvlLbl val="0"/>
      </c:catAx>
      <c:valAx>
        <c:axId val="165989760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aseline="0">
                <a:solidFill>
                  <a:schemeClr val="tx1"/>
                </a:solidFill>
                <a:effectLst/>
                <a:latin typeface="Calibri" panose="020F0502020204030204" pitchFamily="34" charset="0"/>
              </a:defRPr>
            </a:pPr>
            <a:endParaRPr lang="en-US"/>
          </a:p>
        </c:txPr>
        <c:crossAx val="165988224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solidFill>
      <a:schemeClr val="bg2">
        <a:lumMod val="90000"/>
      </a:schemeClr>
    </a:solidFill>
    <a:ln w="38100">
      <a:noFill/>
    </a:ln>
  </c:spPr>
  <c:txPr>
    <a:bodyPr/>
    <a:lstStyle/>
    <a:p>
      <a:pPr>
        <a:defRPr sz="1450" baseline="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0.0 - 5.0</c:v>
                </c:pt>
                <c:pt idx="1">
                  <c:v>5.1 - 15.0</c:v>
                </c:pt>
                <c:pt idx="2">
                  <c:v>15.1 - 25.0</c:v>
                </c:pt>
                <c:pt idx="3">
                  <c:v>&gt; 25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71</c:v>
                </c:pt>
                <c:pt idx="1">
                  <c:v>130</c:v>
                </c:pt>
                <c:pt idx="2">
                  <c:v>29</c:v>
                </c:pt>
                <c:pt idx="3">
                  <c:v>23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0.0 - 5.0</c:v>
                </c:pt>
                <c:pt idx="1">
                  <c:v>5.1 - 15.0</c:v>
                </c:pt>
                <c:pt idx="2">
                  <c:v>15.1 - 25.0</c:v>
                </c:pt>
                <c:pt idx="3">
                  <c:v>&gt; 25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0.0 - 5.0</c:v>
                </c:pt>
                <c:pt idx="1">
                  <c:v>5.1 - 15.0</c:v>
                </c:pt>
                <c:pt idx="2">
                  <c:v>15.1 - 25.0</c:v>
                </c:pt>
                <c:pt idx="3">
                  <c:v>&gt; 25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064512"/>
        <c:axId val="166066048"/>
      </c:barChart>
      <c:catAx>
        <c:axId val="16606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chemeClr val="accent4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066048"/>
        <c:crosses val="autoZero"/>
        <c:auto val="1"/>
        <c:lblAlgn val="ctr"/>
        <c:lblOffset val="100"/>
        <c:noMultiLvlLbl val="0"/>
      </c:catAx>
      <c:valAx>
        <c:axId val="166066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solidFill>
            <a:schemeClr val="accent4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064512"/>
        <c:crosses val="autoZero"/>
        <c:crossBetween val="between"/>
      </c:valAx>
      <c:spPr>
        <a:solidFill>
          <a:schemeClr val="accent4"/>
        </a:solidFill>
        <a:ln>
          <a:solidFill>
            <a:schemeClr val="bg1"/>
          </a:solidFill>
        </a:ln>
        <a:effectLst/>
      </c:spPr>
    </c:plotArea>
    <c:plotVisOnly val="1"/>
    <c:dispBlanksAs val="gap"/>
    <c:showDLblsOverMax val="0"/>
  </c:chart>
  <c:spPr>
    <a:solidFill>
      <a:schemeClr val="accent4"/>
    </a:solidFill>
    <a:ln>
      <a:noFill/>
    </a:ln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Ontario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spPr>
              <a:solidFill>
                <a:schemeClr val="bg1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Sheet1!$A$2:$A$15</c:f>
              <c:strCache>
                <c:ptCount val="14"/>
                <c:pt idx="0">
                  <c:v>99</c:v>
                </c:pt>
                <c:pt idx="1">
                  <c:v>00</c:v>
                </c:pt>
                <c:pt idx="2">
                  <c:v>01</c:v>
                </c:pt>
                <c:pt idx="3">
                  <c:v>02</c:v>
                </c:pt>
                <c:pt idx="4">
                  <c:v>03</c:v>
                </c:pt>
                <c:pt idx="5">
                  <c:v>04</c:v>
                </c:pt>
                <c:pt idx="6">
                  <c:v>05</c:v>
                </c:pt>
                <c:pt idx="7">
                  <c:v>06</c:v>
                </c:pt>
                <c:pt idx="8">
                  <c:v>07</c:v>
                </c:pt>
                <c:pt idx="9">
                  <c:v>08</c:v>
                </c:pt>
                <c:pt idx="10">
                  <c:v>09</c:v>
                </c:pt>
                <c:pt idx="11">
                  <c:v>10</c:v>
                </c:pt>
                <c:pt idx="12">
                  <c:v>11</c:v>
                </c:pt>
                <c:pt idx="13">
                  <c:v>12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8</c:v>
                </c:pt>
                <c:pt idx="1">
                  <c:v>39</c:v>
                </c:pt>
                <c:pt idx="2">
                  <c:v>16</c:v>
                </c:pt>
                <c:pt idx="3">
                  <c:v>16</c:v>
                </c:pt>
                <c:pt idx="4">
                  <c:v>4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7093760"/>
        <c:axId val="167095296"/>
      </c:barChart>
      <c:catAx>
        <c:axId val="167093760"/>
        <c:scaling>
          <c:orientation val="minMax"/>
        </c:scaling>
        <c:delete val="0"/>
        <c:axPos val="b"/>
        <c:majorTickMark val="out"/>
        <c:minorTickMark val="none"/>
        <c:tickLblPos val="nextTo"/>
        <c:crossAx val="167095296"/>
        <c:crosses val="autoZero"/>
        <c:auto val="1"/>
        <c:lblAlgn val="ctr"/>
        <c:lblOffset val="100"/>
        <c:noMultiLvlLbl val="0"/>
      </c:catAx>
      <c:valAx>
        <c:axId val="1670952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Number of cases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67093760"/>
        <c:crosses val="autoZero"/>
        <c:crossBetween val="between"/>
      </c:valAx>
    </c:plotArea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2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Quebec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dLbls>
            <c:spPr>
              <a:solidFill>
                <a:schemeClr val="bg1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Sheet1!$A$2:$A$15</c:f>
              <c:strCache>
                <c:ptCount val="14"/>
                <c:pt idx="0">
                  <c:v>99</c:v>
                </c:pt>
                <c:pt idx="1">
                  <c:v>00</c:v>
                </c:pt>
                <c:pt idx="2">
                  <c:v>01</c:v>
                </c:pt>
                <c:pt idx="3">
                  <c:v>02</c:v>
                </c:pt>
                <c:pt idx="4">
                  <c:v>03</c:v>
                </c:pt>
                <c:pt idx="5">
                  <c:v>04</c:v>
                </c:pt>
                <c:pt idx="6">
                  <c:v>05</c:v>
                </c:pt>
                <c:pt idx="7">
                  <c:v>06</c:v>
                </c:pt>
                <c:pt idx="8">
                  <c:v>07</c:v>
                </c:pt>
                <c:pt idx="9">
                  <c:v>08</c:v>
                </c:pt>
                <c:pt idx="10">
                  <c:v>09</c:v>
                </c:pt>
                <c:pt idx="11">
                  <c:v>10</c:v>
                </c:pt>
                <c:pt idx="12">
                  <c:v>11</c:v>
                </c:pt>
                <c:pt idx="13">
                  <c:v>12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7">
                  <c:v>4</c:v>
                </c:pt>
                <c:pt idx="8">
                  <c:v>66</c:v>
                </c:pt>
                <c:pt idx="9">
                  <c:v>32</c:v>
                </c:pt>
                <c:pt idx="10">
                  <c:v>2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7164928"/>
        <c:axId val="167179008"/>
      </c:barChart>
      <c:catAx>
        <c:axId val="167164928"/>
        <c:scaling>
          <c:orientation val="minMax"/>
        </c:scaling>
        <c:delete val="0"/>
        <c:axPos val="b"/>
        <c:majorTickMark val="out"/>
        <c:minorTickMark val="none"/>
        <c:tickLblPos val="nextTo"/>
        <c:crossAx val="167179008"/>
        <c:crosses val="autoZero"/>
        <c:auto val="1"/>
        <c:lblAlgn val="ctr"/>
        <c:lblOffset val="100"/>
        <c:noMultiLvlLbl val="0"/>
      </c:catAx>
      <c:valAx>
        <c:axId val="16717900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Number of cases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67164928"/>
        <c:crosses val="autoZero"/>
        <c:crossBetween val="between"/>
      </c:valAx>
    </c:plotArea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483E3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invertIfNegative val="0"/>
          <c:cat>
            <c:strRef>
              <c:f>graph!$B$15:$B$18</c:f>
              <c:strCache>
                <c:ptCount val="4"/>
                <c:pt idx="0">
                  <c:v>0-10</c:v>
                </c:pt>
                <c:pt idx="1">
                  <c:v>11-20</c:v>
                </c:pt>
                <c:pt idx="2">
                  <c:v>21-30</c:v>
                </c:pt>
                <c:pt idx="3">
                  <c:v>31-40</c:v>
                </c:pt>
              </c:strCache>
            </c:strRef>
          </c:cat>
          <c:val>
            <c:numRef>
              <c:f>graph!$C$15:$C$18</c:f>
              <c:numCache>
                <c:formatCode>0</c:formatCode>
                <c:ptCount val="4"/>
                <c:pt idx="0">
                  <c:v>3</c:v>
                </c:pt>
                <c:pt idx="1">
                  <c:v>4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35999104"/>
        <c:axId val="36009472"/>
      </c:barChart>
      <c:catAx>
        <c:axId val="359991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RVNA Percent Classes</a:t>
                </a:r>
                <a:endParaRPr lang="en-US" sz="1600" dirty="0"/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36009472"/>
        <c:crosses val="autoZero"/>
        <c:auto val="1"/>
        <c:lblAlgn val="ctr"/>
        <c:lblOffset val="100"/>
        <c:noMultiLvlLbl val="0"/>
      </c:catAx>
      <c:valAx>
        <c:axId val="36009472"/>
        <c:scaling>
          <c:orientation val="minMax"/>
          <c:max val="5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Frequency</a:t>
                </a:r>
                <a:r>
                  <a:rPr lang="en-US" sz="1600" baseline="0" dirty="0" smtClean="0"/>
                  <a:t> of first </a:t>
                </a:r>
                <a:r>
                  <a:rPr lang="en-US" sz="1600" dirty="0" smtClean="0"/>
                  <a:t>VRG baiting</a:t>
                </a:r>
                <a:endParaRPr lang="en-US" sz="1600" dirty="0"/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35999104"/>
        <c:crosses val="autoZero"/>
        <c:crossBetween val="between"/>
        <c:majorUnit val="1"/>
      </c:valAx>
      <c:spPr>
        <a:ln>
          <a:solidFill>
            <a:schemeClr val="bg1">
              <a:lumMod val="50000"/>
            </a:schemeClr>
          </a:solidFill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Pre-ONRAB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accent6">
                  <a:lumMod val="50000"/>
                </a:schemeClr>
              </a:solidFill>
            </a:ln>
          </c:spPr>
          <c:invertIfNegative val="0"/>
          <c:dLbls>
            <c:dLbl>
              <c:idx val="1"/>
              <c:layout>
                <c:manualLayout>
                  <c:x val="0"/>
                  <c:y val="0.1252723311546840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28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41</c:v>
                </c:pt>
                <c:pt idx="2">
                  <c:v>54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Post-ONRAB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bg2">
                  <a:lumMod val="10000"/>
                </a:schemeClr>
              </a:solidFill>
            </a:ln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49</c:v>
                </c:pt>
                <c:pt idx="1">
                  <c:v>57</c:v>
                </c:pt>
                <c:pt idx="2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7524992"/>
        <c:axId val="167539072"/>
      </c:barChart>
      <c:catAx>
        <c:axId val="167524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en-US"/>
          </a:p>
        </c:txPr>
        <c:crossAx val="167539072"/>
        <c:crosses val="autoZero"/>
        <c:auto val="1"/>
        <c:lblAlgn val="ctr"/>
        <c:lblOffset val="100"/>
        <c:noMultiLvlLbl val="0"/>
      </c:catAx>
      <c:valAx>
        <c:axId val="167539072"/>
        <c:scaling>
          <c:orientation val="minMax"/>
          <c:max val="8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en-US"/>
          </a:p>
        </c:txPr>
        <c:crossAx val="167524992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t"/>
      <c:layout/>
      <c:overlay val="0"/>
      <c:txPr>
        <a:bodyPr/>
        <a:lstStyle/>
        <a:p>
          <a:pPr>
            <a:defRPr sz="2800" b="1"/>
          </a:pPr>
          <a:endParaRPr lang="en-US"/>
        </a:p>
      </c:txPr>
    </c:legend>
    <c:plotVisOnly val="1"/>
    <c:dispBlanksAs val="gap"/>
    <c:showDLblsOverMax val="0"/>
  </c:chart>
  <c:spPr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0.32372</cdr:x>
      <cdr:y>0.87867</cdr:y>
    </cdr:from>
    <cdr:to>
      <cdr:x>0.63141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62025" y="2378837"/>
          <a:ext cx="914400" cy="3284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0.6607</cdr:x>
      <cdr:y>0.87513</cdr:y>
    </cdr:from>
    <cdr:to>
      <cdr:x>0.96839</cdr:x>
      <cdr:y>0.96829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63464" y="2369241"/>
          <a:ext cx="914400" cy="2522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b="1" dirty="0"/>
            <a:t>n</a:t>
          </a:r>
          <a:r>
            <a:rPr lang="en-US" sz="1100" b="1" dirty="0" smtClean="0"/>
            <a:t> = 6,162</a:t>
          </a:r>
          <a:endParaRPr lang="en-US" sz="11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369BD1-19E1-4CCC-8B97-FB440333CA7B}" type="datetimeFigureOut">
              <a:rPr lang="en-US" smtClean="0"/>
              <a:t>7/20/2015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F1656F-DC30-456D-BE7C-B33F6C5620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772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Mitigation at the human-domestic animal-wildlife interface</a:t>
            </a:r>
            <a:r>
              <a:rPr lang="en-US" dirty="0" smtClean="0"/>
              <a:t>  is the theme of this session…and I believe that rabies--one</a:t>
            </a:r>
            <a:r>
              <a:rPr lang="en-US" baseline="0" dirty="0" smtClean="0"/>
              <a:t> of the oldest recorded zoonotic diseases—which still with us today, representing a </a:t>
            </a:r>
            <a:r>
              <a:rPr lang="en-US" baseline="0" dirty="0" err="1" smtClean="0"/>
              <a:t>publkci</a:t>
            </a:r>
            <a:r>
              <a:rPr lang="en-US" baseline="0" dirty="0" smtClean="0"/>
              <a:t> health high risk—especially in developing countries—provides an excellent example to illustrate intervention that can mitigate rabies risks associated with several important  carnivore reservoir species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Availability</a:t>
            </a:r>
            <a:r>
              <a:rPr lang="en-US" baseline="0" dirty="0" smtClean="0"/>
              <a:t> of an oral vaccie-bait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092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Collaboration central to aspects of coordinated rabies management—WS fortunately</a:t>
            </a:r>
            <a:r>
              <a:rPr lang="en-US" baseline="0" dirty="0" smtClean="0"/>
              <a:t> realized this from the outset</a:t>
            </a:r>
            <a:r>
              <a:rPr lang="en-US" dirty="0" smtClean="0"/>
              <a:t>—a program component</a:t>
            </a:r>
            <a:r>
              <a:rPr lang="en-US" baseline="0" dirty="0" smtClean="0"/>
              <a:t> that helps drive rabies management in wild carnivores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Spend remainder of presentation illustrating how this works in the US  (successes, opportunities and challenges….)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477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One health concept in practice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did we get there..took some money and technology</a:t>
            </a:r>
            <a:r>
              <a:rPr lang="en-US" baseline="0" dirty="0" smtClean="0"/>
              <a:t> but charted through collaborative processes like RMT meetings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59BBA-DC7B-4E2B-A093-0870F2F1B282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Establish near term and long term goals collaboratively in U.S.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Extended concept and practice to North America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Enhanced surveillance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477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Exposure-based</a:t>
            </a:r>
            <a:r>
              <a:rPr lang="en-US" baseline="0" dirty="0" smtClean="0"/>
              <a:t> public health surveillance</a:t>
            </a:r>
          </a:p>
          <a:p>
            <a:endParaRPr lang="en-US" baseline="0" dirty="0" smtClean="0"/>
          </a:p>
          <a:p>
            <a:r>
              <a:rPr lang="en-US" baseline="0" dirty="0" smtClean="0"/>
              <a:t>Mention spillover concerns when determining exposure potential—</a:t>
            </a:r>
            <a:r>
              <a:rPr lang="en-US" baseline="0" dirty="0" err="1" smtClean="0"/>
              <a:t>eg</a:t>
            </a:r>
            <a:r>
              <a:rPr lang="en-US" baseline="0" dirty="0" smtClean="0"/>
              <a:t> woodchuck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7854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Major</a:t>
            </a:r>
            <a:r>
              <a:rPr lang="en-US" baseline="0" dirty="0" smtClean="0"/>
              <a:t> accomplishment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Collaborative—good gov</a:t>
            </a:r>
          </a:p>
          <a:p>
            <a:endParaRPr lang="en-US" baseline="0" dirty="0" smtClean="0"/>
          </a:p>
          <a:p>
            <a:r>
              <a:rPr lang="en-US" baseline="0" dirty="0" smtClean="0"/>
              <a:t>Better ORV decision making on &gt; 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4B442-7FF9-4128-A4DD-A64B8F3E4046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Examples of enhanced surveillance</a:t>
            </a:r>
            <a:r>
              <a:rPr lang="en-US" baseline="0" dirty="0" smtClean="0"/>
              <a:t> for ORV support—dots on the map &gt; value of decisions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187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Will focus on cosmopolitan</a:t>
            </a:r>
            <a:r>
              <a:rPr lang="en-US" baseline="0" dirty="0" smtClean="0"/>
              <a:t> rabies virus although all Lyssavirsus can cause “rabies”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0A20FB-4448-4451-8A00-962CC0406050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7339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dRIT facilitated paradigm shift…timely as state</a:t>
            </a:r>
            <a:r>
              <a:rPr lang="en-US" baseline="0" dirty="0" smtClean="0"/>
              <a:t> rabies budgets were decreasing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Rabies management in wild carnivores—ORV central tactic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4771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ORV</a:t>
            </a:r>
            <a:r>
              <a:rPr lang="en-US" baseline="0" dirty="0" smtClean="0"/>
              <a:t> strategy considerations – lots of potential variables—and therefore sources of variation in evaluating control and elimination efforts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Consider for example Heat and UV light effects on vaccine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Population biology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Dark red =</a:t>
            </a:r>
            <a:r>
              <a:rPr lang="en-US" baseline="0" dirty="0" smtClean="0"/>
              <a:t> ONRAB 250m; regular red = 75 baits/km2 and 750m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759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11 = open water, 41 = deciduous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D82ED-A606-42AB-97DF-0952BCC088D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708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Large national effort annual summary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Tiered collaboration – international down to municipality in many cases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30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Conceptual model focus on population immunity not individual animals per se – like our pets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69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59BBA-DC7B-4E2B-A093-0870F2F1B282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History, patience</a:t>
            </a:r>
            <a:r>
              <a:rPr lang="en-US" baseline="0" dirty="0" smtClean="0"/>
              <a:t> and advocacy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167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Tansition</a:t>
            </a:r>
            <a:r>
              <a:rPr lang="en-US" baseline="0" dirty="0" smtClean="0"/>
              <a:t> to the US—often never far from rabies </a:t>
            </a:r>
            <a:r>
              <a:rPr lang="en-US" baseline="0" dirty="0" err="1" smtClean="0"/>
              <a:t>eventhough</a:t>
            </a:r>
            <a:r>
              <a:rPr lang="en-US" baseline="0" dirty="0" smtClean="0"/>
              <a:t> canine rabies has been eliminated from in the 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Based on risk assessments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2920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Need for special management to bolster ORV</a:t>
            </a:r>
          </a:p>
          <a:p>
            <a:endParaRPr lang="en-US" dirty="0" smtClean="0"/>
          </a:p>
          <a:p>
            <a:r>
              <a:rPr lang="en-US" dirty="0" smtClean="0"/>
              <a:t>Labor intensive</a:t>
            </a:r>
            <a:r>
              <a:rPr lang="en-US" baseline="0" dirty="0" smtClean="0"/>
              <a:t> and not practical at the landscape scale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DBBA7-F050-4196-B8AD-46B8381C00EB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Monitoring</a:t>
            </a:r>
            <a:r>
              <a:rPr lang="en-US" baseline="0" dirty="0" smtClean="0"/>
              <a:t> raccoon population biomarker and seroprevalence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4771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7537CC-C44C-4AE2-A83B-A088E93307B3}" type="slidenum">
              <a:rPr lang="en-US">
                <a:solidFill>
                  <a:prstClr val="black"/>
                </a:solidFill>
              </a:rPr>
              <a:pPr/>
              <a:t>37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1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516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1225" y="4340225"/>
            <a:ext cx="5029200" cy="4114800"/>
          </a:xfrm>
        </p:spPr>
        <p:txBody>
          <a:bodyPr/>
          <a:lstStyle/>
          <a:p>
            <a:r>
              <a:rPr lang="en-US" dirty="0" smtClean="0"/>
              <a:t>standardized </a:t>
            </a:r>
            <a:r>
              <a:rPr lang="en-US" dirty="0"/>
              <a:t>protocol designed to provide sufficient population data without protracted </a:t>
            </a:r>
            <a:r>
              <a:rPr lang="en-US" dirty="0" smtClean="0"/>
              <a:t>sampling</a:t>
            </a:r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Most models suggest &gt; 50% to have a chance to succeed, with success rates higher at 60 to 70% -- Have not observed population</a:t>
            </a:r>
            <a:r>
              <a:rPr lang="en-US" baseline="0" dirty="0" smtClean="0"/>
              <a:t> RVNA at those levels with VRG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76D0A5D-7CB2-4C1D-821A-AB440331CE4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dirty="0"/>
              <a:t>Since 1997 we’ve conducted more than 350 raccoon density studies.  A recent analysis of 253 studies (that fell within study protocol) showed that in studies where density was low (0-5 raccoons/sq km), there were large amounts of forest (first bar) and little Agriculture.  As Forest declined and Ag grew (second bar), density increased.  When urban/suburban started to be more prominent, mixed with forest and Ag, densities were even higher (third bar).  As Ag became nearly nonexistent, but areas had significant urban/suburban and forest mix (likely metro parks), we saw our highest raccoon densities.</a:t>
            </a:r>
          </a:p>
          <a:p>
            <a:r>
              <a:rPr lang="en-US" sz="1100" dirty="0"/>
              <a:t>Other includes:  open water, emergent herbaceous wetlands, grasslands and barren land (rock/sand/clay) ---- mostly water related stuff.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BF20E-6E08-4EF9-A711-35D29690B4A5}" type="slidenum">
              <a:rPr lang="en-US">
                <a:solidFill>
                  <a:prstClr val="black"/>
                </a:solidFill>
              </a:rPr>
              <a:pPr/>
              <a:t>39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31363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Physiography and genetics…</a:t>
            </a: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19CCF4-80C6-401F-A7F3-9CA6C74AD907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40</a:t>
            </a:fld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8236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non-target</a:t>
            </a:r>
            <a:r>
              <a:rPr lang="en-US" baseline="0" dirty="0" smtClean="0"/>
              <a:t> captures through monitoring—opossums major competitor as move south  the cost is in baits that we need to reach target species…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38353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Physiography and genetics…</a:t>
            </a: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19CCF4-80C6-401F-A7F3-9CA6C74AD907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42</a:t>
            </a:fld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50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Review a few key research/challenges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>
                <a:solidFill>
                  <a:prstClr val="black"/>
                </a:solidFill>
              </a:rPr>
              <a:pPr/>
              <a:t>43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477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George Baer concept proved…</a:t>
            </a:r>
          </a:p>
          <a:p>
            <a:endParaRPr lang="en-US" dirty="0" smtClean="0"/>
          </a:p>
          <a:p>
            <a:r>
              <a:rPr lang="en-US" dirty="0" smtClean="0"/>
              <a:t>Derivatives from this early live</a:t>
            </a:r>
            <a:r>
              <a:rPr lang="en-US" baseline="0" dirty="0" smtClean="0"/>
              <a:t> attenuated oral vaccine </a:t>
            </a:r>
            <a:r>
              <a:rPr lang="en-US" dirty="0" smtClean="0"/>
              <a:t>control provided a </a:t>
            </a:r>
            <a:r>
              <a:rPr lang="en-US" baseline="0" dirty="0" smtClean="0"/>
              <a:t>method to </a:t>
            </a:r>
            <a:r>
              <a:rPr lang="en-US" baseline="0" dirty="0" err="1" smtClean="0"/>
              <a:t>potentailly</a:t>
            </a:r>
            <a:r>
              <a:rPr lang="en-US" baseline="0" dirty="0" smtClean="0"/>
              <a:t> control and eliminate rabies at the source in the reservoir…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0E637A-44AF-4FC9-8FFC-475E8414529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Research done at NWRC or external 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4771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Costs on not intervening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0A20FB-4448-4451-8A00-962CC0406050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571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Most beneficiaries are where raccoon</a:t>
            </a:r>
            <a:r>
              <a:rPr lang="en-US" baseline="0" dirty="0" smtClean="0"/>
              <a:t> rabies in this case has been prevented from spreading</a:t>
            </a:r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smtClean="0"/>
              <a:t>Will take elimination for states in the enzootic to benefit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Elimination scenarios evaluated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47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Successes</a:t>
            </a:r>
            <a:r>
              <a:rPr lang="en-US" baseline="0" dirty="0" smtClean="0"/>
              <a:t> </a:t>
            </a:r>
            <a:r>
              <a:rPr lang="en-US" dirty="0" smtClean="0"/>
              <a:t>Ontario no cases since 2004 and particularly</a:t>
            </a:r>
            <a:r>
              <a:rPr lang="en-US" baseline="0" dirty="0" smtClean="0"/>
              <a:t> </a:t>
            </a:r>
            <a:r>
              <a:rPr lang="en-US" dirty="0" smtClean="0"/>
              <a:t>Quebec no cases since 2009.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BB8A3-02EA-4B5B-B10F-2D76F2FD44E2}" type="slidenum">
              <a:rPr lang="en-US" smtClean="0">
                <a:solidFill>
                  <a:prstClr val="black"/>
                </a:solidFill>
              </a:rPr>
              <a:pPr/>
              <a:t>48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Successes</a:t>
            </a:r>
            <a:r>
              <a:rPr lang="en-US" baseline="0" dirty="0" smtClean="0"/>
              <a:t> </a:t>
            </a:r>
            <a:r>
              <a:rPr lang="en-US" dirty="0" smtClean="0"/>
              <a:t>Ontario no cases since 2004 and particularly</a:t>
            </a:r>
            <a:r>
              <a:rPr lang="en-US" baseline="0" dirty="0" smtClean="0"/>
              <a:t> </a:t>
            </a:r>
            <a:r>
              <a:rPr lang="en-US" dirty="0" smtClean="0"/>
              <a:t>Quebec no cases since 2009 where ONRAB was the dominate method used to achieve this result.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BB8A3-02EA-4B5B-B10F-2D76F2FD44E2}" type="slidenum">
              <a:rPr lang="en-US" smtClean="0">
                <a:solidFill>
                  <a:prstClr val="black"/>
                </a:solidFill>
              </a:rPr>
              <a:pPr/>
              <a:t>49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BF20E-6E08-4EF9-A711-35D29690B4A5}" type="slidenum">
              <a:rPr lang="en-US">
                <a:solidFill>
                  <a:prstClr val="black"/>
                </a:solidFill>
              </a:rPr>
              <a:pPr/>
              <a:t>50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31363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4B442-7FF9-4128-A4DD-A64B8F3E4046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BF20E-6E08-4EF9-A711-35D29690B4A5}" type="slidenum">
              <a:rPr lang="en-US">
                <a:solidFill>
                  <a:prstClr val="black"/>
                </a:solidFill>
              </a:rPr>
              <a:pPr/>
              <a:t>52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31363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Seroprevalence &lt; with VRG after first baiting—and never gets &gt; in the 30 or rarely 40 percentile after multiple baitings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53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Unlike</a:t>
            </a:r>
            <a:r>
              <a:rPr lang="en-US" baseline="0" dirty="0" smtClean="0"/>
              <a:t> most disease in wildlife, with ORV we have a tool to intervention at the landscape scale.  Surveillance and monitoring data provide means of measuring program performance…often these are the only activities that can be implemented---EBOLA is the most current prime example…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1E9-CE93-47B3-83A6-C9E70C184030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BF20E-6E08-4EF9-A711-35D29690B4A5}" type="slidenum">
              <a:rPr lang="en-US">
                <a:solidFill>
                  <a:prstClr val="black"/>
                </a:solidFill>
              </a:rPr>
              <a:pPr/>
              <a:t>54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10791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dirty="0"/>
              <a:t>This is all 8 PBG cells (NY/VT/NH) mashed together with no distinction between “previously VRG” and “previously naïve”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BF20E-6E08-4EF9-A711-35D29690B4A5}" type="slidenum">
              <a:rPr lang="en-US">
                <a:solidFill>
                  <a:prstClr val="black"/>
                </a:solidFill>
              </a:rPr>
              <a:pPr/>
              <a:t>55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81960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Profile of</a:t>
            </a:r>
            <a:r>
              <a:rPr lang="en-US" baseline="0" dirty="0" smtClean="0"/>
              <a:t> typical areas evaluated during trials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4B442-7FF9-4128-A4DD-A64B8F3E4046}" type="slidenum">
              <a:rPr lang="en-US" smtClean="0">
                <a:solidFill>
                  <a:prstClr val="black"/>
                </a:solidFill>
              </a:rPr>
              <a:pPr/>
              <a:t>56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301">
              <a:defRPr/>
            </a:pPr>
            <a:r>
              <a:rPr lang="en-US" dirty="0"/>
              <a:t>Rate of V-RG bait &gt;, but &gt; chance vaccine exposure with ONRAB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BF20E-6E08-4EF9-A711-35D29690B4A5}" type="slidenum">
              <a:rPr lang="en-US" smtClean="0">
                <a:solidFill>
                  <a:prstClr val="black"/>
                </a:solidFill>
              </a:rPr>
              <a:pPr/>
              <a:t>57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34662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Early immunocontracetpive study</a:t>
            </a:r>
            <a:r>
              <a:rPr lang="en-US" baseline="0" dirty="0" smtClean="0"/>
              <a:t> with GonaCon</a:t>
            </a:r>
            <a:endParaRPr lang="en-US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755FE43-084E-423A-8AFD-55BDD1551E77}" type="slidenum">
              <a:rPr lang="en-US">
                <a:solidFill>
                  <a:srgbClr val="000000"/>
                </a:solidFill>
              </a:rPr>
              <a:pPr>
                <a:defRPr/>
              </a:pPr>
              <a:t>58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Navajo nation bait uptake of free ranging dogs – Merial CS does best thus</a:t>
            </a:r>
            <a:r>
              <a:rPr lang="en-US" baseline="0" dirty="0" smtClean="0"/>
              <a:t> far</a:t>
            </a:r>
            <a:endParaRPr lang="en-US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ACF21CA-F3D2-4C78-A4CB-F696D602D19B}" type="slidenum">
              <a:rPr lang="en-US">
                <a:solidFill>
                  <a:srgbClr val="000000"/>
                </a:solidFill>
              </a:rPr>
              <a:pPr>
                <a:defRPr/>
              </a:pPr>
              <a:t>59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Studying subpopulations of dogs on Navajo—understanding canine population dynamics is relevant in planning and conducting</a:t>
            </a:r>
            <a:r>
              <a:rPr lang="en-US" baseline="0" dirty="0" smtClean="0"/>
              <a:t> effective vaccination campaigns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B55E6F-DC8E-407B-A7C0-4178F316049C}" type="slidenum">
              <a:rPr lang="en-US">
                <a:solidFill>
                  <a:prstClr val="black"/>
                </a:solidFill>
              </a:rPr>
              <a:pPr>
                <a:defRPr/>
              </a:pPr>
              <a:t>60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Studying subpopulations of dogs on Navajo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B55E6F-DC8E-407B-A7C0-4178F316049C}" type="slidenum">
              <a:rPr lang="en-US">
                <a:solidFill>
                  <a:prstClr val="black"/>
                </a:solidFill>
              </a:rPr>
              <a:pPr>
                <a:defRPr/>
              </a:pPr>
              <a:t>61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755FE43-084E-423A-8AFD-55BDD1551E77}" type="slidenum">
              <a:rPr lang="en-US">
                <a:solidFill>
                  <a:srgbClr val="000000"/>
                </a:solidFill>
              </a:rPr>
              <a:pPr>
                <a:defRPr/>
              </a:pPr>
              <a:t>62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804794-A7DE-44F2-9978-9F012DD732A5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Early</a:t>
            </a:r>
            <a:r>
              <a:rPr lang="en-US" baseline="0" dirty="0" smtClean="0"/>
              <a:t> ORV successes in Europe with ORV in foxes followed by successes Canada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OIE supports preventing rabies at its source—in the reservoir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1656F-DC30-456D-BE7C-B33F6C5620F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058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US experiencing 2 epizootics before ORV became a reality</a:t>
            </a: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A20CEE8-44C8-4EF8-A562-BC87FFE9EBE9}" type="slidenum">
              <a:rPr lang="en-US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ORV on map is from CY2014</a:t>
            </a:r>
            <a:r>
              <a:rPr lang="en-US" baseline="0" dirty="0" smtClean="0"/>
              <a:t> and surveillance is CY13 and CY14 (through 10/15/14) combined.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BF20E-6E08-4EF9-A711-35D29690B4A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313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12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46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0"/>
            <a:ext cx="2076450" cy="5592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0"/>
            <a:ext cx="6076950" cy="5592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614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94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93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96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561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944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91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1960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505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37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82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3433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0058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1E4FCB2-8FB9-4A8F-BD4D-C47169CC160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7592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4148C-69D9-4A68-8F39-A799A1E1B46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6F475-C644-4FA3-9886-B8FEBC72296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04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19178-6C60-429C-BF83-3772E4B08D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116DA-3568-42D1-8B41-5A55200A1E1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757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D251D-6F80-429B-BAF1-CD5617504B8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F6AA5-3D91-4E06-8D9E-4B0284C9D3B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385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B9361-9E2B-4D3A-A55A-C69C17DCDE1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6489-E5A5-4780-A12E-929EDD8DA7B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689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AA316-AC4A-46D7-B0B6-7637A064FF6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72108-444D-420E-9EA5-A3CA9629BEB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4077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711B3-C9BA-4CB4-88B3-C14A46A5E87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24EE9-7C78-4D08-B07F-258555B7985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817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57934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CFF33-7D36-4485-92A9-84FF4CC8016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D1E72-D9A8-441F-8769-1C84BED8DD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0679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72A10-8670-4E16-9B50-DBFE5538F1C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18D24-26B9-4B9B-91BC-D304C140DF2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750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87051-7031-47C5-A5E7-035156F1C1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75208-48C7-4C2F-9DAC-830E492077C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883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B98A-218E-4961-ABF7-8B0EE4C4ADD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85A73-7024-406F-886A-B7D01921056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7011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5E07-6918-46FB-847A-5B531FC3DD0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B1FB5-D138-4383-AF29-793C103115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7722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117600" y="609600"/>
            <a:ext cx="69088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1200" y="6248400"/>
            <a:ext cx="1897063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4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35738" y="6248400"/>
            <a:ext cx="1897062" cy="457200"/>
          </a:xfrm>
        </p:spPr>
        <p:txBody>
          <a:bodyPr/>
          <a:lstStyle>
            <a:lvl1pPr>
              <a:defRPr/>
            </a:lvl1pPr>
          </a:lstStyle>
          <a:p>
            <a:fld id="{D1F0408F-6FAC-4678-89C6-2B89024DDE2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910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1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298794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SzPct val="70000"/>
              <a:buFont typeface="Wingdings" pitchFamily="2" charset="2"/>
              <a:buChar char="§"/>
              <a:defRPr sz="2400" b="1" baseline="0">
                <a:solidFill>
                  <a:schemeClr val="bg2"/>
                </a:solidFill>
                <a:latin typeface="Calibri" pitchFamily="34" charset="0"/>
              </a:defRPr>
            </a:lvl1pPr>
            <a:lvl2pPr marL="742950" indent="-285750">
              <a:buClr>
                <a:schemeClr val="tx1"/>
              </a:buClr>
              <a:buSzPct val="100000"/>
              <a:buFont typeface="Arial" pitchFamily="34" charset="0"/>
              <a:buChar char="•"/>
              <a:defRPr sz="2000">
                <a:solidFill>
                  <a:schemeClr val="bg2"/>
                </a:solidFill>
              </a:defRPr>
            </a:lvl2pPr>
            <a:lvl3pPr marL="1143000" indent="-228600">
              <a:buClr>
                <a:schemeClr val="tx1"/>
              </a:buClr>
              <a:buSzPct val="10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57200" y="6019800"/>
            <a:ext cx="8229600" cy="3810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* Citations, references, and credits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704015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(For content heavy tables and charts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1"/>
              </a:buClr>
              <a:buSzPct val="70000"/>
              <a:buFont typeface="Arial" pitchFamily="34" charset="0"/>
              <a:buChar char="•"/>
              <a:defRPr sz="2400" b="1" baseline="0">
                <a:solidFill>
                  <a:schemeClr val="bg2"/>
                </a:solidFill>
                <a:latin typeface="Calibri" pitchFamily="34" charset="0"/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6019800"/>
            <a:ext cx="8229600" cy="3810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* Citations, references, and credits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822428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ad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1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30053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066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440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 Bad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1"/>
              </a:buClr>
              <a:buSzPct val="70000"/>
              <a:buFont typeface="Arial" pitchFamily="34" charset="0"/>
              <a:buChar char="•"/>
              <a:defRPr sz="2400" b="1" baseline="0">
                <a:solidFill>
                  <a:schemeClr val="bg2"/>
                </a:solidFill>
                <a:latin typeface="Calibri" pitchFamily="34" charset="0"/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133600" y="6019800"/>
            <a:ext cx="6553200" cy="3810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* Citations, references, and credits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15132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1271016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ts val="3800"/>
              </a:lnSpc>
              <a:defRPr sz="3600" b="1" cap="all" baseline="0"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2743200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15346385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18150"/>
          </a:xfrm>
          <a:prstGeom prst="rect">
            <a:avLst/>
          </a:prstGeom>
        </p:spPr>
        <p:txBody>
          <a:bodyPr anchor="ctr" anchorCtr="0"/>
          <a:lstStyle>
            <a:lvl1pPr marL="342900" indent="-342900">
              <a:buClr>
                <a:schemeClr val="tx1"/>
              </a:buClr>
              <a:buSzPct val="70000"/>
              <a:buFont typeface="Wingdings" pitchFamily="2" charset="2"/>
              <a:buChar char="§"/>
              <a:defRPr sz="2400" b="1">
                <a:solidFill>
                  <a:schemeClr val="bg2"/>
                </a:solidFill>
                <a:latin typeface="Calibri" pitchFamily="34" charset="0"/>
              </a:defRPr>
            </a:lvl1pPr>
            <a:lvl2pPr marL="742950" indent="-285750">
              <a:buClr>
                <a:schemeClr val="tx1"/>
              </a:buClr>
              <a:buSzPct val="100000"/>
              <a:buFont typeface="Arial" pitchFamily="34" charset="0"/>
              <a:buChar char="•"/>
              <a:defRPr sz="2000">
                <a:solidFill>
                  <a:schemeClr val="bg2"/>
                </a:solidFill>
              </a:defRPr>
            </a:lvl2pPr>
            <a:lvl3pPr marL="1143000" indent="-228600">
              <a:buClr>
                <a:schemeClr val="tx1"/>
              </a:buClr>
              <a:buSzPct val="10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3560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6019800"/>
            <a:ext cx="8229600" cy="3810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* Citations, references, and credits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375468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/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26748656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1981200"/>
            <a:ext cx="6400800" cy="2057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19155271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526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4787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70149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066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0872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078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6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2915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467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83904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97401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4763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0"/>
            <a:ext cx="2076450" cy="5592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0"/>
            <a:ext cx="6076950" cy="5592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132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1881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960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9921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393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4065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4384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7700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391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68623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31473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922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081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6825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872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8569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58088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066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28305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46692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44302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6664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14120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68650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25638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0"/>
            <a:ext cx="2076450" cy="5592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0"/>
            <a:ext cx="6076950" cy="5592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59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1E4FCB2-8FB9-4A8F-BD4D-C47169CC160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262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9FEA0-F37F-4E9F-BC6D-3639CB7CCD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960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836364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ECA0A-1DA9-4EEF-AC07-2C7D8477557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84097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688D-D836-4BEE-8182-9580963E632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11464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1981200"/>
            <a:ext cx="3378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378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A2DDE-0588-4B2B-985A-560D13312A9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66897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454A1-C58D-4BF0-978F-DF22977352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8322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E13147-BF6C-493F-80F5-2CDE9DE0D5C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38804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DE3EF-33BF-4B02-A2F7-21A044B996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99644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6D668-C030-4055-B7C9-298D6007711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17119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B0E8F-DDF6-4A65-A4FC-59D2275BEA7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43291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3AD8A-E3C8-468F-AC70-CDE132AF3C2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0113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99200" y="609600"/>
            <a:ext cx="17272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609600"/>
            <a:ext cx="50292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22A7-2380-48B5-8A0C-D71509577D3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031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10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40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Dark Teal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-52388"/>
            <a:ext cx="9236076" cy="696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0"/>
            <a:ext cx="8229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0668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5180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AB1A6-E579-47EC-B8E1-13790D620F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E93A2-8A0E-420F-9D6F-5587F31721B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15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804C4C-3EFE-4851-8002-E6DA0375E72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1CAC75-B94A-4A72-8EF8-494F6ECF283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7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  <p:sldLayoutId id="214748413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8605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Dark Teal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-52388"/>
            <a:ext cx="9236076" cy="696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0"/>
            <a:ext cx="8229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0668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3632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FFE07-35DC-4B6C-9503-6806C966A0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8E2E1-6D69-4E6E-8203-93CB6291B04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760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  <p:sldLayoutId id="2147483999" r:id="rId8"/>
    <p:sldLayoutId id="2147484000" r:id="rId9"/>
    <p:sldLayoutId id="2147484001" r:id="rId10"/>
    <p:sldLayoutId id="214748400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Dark Teal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-52388"/>
            <a:ext cx="9236076" cy="696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0"/>
            <a:ext cx="8229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0668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0147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radeGothic 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/>
            </a:gs>
            <a:gs pos="100000">
              <a:srgbClr val="0000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1200" y="6248400"/>
            <a:ext cx="1897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93891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9389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5738" y="6248400"/>
            <a:ext cx="1897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E0FD32B-5DCD-4234-BE8F-393CF3D6734E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9389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609600"/>
            <a:ext cx="6908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93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7600" y="1981200"/>
            <a:ext cx="6908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7752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6.wmf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.wmf"/><Relationship Id="rId5" Type="http://schemas.openxmlformats.org/officeDocument/2006/relationships/image" Target="../media/image57.jpeg"/><Relationship Id="rId4" Type="http://schemas.openxmlformats.org/officeDocument/2006/relationships/image" Target="../media/image56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6.wmf"/><Relationship Id="rId7" Type="http://schemas.openxmlformats.org/officeDocument/2006/relationships/hyperlink" Target="http://themaltaunited.com/canadain_flag.j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0.jpeg"/><Relationship Id="rId11" Type="http://schemas.openxmlformats.org/officeDocument/2006/relationships/image" Target="../media/image64.png"/><Relationship Id="rId5" Type="http://schemas.openxmlformats.org/officeDocument/2006/relationships/image" Target="../media/image59.wmf"/><Relationship Id="rId10" Type="http://schemas.openxmlformats.org/officeDocument/2006/relationships/image" Target="../media/image63.jpeg"/><Relationship Id="rId4" Type="http://schemas.openxmlformats.org/officeDocument/2006/relationships/image" Target="../media/image58.png"/><Relationship Id="rId9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0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://www.google.com/url?sa=i&amp;rct=j&amp;q=&amp;esrc=s&amp;source=images&amp;cd=&amp;cad=rja&amp;uact=8&amp;ved=0CAcQjRw&amp;url=http://www.wildlifecenteroftexas.org/2010/09/coyote-conflict-management/&amp;ei=_ibyVKPFNMeWyASvxoLoAQ&amp;bvm=bv.87269000,d.aWw&amp;psig=AFQjCNHrylBtluCIApvyMsjFi82sxfANEw&amp;ust=1425242123570883" TargetMode="External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6.wmf"/><Relationship Id="rId7" Type="http://schemas.openxmlformats.org/officeDocument/2006/relationships/image" Target="../media/image75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78.png"/><Relationship Id="rId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ti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tif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9.t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if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79.tif"/><Relationship Id="rId4" Type="http://schemas.openxmlformats.org/officeDocument/2006/relationships/image" Target="../media/image8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9.t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13" Type="http://schemas.openxmlformats.org/officeDocument/2006/relationships/image" Target="../media/image99.jpeg"/><Relationship Id="rId3" Type="http://schemas.openxmlformats.org/officeDocument/2006/relationships/image" Target="../media/image6.wmf"/><Relationship Id="rId7" Type="http://schemas.openxmlformats.org/officeDocument/2006/relationships/image" Target="../media/image93.jpeg"/><Relationship Id="rId12" Type="http://schemas.openxmlformats.org/officeDocument/2006/relationships/image" Target="../media/image98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11" Type="http://schemas.openxmlformats.org/officeDocument/2006/relationships/image" Target="../media/image97.gif"/><Relationship Id="rId5" Type="http://schemas.openxmlformats.org/officeDocument/2006/relationships/image" Target="../media/image91.jpeg"/><Relationship Id="rId10" Type="http://schemas.openxmlformats.org/officeDocument/2006/relationships/image" Target="../media/image96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png"/><Relationship Id="rId3" Type="http://schemas.openxmlformats.org/officeDocument/2006/relationships/image" Target="../media/image6.wmf"/><Relationship Id="rId7" Type="http://schemas.openxmlformats.org/officeDocument/2006/relationships/image" Target="../media/image18.tiff"/><Relationship Id="rId12" Type="http://schemas.openxmlformats.org/officeDocument/2006/relationships/image" Target="../media/image22.jpeg"/><Relationship Id="rId17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11" Type="http://schemas.openxmlformats.org/officeDocument/2006/relationships/image" Target="../media/image21.wmf"/><Relationship Id="rId5" Type="http://schemas.openxmlformats.org/officeDocument/2006/relationships/image" Target="../media/image16.jpeg"/><Relationship Id="rId15" Type="http://schemas.openxmlformats.org/officeDocument/2006/relationships/image" Target="../media/image24.png"/><Relationship Id="rId10" Type="http://schemas.openxmlformats.org/officeDocument/2006/relationships/image" Target="../media/image20.emf"/><Relationship Id="rId4" Type="http://schemas.openxmlformats.org/officeDocument/2006/relationships/image" Target="../media/image15.jpeg"/><Relationship Id="rId9" Type="http://schemas.microsoft.com/office/2007/relationships/hdphoto" Target="../media/hdphoto1.wdp"/><Relationship Id="rId1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g"/><Relationship Id="rId4" Type="http://schemas.openxmlformats.org/officeDocument/2006/relationships/image" Target="../media/image10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png"/><Relationship Id="rId4" Type="http://schemas.openxmlformats.org/officeDocument/2006/relationships/image" Target="../media/image10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107.wmf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10.png"/><Relationship Id="rId4" Type="http://schemas.microsoft.com/office/2007/relationships/hdphoto" Target="../media/hdphoto4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7.jpeg"/><Relationship Id="rId5" Type="http://schemas.openxmlformats.org/officeDocument/2006/relationships/image" Target="../media/image116.emf"/><Relationship Id="rId4" Type="http://schemas.openxmlformats.org/officeDocument/2006/relationships/oleObject" Target="../embeddings/Microsoft_Excel_97-2003_Worksheet1.xls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5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wmf"/><Relationship Id="rId4" Type="http://schemas.openxmlformats.org/officeDocument/2006/relationships/image" Target="../media/image2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5.xml"/><Relationship Id="rId4" Type="http://schemas.openxmlformats.org/officeDocument/2006/relationships/chart" Target="../charts/char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7" Type="http://schemas.openxmlformats.org/officeDocument/2006/relationships/image" Target="../media/image123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22.jpg"/><Relationship Id="rId5" Type="http://schemas.openxmlformats.org/officeDocument/2006/relationships/image" Target="../media/image121.gif"/><Relationship Id="rId4" Type="http://schemas.openxmlformats.org/officeDocument/2006/relationships/image" Target="../media/image12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26.png"/><Relationship Id="rId4" Type="http://schemas.openxmlformats.org/officeDocument/2006/relationships/image" Target="../media/image125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0.xml"/><Relationship Id="rId4" Type="http://schemas.microsoft.com/office/2007/relationships/hdphoto" Target="../media/hdphoto4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32.jpeg"/><Relationship Id="rId5" Type="http://schemas.openxmlformats.org/officeDocument/2006/relationships/image" Target="../media/image6.wmf"/><Relationship Id="rId4" Type="http://schemas.openxmlformats.org/officeDocument/2006/relationships/image" Target="../media/image13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tiff"/><Relationship Id="rId7" Type="http://schemas.openxmlformats.org/officeDocument/2006/relationships/image" Target="../media/image13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6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4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5" Type="http://schemas.openxmlformats.org/officeDocument/2006/relationships/image" Target="../media/image138.png"/><Relationship Id="rId4" Type="http://schemas.openxmlformats.org/officeDocument/2006/relationships/image" Target="../media/image13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2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chart" Target="../charts/chart6.xml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4.png"/><Relationship Id="rId5" Type="http://schemas.openxmlformats.org/officeDocument/2006/relationships/chart" Target="../charts/chart7.xml"/><Relationship Id="rId4" Type="http://schemas.openxmlformats.org/officeDocument/2006/relationships/image" Target="../media/image1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openxmlformats.org/officeDocument/2006/relationships/image" Target="../media/image79.tif"/><Relationship Id="rId7" Type="http://schemas.openxmlformats.org/officeDocument/2006/relationships/image" Target="../media/image15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i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52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i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5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15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79.tif"/><Relationship Id="rId4" Type="http://schemas.openxmlformats.org/officeDocument/2006/relationships/chart" Target="../charts/chart1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i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5.xml"/><Relationship Id="rId4" Type="http://schemas.openxmlformats.org/officeDocument/2006/relationships/chart" Target="../charts/char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58.jpeg"/><Relationship Id="rId5" Type="http://schemas.openxmlformats.org/officeDocument/2006/relationships/image" Target="../media/image157.jpeg"/><Relationship Id="rId4" Type="http://schemas.openxmlformats.org/officeDocument/2006/relationships/image" Target="../media/image156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6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jpeg"/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165.jpe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4.jpeg"/><Relationship Id="rId5" Type="http://schemas.openxmlformats.org/officeDocument/2006/relationships/image" Target="../media/image163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6.wmf"/><Relationship Id="rId7" Type="http://schemas.openxmlformats.org/officeDocument/2006/relationships/image" Target="../media/image3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hyperlink" Target="http://www.gainsight.com/customer-success-best-practices/wp-content/uploads/2014/05/green-new-bookings.jpg" TargetMode="External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6" name="Rectangle 5"/>
          <p:cNvSpPr/>
          <p:nvPr/>
        </p:nvSpPr>
        <p:spPr>
          <a:xfrm>
            <a:off x="5720450" y="5013434"/>
            <a:ext cx="3194950" cy="954107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Dennis Slate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Science Advisor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USDA, APHIS, Wildlife Services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National Rabies Management Program</a:t>
            </a:r>
          </a:p>
        </p:txBody>
      </p:sp>
      <p:pic>
        <p:nvPicPr>
          <p:cNvPr id="9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71600"/>
            <a:ext cx="4978400" cy="3733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828800" y="-76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Planning and Execution of Oral Rabies Vaccination in Wildlife</a:t>
            </a:r>
          </a:p>
        </p:txBody>
      </p:sp>
    </p:spTree>
    <p:extLst>
      <p:ext uri="{BB962C8B-B14F-4D97-AF65-F5344CB8AC3E}">
        <p14:creationId xmlns:p14="http://schemas.microsoft.com/office/powerpoint/2010/main" val="4314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4" name="Text Box 2"/>
          <p:cNvSpPr txBox="1">
            <a:spLocks noChangeArrowheads="1"/>
          </p:cNvSpPr>
          <p:nvPr/>
        </p:nvSpPr>
        <p:spPr bwMode="auto">
          <a:xfrm>
            <a:off x="2112963" y="727075"/>
            <a:ext cx="163512" cy="822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EAEC5E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63562" name="Picture 10" descr="RaboralVRG-brochure-co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142999"/>
            <a:ext cx="4136917" cy="53863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3563" name="Picture 11" descr="sachet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t="28572" r="33333"/>
          <a:stretch>
            <a:fillRect/>
          </a:stretch>
        </p:blipFill>
        <p:spPr bwMode="auto">
          <a:xfrm>
            <a:off x="4953000" y="1143000"/>
            <a:ext cx="2209800" cy="20716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3565" name="Text Box 13"/>
          <p:cNvSpPr txBox="1">
            <a:spLocks noChangeArrowheads="1"/>
          </p:cNvSpPr>
          <p:nvPr/>
        </p:nvSpPr>
        <p:spPr bwMode="auto">
          <a:xfrm>
            <a:off x="6705600" y="1957387"/>
            <a:ext cx="1959191" cy="400110"/>
          </a:xfrm>
          <a:prstGeom prst="rect">
            <a:avLst/>
          </a:prstGeom>
          <a:solidFill>
            <a:srgbClr val="D1CEB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</a:rPr>
              <a:t>Coated Sachets</a:t>
            </a:r>
          </a:p>
        </p:txBody>
      </p:sp>
      <p:pic>
        <p:nvPicPr>
          <p:cNvPr id="663567" name="Picture 15" descr="Fish Meal Bait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8" t="10448" r="28358" b="5971"/>
          <a:stretch>
            <a:fillRect/>
          </a:stretch>
        </p:blipFill>
        <p:spPr bwMode="auto">
          <a:xfrm>
            <a:off x="4953000" y="3328987"/>
            <a:ext cx="2209800" cy="3200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3566" name="Text Box 14"/>
          <p:cNvSpPr txBox="1">
            <a:spLocks noChangeArrowheads="1"/>
          </p:cNvSpPr>
          <p:nvPr/>
        </p:nvSpPr>
        <p:spPr bwMode="auto">
          <a:xfrm>
            <a:off x="6705600" y="4608512"/>
            <a:ext cx="2363147" cy="400110"/>
          </a:xfrm>
          <a:prstGeom prst="rect">
            <a:avLst/>
          </a:prstGeom>
          <a:solidFill>
            <a:srgbClr val="D1CEB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</a:rPr>
              <a:t>Fishmeal polymer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381000"/>
            <a:ext cx="6477000" cy="523220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latin typeface="Arial Black" pitchFamily="34" charset="0"/>
              </a:rPr>
              <a:t>Oral Rabies Vaccination (ORV)</a:t>
            </a:r>
          </a:p>
        </p:txBody>
      </p:sp>
    </p:spTree>
    <p:extLst>
      <p:ext uri="{BB962C8B-B14F-4D97-AF65-F5344CB8AC3E}">
        <p14:creationId xmlns:p14="http://schemas.microsoft.com/office/powerpoint/2010/main" val="336980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Oval 2"/>
          <p:cNvSpPr>
            <a:spLocks noChangeArrowheads="1"/>
          </p:cNvSpPr>
          <p:nvPr/>
        </p:nvSpPr>
        <p:spPr bwMode="auto">
          <a:xfrm>
            <a:off x="4817995" y="3959189"/>
            <a:ext cx="2514600" cy="1397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Rabies control/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elimination</a:t>
            </a:r>
          </a:p>
        </p:txBody>
      </p:sp>
      <p:sp>
        <p:nvSpPr>
          <p:cNvPr id="932867" name="Oval 3"/>
          <p:cNvSpPr>
            <a:spLocks noChangeArrowheads="1"/>
          </p:cNvSpPr>
          <p:nvPr/>
        </p:nvSpPr>
        <p:spPr bwMode="auto">
          <a:xfrm>
            <a:off x="6702550" y="231099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Enhanced rabies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</a:rPr>
              <a:t>Surveillance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8" name="Oval 4"/>
          <p:cNvSpPr>
            <a:spLocks noChangeArrowheads="1"/>
          </p:cNvSpPr>
          <p:nvPr/>
        </p:nvSpPr>
        <p:spPr bwMode="auto">
          <a:xfrm>
            <a:off x="152400" y="279440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Research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9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32885" name="Oval 21"/>
          <p:cNvSpPr>
            <a:spLocks noChangeArrowheads="1"/>
          </p:cNvSpPr>
          <p:nvPr/>
        </p:nvSpPr>
        <p:spPr bwMode="auto">
          <a:xfrm>
            <a:off x="1371600" y="45720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Monitoring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65">
            <a:off x="4793484" y="1581941"/>
            <a:ext cx="2276475" cy="58578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60406">
            <a:off x="1534655" y="1933523"/>
            <a:ext cx="2114719" cy="58578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66435">
            <a:off x="1981634" y="2838878"/>
            <a:ext cx="3243206" cy="64233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7689">
            <a:off x="3905861" y="2411275"/>
            <a:ext cx="2702645" cy="585787"/>
          </a:xfrm>
          <a:prstGeom prst="rect">
            <a:avLst/>
          </a:prstGeom>
        </p:spPr>
      </p:pic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rgbClr val="9966FF">
                <a:alpha val="40000"/>
              </a:srgbClr>
            </a:glow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srgbClr val="FF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73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2400" y="152400"/>
            <a:ext cx="593444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smtClean="0">
                <a:solidFill>
                  <a:prstClr val="white"/>
                </a:solidFill>
                <a:latin typeface="+mn-lt"/>
                <a:cs typeface="Arial" charset="0"/>
              </a:rPr>
              <a:t>International Collaboration and Coordination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668713" y="3046413"/>
            <a:ext cx="5257800" cy="3065462"/>
            <a:chOff x="3733800" y="1202095"/>
            <a:chExt cx="5257800" cy="3065105"/>
          </a:xfrm>
        </p:grpSpPr>
        <p:grpSp>
          <p:nvGrpSpPr>
            <p:cNvPr id="5" name="Group 67"/>
            <p:cNvGrpSpPr>
              <a:grpSpLocks/>
            </p:cNvGrpSpPr>
            <p:nvPr/>
          </p:nvGrpSpPr>
          <p:grpSpPr bwMode="auto">
            <a:xfrm>
              <a:off x="3765651" y="1202095"/>
              <a:ext cx="4724400" cy="3008004"/>
              <a:chOff x="304800" y="1981200"/>
              <a:chExt cx="6248400" cy="4495800"/>
            </a:xfrm>
          </p:grpSpPr>
          <p:sp>
            <p:nvSpPr>
              <p:cNvPr id="7" name="Oval 24"/>
              <p:cNvSpPr>
                <a:spLocks noChangeArrowheads="1"/>
              </p:cNvSpPr>
              <p:nvPr/>
            </p:nvSpPr>
            <p:spPr bwMode="auto">
              <a:xfrm>
                <a:off x="2990050" y="4263469"/>
                <a:ext cx="1757363" cy="1496997"/>
              </a:xfrm>
              <a:prstGeom prst="ellipse">
                <a:avLst/>
              </a:prstGeom>
              <a:solidFill>
                <a:schemeClr val="accent3">
                  <a:lumMod val="75000"/>
                  <a:alpha val="39999"/>
                </a:schemeClr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8" name="Text Box 25"/>
              <p:cNvSpPr txBox="1">
                <a:spLocks noChangeArrowheads="1"/>
              </p:cNvSpPr>
              <p:nvPr/>
            </p:nvSpPr>
            <p:spPr bwMode="auto">
              <a:xfrm>
                <a:off x="3380732" y="5053059"/>
                <a:ext cx="1009593" cy="460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dirty="0" smtClean="0">
                    <a:solidFill>
                      <a:srgbClr val="000000"/>
                    </a:solidFill>
                  </a:rPr>
                  <a:t>Wildlife</a:t>
                </a:r>
              </a:p>
            </p:txBody>
          </p:sp>
          <p:sp>
            <p:nvSpPr>
              <p:cNvPr id="9" name="Oval 26"/>
              <p:cNvSpPr>
                <a:spLocks noChangeArrowheads="1"/>
              </p:cNvSpPr>
              <p:nvPr/>
            </p:nvSpPr>
            <p:spPr bwMode="auto">
              <a:xfrm>
                <a:off x="2410561" y="3611053"/>
                <a:ext cx="1761562" cy="149937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39999"/>
                </a:schemeClr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0" name="Oval 9"/>
              <p:cNvSpPr>
                <a:spLocks noChangeArrowheads="1"/>
              </p:cNvSpPr>
              <p:nvPr/>
            </p:nvSpPr>
            <p:spPr bwMode="auto">
              <a:xfrm>
                <a:off x="2966955" y="2894581"/>
                <a:ext cx="1759462" cy="1496998"/>
              </a:xfrm>
              <a:prstGeom prst="ellipse">
                <a:avLst/>
              </a:prstGeom>
              <a:solidFill>
                <a:schemeClr val="accent6">
                  <a:lumMod val="75000"/>
                  <a:alpha val="39999"/>
                </a:schemeClr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" name="Text Box 36"/>
              <p:cNvSpPr txBox="1">
                <a:spLocks noChangeArrowheads="1"/>
              </p:cNvSpPr>
              <p:nvPr/>
            </p:nvSpPr>
            <p:spPr bwMode="auto">
              <a:xfrm>
                <a:off x="3113070" y="3284330"/>
                <a:ext cx="1573539" cy="460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dirty="0" smtClean="0">
                    <a:solidFill>
                      <a:srgbClr val="000000"/>
                    </a:solidFill>
                  </a:rPr>
                  <a:t>Environment</a:t>
                </a:r>
              </a:p>
            </p:txBody>
          </p:sp>
          <p:pic>
            <p:nvPicPr>
              <p:cNvPr id="12" name="Picture 44" descr="dog silhouette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800" y="4196522"/>
                <a:ext cx="683054" cy="6434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 Box 27"/>
              <p:cNvSpPr txBox="1">
                <a:spLocks noChangeArrowheads="1"/>
              </p:cNvSpPr>
              <p:nvPr/>
            </p:nvSpPr>
            <p:spPr bwMode="auto">
              <a:xfrm>
                <a:off x="2725470" y="4040419"/>
                <a:ext cx="929028" cy="782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dirty="0" smtClean="0">
                    <a:solidFill>
                      <a:srgbClr val="000000"/>
                    </a:solidFill>
                  </a:rPr>
                  <a:t>Public</a:t>
                </a: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dirty="0" smtClean="0">
                    <a:solidFill>
                      <a:srgbClr val="000000"/>
                    </a:solidFill>
                  </a:rPr>
                  <a:t>Health</a:t>
                </a:r>
              </a:p>
            </p:txBody>
          </p:sp>
          <p:sp>
            <p:nvSpPr>
              <p:cNvPr id="14" name="Oval 23"/>
              <p:cNvSpPr>
                <a:spLocks noChangeArrowheads="1"/>
              </p:cNvSpPr>
              <p:nvPr/>
            </p:nvSpPr>
            <p:spPr bwMode="auto">
              <a:xfrm>
                <a:off x="3577937" y="3611053"/>
                <a:ext cx="1761562" cy="1499370"/>
              </a:xfrm>
              <a:prstGeom prst="ellipse">
                <a:avLst/>
              </a:prstGeom>
              <a:solidFill>
                <a:schemeClr val="accent5">
                  <a:lumMod val="75000"/>
                  <a:alpha val="50195"/>
                </a:schemeClr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" name="Text Box 28"/>
              <p:cNvSpPr txBox="1">
                <a:spLocks noChangeArrowheads="1"/>
              </p:cNvSpPr>
              <p:nvPr/>
            </p:nvSpPr>
            <p:spPr bwMode="auto">
              <a:xfrm>
                <a:off x="3871658" y="4086418"/>
                <a:ext cx="1467104" cy="460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dirty="0" smtClean="0">
                    <a:solidFill>
                      <a:srgbClr val="000000"/>
                    </a:solidFill>
                  </a:rPr>
                  <a:t>Agriculture</a:t>
                </a: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3323690" y="5564809"/>
                <a:ext cx="772274" cy="586409"/>
              </a:xfrm>
              <a:custGeom>
                <a:avLst/>
                <a:gdLst>
                  <a:gd name="T0" fmla="*/ 0 w 1144"/>
                  <a:gd name="T1" fmla="*/ 2147483647 h 871"/>
                  <a:gd name="T2" fmla="*/ 2147483647 w 1144"/>
                  <a:gd name="T3" fmla="*/ 2147483647 h 871"/>
                  <a:gd name="T4" fmla="*/ 2147483647 w 1144"/>
                  <a:gd name="T5" fmla="*/ 2147483647 h 871"/>
                  <a:gd name="T6" fmla="*/ 2147483647 w 1144"/>
                  <a:gd name="T7" fmla="*/ 2147483647 h 871"/>
                  <a:gd name="T8" fmla="*/ 2147483647 w 1144"/>
                  <a:gd name="T9" fmla="*/ 2147483647 h 871"/>
                  <a:gd name="T10" fmla="*/ 2147483647 w 1144"/>
                  <a:gd name="T11" fmla="*/ 2147483647 h 871"/>
                  <a:gd name="T12" fmla="*/ 2147483647 w 1144"/>
                  <a:gd name="T13" fmla="*/ 2147483647 h 871"/>
                  <a:gd name="T14" fmla="*/ 2147483647 w 1144"/>
                  <a:gd name="T15" fmla="*/ 2147483647 h 871"/>
                  <a:gd name="T16" fmla="*/ 2147483647 w 1144"/>
                  <a:gd name="T17" fmla="*/ 2147483647 h 871"/>
                  <a:gd name="T18" fmla="*/ 2147483647 w 1144"/>
                  <a:gd name="T19" fmla="*/ 2147483647 h 871"/>
                  <a:gd name="T20" fmla="*/ 2147483647 w 1144"/>
                  <a:gd name="T21" fmla="*/ 2147483647 h 871"/>
                  <a:gd name="T22" fmla="*/ 2147483647 w 1144"/>
                  <a:gd name="T23" fmla="*/ 2147483647 h 871"/>
                  <a:gd name="T24" fmla="*/ 2147483647 w 1144"/>
                  <a:gd name="T25" fmla="*/ 2147483647 h 871"/>
                  <a:gd name="T26" fmla="*/ 2147483647 w 1144"/>
                  <a:gd name="T27" fmla="*/ 0 h 871"/>
                  <a:gd name="T28" fmla="*/ 2147483647 w 1144"/>
                  <a:gd name="T29" fmla="*/ 2147483647 h 871"/>
                  <a:gd name="T30" fmla="*/ 2147483647 w 1144"/>
                  <a:gd name="T31" fmla="*/ 2147483647 h 871"/>
                  <a:gd name="T32" fmla="*/ 2147483647 w 1144"/>
                  <a:gd name="T33" fmla="*/ 2147483647 h 871"/>
                  <a:gd name="T34" fmla="*/ 2147483647 w 1144"/>
                  <a:gd name="T35" fmla="*/ 2147483647 h 871"/>
                  <a:gd name="T36" fmla="*/ 2147483647 w 1144"/>
                  <a:gd name="T37" fmla="*/ 2147483647 h 871"/>
                  <a:gd name="T38" fmla="*/ 2147483647 w 1144"/>
                  <a:gd name="T39" fmla="*/ 2147483647 h 871"/>
                  <a:gd name="T40" fmla="*/ 2147483647 w 1144"/>
                  <a:gd name="T41" fmla="*/ 2147483647 h 871"/>
                  <a:gd name="T42" fmla="*/ 2147483647 w 1144"/>
                  <a:gd name="T43" fmla="*/ 2147483647 h 871"/>
                  <a:gd name="T44" fmla="*/ 2147483647 w 1144"/>
                  <a:gd name="T45" fmla="*/ 2147483647 h 871"/>
                  <a:gd name="T46" fmla="*/ 2147483647 w 1144"/>
                  <a:gd name="T47" fmla="*/ 2147483647 h 871"/>
                  <a:gd name="T48" fmla="*/ 2147483647 w 1144"/>
                  <a:gd name="T49" fmla="*/ 2147483647 h 871"/>
                  <a:gd name="T50" fmla="*/ 2147483647 w 1144"/>
                  <a:gd name="T51" fmla="*/ 2147483647 h 871"/>
                  <a:gd name="T52" fmla="*/ 2147483647 w 1144"/>
                  <a:gd name="T53" fmla="*/ 2147483647 h 871"/>
                  <a:gd name="T54" fmla="*/ 2147483647 w 1144"/>
                  <a:gd name="T55" fmla="*/ 2147483647 h 871"/>
                  <a:gd name="T56" fmla="*/ 2147483647 w 1144"/>
                  <a:gd name="T57" fmla="*/ 2147483647 h 871"/>
                  <a:gd name="T58" fmla="*/ 2147483647 w 1144"/>
                  <a:gd name="T59" fmla="*/ 2147483647 h 871"/>
                  <a:gd name="T60" fmla="*/ 2147483647 w 1144"/>
                  <a:gd name="T61" fmla="*/ 2147483647 h 871"/>
                  <a:gd name="T62" fmla="*/ 2147483647 w 1144"/>
                  <a:gd name="T63" fmla="*/ 2147483647 h 871"/>
                  <a:gd name="T64" fmla="*/ 2147483647 w 1144"/>
                  <a:gd name="T65" fmla="*/ 2147483647 h 871"/>
                  <a:gd name="T66" fmla="*/ 2147483647 w 1144"/>
                  <a:gd name="T67" fmla="*/ 2147483647 h 871"/>
                  <a:gd name="T68" fmla="*/ 2147483647 w 1144"/>
                  <a:gd name="T69" fmla="*/ 2147483647 h 871"/>
                  <a:gd name="T70" fmla="*/ 2147483647 w 1144"/>
                  <a:gd name="T71" fmla="*/ 2147483647 h 871"/>
                  <a:gd name="T72" fmla="*/ 2147483647 w 1144"/>
                  <a:gd name="T73" fmla="*/ 2147483647 h 871"/>
                  <a:gd name="T74" fmla="*/ 2147483647 w 1144"/>
                  <a:gd name="T75" fmla="*/ 2147483647 h 871"/>
                  <a:gd name="T76" fmla="*/ 2147483647 w 1144"/>
                  <a:gd name="T77" fmla="*/ 2147483647 h 871"/>
                  <a:gd name="T78" fmla="*/ 2147483647 w 1144"/>
                  <a:gd name="T79" fmla="*/ 2147483647 h 871"/>
                  <a:gd name="T80" fmla="*/ 2147483647 w 1144"/>
                  <a:gd name="T81" fmla="*/ 2147483647 h 871"/>
                  <a:gd name="T82" fmla="*/ 2147483647 w 1144"/>
                  <a:gd name="T83" fmla="*/ 2147483647 h 871"/>
                  <a:gd name="T84" fmla="*/ 2147483647 w 1144"/>
                  <a:gd name="T85" fmla="*/ 2147483647 h 871"/>
                  <a:gd name="T86" fmla="*/ 2147483647 w 1144"/>
                  <a:gd name="T87" fmla="*/ 2147483647 h 871"/>
                  <a:gd name="T88" fmla="*/ 2147483647 w 1144"/>
                  <a:gd name="T89" fmla="*/ 2147483647 h 871"/>
                  <a:gd name="T90" fmla="*/ 2147483647 w 1144"/>
                  <a:gd name="T91" fmla="*/ 2147483647 h 871"/>
                  <a:gd name="T92" fmla="*/ 2147483647 w 1144"/>
                  <a:gd name="T93" fmla="*/ 2147483647 h 871"/>
                  <a:gd name="T94" fmla="*/ 2147483647 w 1144"/>
                  <a:gd name="T95" fmla="*/ 2147483647 h 871"/>
                  <a:gd name="T96" fmla="*/ 2147483647 w 1144"/>
                  <a:gd name="T97" fmla="*/ 2147483647 h 871"/>
                  <a:gd name="T98" fmla="*/ 2147483647 w 1144"/>
                  <a:gd name="T99" fmla="*/ 2147483647 h 871"/>
                  <a:gd name="T100" fmla="*/ 2147483647 w 1144"/>
                  <a:gd name="T101" fmla="*/ 2147483647 h 871"/>
                  <a:gd name="T102" fmla="*/ 2147483647 w 1144"/>
                  <a:gd name="T103" fmla="*/ 2147483647 h 871"/>
                  <a:gd name="T104" fmla="*/ 2147483647 w 1144"/>
                  <a:gd name="T105" fmla="*/ 2147483647 h 871"/>
                  <a:gd name="T106" fmla="*/ 2147483647 w 1144"/>
                  <a:gd name="T107" fmla="*/ 2147483647 h 871"/>
                  <a:gd name="T108" fmla="*/ 2147483647 w 1144"/>
                  <a:gd name="T109" fmla="*/ 2147483647 h 871"/>
                  <a:gd name="T110" fmla="*/ 2147483647 w 1144"/>
                  <a:gd name="T111" fmla="*/ 2147483647 h 871"/>
                  <a:gd name="T112" fmla="*/ 2147483647 w 1144"/>
                  <a:gd name="T113" fmla="*/ 2147483647 h 871"/>
                  <a:gd name="T114" fmla="*/ 2147483647 w 1144"/>
                  <a:gd name="T115" fmla="*/ 2147483647 h 871"/>
                  <a:gd name="T116" fmla="*/ 2147483647 w 1144"/>
                  <a:gd name="T117" fmla="*/ 2147483647 h 871"/>
                  <a:gd name="T118" fmla="*/ 2147483647 w 1144"/>
                  <a:gd name="T119" fmla="*/ 2147483647 h 87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144"/>
                  <a:gd name="T181" fmla="*/ 0 h 871"/>
                  <a:gd name="T182" fmla="*/ 1144 w 1144"/>
                  <a:gd name="T183" fmla="*/ 871 h 87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144" h="871">
                    <a:moveTo>
                      <a:pt x="20" y="871"/>
                    </a:moveTo>
                    <a:lnTo>
                      <a:pt x="20" y="859"/>
                    </a:lnTo>
                    <a:lnTo>
                      <a:pt x="16" y="839"/>
                    </a:lnTo>
                    <a:lnTo>
                      <a:pt x="8" y="815"/>
                    </a:lnTo>
                    <a:lnTo>
                      <a:pt x="4" y="782"/>
                    </a:lnTo>
                    <a:lnTo>
                      <a:pt x="0" y="770"/>
                    </a:lnTo>
                    <a:lnTo>
                      <a:pt x="0" y="750"/>
                    </a:lnTo>
                    <a:lnTo>
                      <a:pt x="0" y="734"/>
                    </a:lnTo>
                    <a:lnTo>
                      <a:pt x="0" y="718"/>
                    </a:lnTo>
                    <a:lnTo>
                      <a:pt x="4" y="702"/>
                    </a:lnTo>
                    <a:lnTo>
                      <a:pt x="8" y="685"/>
                    </a:lnTo>
                    <a:lnTo>
                      <a:pt x="12" y="665"/>
                    </a:lnTo>
                    <a:lnTo>
                      <a:pt x="20" y="649"/>
                    </a:lnTo>
                    <a:lnTo>
                      <a:pt x="8" y="657"/>
                    </a:lnTo>
                    <a:lnTo>
                      <a:pt x="12" y="649"/>
                    </a:lnTo>
                    <a:lnTo>
                      <a:pt x="12" y="641"/>
                    </a:lnTo>
                    <a:lnTo>
                      <a:pt x="24" y="629"/>
                    </a:lnTo>
                    <a:lnTo>
                      <a:pt x="32" y="613"/>
                    </a:lnTo>
                    <a:lnTo>
                      <a:pt x="48" y="601"/>
                    </a:lnTo>
                    <a:lnTo>
                      <a:pt x="32" y="605"/>
                    </a:lnTo>
                    <a:lnTo>
                      <a:pt x="36" y="589"/>
                    </a:lnTo>
                    <a:lnTo>
                      <a:pt x="44" y="577"/>
                    </a:lnTo>
                    <a:lnTo>
                      <a:pt x="52" y="560"/>
                    </a:lnTo>
                    <a:lnTo>
                      <a:pt x="60" y="548"/>
                    </a:lnTo>
                    <a:lnTo>
                      <a:pt x="73" y="536"/>
                    </a:lnTo>
                    <a:lnTo>
                      <a:pt x="89" y="520"/>
                    </a:lnTo>
                    <a:lnTo>
                      <a:pt x="105" y="508"/>
                    </a:lnTo>
                    <a:lnTo>
                      <a:pt x="129" y="496"/>
                    </a:lnTo>
                    <a:lnTo>
                      <a:pt x="137" y="492"/>
                    </a:lnTo>
                    <a:lnTo>
                      <a:pt x="125" y="484"/>
                    </a:lnTo>
                    <a:lnTo>
                      <a:pt x="145" y="472"/>
                    </a:lnTo>
                    <a:lnTo>
                      <a:pt x="157" y="464"/>
                    </a:lnTo>
                    <a:lnTo>
                      <a:pt x="165" y="456"/>
                    </a:lnTo>
                    <a:lnTo>
                      <a:pt x="177" y="448"/>
                    </a:lnTo>
                    <a:lnTo>
                      <a:pt x="181" y="440"/>
                    </a:lnTo>
                    <a:lnTo>
                      <a:pt x="189" y="427"/>
                    </a:lnTo>
                    <a:lnTo>
                      <a:pt x="193" y="415"/>
                    </a:lnTo>
                    <a:lnTo>
                      <a:pt x="177" y="431"/>
                    </a:lnTo>
                    <a:lnTo>
                      <a:pt x="181" y="415"/>
                    </a:lnTo>
                    <a:lnTo>
                      <a:pt x="185" y="399"/>
                    </a:lnTo>
                    <a:lnTo>
                      <a:pt x="193" y="363"/>
                    </a:lnTo>
                    <a:lnTo>
                      <a:pt x="201" y="351"/>
                    </a:lnTo>
                    <a:lnTo>
                      <a:pt x="205" y="335"/>
                    </a:lnTo>
                    <a:lnTo>
                      <a:pt x="209" y="327"/>
                    </a:lnTo>
                    <a:lnTo>
                      <a:pt x="218" y="319"/>
                    </a:lnTo>
                    <a:lnTo>
                      <a:pt x="222" y="311"/>
                    </a:lnTo>
                    <a:lnTo>
                      <a:pt x="230" y="306"/>
                    </a:lnTo>
                    <a:lnTo>
                      <a:pt x="205" y="315"/>
                    </a:lnTo>
                    <a:lnTo>
                      <a:pt x="230" y="270"/>
                    </a:lnTo>
                    <a:lnTo>
                      <a:pt x="238" y="262"/>
                    </a:lnTo>
                    <a:lnTo>
                      <a:pt x="246" y="250"/>
                    </a:lnTo>
                    <a:lnTo>
                      <a:pt x="254" y="242"/>
                    </a:lnTo>
                    <a:lnTo>
                      <a:pt x="258" y="238"/>
                    </a:lnTo>
                    <a:lnTo>
                      <a:pt x="266" y="234"/>
                    </a:lnTo>
                    <a:lnTo>
                      <a:pt x="246" y="242"/>
                    </a:lnTo>
                    <a:lnTo>
                      <a:pt x="250" y="230"/>
                    </a:lnTo>
                    <a:lnTo>
                      <a:pt x="258" y="222"/>
                    </a:lnTo>
                    <a:lnTo>
                      <a:pt x="266" y="210"/>
                    </a:lnTo>
                    <a:lnTo>
                      <a:pt x="274" y="202"/>
                    </a:lnTo>
                    <a:lnTo>
                      <a:pt x="290" y="186"/>
                    </a:lnTo>
                    <a:lnTo>
                      <a:pt x="310" y="169"/>
                    </a:lnTo>
                    <a:lnTo>
                      <a:pt x="286" y="177"/>
                    </a:lnTo>
                    <a:lnTo>
                      <a:pt x="294" y="165"/>
                    </a:lnTo>
                    <a:lnTo>
                      <a:pt x="302" y="157"/>
                    </a:lnTo>
                    <a:lnTo>
                      <a:pt x="322" y="137"/>
                    </a:lnTo>
                    <a:lnTo>
                      <a:pt x="346" y="121"/>
                    </a:lnTo>
                    <a:lnTo>
                      <a:pt x="371" y="105"/>
                    </a:lnTo>
                    <a:lnTo>
                      <a:pt x="354" y="109"/>
                    </a:lnTo>
                    <a:lnTo>
                      <a:pt x="363" y="97"/>
                    </a:lnTo>
                    <a:lnTo>
                      <a:pt x="371" y="93"/>
                    </a:lnTo>
                    <a:lnTo>
                      <a:pt x="383" y="85"/>
                    </a:lnTo>
                    <a:lnTo>
                      <a:pt x="391" y="77"/>
                    </a:lnTo>
                    <a:lnTo>
                      <a:pt x="411" y="65"/>
                    </a:lnTo>
                    <a:lnTo>
                      <a:pt x="431" y="56"/>
                    </a:lnTo>
                    <a:lnTo>
                      <a:pt x="451" y="48"/>
                    </a:lnTo>
                    <a:lnTo>
                      <a:pt x="475" y="40"/>
                    </a:lnTo>
                    <a:lnTo>
                      <a:pt x="516" y="32"/>
                    </a:lnTo>
                    <a:lnTo>
                      <a:pt x="491" y="20"/>
                    </a:lnTo>
                    <a:lnTo>
                      <a:pt x="516" y="16"/>
                    </a:lnTo>
                    <a:lnTo>
                      <a:pt x="536" y="12"/>
                    </a:lnTo>
                    <a:lnTo>
                      <a:pt x="556" y="8"/>
                    </a:lnTo>
                    <a:lnTo>
                      <a:pt x="580" y="8"/>
                    </a:lnTo>
                    <a:lnTo>
                      <a:pt x="604" y="12"/>
                    </a:lnTo>
                    <a:lnTo>
                      <a:pt x="624" y="12"/>
                    </a:lnTo>
                    <a:lnTo>
                      <a:pt x="669" y="24"/>
                    </a:lnTo>
                    <a:lnTo>
                      <a:pt x="657" y="8"/>
                    </a:lnTo>
                    <a:lnTo>
                      <a:pt x="669" y="8"/>
                    </a:lnTo>
                    <a:lnTo>
                      <a:pt x="681" y="12"/>
                    </a:lnTo>
                    <a:lnTo>
                      <a:pt x="693" y="16"/>
                    </a:lnTo>
                    <a:lnTo>
                      <a:pt x="705" y="24"/>
                    </a:lnTo>
                    <a:lnTo>
                      <a:pt x="725" y="36"/>
                    </a:lnTo>
                    <a:lnTo>
                      <a:pt x="745" y="52"/>
                    </a:lnTo>
                    <a:lnTo>
                      <a:pt x="745" y="36"/>
                    </a:lnTo>
                    <a:lnTo>
                      <a:pt x="753" y="44"/>
                    </a:lnTo>
                    <a:lnTo>
                      <a:pt x="757" y="52"/>
                    </a:lnTo>
                    <a:lnTo>
                      <a:pt x="765" y="61"/>
                    </a:lnTo>
                    <a:lnTo>
                      <a:pt x="777" y="65"/>
                    </a:lnTo>
                    <a:lnTo>
                      <a:pt x="785" y="69"/>
                    </a:lnTo>
                    <a:lnTo>
                      <a:pt x="798" y="73"/>
                    </a:lnTo>
                    <a:lnTo>
                      <a:pt x="818" y="77"/>
                    </a:lnTo>
                    <a:lnTo>
                      <a:pt x="806" y="61"/>
                    </a:lnTo>
                    <a:lnTo>
                      <a:pt x="814" y="69"/>
                    </a:lnTo>
                    <a:lnTo>
                      <a:pt x="822" y="73"/>
                    </a:lnTo>
                    <a:lnTo>
                      <a:pt x="830" y="73"/>
                    </a:lnTo>
                    <a:lnTo>
                      <a:pt x="838" y="77"/>
                    </a:lnTo>
                    <a:lnTo>
                      <a:pt x="854" y="77"/>
                    </a:lnTo>
                    <a:lnTo>
                      <a:pt x="874" y="81"/>
                    </a:lnTo>
                    <a:lnTo>
                      <a:pt x="854" y="69"/>
                    </a:lnTo>
                    <a:lnTo>
                      <a:pt x="870" y="65"/>
                    </a:lnTo>
                    <a:lnTo>
                      <a:pt x="886" y="61"/>
                    </a:lnTo>
                    <a:lnTo>
                      <a:pt x="902" y="61"/>
                    </a:lnTo>
                    <a:lnTo>
                      <a:pt x="918" y="61"/>
                    </a:lnTo>
                    <a:lnTo>
                      <a:pt x="902" y="52"/>
                    </a:lnTo>
                    <a:lnTo>
                      <a:pt x="910" y="48"/>
                    </a:lnTo>
                    <a:lnTo>
                      <a:pt x="914" y="48"/>
                    </a:lnTo>
                    <a:lnTo>
                      <a:pt x="922" y="48"/>
                    </a:lnTo>
                    <a:lnTo>
                      <a:pt x="930" y="44"/>
                    </a:lnTo>
                    <a:lnTo>
                      <a:pt x="943" y="44"/>
                    </a:lnTo>
                    <a:lnTo>
                      <a:pt x="959" y="44"/>
                    </a:lnTo>
                    <a:lnTo>
                      <a:pt x="975" y="24"/>
                    </a:lnTo>
                    <a:lnTo>
                      <a:pt x="987" y="8"/>
                    </a:lnTo>
                    <a:lnTo>
                      <a:pt x="991" y="4"/>
                    </a:lnTo>
                    <a:lnTo>
                      <a:pt x="995" y="0"/>
                    </a:lnTo>
                    <a:lnTo>
                      <a:pt x="999" y="0"/>
                    </a:lnTo>
                    <a:lnTo>
                      <a:pt x="1003" y="0"/>
                    </a:lnTo>
                    <a:lnTo>
                      <a:pt x="1007" y="0"/>
                    </a:lnTo>
                    <a:lnTo>
                      <a:pt x="1011" y="4"/>
                    </a:lnTo>
                    <a:lnTo>
                      <a:pt x="1015" y="12"/>
                    </a:lnTo>
                    <a:lnTo>
                      <a:pt x="1019" y="20"/>
                    </a:lnTo>
                    <a:lnTo>
                      <a:pt x="1023" y="36"/>
                    </a:lnTo>
                    <a:lnTo>
                      <a:pt x="1027" y="65"/>
                    </a:lnTo>
                    <a:lnTo>
                      <a:pt x="1031" y="69"/>
                    </a:lnTo>
                    <a:lnTo>
                      <a:pt x="1039" y="56"/>
                    </a:lnTo>
                    <a:lnTo>
                      <a:pt x="1047" y="44"/>
                    </a:lnTo>
                    <a:lnTo>
                      <a:pt x="1051" y="40"/>
                    </a:lnTo>
                    <a:lnTo>
                      <a:pt x="1059" y="40"/>
                    </a:lnTo>
                    <a:lnTo>
                      <a:pt x="1063" y="40"/>
                    </a:lnTo>
                    <a:lnTo>
                      <a:pt x="1067" y="44"/>
                    </a:lnTo>
                    <a:lnTo>
                      <a:pt x="1067" y="48"/>
                    </a:lnTo>
                    <a:lnTo>
                      <a:pt x="1071" y="65"/>
                    </a:lnTo>
                    <a:lnTo>
                      <a:pt x="1071" y="81"/>
                    </a:lnTo>
                    <a:lnTo>
                      <a:pt x="1067" y="105"/>
                    </a:lnTo>
                    <a:lnTo>
                      <a:pt x="1084" y="125"/>
                    </a:lnTo>
                    <a:lnTo>
                      <a:pt x="1096" y="145"/>
                    </a:lnTo>
                    <a:lnTo>
                      <a:pt x="1104" y="161"/>
                    </a:lnTo>
                    <a:lnTo>
                      <a:pt x="1108" y="177"/>
                    </a:lnTo>
                    <a:lnTo>
                      <a:pt x="1112" y="190"/>
                    </a:lnTo>
                    <a:lnTo>
                      <a:pt x="1116" y="202"/>
                    </a:lnTo>
                    <a:lnTo>
                      <a:pt x="1116" y="226"/>
                    </a:lnTo>
                    <a:lnTo>
                      <a:pt x="1116" y="242"/>
                    </a:lnTo>
                    <a:lnTo>
                      <a:pt x="1116" y="262"/>
                    </a:lnTo>
                    <a:lnTo>
                      <a:pt x="1120" y="274"/>
                    </a:lnTo>
                    <a:lnTo>
                      <a:pt x="1124" y="286"/>
                    </a:lnTo>
                    <a:lnTo>
                      <a:pt x="1128" y="298"/>
                    </a:lnTo>
                    <a:lnTo>
                      <a:pt x="1136" y="315"/>
                    </a:lnTo>
                    <a:lnTo>
                      <a:pt x="1140" y="327"/>
                    </a:lnTo>
                    <a:lnTo>
                      <a:pt x="1144" y="331"/>
                    </a:lnTo>
                    <a:lnTo>
                      <a:pt x="1144" y="339"/>
                    </a:lnTo>
                    <a:lnTo>
                      <a:pt x="1144" y="343"/>
                    </a:lnTo>
                    <a:lnTo>
                      <a:pt x="1144" y="347"/>
                    </a:lnTo>
                    <a:lnTo>
                      <a:pt x="1140" y="351"/>
                    </a:lnTo>
                    <a:lnTo>
                      <a:pt x="1136" y="351"/>
                    </a:lnTo>
                    <a:lnTo>
                      <a:pt x="1132" y="351"/>
                    </a:lnTo>
                    <a:lnTo>
                      <a:pt x="1124" y="351"/>
                    </a:lnTo>
                    <a:lnTo>
                      <a:pt x="1108" y="351"/>
                    </a:lnTo>
                    <a:lnTo>
                      <a:pt x="1088" y="347"/>
                    </a:lnTo>
                    <a:lnTo>
                      <a:pt x="1080" y="343"/>
                    </a:lnTo>
                    <a:lnTo>
                      <a:pt x="1071" y="339"/>
                    </a:lnTo>
                    <a:lnTo>
                      <a:pt x="1055" y="327"/>
                    </a:lnTo>
                    <a:lnTo>
                      <a:pt x="1055" y="331"/>
                    </a:lnTo>
                    <a:lnTo>
                      <a:pt x="1055" y="335"/>
                    </a:lnTo>
                    <a:lnTo>
                      <a:pt x="1063" y="351"/>
                    </a:lnTo>
                    <a:lnTo>
                      <a:pt x="1071" y="363"/>
                    </a:lnTo>
                    <a:lnTo>
                      <a:pt x="1067" y="363"/>
                    </a:lnTo>
                    <a:lnTo>
                      <a:pt x="1063" y="363"/>
                    </a:lnTo>
                    <a:lnTo>
                      <a:pt x="1047" y="355"/>
                    </a:lnTo>
                    <a:lnTo>
                      <a:pt x="1031" y="347"/>
                    </a:lnTo>
                    <a:lnTo>
                      <a:pt x="1011" y="331"/>
                    </a:lnTo>
                    <a:lnTo>
                      <a:pt x="1003" y="327"/>
                    </a:lnTo>
                    <a:lnTo>
                      <a:pt x="999" y="323"/>
                    </a:lnTo>
                    <a:lnTo>
                      <a:pt x="999" y="327"/>
                    </a:lnTo>
                    <a:lnTo>
                      <a:pt x="995" y="327"/>
                    </a:lnTo>
                    <a:lnTo>
                      <a:pt x="995" y="331"/>
                    </a:lnTo>
                    <a:lnTo>
                      <a:pt x="991" y="335"/>
                    </a:lnTo>
                    <a:lnTo>
                      <a:pt x="991" y="343"/>
                    </a:lnTo>
                    <a:lnTo>
                      <a:pt x="987" y="347"/>
                    </a:lnTo>
                    <a:lnTo>
                      <a:pt x="991" y="351"/>
                    </a:lnTo>
                    <a:lnTo>
                      <a:pt x="991" y="363"/>
                    </a:lnTo>
                    <a:lnTo>
                      <a:pt x="995" y="371"/>
                    </a:lnTo>
                    <a:lnTo>
                      <a:pt x="999" y="379"/>
                    </a:lnTo>
                    <a:lnTo>
                      <a:pt x="991" y="375"/>
                    </a:lnTo>
                    <a:lnTo>
                      <a:pt x="983" y="367"/>
                    </a:lnTo>
                    <a:lnTo>
                      <a:pt x="979" y="363"/>
                    </a:lnTo>
                    <a:lnTo>
                      <a:pt x="975" y="359"/>
                    </a:lnTo>
                    <a:lnTo>
                      <a:pt x="975" y="351"/>
                    </a:lnTo>
                    <a:lnTo>
                      <a:pt x="971" y="347"/>
                    </a:lnTo>
                    <a:lnTo>
                      <a:pt x="971" y="363"/>
                    </a:lnTo>
                    <a:lnTo>
                      <a:pt x="971" y="383"/>
                    </a:lnTo>
                    <a:lnTo>
                      <a:pt x="971" y="391"/>
                    </a:lnTo>
                    <a:lnTo>
                      <a:pt x="971" y="399"/>
                    </a:lnTo>
                    <a:lnTo>
                      <a:pt x="975" y="411"/>
                    </a:lnTo>
                    <a:lnTo>
                      <a:pt x="979" y="419"/>
                    </a:lnTo>
                    <a:lnTo>
                      <a:pt x="975" y="415"/>
                    </a:lnTo>
                    <a:lnTo>
                      <a:pt x="971" y="411"/>
                    </a:lnTo>
                    <a:lnTo>
                      <a:pt x="967" y="407"/>
                    </a:lnTo>
                    <a:lnTo>
                      <a:pt x="963" y="403"/>
                    </a:lnTo>
                    <a:lnTo>
                      <a:pt x="959" y="391"/>
                    </a:lnTo>
                    <a:lnTo>
                      <a:pt x="955" y="383"/>
                    </a:lnTo>
                    <a:lnTo>
                      <a:pt x="951" y="407"/>
                    </a:lnTo>
                    <a:lnTo>
                      <a:pt x="951" y="436"/>
                    </a:lnTo>
                    <a:lnTo>
                      <a:pt x="951" y="448"/>
                    </a:lnTo>
                    <a:lnTo>
                      <a:pt x="951" y="464"/>
                    </a:lnTo>
                    <a:lnTo>
                      <a:pt x="955" y="476"/>
                    </a:lnTo>
                    <a:lnTo>
                      <a:pt x="959" y="488"/>
                    </a:lnTo>
                    <a:lnTo>
                      <a:pt x="955" y="484"/>
                    </a:lnTo>
                    <a:lnTo>
                      <a:pt x="951" y="480"/>
                    </a:lnTo>
                    <a:lnTo>
                      <a:pt x="947" y="476"/>
                    </a:lnTo>
                    <a:lnTo>
                      <a:pt x="943" y="468"/>
                    </a:lnTo>
                    <a:lnTo>
                      <a:pt x="943" y="480"/>
                    </a:lnTo>
                    <a:lnTo>
                      <a:pt x="947" y="488"/>
                    </a:lnTo>
                    <a:lnTo>
                      <a:pt x="947" y="496"/>
                    </a:lnTo>
                    <a:lnTo>
                      <a:pt x="951" y="508"/>
                    </a:lnTo>
                    <a:lnTo>
                      <a:pt x="955" y="516"/>
                    </a:lnTo>
                    <a:lnTo>
                      <a:pt x="959" y="524"/>
                    </a:lnTo>
                    <a:lnTo>
                      <a:pt x="967" y="532"/>
                    </a:lnTo>
                    <a:lnTo>
                      <a:pt x="971" y="540"/>
                    </a:lnTo>
                    <a:lnTo>
                      <a:pt x="967" y="536"/>
                    </a:lnTo>
                    <a:lnTo>
                      <a:pt x="959" y="532"/>
                    </a:lnTo>
                    <a:lnTo>
                      <a:pt x="955" y="528"/>
                    </a:lnTo>
                    <a:lnTo>
                      <a:pt x="951" y="524"/>
                    </a:lnTo>
                    <a:lnTo>
                      <a:pt x="959" y="540"/>
                    </a:lnTo>
                    <a:lnTo>
                      <a:pt x="967" y="560"/>
                    </a:lnTo>
                    <a:lnTo>
                      <a:pt x="971" y="569"/>
                    </a:lnTo>
                    <a:lnTo>
                      <a:pt x="971" y="581"/>
                    </a:lnTo>
                    <a:lnTo>
                      <a:pt x="975" y="589"/>
                    </a:lnTo>
                    <a:lnTo>
                      <a:pt x="971" y="601"/>
                    </a:lnTo>
                    <a:lnTo>
                      <a:pt x="971" y="589"/>
                    </a:lnTo>
                    <a:lnTo>
                      <a:pt x="967" y="577"/>
                    </a:lnTo>
                    <a:lnTo>
                      <a:pt x="963" y="569"/>
                    </a:lnTo>
                    <a:lnTo>
                      <a:pt x="951" y="560"/>
                    </a:lnTo>
                    <a:lnTo>
                      <a:pt x="959" y="577"/>
                    </a:lnTo>
                    <a:lnTo>
                      <a:pt x="963" y="593"/>
                    </a:lnTo>
                    <a:lnTo>
                      <a:pt x="967" y="605"/>
                    </a:lnTo>
                    <a:lnTo>
                      <a:pt x="971" y="621"/>
                    </a:lnTo>
                    <a:lnTo>
                      <a:pt x="975" y="653"/>
                    </a:lnTo>
                    <a:lnTo>
                      <a:pt x="979" y="665"/>
                    </a:lnTo>
                    <a:lnTo>
                      <a:pt x="979" y="669"/>
                    </a:lnTo>
                    <a:lnTo>
                      <a:pt x="983" y="677"/>
                    </a:lnTo>
                    <a:lnTo>
                      <a:pt x="987" y="690"/>
                    </a:lnTo>
                    <a:lnTo>
                      <a:pt x="991" y="702"/>
                    </a:lnTo>
                    <a:lnTo>
                      <a:pt x="995" y="718"/>
                    </a:lnTo>
                    <a:lnTo>
                      <a:pt x="995" y="726"/>
                    </a:lnTo>
                    <a:lnTo>
                      <a:pt x="999" y="734"/>
                    </a:lnTo>
                    <a:lnTo>
                      <a:pt x="1003" y="746"/>
                    </a:lnTo>
                    <a:lnTo>
                      <a:pt x="1007" y="758"/>
                    </a:lnTo>
                    <a:lnTo>
                      <a:pt x="1011" y="762"/>
                    </a:lnTo>
                    <a:lnTo>
                      <a:pt x="1015" y="762"/>
                    </a:lnTo>
                    <a:lnTo>
                      <a:pt x="1019" y="766"/>
                    </a:lnTo>
                    <a:lnTo>
                      <a:pt x="1027" y="766"/>
                    </a:lnTo>
                    <a:lnTo>
                      <a:pt x="1031" y="766"/>
                    </a:lnTo>
                    <a:lnTo>
                      <a:pt x="1035" y="766"/>
                    </a:lnTo>
                    <a:lnTo>
                      <a:pt x="1043" y="766"/>
                    </a:lnTo>
                    <a:lnTo>
                      <a:pt x="1047" y="770"/>
                    </a:lnTo>
                    <a:lnTo>
                      <a:pt x="1055" y="778"/>
                    </a:lnTo>
                    <a:lnTo>
                      <a:pt x="1067" y="786"/>
                    </a:lnTo>
                    <a:lnTo>
                      <a:pt x="1051" y="786"/>
                    </a:lnTo>
                    <a:lnTo>
                      <a:pt x="1055" y="794"/>
                    </a:lnTo>
                    <a:lnTo>
                      <a:pt x="1051" y="794"/>
                    </a:lnTo>
                    <a:lnTo>
                      <a:pt x="1047" y="790"/>
                    </a:lnTo>
                    <a:lnTo>
                      <a:pt x="1043" y="790"/>
                    </a:lnTo>
                    <a:lnTo>
                      <a:pt x="1035" y="790"/>
                    </a:lnTo>
                    <a:lnTo>
                      <a:pt x="1023" y="790"/>
                    </a:lnTo>
                    <a:lnTo>
                      <a:pt x="1023" y="798"/>
                    </a:lnTo>
                    <a:lnTo>
                      <a:pt x="1019" y="794"/>
                    </a:lnTo>
                    <a:lnTo>
                      <a:pt x="1011" y="790"/>
                    </a:lnTo>
                    <a:lnTo>
                      <a:pt x="999" y="782"/>
                    </a:lnTo>
                    <a:lnTo>
                      <a:pt x="987" y="778"/>
                    </a:lnTo>
                    <a:lnTo>
                      <a:pt x="979" y="770"/>
                    </a:lnTo>
                    <a:lnTo>
                      <a:pt x="971" y="762"/>
                    </a:lnTo>
                    <a:lnTo>
                      <a:pt x="967" y="750"/>
                    </a:lnTo>
                    <a:lnTo>
                      <a:pt x="910" y="629"/>
                    </a:lnTo>
                    <a:lnTo>
                      <a:pt x="906" y="649"/>
                    </a:lnTo>
                    <a:lnTo>
                      <a:pt x="882" y="601"/>
                    </a:lnTo>
                    <a:lnTo>
                      <a:pt x="882" y="629"/>
                    </a:lnTo>
                    <a:lnTo>
                      <a:pt x="882" y="621"/>
                    </a:lnTo>
                    <a:lnTo>
                      <a:pt x="878" y="613"/>
                    </a:lnTo>
                    <a:lnTo>
                      <a:pt x="878" y="601"/>
                    </a:lnTo>
                    <a:lnTo>
                      <a:pt x="874" y="589"/>
                    </a:lnTo>
                    <a:lnTo>
                      <a:pt x="870" y="581"/>
                    </a:lnTo>
                    <a:lnTo>
                      <a:pt x="866" y="573"/>
                    </a:lnTo>
                    <a:lnTo>
                      <a:pt x="866" y="593"/>
                    </a:lnTo>
                    <a:lnTo>
                      <a:pt x="866" y="601"/>
                    </a:lnTo>
                    <a:lnTo>
                      <a:pt x="866" y="605"/>
                    </a:lnTo>
                    <a:lnTo>
                      <a:pt x="862" y="609"/>
                    </a:lnTo>
                    <a:lnTo>
                      <a:pt x="858" y="589"/>
                    </a:lnTo>
                    <a:lnTo>
                      <a:pt x="854" y="573"/>
                    </a:lnTo>
                    <a:lnTo>
                      <a:pt x="846" y="556"/>
                    </a:lnTo>
                    <a:lnTo>
                      <a:pt x="838" y="544"/>
                    </a:lnTo>
                    <a:lnTo>
                      <a:pt x="834" y="556"/>
                    </a:lnTo>
                    <a:lnTo>
                      <a:pt x="830" y="565"/>
                    </a:lnTo>
                    <a:lnTo>
                      <a:pt x="830" y="577"/>
                    </a:lnTo>
                    <a:lnTo>
                      <a:pt x="834" y="585"/>
                    </a:lnTo>
                    <a:lnTo>
                      <a:pt x="818" y="565"/>
                    </a:lnTo>
                    <a:lnTo>
                      <a:pt x="814" y="581"/>
                    </a:lnTo>
                    <a:lnTo>
                      <a:pt x="810" y="597"/>
                    </a:lnTo>
                    <a:lnTo>
                      <a:pt x="810" y="613"/>
                    </a:lnTo>
                    <a:lnTo>
                      <a:pt x="806" y="629"/>
                    </a:lnTo>
                    <a:lnTo>
                      <a:pt x="798" y="601"/>
                    </a:lnTo>
                    <a:lnTo>
                      <a:pt x="790" y="653"/>
                    </a:lnTo>
                    <a:lnTo>
                      <a:pt x="785" y="633"/>
                    </a:lnTo>
                    <a:lnTo>
                      <a:pt x="777" y="649"/>
                    </a:lnTo>
                    <a:lnTo>
                      <a:pt x="773" y="665"/>
                    </a:lnTo>
                    <a:lnTo>
                      <a:pt x="769" y="681"/>
                    </a:lnTo>
                    <a:lnTo>
                      <a:pt x="765" y="698"/>
                    </a:lnTo>
                    <a:lnTo>
                      <a:pt x="761" y="726"/>
                    </a:lnTo>
                    <a:lnTo>
                      <a:pt x="757" y="742"/>
                    </a:lnTo>
                    <a:lnTo>
                      <a:pt x="757" y="746"/>
                    </a:lnTo>
                    <a:lnTo>
                      <a:pt x="753" y="754"/>
                    </a:lnTo>
                    <a:lnTo>
                      <a:pt x="749" y="766"/>
                    </a:lnTo>
                    <a:lnTo>
                      <a:pt x="749" y="774"/>
                    </a:lnTo>
                    <a:lnTo>
                      <a:pt x="749" y="778"/>
                    </a:lnTo>
                    <a:lnTo>
                      <a:pt x="749" y="782"/>
                    </a:lnTo>
                    <a:lnTo>
                      <a:pt x="753" y="786"/>
                    </a:lnTo>
                    <a:lnTo>
                      <a:pt x="757" y="786"/>
                    </a:lnTo>
                    <a:lnTo>
                      <a:pt x="765" y="786"/>
                    </a:lnTo>
                    <a:lnTo>
                      <a:pt x="777" y="786"/>
                    </a:lnTo>
                    <a:lnTo>
                      <a:pt x="790" y="790"/>
                    </a:lnTo>
                    <a:lnTo>
                      <a:pt x="794" y="790"/>
                    </a:lnTo>
                    <a:lnTo>
                      <a:pt x="798" y="794"/>
                    </a:lnTo>
                    <a:lnTo>
                      <a:pt x="802" y="798"/>
                    </a:lnTo>
                    <a:lnTo>
                      <a:pt x="802" y="802"/>
                    </a:lnTo>
                    <a:lnTo>
                      <a:pt x="814" y="810"/>
                    </a:lnTo>
                    <a:lnTo>
                      <a:pt x="794" y="806"/>
                    </a:lnTo>
                    <a:lnTo>
                      <a:pt x="802" y="815"/>
                    </a:lnTo>
                    <a:lnTo>
                      <a:pt x="798" y="815"/>
                    </a:lnTo>
                    <a:lnTo>
                      <a:pt x="794" y="815"/>
                    </a:lnTo>
                    <a:lnTo>
                      <a:pt x="790" y="815"/>
                    </a:lnTo>
                    <a:lnTo>
                      <a:pt x="781" y="815"/>
                    </a:lnTo>
                    <a:lnTo>
                      <a:pt x="777" y="815"/>
                    </a:lnTo>
                    <a:lnTo>
                      <a:pt x="777" y="819"/>
                    </a:lnTo>
                    <a:lnTo>
                      <a:pt x="769" y="815"/>
                    </a:lnTo>
                    <a:lnTo>
                      <a:pt x="753" y="815"/>
                    </a:lnTo>
                    <a:lnTo>
                      <a:pt x="749" y="815"/>
                    </a:lnTo>
                    <a:lnTo>
                      <a:pt x="741" y="815"/>
                    </a:lnTo>
                    <a:lnTo>
                      <a:pt x="737" y="815"/>
                    </a:lnTo>
                    <a:lnTo>
                      <a:pt x="733" y="810"/>
                    </a:lnTo>
                    <a:lnTo>
                      <a:pt x="725" y="802"/>
                    </a:lnTo>
                    <a:lnTo>
                      <a:pt x="721" y="794"/>
                    </a:lnTo>
                    <a:lnTo>
                      <a:pt x="717" y="786"/>
                    </a:lnTo>
                    <a:lnTo>
                      <a:pt x="717" y="774"/>
                    </a:lnTo>
                    <a:lnTo>
                      <a:pt x="717" y="762"/>
                    </a:lnTo>
                    <a:lnTo>
                      <a:pt x="717" y="734"/>
                    </a:lnTo>
                    <a:lnTo>
                      <a:pt x="717" y="710"/>
                    </a:lnTo>
                    <a:lnTo>
                      <a:pt x="717" y="685"/>
                    </a:lnTo>
                    <a:lnTo>
                      <a:pt x="717" y="673"/>
                    </a:lnTo>
                    <a:lnTo>
                      <a:pt x="717" y="669"/>
                    </a:lnTo>
                    <a:lnTo>
                      <a:pt x="717" y="665"/>
                    </a:lnTo>
                    <a:lnTo>
                      <a:pt x="705" y="669"/>
                    </a:lnTo>
                    <a:lnTo>
                      <a:pt x="705" y="657"/>
                    </a:lnTo>
                    <a:lnTo>
                      <a:pt x="709" y="645"/>
                    </a:lnTo>
                    <a:lnTo>
                      <a:pt x="709" y="633"/>
                    </a:lnTo>
                    <a:lnTo>
                      <a:pt x="709" y="621"/>
                    </a:lnTo>
                    <a:lnTo>
                      <a:pt x="697" y="661"/>
                    </a:lnTo>
                    <a:lnTo>
                      <a:pt x="701" y="641"/>
                    </a:lnTo>
                    <a:lnTo>
                      <a:pt x="701" y="621"/>
                    </a:lnTo>
                    <a:lnTo>
                      <a:pt x="697" y="601"/>
                    </a:lnTo>
                    <a:lnTo>
                      <a:pt x="693" y="581"/>
                    </a:lnTo>
                    <a:lnTo>
                      <a:pt x="685" y="613"/>
                    </a:lnTo>
                    <a:lnTo>
                      <a:pt x="685" y="597"/>
                    </a:lnTo>
                    <a:lnTo>
                      <a:pt x="681" y="581"/>
                    </a:lnTo>
                    <a:lnTo>
                      <a:pt x="681" y="565"/>
                    </a:lnTo>
                    <a:lnTo>
                      <a:pt x="681" y="552"/>
                    </a:lnTo>
                    <a:lnTo>
                      <a:pt x="669" y="573"/>
                    </a:lnTo>
                    <a:lnTo>
                      <a:pt x="665" y="556"/>
                    </a:lnTo>
                    <a:lnTo>
                      <a:pt x="665" y="548"/>
                    </a:lnTo>
                    <a:lnTo>
                      <a:pt x="665" y="536"/>
                    </a:lnTo>
                    <a:lnTo>
                      <a:pt x="657" y="548"/>
                    </a:lnTo>
                    <a:lnTo>
                      <a:pt x="649" y="556"/>
                    </a:lnTo>
                    <a:lnTo>
                      <a:pt x="640" y="569"/>
                    </a:lnTo>
                    <a:lnTo>
                      <a:pt x="628" y="573"/>
                    </a:lnTo>
                    <a:lnTo>
                      <a:pt x="636" y="552"/>
                    </a:lnTo>
                    <a:lnTo>
                      <a:pt x="632" y="552"/>
                    </a:lnTo>
                    <a:lnTo>
                      <a:pt x="628" y="552"/>
                    </a:lnTo>
                    <a:lnTo>
                      <a:pt x="620" y="556"/>
                    </a:lnTo>
                    <a:lnTo>
                      <a:pt x="612" y="565"/>
                    </a:lnTo>
                    <a:lnTo>
                      <a:pt x="612" y="573"/>
                    </a:lnTo>
                    <a:lnTo>
                      <a:pt x="612" y="548"/>
                    </a:lnTo>
                    <a:lnTo>
                      <a:pt x="608" y="552"/>
                    </a:lnTo>
                    <a:lnTo>
                      <a:pt x="604" y="556"/>
                    </a:lnTo>
                    <a:lnTo>
                      <a:pt x="596" y="569"/>
                    </a:lnTo>
                    <a:lnTo>
                      <a:pt x="588" y="581"/>
                    </a:lnTo>
                    <a:lnTo>
                      <a:pt x="584" y="589"/>
                    </a:lnTo>
                    <a:lnTo>
                      <a:pt x="580" y="601"/>
                    </a:lnTo>
                    <a:lnTo>
                      <a:pt x="572" y="613"/>
                    </a:lnTo>
                    <a:lnTo>
                      <a:pt x="564" y="621"/>
                    </a:lnTo>
                    <a:lnTo>
                      <a:pt x="560" y="625"/>
                    </a:lnTo>
                    <a:lnTo>
                      <a:pt x="552" y="629"/>
                    </a:lnTo>
                    <a:lnTo>
                      <a:pt x="548" y="637"/>
                    </a:lnTo>
                    <a:lnTo>
                      <a:pt x="544" y="641"/>
                    </a:lnTo>
                    <a:lnTo>
                      <a:pt x="540" y="649"/>
                    </a:lnTo>
                    <a:lnTo>
                      <a:pt x="532" y="653"/>
                    </a:lnTo>
                    <a:lnTo>
                      <a:pt x="532" y="629"/>
                    </a:lnTo>
                    <a:lnTo>
                      <a:pt x="524" y="633"/>
                    </a:lnTo>
                    <a:lnTo>
                      <a:pt x="520" y="637"/>
                    </a:lnTo>
                    <a:lnTo>
                      <a:pt x="516" y="645"/>
                    </a:lnTo>
                    <a:lnTo>
                      <a:pt x="512" y="649"/>
                    </a:lnTo>
                    <a:lnTo>
                      <a:pt x="508" y="661"/>
                    </a:lnTo>
                    <a:lnTo>
                      <a:pt x="504" y="673"/>
                    </a:lnTo>
                    <a:lnTo>
                      <a:pt x="499" y="653"/>
                    </a:lnTo>
                    <a:lnTo>
                      <a:pt x="483" y="665"/>
                    </a:lnTo>
                    <a:lnTo>
                      <a:pt x="467" y="673"/>
                    </a:lnTo>
                    <a:lnTo>
                      <a:pt x="451" y="681"/>
                    </a:lnTo>
                    <a:lnTo>
                      <a:pt x="435" y="685"/>
                    </a:lnTo>
                    <a:lnTo>
                      <a:pt x="435" y="694"/>
                    </a:lnTo>
                    <a:lnTo>
                      <a:pt x="435" y="698"/>
                    </a:lnTo>
                    <a:lnTo>
                      <a:pt x="435" y="702"/>
                    </a:lnTo>
                    <a:lnTo>
                      <a:pt x="439" y="706"/>
                    </a:lnTo>
                    <a:lnTo>
                      <a:pt x="471" y="706"/>
                    </a:lnTo>
                    <a:lnTo>
                      <a:pt x="479" y="706"/>
                    </a:lnTo>
                    <a:lnTo>
                      <a:pt x="483" y="706"/>
                    </a:lnTo>
                    <a:lnTo>
                      <a:pt x="487" y="710"/>
                    </a:lnTo>
                    <a:lnTo>
                      <a:pt x="491" y="714"/>
                    </a:lnTo>
                    <a:lnTo>
                      <a:pt x="508" y="730"/>
                    </a:lnTo>
                    <a:lnTo>
                      <a:pt x="520" y="742"/>
                    </a:lnTo>
                    <a:lnTo>
                      <a:pt x="504" y="738"/>
                    </a:lnTo>
                    <a:lnTo>
                      <a:pt x="508" y="746"/>
                    </a:lnTo>
                    <a:lnTo>
                      <a:pt x="495" y="742"/>
                    </a:lnTo>
                    <a:lnTo>
                      <a:pt x="499" y="746"/>
                    </a:lnTo>
                    <a:lnTo>
                      <a:pt x="504" y="750"/>
                    </a:lnTo>
                    <a:lnTo>
                      <a:pt x="504" y="754"/>
                    </a:lnTo>
                    <a:lnTo>
                      <a:pt x="508" y="762"/>
                    </a:lnTo>
                    <a:lnTo>
                      <a:pt x="520" y="778"/>
                    </a:lnTo>
                    <a:lnTo>
                      <a:pt x="504" y="770"/>
                    </a:lnTo>
                    <a:lnTo>
                      <a:pt x="504" y="774"/>
                    </a:lnTo>
                    <a:lnTo>
                      <a:pt x="499" y="774"/>
                    </a:lnTo>
                    <a:lnTo>
                      <a:pt x="495" y="778"/>
                    </a:lnTo>
                    <a:lnTo>
                      <a:pt x="491" y="774"/>
                    </a:lnTo>
                    <a:lnTo>
                      <a:pt x="495" y="786"/>
                    </a:lnTo>
                    <a:lnTo>
                      <a:pt x="483" y="774"/>
                    </a:lnTo>
                    <a:lnTo>
                      <a:pt x="479" y="774"/>
                    </a:lnTo>
                    <a:lnTo>
                      <a:pt x="471" y="774"/>
                    </a:lnTo>
                    <a:lnTo>
                      <a:pt x="471" y="782"/>
                    </a:lnTo>
                    <a:lnTo>
                      <a:pt x="455" y="774"/>
                    </a:lnTo>
                    <a:lnTo>
                      <a:pt x="447" y="774"/>
                    </a:lnTo>
                    <a:lnTo>
                      <a:pt x="443" y="774"/>
                    </a:lnTo>
                    <a:lnTo>
                      <a:pt x="443" y="770"/>
                    </a:lnTo>
                    <a:lnTo>
                      <a:pt x="439" y="766"/>
                    </a:lnTo>
                    <a:lnTo>
                      <a:pt x="439" y="774"/>
                    </a:lnTo>
                    <a:lnTo>
                      <a:pt x="431" y="758"/>
                    </a:lnTo>
                    <a:lnTo>
                      <a:pt x="427" y="758"/>
                    </a:lnTo>
                    <a:lnTo>
                      <a:pt x="423" y="754"/>
                    </a:lnTo>
                    <a:lnTo>
                      <a:pt x="415" y="750"/>
                    </a:lnTo>
                    <a:lnTo>
                      <a:pt x="403" y="746"/>
                    </a:lnTo>
                    <a:lnTo>
                      <a:pt x="399" y="742"/>
                    </a:lnTo>
                    <a:lnTo>
                      <a:pt x="399" y="738"/>
                    </a:lnTo>
                    <a:lnTo>
                      <a:pt x="391" y="730"/>
                    </a:lnTo>
                    <a:lnTo>
                      <a:pt x="383" y="722"/>
                    </a:lnTo>
                    <a:lnTo>
                      <a:pt x="375" y="718"/>
                    </a:lnTo>
                    <a:lnTo>
                      <a:pt x="367" y="714"/>
                    </a:lnTo>
                    <a:lnTo>
                      <a:pt x="346" y="706"/>
                    </a:lnTo>
                    <a:lnTo>
                      <a:pt x="338" y="702"/>
                    </a:lnTo>
                    <a:lnTo>
                      <a:pt x="330" y="694"/>
                    </a:lnTo>
                    <a:lnTo>
                      <a:pt x="326" y="690"/>
                    </a:lnTo>
                    <a:lnTo>
                      <a:pt x="322" y="685"/>
                    </a:lnTo>
                    <a:lnTo>
                      <a:pt x="318" y="677"/>
                    </a:lnTo>
                    <a:lnTo>
                      <a:pt x="318" y="673"/>
                    </a:lnTo>
                    <a:lnTo>
                      <a:pt x="322" y="657"/>
                    </a:lnTo>
                    <a:lnTo>
                      <a:pt x="326" y="645"/>
                    </a:lnTo>
                    <a:lnTo>
                      <a:pt x="318" y="633"/>
                    </a:lnTo>
                    <a:lnTo>
                      <a:pt x="314" y="625"/>
                    </a:lnTo>
                    <a:lnTo>
                      <a:pt x="310" y="617"/>
                    </a:lnTo>
                    <a:lnTo>
                      <a:pt x="314" y="609"/>
                    </a:lnTo>
                    <a:lnTo>
                      <a:pt x="314" y="605"/>
                    </a:lnTo>
                    <a:lnTo>
                      <a:pt x="322" y="597"/>
                    </a:lnTo>
                    <a:lnTo>
                      <a:pt x="338" y="581"/>
                    </a:lnTo>
                    <a:lnTo>
                      <a:pt x="310" y="597"/>
                    </a:lnTo>
                    <a:lnTo>
                      <a:pt x="310" y="589"/>
                    </a:lnTo>
                    <a:lnTo>
                      <a:pt x="310" y="581"/>
                    </a:lnTo>
                    <a:lnTo>
                      <a:pt x="310" y="569"/>
                    </a:lnTo>
                    <a:lnTo>
                      <a:pt x="306" y="560"/>
                    </a:lnTo>
                    <a:lnTo>
                      <a:pt x="302" y="573"/>
                    </a:lnTo>
                    <a:lnTo>
                      <a:pt x="298" y="589"/>
                    </a:lnTo>
                    <a:lnTo>
                      <a:pt x="294" y="601"/>
                    </a:lnTo>
                    <a:lnTo>
                      <a:pt x="290" y="617"/>
                    </a:lnTo>
                    <a:lnTo>
                      <a:pt x="282" y="629"/>
                    </a:lnTo>
                    <a:lnTo>
                      <a:pt x="274" y="641"/>
                    </a:lnTo>
                    <a:lnTo>
                      <a:pt x="262" y="649"/>
                    </a:lnTo>
                    <a:lnTo>
                      <a:pt x="254" y="653"/>
                    </a:lnTo>
                    <a:lnTo>
                      <a:pt x="246" y="669"/>
                    </a:lnTo>
                    <a:lnTo>
                      <a:pt x="238" y="681"/>
                    </a:lnTo>
                    <a:lnTo>
                      <a:pt x="234" y="685"/>
                    </a:lnTo>
                    <a:lnTo>
                      <a:pt x="226" y="690"/>
                    </a:lnTo>
                    <a:lnTo>
                      <a:pt x="222" y="694"/>
                    </a:lnTo>
                    <a:lnTo>
                      <a:pt x="214" y="694"/>
                    </a:lnTo>
                    <a:lnTo>
                      <a:pt x="214" y="677"/>
                    </a:lnTo>
                    <a:lnTo>
                      <a:pt x="214" y="669"/>
                    </a:lnTo>
                    <a:lnTo>
                      <a:pt x="209" y="661"/>
                    </a:lnTo>
                    <a:lnTo>
                      <a:pt x="205" y="677"/>
                    </a:lnTo>
                    <a:lnTo>
                      <a:pt x="197" y="690"/>
                    </a:lnTo>
                    <a:lnTo>
                      <a:pt x="189" y="706"/>
                    </a:lnTo>
                    <a:lnTo>
                      <a:pt x="181" y="718"/>
                    </a:lnTo>
                    <a:lnTo>
                      <a:pt x="181" y="698"/>
                    </a:lnTo>
                    <a:lnTo>
                      <a:pt x="181" y="690"/>
                    </a:lnTo>
                    <a:lnTo>
                      <a:pt x="181" y="681"/>
                    </a:lnTo>
                    <a:lnTo>
                      <a:pt x="173" y="698"/>
                    </a:lnTo>
                    <a:lnTo>
                      <a:pt x="169" y="718"/>
                    </a:lnTo>
                    <a:lnTo>
                      <a:pt x="161" y="726"/>
                    </a:lnTo>
                    <a:lnTo>
                      <a:pt x="157" y="730"/>
                    </a:lnTo>
                    <a:lnTo>
                      <a:pt x="153" y="738"/>
                    </a:lnTo>
                    <a:lnTo>
                      <a:pt x="145" y="746"/>
                    </a:lnTo>
                    <a:lnTo>
                      <a:pt x="145" y="726"/>
                    </a:lnTo>
                    <a:lnTo>
                      <a:pt x="145" y="714"/>
                    </a:lnTo>
                    <a:lnTo>
                      <a:pt x="141" y="710"/>
                    </a:lnTo>
                    <a:lnTo>
                      <a:pt x="141" y="706"/>
                    </a:lnTo>
                    <a:lnTo>
                      <a:pt x="133" y="734"/>
                    </a:lnTo>
                    <a:lnTo>
                      <a:pt x="129" y="746"/>
                    </a:lnTo>
                    <a:lnTo>
                      <a:pt x="125" y="762"/>
                    </a:lnTo>
                    <a:lnTo>
                      <a:pt x="117" y="774"/>
                    </a:lnTo>
                    <a:lnTo>
                      <a:pt x="109" y="786"/>
                    </a:lnTo>
                    <a:lnTo>
                      <a:pt x="101" y="798"/>
                    </a:lnTo>
                    <a:lnTo>
                      <a:pt x="93" y="806"/>
                    </a:lnTo>
                    <a:lnTo>
                      <a:pt x="89" y="798"/>
                    </a:lnTo>
                    <a:lnTo>
                      <a:pt x="85" y="810"/>
                    </a:lnTo>
                    <a:lnTo>
                      <a:pt x="77" y="827"/>
                    </a:lnTo>
                    <a:lnTo>
                      <a:pt x="69" y="839"/>
                    </a:lnTo>
                    <a:lnTo>
                      <a:pt x="60" y="851"/>
                    </a:lnTo>
                    <a:lnTo>
                      <a:pt x="60" y="827"/>
                    </a:lnTo>
                    <a:lnTo>
                      <a:pt x="56" y="835"/>
                    </a:lnTo>
                    <a:lnTo>
                      <a:pt x="52" y="847"/>
                    </a:lnTo>
                    <a:lnTo>
                      <a:pt x="48" y="855"/>
                    </a:lnTo>
                    <a:lnTo>
                      <a:pt x="40" y="863"/>
                    </a:lnTo>
                    <a:lnTo>
                      <a:pt x="40" y="843"/>
                    </a:lnTo>
                    <a:lnTo>
                      <a:pt x="20" y="871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18" name="Group 40"/>
              <p:cNvGrpSpPr>
                <a:grpSpLocks/>
              </p:cNvGrpSpPr>
              <p:nvPr/>
            </p:nvGrpSpPr>
            <p:grpSpPr bwMode="auto">
              <a:xfrm>
                <a:off x="3955551" y="5825435"/>
                <a:ext cx="982894" cy="651565"/>
                <a:chOff x="1008" y="2784"/>
                <a:chExt cx="2085" cy="1144"/>
              </a:xfrm>
              <a:solidFill>
                <a:schemeClr val="tx1"/>
              </a:solidFill>
            </p:grpSpPr>
            <p:sp>
              <p:nvSpPr>
                <p:cNvPr id="22" name="Freeform 41"/>
                <p:cNvSpPr>
                  <a:spLocks/>
                </p:cNvSpPr>
                <p:nvPr/>
              </p:nvSpPr>
              <p:spPr bwMode="auto">
                <a:xfrm>
                  <a:off x="1008" y="2784"/>
                  <a:ext cx="2085" cy="1118"/>
                </a:xfrm>
                <a:custGeom>
                  <a:avLst/>
                  <a:gdLst>
                    <a:gd name="T0" fmla="*/ 182 w 2085"/>
                    <a:gd name="T1" fmla="*/ 857 h 1118"/>
                    <a:gd name="T2" fmla="*/ 242 w 2085"/>
                    <a:gd name="T3" fmla="*/ 797 h 1118"/>
                    <a:gd name="T4" fmla="*/ 316 w 2085"/>
                    <a:gd name="T5" fmla="*/ 764 h 1118"/>
                    <a:gd name="T6" fmla="*/ 423 w 2085"/>
                    <a:gd name="T7" fmla="*/ 697 h 1118"/>
                    <a:gd name="T8" fmla="*/ 550 w 2085"/>
                    <a:gd name="T9" fmla="*/ 576 h 1118"/>
                    <a:gd name="T10" fmla="*/ 543 w 2085"/>
                    <a:gd name="T11" fmla="*/ 656 h 1118"/>
                    <a:gd name="T12" fmla="*/ 456 w 2085"/>
                    <a:gd name="T13" fmla="*/ 743 h 1118"/>
                    <a:gd name="T14" fmla="*/ 369 w 2085"/>
                    <a:gd name="T15" fmla="*/ 831 h 1118"/>
                    <a:gd name="T16" fmla="*/ 336 w 2085"/>
                    <a:gd name="T17" fmla="*/ 1098 h 1118"/>
                    <a:gd name="T18" fmla="*/ 383 w 2085"/>
                    <a:gd name="T19" fmla="*/ 1018 h 1118"/>
                    <a:gd name="T20" fmla="*/ 423 w 2085"/>
                    <a:gd name="T21" fmla="*/ 891 h 1118"/>
                    <a:gd name="T22" fmla="*/ 604 w 2085"/>
                    <a:gd name="T23" fmla="*/ 784 h 1118"/>
                    <a:gd name="T24" fmla="*/ 751 w 2085"/>
                    <a:gd name="T25" fmla="*/ 697 h 1118"/>
                    <a:gd name="T26" fmla="*/ 697 w 2085"/>
                    <a:gd name="T27" fmla="*/ 750 h 1118"/>
                    <a:gd name="T28" fmla="*/ 724 w 2085"/>
                    <a:gd name="T29" fmla="*/ 844 h 1118"/>
                    <a:gd name="T30" fmla="*/ 771 w 2085"/>
                    <a:gd name="T31" fmla="*/ 938 h 1118"/>
                    <a:gd name="T32" fmla="*/ 878 w 2085"/>
                    <a:gd name="T33" fmla="*/ 985 h 1118"/>
                    <a:gd name="T34" fmla="*/ 972 w 2085"/>
                    <a:gd name="T35" fmla="*/ 1025 h 1118"/>
                    <a:gd name="T36" fmla="*/ 918 w 2085"/>
                    <a:gd name="T37" fmla="*/ 958 h 1118"/>
                    <a:gd name="T38" fmla="*/ 865 w 2085"/>
                    <a:gd name="T39" fmla="*/ 897 h 1118"/>
                    <a:gd name="T40" fmla="*/ 798 w 2085"/>
                    <a:gd name="T41" fmla="*/ 790 h 1118"/>
                    <a:gd name="T42" fmla="*/ 938 w 2085"/>
                    <a:gd name="T43" fmla="*/ 650 h 1118"/>
                    <a:gd name="T44" fmla="*/ 1180 w 2085"/>
                    <a:gd name="T45" fmla="*/ 643 h 1118"/>
                    <a:gd name="T46" fmla="*/ 1193 w 2085"/>
                    <a:gd name="T47" fmla="*/ 670 h 1118"/>
                    <a:gd name="T48" fmla="*/ 1193 w 2085"/>
                    <a:gd name="T49" fmla="*/ 1112 h 1118"/>
                    <a:gd name="T50" fmla="*/ 1300 w 2085"/>
                    <a:gd name="T51" fmla="*/ 1092 h 1118"/>
                    <a:gd name="T52" fmla="*/ 1253 w 2085"/>
                    <a:gd name="T53" fmla="*/ 1025 h 1118"/>
                    <a:gd name="T54" fmla="*/ 1314 w 2085"/>
                    <a:gd name="T55" fmla="*/ 777 h 1118"/>
                    <a:gd name="T56" fmla="*/ 1501 w 2085"/>
                    <a:gd name="T57" fmla="*/ 717 h 1118"/>
                    <a:gd name="T58" fmla="*/ 1668 w 2085"/>
                    <a:gd name="T59" fmla="*/ 857 h 1118"/>
                    <a:gd name="T60" fmla="*/ 1802 w 2085"/>
                    <a:gd name="T61" fmla="*/ 964 h 1118"/>
                    <a:gd name="T62" fmla="*/ 1829 w 2085"/>
                    <a:gd name="T63" fmla="*/ 991 h 1118"/>
                    <a:gd name="T64" fmla="*/ 2023 w 2085"/>
                    <a:gd name="T65" fmla="*/ 1058 h 1118"/>
                    <a:gd name="T66" fmla="*/ 2030 w 2085"/>
                    <a:gd name="T67" fmla="*/ 1038 h 1118"/>
                    <a:gd name="T68" fmla="*/ 1910 w 2085"/>
                    <a:gd name="T69" fmla="*/ 944 h 1118"/>
                    <a:gd name="T70" fmla="*/ 1809 w 2085"/>
                    <a:gd name="T71" fmla="*/ 871 h 1118"/>
                    <a:gd name="T72" fmla="*/ 1668 w 2085"/>
                    <a:gd name="T73" fmla="*/ 697 h 1118"/>
                    <a:gd name="T74" fmla="*/ 1742 w 2085"/>
                    <a:gd name="T75" fmla="*/ 529 h 1118"/>
                    <a:gd name="T76" fmla="*/ 2064 w 2085"/>
                    <a:gd name="T77" fmla="*/ 455 h 1118"/>
                    <a:gd name="T78" fmla="*/ 2070 w 2085"/>
                    <a:gd name="T79" fmla="*/ 422 h 1118"/>
                    <a:gd name="T80" fmla="*/ 1970 w 2085"/>
                    <a:gd name="T81" fmla="*/ 321 h 1118"/>
                    <a:gd name="T82" fmla="*/ 1869 w 2085"/>
                    <a:gd name="T83" fmla="*/ 0 h 1118"/>
                    <a:gd name="T84" fmla="*/ 1776 w 2085"/>
                    <a:gd name="T85" fmla="*/ 114 h 1118"/>
                    <a:gd name="T86" fmla="*/ 1702 w 2085"/>
                    <a:gd name="T87" fmla="*/ 94 h 1118"/>
                    <a:gd name="T88" fmla="*/ 1528 w 2085"/>
                    <a:gd name="T89" fmla="*/ 208 h 1118"/>
                    <a:gd name="T90" fmla="*/ 932 w 2085"/>
                    <a:gd name="T91" fmla="*/ 214 h 1118"/>
                    <a:gd name="T92" fmla="*/ 510 w 2085"/>
                    <a:gd name="T93" fmla="*/ 234 h 1118"/>
                    <a:gd name="T94" fmla="*/ 403 w 2085"/>
                    <a:gd name="T95" fmla="*/ 301 h 1118"/>
                    <a:gd name="T96" fmla="*/ 295 w 2085"/>
                    <a:gd name="T97" fmla="*/ 422 h 1118"/>
                    <a:gd name="T98" fmla="*/ 255 w 2085"/>
                    <a:gd name="T99" fmla="*/ 442 h 1118"/>
                    <a:gd name="T100" fmla="*/ 235 w 2085"/>
                    <a:gd name="T101" fmla="*/ 482 h 1118"/>
                    <a:gd name="T102" fmla="*/ 148 w 2085"/>
                    <a:gd name="T103" fmla="*/ 563 h 1118"/>
                    <a:gd name="T104" fmla="*/ 7 w 2085"/>
                    <a:gd name="T105" fmla="*/ 710 h 1118"/>
                    <a:gd name="T106" fmla="*/ 121 w 2085"/>
                    <a:gd name="T107" fmla="*/ 871 h 111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085"/>
                    <a:gd name="T163" fmla="*/ 0 h 1118"/>
                    <a:gd name="T164" fmla="*/ 2085 w 2085"/>
                    <a:gd name="T165" fmla="*/ 1118 h 111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085" h="1118">
                      <a:moveTo>
                        <a:pt x="121" y="871"/>
                      </a:moveTo>
                      <a:cubicBezTo>
                        <a:pt x="122" y="871"/>
                        <a:pt x="173" y="864"/>
                        <a:pt x="182" y="857"/>
                      </a:cubicBezTo>
                      <a:cubicBezTo>
                        <a:pt x="188" y="852"/>
                        <a:pt x="189" y="843"/>
                        <a:pt x="195" y="837"/>
                      </a:cubicBezTo>
                      <a:cubicBezTo>
                        <a:pt x="209" y="823"/>
                        <a:pt x="229" y="813"/>
                        <a:pt x="242" y="797"/>
                      </a:cubicBezTo>
                      <a:cubicBezTo>
                        <a:pt x="247" y="791"/>
                        <a:pt x="249" y="782"/>
                        <a:pt x="255" y="777"/>
                      </a:cubicBezTo>
                      <a:cubicBezTo>
                        <a:pt x="265" y="769"/>
                        <a:pt x="313" y="764"/>
                        <a:pt x="316" y="764"/>
                      </a:cubicBezTo>
                      <a:cubicBezTo>
                        <a:pt x="338" y="756"/>
                        <a:pt x="346" y="744"/>
                        <a:pt x="369" y="737"/>
                      </a:cubicBezTo>
                      <a:cubicBezTo>
                        <a:pt x="394" y="712"/>
                        <a:pt x="377" y="727"/>
                        <a:pt x="423" y="697"/>
                      </a:cubicBezTo>
                      <a:cubicBezTo>
                        <a:pt x="447" y="681"/>
                        <a:pt x="453" y="659"/>
                        <a:pt x="483" y="650"/>
                      </a:cubicBezTo>
                      <a:cubicBezTo>
                        <a:pt x="506" y="625"/>
                        <a:pt x="532" y="604"/>
                        <a:pt x="550" y="576"/>
                      </a:cubicBezTo>
                      <a:cubicBezTo>
                        <a:pt x="557" y="578"/>
                        <a:pt x="568" y="576"/>
                        <a:pt x="570" y="583"/>
                      </a:cubicBezTo>
                      <a:cubicBezTo>
                        <a:pt x="577" y="607"/>
                        <a:pt x="559" y="641"/>
                        <a:pt x="543" y="656"/>
                      </a:cubicBezTo>
                      <a:cubicBezTo>
                        <a:pt x="536" y="678"/>
                        <a:pt x="517" y="711"/>
                        <a:pt x="496" y="723"/>
                      </a:cubicBezTo>
                      <a:cubicBezTo>
                        <a:pt x="457" y="746"/>
                        <a:pt x="495" y="711"/>
                        <a:pt x="456" y="743"/>
                      </a:cubicBezTo>
                      <a:cubicBezTo>
                        <a:pt x="435" y="761"/>
                        <a:pt x="420" y="782"/>
                        <a:pt x="396" y="797"/>
                      </a:cubicBezTo>
                      <a:cubicBezTo>
                        <a:pt x="388" y="809"/>
                        <a:pt x="377" y="819"/>
                        <a:pt x="369" y="831"/>
                      </a:cubicBezTo>
                      <a:cubicBezTo>
                        <a:pt x="350" y="862"/>
                        <a:pt x="346" y="909"/>
                        <a:pt x="336" y="944"/>
                      </a:cubicBezTo>
                      <a:cubicBezTo>
                        <a:pt x="330" y="983"/>
                        <a:pt x="314" y="1072"/>
                        <a:pt x="336" y="1098"/>
                      </a:cubicBezTo>
                      <a:cubicBezTo>
                        <a:pt x="353" y="1118"/>
                        <a:pt x="389" y="1094"/>
                        <a:pt x="416" y="1092"/>
                      </a:cubicBezTo>
                      <a:cubicBezTo>
                        <a:pt x="407" y="1065"/>
                        <a:pt x="391" y="1046"/>
                        <a:pt x="383" y="1018"/>
                      </a:cubicBezTo>
                      <a:cubicBezTo>
                        <a:pt x="384" y="1009"/>
                        <a:pt x="390" y="935"/>
                        <a:pt x="396" y="918"/>
                      </a:cubicBezTo>
                      <a:cubicBezTo>
                        <a:pt x="398" y="914"/>
                        <a:pt x="420" y="894"/>
                        <a:pt x="423" y="891"/>
                      </a:cubicBezTo>
                      <a:cubicBezTo>
                        <a:pt x="458" y="856"/>
                        <a:pt x="490" y="850"/>
                        <a:pt x="530" y="824"/>
                      </a:cubicBezTo>
                      <a:cubicBezTo>
                        <a:pt x="548" y="796"/>
                        <a:pt x="574" y="793"/>
                        <a:pt x="604" y="784"/>
                      </a:cubicBezTo>
                      <a:cubicBezTo>
                        <a:pt x="623" y="763"/>
                        <a:pt x="637" y="757"/>
                        <a:pt x="664" y="750"/>
                      </a:cubicBezTo>
                      <a:cubicBezTo>
                        <a:pt x="701" y="726"/>
                        <a:pt x="705" y="711"/>
                        <a:pt x="751" y="697"/>
                      </a:cubicBezTo>
                      <a:cubicBezTo>
                        <a:pt x="738" y="734"/>
                        <a:pt x="754" y="705"/>
                        <a:pt x="724" y="723"/>
                      </a:cubicBezTo>
                      <a:cubicBezTo>
                        <a:pt x="713" y="730"/>
                        <a:pt x="706" y="741"/>
                        <a:pt x="697" y="750"/>
                      </a:cubicBezTo>
                      <a:cubicBezTo>
                        <a:pt x="699" y="779"/>
                        <a:pt x="696" y="809"/>
                        <a:pt x="704" y="837"/>
                      </a:cubicBezTo>
                      <a:cubicBezTo>
                        <a:pt x="706" y="844"/>
                        <a:pt x="718" y="840"/>
                        <a:pt x="724" y="844"/>
                      </a:cubicBezTo>
                      <a:cubicBezTo>
                        <a:pt x="735" y="850"/>
                        <a:pt x="746" y="867"/>
                        <a:pt x="751" y="877"/>
                      </a:cubicBezTo>
                      <a:cubicBezTo>
                        <a:pt x="757" y="889"/>
                        <a:pt x="760" y="931"/>
                        <a:pt x="771" y="938"/>
                      </a:cubicBezTo>
                      <a:cubicBezTo>
                        <a:pt x="787" y="948"/>
                        <a:pt x="807" y="945"/>
                        <a:pt x="825" y="951"/>
                      </a:cubicBezTo>
                      <a:cubicBezTo>
                        <a:pt x="834" y="981"/>
                        <a:pt x="849" y="977"/>
                        <a:pt x="878" y="985"/>
                      </a:cubicBezTo>
                      <a:cubicBezTo>
                        <a:pt x="901" y="1000"/>
                        <a:pt x="910" y="1005"/>
                        <a:pt x="918" y="1031"/>
                      </a:cubicBezTo>
                      <a:cubicBezTo>
                        <a:pt x="936" y="1029"/>
                        <a:pt x="958" y="1037"/>
                        <a:pt x="972" y="1025"/>
                      </a:cubicBezTo>
                      <a:cubicBezTo>
                        <a:pt x="1005" y="997"/>
                        <a:pt x="951" y="987"/>
                        <a:pt x="945" y="985"/>
                      </a:cubicBezTo>
                      <a:cubicBezTo>
                        <a:pt x="936" y="976"/>
                        <a:pt x="925" y="969"/>
                        <a:pt x="918" y="958"/>
                      </a:cubicBezTo>
                      <a:cubicBezTo>
                        <a:pt x="914" y="952"/>
                        <a:pt x="916" y="944"/>
                        <a:pt x="912" y="938"/>
                      </a:cubicBezTo>
                      <a:cubicBezTo>
                        <a:pt x="902" y="921"/>
                        <a:pt x="879" y="912"/>
                        <a:pt x="865" y="897"/>
                      </a:cubicBezTo>
                      <a:cubicBezTo>
                        <a:pt x="857" y="874"/>
                        <a:pt x="849" y="860"/>
                        <a:pt x="831" y="844"/>
                      </a:cubicBezTo>
                      <a:cubicBezTo>
                        <a:pt x="824" y="821"/>
                        <a:pt x="811" y="810"/>
                        <a:pt x="798" y="790"/>
                      </a:cubicBezTo>
                      <a:cubicBezTo>
                        <a:pt x="809" y="754"/>
                        <a:pt x="831" y="752"/>
                        <a:pt x="865" y="743"/>
                      </a:cubicBezTo>
                      <a:cubicBezTo>
                        <a:pt x="908" y="715"/>
                        <a:pt x="878" y="668"/>
                        <a:pt x="938" y="650"/>
                      </a:cubicBezTo>
                      <a:cubicBezTo>
                        <a:pt x="983" y="605"/>
                        <a:pt x="1051" y="633"/>
                        <a:pt x="1113" y="636"/>
                      </a:cubicBezTo>
                      <a:cubicBezTo>
                        <a:pt x="1135" y="638"/>
                        <a:pt x="1158" y="639"/>
                        <a:pt x="1180" y="643"/>
                      </a:cubicBezTo>
                      <a:cubicBezTo>
                        <a:pt x="1187" y="644"/>
                        <a:pt x="1197" y="644"/>
                        <a:pt x="1200" y="650"/>
                      </a:cubicBezTo>
                      <a:cubicBezTo>
                        <a:pt x="1203" y="656"/>
                        <a:pt x="1195" y="663"/>
                        <a:pt x="1193" y="670"/>
                      </a:cubicBezTo>
                      <a:cubicBezTo>
                        <a:pt x="1187" y="716"/>
                        <a:pt x="1188" y="766"/>
                        <a:pt x="1173" y="810"/>
                      </a:cubicBezTo>
                      <a:cubicBezTo>
                        <a:pt x="1161" y="906"/>
                        <a:pt x="1123" y="1037"/>
                        <a:pt x="1193" y="1112"/>
                      </a:cubicBezTo>
                      <a:cubicBezTo>
                        <a:pt x="1233" y="1110"/>
                        <a:pt x="1274" y="1112"/>
                        <a:pt x="1314" y="1105"/>
                      </a:cubicBezTo>
                      <a:cubicBezTo>
                        <a:pt x="1320" y="1104"/>
                        <a:pt x="1305" y="1097"/>
                        <a:pt x="1300" y="1092"/>
                      </a:cubicBezTo>
                      <a:cubicBezTo>
                        <a:pt x="1295" y="1087"/>
                        <a:pt x="1292" y="1083"/>
                        <a:pt x="1287" y="1078"/>
                      </a:cubicBezTo>
                      <a:cubicBezTo>
                        <a:pt x="1270" y="1061"/>
                        <a:pt x="1261" y="1048"/>
                        <a:pt x="1253" y="1025"/>
                      </a:cubicBezTo>
                      <a:cubicBezTo>
                        <a:pt x="1258" y="941"/>
                        <a:pt x="1262" y="908"/>
                        <a:pt x="1287" y="837"/>
                      </a:cubicBezTo>
                      <a:cubicBezTo>
                        <a:pt x="1295" y="813"/>
                        <a:pt x="1295" y="795"/>
                        <a:pt x="1314" y="777"/>
                      </a:cubicBezTo>
                      <a:cubicBezTo>
                        <a:pt x="1329" y="726"/>
                        <a:pt x="1331" y="727"/>
                        <a:pt x="1380" y="710"/>
                      </a:cubicBezTo>
                      <a:cubicBezTo>
                        <a:pt x="1420" y="712"/>
                        <a:pt x="1461" y="711"/>
                        <a:pt x="1501" y="717"/>
                      </a:cubicBezTo>
                      <a:cubicBezTo>
                        <a:pt x="1541" y="723"/>
                        <a:pt x="1519" y="782"/>
                        <a:pt x="1561" y="797"/>
                      </a:cubicBezTo>
                      <a:cubicBezTo>
                        <a:pt x="1595" y="828"/>
                        <a:pt x="1624" y="849"/>
                        <a:pt x="1668" y="857"/>
                      </a:cubicBezTo>
                      <a:cubicBezTo>
                        <a:pt x="1691" y="880"/>
                        <a:pt x="1712" y="888"/>
                        <a:pt x="1742" y="897"/>
                      </a:cubicBezTo>
                      <a:cubicBezTo>
                        <a:pt x="1752" y="926"/>
                        <a:pt x="1773" y="955"/>
                        <a:pt x="1802" y="964"/>
                      </a:cubicBezTo>
                      <a:cubicBezTo>
                        <a:pt x="1804" y="971"/>
                        <a:pt x="1804" y="980"/>
                        <a:pt x="1809" y="985"/>
                      </a:cubicBezTo>
                      <a:cubicBezTo>
                        <a:pt x="1814" y="990"/>
                        <a:pt x="1823" y="987"/>
                        <a:pt x="1829" y="991"/>
                      </a:cubicBezTo>
                      <a:cubicBezTo>
                        <a:pt x="1841" y="998"/>
                        <a:pt x="1851" y="1010"/>
                        <a:pt x="1863" y="1018"/>
                      </a:cubicBezTo>
                      <a:cubicBezTo>
                        <a:pt x="1893" y="1065"/>
                        <a:pt x="1977" y="1055"/>
                        <a:pt x="2023" y="1058"/>
                      </a:cubicBezTo>
                      <a:cubicBezTo>
                        <a:pt x="2030" y="1056"/>
                        <a:pt x="2042" y="1059"/>
                        <a:pt x="2044" y="1052"/>
                      </a:cubicBezTo>
                      <a:cubicBezTo>
                        <a:pt x="2046" y="1046"/>
                        <a:pt x="2035" y="1042"/>
                        <a:pt x="2030" y="1038"/>
                      </a:cubicBezTo>
                      <a:cubicBezTo>
                        <a:pt x="2011" y="1023"/>
                        <a:pt x="1989" y="1020"/>
                        <a:pt x="1970" y="1005"/>
                      </a:cubicBezTo>
                      <a:cubicBezTo>
                        <a:pt x="1944" y="984"/>
                        <a:pt x="1943" y="955"/>
                        <a:pt x="1910" y="944"/>
                      </a:cubicBezTo>
                      <a:cubicBezTo>
                        <a:pt x="1893" y="928"/>
                        <a:pt x="1874" y="926"/>
                        <a:pt x="1856" y="911"/>
                      </a:cubicBezTo>
                      <a:cubicBezTo>
                        <a:pt x="1839" y="897"/>
                        <a:pt x="1828" y="883"/>
                        <a:pt x="1809" y="871"/>
                      </a:cubicBezTo>
                      <a:cubicBezTo>
                        <a:pt x="1795" y="831"/>
                        <a:pt x="1761" y="809"/>
                        <a:pt x="1735" y="777"/>
                      </a:cubicBezTo>
                      <a:cubicBezTo>
                        <a:pt x="1713" y="750"/>
                        <a:pt x="1693" y="721"/>
                        <a:pt x="1668" y="697"/>
                      </a:cubicBezTo>
                      <a:cubicBezTo>
                        <a:pt x="1656" y="656"/>
                        <a:pt x="1685" y="639"/>
                        <a:pt x="1709" y="609"/>
                      </a:cubicBezTo>
                      <a:cubicBezTo>
                        <a:pt x="1728" y="585"/>
                        <a:pt x="1726" y="554"/>
                        <a:pt x="1742" y="529"/>
                      </a:cubicBezTo>
                      <a:cubicBezTo>
                        <a:pt x="1757" y="506"/>
                        <a:pt x="1792" y="503"/>
                        <a:pt x="1816" y="496"/>
                      </a:cubicBezTo>
                      <a:cubicBezTo>
                        <a:pt x="1866" y="442"/>
                        <a:pt x="2016" y="457"/>
                        <a:pt x="2064" y="455"/>
                      </a:cubicBezTo>
                      <a:cubicBezTo>
                        <a:pt x="2071" y="448"/>
                        <a:pt x="2082" y="444"/>
                        <a:pt x="2084" y="435"/>
                      </a:cubicBezTo>
                      <a:cubicBezTo>
                        <a:pt x="2085" y="429"/>
                        <a:pt x="2073" y="427"/>
                        <a:pt x="2070" y="422"/>
                      </a:cubicBezTo>
                      <a:cubicBezTo>
                        <a:pt x="2066" y="416"/>
                        <a:pt x="2068" y="408"/>
                        <a:pt x="2064" y="402"/>
                      </a:cubicBezTo>
                      <a:cubicBezTo>
                        <a:pt x="2045" y="369"/>
                        <a:pt x="2005" y="333"/>
                        <a:pt x="1970" y="321"/>
                      </a:cubicBezTo>
                      <a:cubicBezTo>
                        <a:pt x="1960" y="254"/>
                        <a:pt x="1947" y="241"/>
                        <a:pt x="1903" y="194"/>
                      </a:cubicBezTo>
                      <a:cubicBezTo>
                        <a:pt x="1901" y="149"/>
                        <a:pt x="1916" y="43"/>
                        <a:pt x="1869" y="0"/>
                      </a:cubicBezTo>
                      <a:cubicBezTo>
                        <a:pt x="1838" y="8"/>
                        <a:pt x="1833" y="14"/>
                        <a:pt x="1816" y="40"/>
                      </a:cubicBezTo>
                      <a:cubicBezTo>
                        <a:pt x="1810" y="80"/>
                        <a:pt x="1814" y="101"/>
                        <a:pt x="1776" y="114"/>
                      </a:cubicBezTo>
                      <a:cubicBezTo>
                        <a:pt x="1762" y="112"/>
                        <a:pt x="1747" y="114"/>
                        <a:pt x="1735" y="107"/>
                      </a:cubicBezTo>
                      <a:cubicBezTo>
                        <a:pt x="1698" y="86"/>
                        <a:pt x="1774" y="75"/>
                        <a:pt x="1702" y="94"/>
                      </a:cubicBezTo>
                      <a:cubicBezTo>
                        <a:pt x="1649" y="176"/>
                        <a:pt x="1738" y="150"/>
                        <a:pt x="1595" y="161"/>
                      </a:cubicBezTo>
                      <a:cubicBezTo>
                        <a:pt x="1566" y="170"/>
                        <a:pt x="1553" y="193"/>
                        <a:pt x="1528" y="208"/>
                      </a:cubicBezTo>
                      <a:cubicBezTo>
                        <a:pt x="1497" y="227"/>
                        <a:pt x="1457" y="218"/>
                        <a:pt x="1421" y="221"/>
                      </a:cubicBezTo>
                      <a:cubicBezTo>
                        <a:pt x="1258" y="219"/>
                        <a:pt x="1095" y="218"/>
                        <a:pt x="932" y="214"/>
                      </a:cubicBezTo>
                      <a:cubicBezTo>
                        <a:pt x="911" y="213"/>
                        <a:pt x="871" y="194"/>
                        <a:pt x="871" y="194"/>
                      </a:cubicBezTo>
                      <a:cubicBezTo>
                        <a:pt x="473" y="204"/>
                        <a:pt x="686" y="181"/>
                        <a:pt x="510" y="234"/>
                      </a:cubicBezTo>
                      <a:cubicBezTo>
                        <a:pt x="480" y="264"/>
                        <a:pt x="514" y="234"/>
                        <a:pt x="476" y="255"/>
                      </a:cubicBezTo>
                      <a:cubicBezTo>
                        <a:pt x="450" y="269"/>
                        <a:pt x="430" y="293"/>
                        <a:pt x="403" y="301"/>
                      </a:cubicBezTo>
                      <a:cubicBezTo>
                        <a:pt x="388" y="344"/>
                        <a:pt x="391" y="347"/>
                        <a:pt x="349" y="362"/>
                      </a:cubicBezTo>
                      <a:cubicBezTo>
                        <a:pt x="336" y="382"/>
                        <a:pt x="316" y="410"/>
                        <a:pt x="295" y="422"/>
                      </a:cubicBezTo>
                      <a:cubicBezTo>
                        <a:pt x="289" y="426"/>
                        <a:pt x="281" y="426"/>
                        <a:pt x="275" y="429"/>
                      </a:cubicBezTo>
                      <a:cubicBezTo>
                        <a:pt x="268" y="433"/>
                        <a:pt x="262" y="438"/>
                        <a:pt x="255" y="442"/>
                      </a:cubicBezTo>
                      <a:cubicBezTo>
                        <a:pt x="251" y="449"/>
                        <a:pt x="246" y="455"/>
                        <a:pt x="242" y="462"/>
                      </a:cubicBezTo>
                      <a:cubicBezTo>
                        <a:pt x="239" y="468"/>
                        <a:pt x="239" y="476"/>
                        <a:pt x="235" y="482"/>
                      </a:cubicBezTo>
                      <a:cubicBezTo>
                        <a:pt x="225" y="499"/>
                        <a:pt x="202" y="509"/>
                        <a:pt x="188" y="522"/>
                      </a:cubicBezTo>
                      <a:cubicBezTo>
                        <a:pt x="180" y="549"/>
                        <a:pt x="174" y="554"/>
                        <a:pt x="148" y="563"/>
                      </a:cubicBezTo>
                      <a:cubicBezTo>
                        <a:pt x="131" y="589"/>
                        <a:pt x="109" y="601"/>
                        <a:pt x="88" y="623"/>
                      </a:cubicBezTo>
                      <a:cubicBezTo>
                        <a:pt x="77" y="655"/>
                        <a:pt x="33" y="686"/>
                        <a:pt x="7" y="710"/>
                      </a:cubicBezTo>
                      <a:cubicBezTo>
                        <a:pt x="9" y="759"/>
                        <a:pt x="0" y="810"/>
                        <a:pt x="14" y="857"/>
                      </a:cubicBezTo>
                      <a:cubicBezTo>
                        <a:pt x="19" y="874"/>
                        <a:pt x="116" y="872"/>
                        <a:pt x="121" y="87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23" name="Freeform 42"/>
                <p:cNvSpPr>
                  <a:spLocks/>
                </p:cNvSpPr>
                <p:nvPr/>
              </p:nvSpPr>
              <p:spPr bwMode="auto">
                <a:xfrm>
                  <a:off x="2907" y="3242"/>
                  <a:ext cx="167" cy="33"/>
                </a:xfrm>
                <a:custGeom>
                  <a:avLst/>
                  <a:gdLst>
                    <a:gd name="T0" fmla="*/ 0 w 167"/>
                    <a:gd name="T1" fmla="*/ 0 h 33"/>
                    <a:gd name="T2" fmla="*/ 94 w 167"/>
                    <a:gd name="T3" fmla="*/ 20 h 33"/>
                    <a:gd name="T4" fmla="*/ 167 w 16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167"/>
                    <a:gd name="T10" fmla="*/ 0 h 33"/>
                    <a:gd name="T11" fmla="*/ 167 w 16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7" h="33">
                      <a:moveTo>
                        <a:pt x="0" y="0"/>
                      </a:moveTo>
                      <a:cubicBezTo>
                        <a:pt x="34" y="10"/>
                        <a:pt x="57" y="15"/>
                        <a:pt x="94" y="20"/>
                      </a:cubicBezTo>
                      <a:cubicBezTo>
                        <a:pt x="166" y="13"/>
                        <a:pt x="152" y="33"/>
                        <a:pt x="167" y="0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24" name="Freeform 43"/>
                <p:cNvSpPr>
                  <a:spLocks/>
                </p:cNvSpPr>
                <p:nvPr/>
              </p:nvSpPr>
              <p:spPr bwMode="auto">
                <a:xfrm>
                  <a:off x="1011" y="3101"/>
                  <a:ext cx="409" cy="415"/>
                </a:xfrm>
                <a:custGeom>
                  <a:avLst/>
                  <a:gdLst>
                    <a:gd name="T0" fmla="*/ 7 w 409"/>
                    <a:gd name="T1" fmla="*/ 415 h 415"/>
                    <a:gd name="T2" fmla="*/ 14 w 409"/>
                    <a:gd name="T3" fmla="*/ 395 h 415"/>
                    <a:gd name="T4" fmla="*/ 0 w 409"/>
                    <a:gd name="T5" fmla="*/ 382 h 415"/>
                    <a:gd name="T6" fmla="*/ 14 w 409"/>
                    <a:gd name="T7" fmla="*/ 368 h 415"/>
                    <a:gd name="T8" fmla="*/ 67 w 409"/>
                    <a:gd name="T9" fmla="*/ 328 h 415"/>
                    <a:gd name="T10" fmla="*/ 154 w 409"/>
                    <a:gd name="T11" fmla="*/ 241 h 415"/>
                    <a:gd name="T12" fmla="*/ 322 w 409"/>
                    <a:gd name="T13" fmla="*/ 67 h 415"/>
                    <a:gd name="T14" fmla="*/ 362 w 409"/>
                    <a:gd name="T15" fmla="*/ 20 h 415"/>
                    <a:gd name="T16" fmla="*/ 409 w 409"/>
                    <a:gd name="T17" fmla="*/ 0 h 41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09"/>
                    <a:gd name="T28" fmla="*/ 0 h 415"/>
                    <a:gd name="T29" fmla="*/ 409 w 409"/>
                    <a:gd name="T30" fmla="*/ 415 h 41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09" h="415">
                      <a:moveTo>
                        <a:pt x="7" y="415"/>
                      </a:moveTo>
                      <a:cubicBezTo>
                        <a:pt x="9" y="408"/>
                        <a:pt x="15" y="402"/>
                        <a:pt x="14" y="395"/>
                      </a:cubicBezTo>
                      <a:cubicBezTo>
                        <a:pt x="13" y="389"/>
                        <a:pt x="0" y="388"/>
                        <a:pt x="0" y="382"/>
                      </a:cubicBezTo>
                      <a:cubicBezTo>
                        <a:pt x="0" y="375"/>
                        <a:pt x="9" y="372"/>
                        <a:pt x="14" y="368"/>
                      </a:cubicBezTo>
                      <a:cubicBezTo>
                        <a:pt x="72" y="325"/>
                        <a:pt x="38" y="359"/>
                        <a:pt x="67" y="328"/>
                      </a:cubicBezTo>
                      <a:cubicBezTo>
                        <a:pt x="87" y="270"/>
                        <a:pt x="118" y="280"/>
                        <a:pt x="154" y="241"/>
                      </a:cubicBezTo>
                      <a:cubicBezTo>
                        <a:pt x="182" y="161"/>
                        <a:pt x="271" y="129"/>
                        <a:pt x="322" y="67"/>
                      </a:cubicBezTo>
                      <a:cubicBezTo>
                        <a:pt x="335" y="51"/>
                        <a:pt x="345" y="34"/>
                        <a:pt x="362" y="20"/>
                      </a:cubicBezTo>
                      <a:cubicBezTo>
                        <a:pt x="375" y="9"/>
                        <a:pt x="409" y="0"/>
                        <a:pt x="409" y="0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25" name="Freeform 44"/>
                <p:cNvSpPr>
                  <a:spLocks/>
                </p:cNvSpPr>
                <p:nvPr/>
              </p:nvSpPr>
              <p:spPr bwMode="auto">
                <a:xfrm>
                  <a:off x="1018" y="3322"/>
                  <a:ext cx="154" cy="174"/>
                </a:xfrm>
                <a:custGeom>
                  <a:avLst/>
                  <a:gdLst>
                    <a:gd name="T0" fmla="*/ 0 w 154"/>
                    <a:gd name="T1" fmla="*/ 174 h 174"/>
                    <a:gd name="T2" fmla="*/ 40 w 154"/>
                    <a:gd name="T3" fmla="*/ 107 h 174"/>
                    <a:gd name="T4" fmla="*/ 101 w 154"/>
                    <a:gd name="T5" fmla="*/ 47 h 174"/>
                    <a:gd name="T6" fmla="*/ 114 w 154"/>
                    <a:gd name="T7" fmla="*/ 27 h 174"/>
                    <a:gd name="T8" fmla="*/ 154 w 154"/>
                    <a:gd name="T9" fmla="*/ 0 h 1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174"/>
                    <a:gd name="T17" fmla="*/ 154 w 154"/>
                    <a:gd name="T18" fmla="*/ 174 h 17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174">
                      <a:moveTo>
                        <a:pt x="0" y="174"/>
                      </a:moveTo>
                      <a:cubicBezTo>
                        <a:pt x="6" y="137"/>
                        <a:pt x="4" y="119"/>
                        <a:pt x="40" y="107"/>
                      </a:cubicBezTo>
                      <a:cubicBezTo>
                        <a:pt x="57" y="82"/>
                        <a:pt x="82" y="70"/>
                        <a:pt x="101" y="47"/>
                      </a:cubicBezTo>
                      <a:cubicBezTo>
                        <a:pt x="106" y="41"/>
                        <a:pt x="108" y="32"/>
                        <a:pt x="114" y="27"/>
                      </a:cubicBezTo>
                      <a:cubicBezTo>
                        <a:pt x="126" y="17"/>
                        <a:pt x="154" y="22"/>
                        <a:pt x="154" y="0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26" name="Freeform 45"/>
                <p:cNvSpPr>
                  <a:spLocks/>
                </p:cNvSpPr>
                <p:nvPr/>
              </p:nvSpPr>
              <p:spPr bwMode="auto">
                <a:xfrm>
                  <a:off x="1708" y="3617"/>
                  <a:ext cx="208" cy="187"/>
                </a:xfrm>
                <a:custGeom>
                  <a:avLst/>
                  <a:gdLst>
                    <a:gd name="T0" fmla="*/ 0 w 208"/>
                    <a:gd name="T1" fmla="*/ 0 h 187"/>
                    <a:gd name="T2" fmla="*/ 60 w 208"/>
                    <a:gd name="T3" fmla="*/ 87 h 187"/>
                    <a:gd name="T4" fmla="*/ 107 w 208"/>
                    <a:gd name="T5" fmla="*/ 100 h 187"/>
                    <a:gd name="T6" fmla="*/ 67 w 208"/>
                    <a:gd name="T7" fmla="*/ 114 h 187"/>
                    <a:gd name="T8" fmla="*/ 134 w 208"/>
                    <a:gd name="T9" fmla="*/ 134 h 187"/>
                    <a:gd name="T10" fmla="*/ 208 w 208"/>
                    <a:gd name="T11" fmla="*/ 187 h 1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8"/>
                    <a:gd name="T19" fmla="*/ 0 h 187"/>
                    <a:gd name="T20" fmla="*/ 208 w 208"/>
                    <a:gd name="T21" fmla="*/ 187 h 1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8" h="187">
                      <a:moveTo>
                        <a:pt x="0" y="0"/>
                      </a:moveTo>
                      <a:cubicBezTo>
                        <a:pt x="9" y="27"/>
                        <a:pt x="31" y="72"/>
                        <a:pt x="60" y="87"/>
                      </a:cubicBezTo>
                      <a:cubicBezTo>
                        <a:pt x="74" y="95"/>
                        <a:pt x="91" y="95"/>
                        <a:pt x="107" y="100"/>
                      </a:cubicBezTo>
                      <a:cubicBezTo>
                        <a:pt x="94" y="105"/>
                        <a:pt x="53" y="110"/>
                        <a:pt x="67" y="114"/>
                      </a:cubicBezTo>
                      <a:cubicBezTo>
                        <a:pt x="89" y="121"/>
                        <a:pt x="112" y="126"/>
                        <a:pt x="134" y="134"/>
                      </a:cubicBezTo>
                      <a:cubicBezTo>
                        <a:pt x="153" y="163"/>
                        <a:pt x="183" y="165"/>
                        <a:pt x="208" y="187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27" name="Freeform 46"/>
                <p:cNvSpPr>
                  <a:spLocks/>
                </p:cNvSpPr>
                <p:nvPr/>
              </p:nvSpPr>
              <p:spPr bwMode="auto">
                <a:xfrm>
                  <a:off x="1702" y="3602"/>
                  <a:ext cx="220" cy="200"/>
                </a:xfrm>
                <a:custGeom>
                  <a:avLst/>
                  <a:gdLst>
                    <a:gd name="T0" fmla="*/ 46 w 220"/>
                    <a:gd name="T1" fmla="*/ 62 h 200"/>
                    <a:gd name="T2" fmla="*/ 26 w 220"/>
                    <a:gd name="T3" fmla="*/ 28 h 200"/>
                    <a:gd name="T4" fmla="*/ 33 w 220"/>
                    <a:gd name="T5" fmla="*/ 21 h 200"/>
                    <a:gd name="T6" fmla="*/ 53 w 220"/>
                    <a:gd name="T7" fmla="*/ 62 h 200"/>
                    <a:gd name="T8" fmla="*/ 113 w 220"/>
                    <a:gd name="T9" fmla="*/ 102 h 200"/>
                    <a:gd name="T10" fmla="*/ 126 w 220"/>
                    <a:gd name="T11" fmla="*/ 122 h 200"/>
                    <a:gd name="T12" fmla="*/ 147 w 220"/>
                    <a:gd name="T13" fmla="*/ 129 h 200"/>
                    <a:gd name="T14" fmla="*/ 200 w 220"/>
                    <a:gd name="T15" fmla="*/ 175 h 200"/>
                    <a:gd name="T16" fmla="*/ 220 w 220"/>
                    <a:gd name="T17" fmla="*/ 196 h 2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20"/>
                    <a:gd name="T28" fmla="*/ 0 h 200"/>
                    <a:gd name="T29" fmla="*/ 220 w 220"/>
                    <a:gd name="T30" fmla="*/ 200 h 20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20" h="200">
                      <a:moveTo>
                        <a:pt x="46" y="62"/>
                      </a:moveTo>
                      <a:cubicBezTo>
                        <a:pt x="21" y="35"/>
                        <a:pt x="44" y="63"/>
                        <a:pt x="26" y="28"/>
                      </a:cubicBezTo>
                      <a:cubicBezTo>
                        <a:pt x="15" y="5"/>
                        <a:pt x="0" y="0"/>
                        <a:pt x="33" y="21"/>
                      </a:cubicBezTo>
                      <a:cubicBezTo>
                        <a:pt x="48" y="87"/>
                        <a:pt x="27" y="18"/>
                        <a:pt x="53" y="62"/>
                      </a:cubicBezTo>
                      <a:cubicBezTo>
                        <a:pt x="76" y="101"/>
                        <a:pt x="56" y="92"/>
                        <a:pt x="113" y="102"/>
                      </a:cubicBezTo>
                      <a:cubicBezTo>
                        <a:pt x="117" y="109"/>
                        <a:pt x="120" y="117"/>
                        <a:pt x="126" y="122"/>
                      </a:cubicBezTo>
                      <a:cubicBezTo>
                        <a:pt x="132" y="127"/>
                        <a:pt x="142" y="124"/>
                        <a:pt x="147" y="129"/>
                      </a:cubicBezTo>
                      <a:cubicBezTo>
                        <a:pt x="200" y="182"/>
                        <a:pt x="145" y="163"/>
                        <a:pt x="200" y="175"/>
                      </a:cubicBezTo>
                      <a:cubicBezTo>
                        <a:pt x="208" y="200"/>
                        <a:pt x="200" y="196"/>
                        <a:pt x="220" y="196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28" name="Freeform 47"/>
                <p:cNvSpPr>
                  <a:spLocks/>
                </p:cNvSpPr>
                <p:nvPr/>
              </p:nvSpPr>
              <p:spPr bwMode="auto">
                <a:xfrm>
                  <a:off x="2217" y="3885"/>
                  <a:ext cx="136" cy="43"/>
                </a:xfrm>
                <a:custGeom>
                  <a:avLst/>
                  <a:gdLst>
                    <a:gd name="T0" fmla="*/ 0 w 136"/>
                    <a:gd name="T1" fmla="*/ 0 h 43"/>
                    <a:gd name="T2" fmla="*/ 54 w 136"/>
                    <a:gd name="T3" fmla="*/ 33 h 43"/>
                    <a:gd name="T4" fmla="*/ 107 w 136"/>
                    <a:gd name="T5" fmla="*/ 6 h 43"/>
                    <a:gd name="T6" fmla="*/ 94 w 136"/>
                    <a:gd name="T7" fmla="*/ 0 h 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6"/>
                    <a:gd name="T13" fmla="*/ 0 h 43"/>
                    <a:gd name="T14" fmla="*/ 136 w 136"/>
                    <a:gd name="T15" fmla="*/ 43 h 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6" h="43">
                      <a:moveTo>
                        <a:pt x="0" y="0"/>
                      </a:moveTo>
                      <a:cubicBezTo>
                        <a:pt x="19" y="12"/>
                        <a:pt x="37" y="18"/>
                        <a:pt x="54" y="33"/>
                      </a:cubicBezTo>
                      <a:cubicBezTo>
                        <a:pt x="78" y="30"/>
                        <a:pt x="136" y="43"/>
                        <a:pt x="107" y="6"/>
                      </a:cubicBezTo>
                      <a:cubicBezTo>
                        <a:pt x="104" y="2"/>
                        <a:pt x="98" y="2"/>
                        <a:pt x="94" y="0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29" name="Freeform 48"/>
                <p:cNvSpPr>
                  <a:spLocks/>
                </p:cNvSpPr>
                <p:nvPr/>
              </p:nvSpPr>
              <p:spPr bwMode="auto">
                <a:xfrm>
                  <a:off x="2960" y="3074"/>
                  <a:ext cx="41" cy="47"/>
                </a:xfrm>
                <a:custGeom>
                  <a:avLst/>
                  <a:gdLst>
                    <a:gd name="T0" fmla="*/ 0 w 41"/>
                    <a:gd name="T1" fmla="*/ 0 h 47"/>
                    <a:gd name="T2" fmla="*/ 41 w 41"/>
                    <a:gd name="T3" fmla="*/ 47 h 47"/>
                    <a:gd name="T4" fmla="*/ 0 60000 65536"/>
                    <a:gd name="T5" fmla="*/ 0 60000 65536"/>
                    <a:gd name="T6" fmla="*/ 0 w 41"/>
                    <a:gd name="T7" fmla="*/ 0 h 47"/>
                    <a:gd name="T8" fmla="*/ 41 w 41"/>
                    <a:gd name="T9" fmla="*/ 47 h 4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1" h="47">
                      <a:moveTo>
                        <a:pt x="0" y="0"/>
                      </a:moveTo>
                      <a:cubicBezTo>
                        <a:pt x="19" y="19"/>
                        <a:pt x="41" y="15"/>
                        <a:pt x="41" y="47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30" name="Freeform 49"/>
                <p:cNvSpPr>
                  <a:spLocks/>
                </p:cNvSpPr>
                <p:nvPr/>
              </p:nvSpPr>
              <p:spPr bwMode="auto">
                <a:xfrm>
                  <a:off x="2679" y="2880"/>
                  <a:ext cx="40" cy="87"/>
                </a:xfrm>
                <a:custGeom>
                  <a:avLst/>
                  <a:gdLst>
                    <a:gd name="T0" fmla="*/ 13 w 40"/>
                    <a:gd name="T1" fmla="*/ 87 h 87"/>
                    <a:gd name="T2" fmla="*/ 7 w 40"/>
                    <a:gd name="T3" fmla="*/ 67 h 87"/>
                    <a:gd name="T4" fmla="*/ 0 w 40"/>
                    <a:gd name="T5" fmla="*/ 47 h 87"/>
                    <a:gd name="T6" fmla="*/ 40 w 40"/>
                    <a:gd name="T7" fmla="*/ 0 h 8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0"/>
                    <a:gd name="T13" fmla="*/ 0 h 87"/>
                    <a:gd name="T14" fmla="*/ 40 w 40"/>
                    <a:gd name="T15" fmla="*/ 87 h 8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0" h="87">
                      <a:moveTo>
                        <a:pt x="13" y="87"/>
                      </a:moveTo>
                      <a:cubicBezTo>
                        <a:pt x="11" y="80"/>
                        <a:pt x="9" y="74"/>
                        <a:pt x="7" y="67"/>
                      </a:cubicBezTo>
                      <a:cubicBezTo>
                        <a:pt x="5" y="60"/>
                        <a:pt x="0" y="47"/>
                        <a:pt x="0" y="47"/>
                      </a:cubicBezTo>
                      <a:cubicBezTo>
                        <a:pt x="7" y="8"/>
                        <a:pt x="2" y="0"/>
                        <a:pt x="40" y="0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31" name="Freeform 50"/>
                <p:cNvSpPr>
                  <a:spLocks/>
                </p:cNvSpPr>
                <p:nvPr/>
              </p:nvSpPr>
              <p:spPr bwMode="auto">
                <a:xfrm>
                  <a:off x="2679" y="2873"/>
                  <a:ext cx="47" cy="47"/>
                </a:xfrm>
                <a:custGeom>
                  <a:avLst/>
                  <a:gdLst>
                    <a:gd name="T0" fmla="*/ 0 w 47"/>
                    <a:gd name="T1" fmla="*/ 47 h 47"/>
                    <a:gd name="T2" fmla="*/ 47 w 47"/>
                    <a:gd name="T3" fmla="*/ 0 h 47"/>
                    <a:gd name="T4" fmla="*/ 0 60000 65536"/>
                    <a:gd name="T5" fmla="*/ 0 60000 65536"/>
                    <a:gd name="T6" fmla="*/ 0 w 47"/>
                    <a:gd name="T7" fmla="*/ 0 h 47"/>
                    <a:gd name="T8" fmla="*/ 47 w 47"/>
                    <a:gd name="T9" fmla="*/ 47 h 4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7" h="47">
                      <a:moveTo>
                        <a:pt x="0" y="47"/>
                      </a:moveTo>
                      <a:cubicBezTo>
                        <a:pt x="11" y="16"/>
                        <a:pt x="10" y="0"/>
                        <a:pt x="47" y="0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32" name="Freeform 51"/>
                <p:cNvSpPr>
                  <a:spLocks/>
                </p:cNvSpPr>
                <p:nvPr/>
              </p:nvSpPr>
              <p:spPr bwMode="auto">
                <a:xfrm>
                  <a:off x="2686" y="2852"/>
                  <a:ext cx="73" cy="55"/>
                </a:xfrm>
                <a:custGeom>
                  <a:avLst/>
                  <a:gdLst>
                    <a:gd name="T0" fmla="*/ 73 w 73"/>
                    <a:gd name="T1" fmla="*/ 55 h 55"/>
                    <a:gd name="T2" fmla="*/ 27 w 73"/>
                    <a:gd name="T3" fmla="*/ 15 h 55"/>
                    <a:gd name="T4" fmla="*/ 6 w 73"/>
                    <a:gd name="T5" fmla="*/ 28 h 55"/>
                    <a:gd name="T6" fmla="*/ 0 60000 65536"/>
                    <a:gd name="T7" fmla="*/ 0 60000 65536"/>
                    <a:gd name="T8" fmla="*/ 0 60000 65536"/>
                    <a:gd name="T9" fmla="*/ 0 w 73"/>
                    <a:gd name="T10" fmla="*/ 0 h 55"/>
                    <a:gd name="T11" fmla="*/ 73 w 73"/>
                    <a:gd name="T12" fmla="*/ 55 h 5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3" h="55">
                      <a:moveTo>
                        <a:pt x="73" y="55"/>
                      </a:moveTo>
                      <a:cubicBezTo>
                        <a:pt x="55" y="36"/>
                        <a:pt x="52" y="23"/>
                        <a:pt x="27" y="15"/>
                      </a:cubicBezTo>
                      <a:cubicBezTo>
                        <a:pt x="0" y="6"/>
                        <a:pt x="6" y="0"/>
                        <a:pt x="6" y="28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33" name="Freeform 52"/>
                <p:cNvSpPr>
                  <a:spLocks/>
                </p:cNvSpPr>
                <p:nvPr/>
              </p:nvSpPr>
              <p:spPr bwMode="auto">
                <a:xfrm>
                  <a:off x="2686" y="2851"/>
                  <a:ext cx="33" cy="42"/>
                </a:xfrm>
                <a:custGeom>
                  <a:avLst/>
                  <a:gdLst>
                    <a:gd name="T0" fmla="*/ 0 w 33"/>
                    <a:gd name="T1" fmla="*/ 42 h 42"/>
                    <a:gd name="T2" fmla="*/ 13 w 33"/>
                    <a:gd name="T3" fmla="*/ 2 h 42"/>
                    <a:gd name="T4" fmla="*/ 33 w 33"/>
                    <a:gd name="T5" fmla="*/ 16 h 42"/>
                    <a:gd name="T6" fmla="*/ 0 60000 65536"/>
                    <a:gd name="T7" fmla="*/ 0 60000 65536"/>
                    <a:gd name="T8" fmla="*/ 0 60000 65536"/>
                    <a:gd name="T9" fmla="*/ 0 w 33"/>
                    <a:gd name="T10" fmla="*/ 0 h 42"/>
                    <a:gd name="T11" fmla="*/ 33 w 33"/>
                    <a:gd name="T12" fmla="*/ 42 h 4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3" h="42">
                      <a:moveTo>
                        <a:pt x="0" y="42"/>
                      </a:moveTo>
                      <a:cubicBezTo>
                        <a:pt x="0" y="41"/>
                        <a:pt x="12" y="2"/>
                        <a:pt x="13" y="2"/>
                      </a:cubicBezTo>
                      <a:cubicBezTo>
                        <a:pt x="21" y="0"/>
                        <a:pt x="25" y="16"/>
                        <a:pt x="33" y="16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34" name="Freeform 53"/>
                <p:cNvSpPr>
                  <a:spLocks/>
                </p:cNvSpPr>
                <p:nvPr/>
              </p:nvSpPr>
              <p:spPr bwMode="auto">
                <a:xfrm>
                  <a:off x="2699" y="2847"/>
                  <a:ext cx="54" cy="60"/>
                </a:xfrm>
                <a:custGeom>
                  <a:avLst/>
                  <a:gdLst>
                    <a:gd name="T0" fmla="*/ 54 w 54"/>
                    <a:gd name="T1" fmla="*/ 60 h 60"/>
                    <a:gd name="T2" fmla="*/ 0 w 54"/>
                    <a:gd name="T3" fmla="*/ 0 h 60"/>
                    <a:gd name="T4" fmla="*/ 0 60000 65536"/>
                    <a:gd name="T5" fmla="*/ 0 60000 65536"/>
                    <a:gd name="T6" fmla="*/ 0 w 54"/>
                    <a:gd name="T7" fmla="*/ 0 h 60"/>
                    <a:gd name="T8" fmla="*/ 54 w 54"/>
                    <a:gd name="T9" fmla="*/ 60 h 6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4" h="60">
                      <a:moveTo>
                        <a:pt x="54" y="60"/>
                      </a:moveTo>
                      <a:cubicBezTo>
                        <a:pt x="31" y="37"/>
                        <a:pt x="39" y="0"/>
                        <a:pt x="0" y="0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  <p:sp>
              <p:nvSpPr>
                <p:cNvPr id="35" name="Freeform 54"/>
                <p:cNvSpPr>
                  <a:spLocks/>
                </p:cNvSpPr>
                <p:nvPr/>
              </p:nvSpPr>
              <p:spPr bwMode="auto">
                <a:xfrm>
                  <a:off x="3021" y="3148"/>
                  <a:ext cx="53" cy="67"/>
                </a:xfrm>
                <a:custGeom>
                  <a:avLst/>
                  <a:gdLst>
                    <a:gd name="T0" fmla="*/ 0 w 53"/>
                    <a:gd name="T1" fmla="*/ 0 h 67"/>
                    <a:gd name="T2" fmla="*/ 53 w 53"/>
                    <a:gd name="T3" fmla="*/ 67 h 67"/>
                    <a:gd name="T4" fmla="*/ 0 60000 65536"/>
                    <a:gd name="T5" fmla="*/ 0 60000 65536"/>
                    <a:gd name="T6" fmla="*/ 0 w 53"/>
                    <a:gd name="T7" fmla="*/ 0 h 67"/>
                    <a:gd name="T8" fmla="*/ 53 w 53"/>
                    <a:gd name="T9" fmla="*/ 67 h 6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3" h="67">
                      <a:moveTo>
                        <a:pt x="0" y="0"/>
                      </a:moveTo>
                      <a:cubicBezTo>
                        <a:pt x="38" y="24"/>
                        <a:pt x="53" y="14"/>
                        <a:pt x="53" y="67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prstClr val="white"/>
                    </a:solidFill>
                    <a:latin typeface="Arial" charset="0"/>
                  </a:endParaRPr>
                </a:p>
              </p:txBody>
            </p:sp>
          </p:grpSp>
          <p:pic>
            <p:nvPicPr>
              <p:cNvPr id="19" name="Picture 55" descr="cow-calf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19272" y="4196522"/>
                <a:ext cx="1333928" cy="856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58" descr="family-silhouette-clip-art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6867" y="3542242"/>
                <a:ext cx="1521146" cy="1392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Picture 59" descr="crane-in-pond-clip-art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3690" y="1981200"/>
                <a:ext cx="1149635" cy="11076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3733800" y="1202095"/>
              <a:ext cx="5257800" cy="3065105"/>
            </a:xfrm>
            <a:prstGeom prst="rect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76200" y="1066800"/>
            <a:ext cx="7696200" cy="1477963"/>
          </a:xfrm>
          <a:prstGeom prst="rect">
            <a:avLst/>
          </a:prstGeom>
          <a:solidFill>
            <a:schemeClr val="accent1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0800" fontAlgn="base"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solidFill>
                  <a:prstClr val="black"/>
                </a:solidFill>
                <a:latin typeface="Arial" pitchFamily="34" charset="0"/>
              </a:rPr>
              <a:t>One Health Concept</a:t>
            </a:r>
          </a:p>
          <a:p>
            <a:pPr marL="508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pitchFamily="34" charset="0"/>
              </a:rPr>
              <a:t>The collaborative effort of multiple disciplines – working locally, nationally, and globally – to address critical challenges and attain optimal health for people, domestic animals, wildlife, and our environment…</a:t>
            </a:r>
          </a:p>
        </p:txBody>
      </p: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2351088"/>
            <a:ext cx="2627312" cy="1535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566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57200" y="3001506"/>
            <a:ext cx="2047904" cy="2731566"/>
            <a:chOff x="6706591" y="2436578"/>
            <a:chExt cx="2047903" cy="234899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pic>
          <p:nvPicPr>
            <p:cNvPr id="98" name="Picture 10" descr="scan0006"/>
            <p:cNvPicPr>
              <a:picLocks noChangeAspect="1" noChangeArrowheads="1"/>
            </p:cNvPicPr>
            <p:nvPr/>
          </p:nvPicPr>
          <p:blipFill>
            <a:blip r:embed="rId3" cstate="print"/>
            <a:srcRect l="23299" t="6741" r="21933" b="40675"/>
            <a:stretch>
              <a:fillRect/>
            </a:stretch>
          </p:blipFill>
          <p:spPr bwMode="auto">
            <a:xfrm rot="20644390">
              <a:off x="6706591" y="2436578"/>
              <a:ext cx="2047903" cy="23489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9" name="Rectangle 4"/>
            <p:cNvSpPr>
              <a:spLocks noChangeArrowheads="1"/>
            </p:cNvSpPr>
            <p:nvPr/>
          </p:nvSpPr>
          <p:spPr bwMode="auto">
            <a:xfrm rot="20644390">
              <a:off x="7615557" y="4145801"/>
              <a:ext cx="522694" cy="25391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050" dirty="0">
                  <a:solidFill>
                    <a:srgbClr val="EAEAEA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NEPA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29678" y="2973586"/>
            <a:ext cx="2042728" cy="2777868"/>
            <a:chOff x="6238067" y="949068"/>
            <a:chExt cx="2516961" cy="3276600"/>
          </a:xfrm>
        </p:grpSpPr>
        <p:pic>
          <p:nvPicPr>
            <p:cNvPr id="9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t="2750"/>
            <a:stretch>
              <a:fillRect/>
            </a:stretch>
          </p:blipFill>
          <p:spPr bwMode="auto">
            <a:xfrm rot="871500">
              <a:off x="6238067" y="949068"/>
              <a:ext cx="2516961" cy="32766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5" name="Picture 6" descr="gray U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871500">
              <a:off x="6466667" y="1815436"/>
              <a:ext cx="2100384" cy="13354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3" name="Group 22"/>
          <p:cNvGrpSpPr/>
          <p:nvPr/>
        </p:nvGrpSpPr>
        <p:grpSpPr>
          <a:xfrm>
            <a:off x="2503255" y="1386531"/>
            <a:ext cx="4061288" cy="4011188"/>
            <a:chOff x="2503255" y="1386531"/>
            <a:chExt cx="4061288" cy="4011188"/>
          </a:xfrm>
        </p:grpSpPr>
        <p:sp>
          <p:nvSpPr>
            <p:cNvPr id="3" name="Freeform 2"/>
            <p:cNvSpPr/>
            <p:nvPr/>
          </p:nvSpPr>
          <p:spPr>
            <a:xfrm>
              <a:off x="4152146" y="1386531"/>
              <a:ext cx="763506" cy="763506"/>
            </a:xfrm>
            <a:custGeom>
              <a:avLst/>
              <a:gdLst>
                <a:gd name="connsiteX0" fmla="*/ 0 w 763506"/>
                <a:gd name="connsiteY0" fmla="*/ 381753 h 763506"/>
                <a:gd name="connsiteX1" fmla="*/ 381753 w 763506"/>
                <a:gd name="connsiteY1" fmla="*/ 0 h 763506"/>
                <a:gd name="connsiteX2" fmla="*/ 763506 w 763506"/>
                <a:gd name="connsiteY2" fmla="*/ 381753 h 763506"/>
                <a:gd name="connsiteX3" fmla="*/ 381753 w 763506"/>
                <a:gd name="connsiteY3" fmla="*/ 763506 h 763506"/>
                <a:gd name="connsiteX4" fmla="*/ 0 w 763506"/>
                <a:gd name="connsiteY4" fmla="*/ 381753 h 76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6" h="763506">
                  <a:moveTo>
                    <a:pt x="0" y="381753"/>
                  </a:moveTo>
                  <a:cubicBezTo>
                    <a:pt x="0" y="170917"/>
                    <a:pt x="170917" y="0"/>
                    <a:pt x="381753" y="0"/>
                  </a:cubicBezTo>
                  <a:cubicBezTo>
                    <a:pt x="592589" y="0"/>
                    <a:pt x="763506" y="170917"/>
                    <a:pt x="763506" y="381753"/>
                  </a:cubicBezTo>
                  <a:cubicBezTo>
                    <a:pt x="763506" y="592589"/>
                    <a:pt x="592589" y="763506"/>
                    <a:pt x="381753" y="763506"/>
                  </a:cubicBezTo>
                  <a:cubicBezTo>
                    <a:pt x="170917" y="763506"/>
                    <a:pt x="0" y="592589"/>
                    <a:pt x="0" y="381753"/>
                  </a:cubicBezTo>
                  <a:close/>
                </a:path>
              </a:pathLst>
            </a:custGeom>
            <a:solidFill>
              <a:srgbClr val="006666"/>
            </a:solidFill>
            <a:effectLst>
              <a:glow rad="228600">
                <a:srgbClr val="006666">
                  <a:alpha val="40000"/>
                </a:srgbClr>
              </a:glow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703" tIns="120703" rIns="120703" bIns="12070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Communication</a:t>
              </a:r>
              <a:endParaRPr lang="en-US" sz="700" kern="1200" dirty="0"/>
            </a:p>
          </p:txBody>
        </p:sp>
        <p:sp>
          <p:nvSpPr>
            <p:cNvPr id="4" name="Freeform 3"/>
            <p:cNvSpPr/>
            <p:nvPr/>
          </p:nvSpPr>
          <p:spPr>
            <a:xfrm rot="1200000">
              <a:off x="4965459" y="1833344"/>
              <a:ext cx="202354" cy="257683"/>
            </a:xfrm>
            <a:custGeom>
              <a:avLst/>
              <a:gdLst>
                <a:gd name="connsiteX0" fmla="*/ 0 w 202354"/>
                <a:gd name="connsiteY0" fmla="*/ 51537 h 257683"/>
                <a:gd name="connsiteX1" fmla="*/ 101177 w 202354"/>
                <a:gd name="connsiteY1" fmla="*/ 51537 h 257683"/>
                <a:gd name="connsiteX2" fmla="*/ 101177 w 202354"/>
                <a:gd name="connsiteY2" fmla="*/ 0 h 257683"/>
                <a:gd name="connsiteX3" fmla="*/ 202354 w 202354"/>
                <a:gd name="connsiteY3" fmla="*/ 128842 h 257683"/>
                <a:gd name="connsiteX4" fmla="*/ 101177 w 202354"/>
                <a:gd name="connsiteY4" fmla="*/ 257683 h 257683"/>
                <a:gd name="connsiteX5" fmla="*/ 101177 w 202354"/>
                <a:gd name="connsiteY5" fmla="*/ 206146 h 257683"/>
                <a:gd name="connsiteX6" fmla="*/ 0 w 202354"/>
                <a:gd name="connsiteY6" fmla="*/ 206146 h 257683"/>
                <a:gd name="connsiteX7" fmla="*/ 0 w 202354"/>
                <a:gd name="connsiteY7" fmla="*/ 51537 h 2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54" h="257683">
                  <a:moveTo>
                    <a:pt x="0" y="51537"/>
                  </a:moveTo>
                  <a:lnTo>
                    <a:pt x="101177" y="51537"/>
                  </a:lnTo>
                  <a:lnTo>
                    <a:pt x="101177" y="0"/>
                  </a:lnTo>
                  <a:lnTo>
                    <a:pt x="202354" y="128842"/>
                  </a:lnTo>
                  <a:lnTo>
                    <a:pt x="101177" y="257683"/>
                  </a:lnTo>
                  <a:lnTo>
                    <a:pt x="101177" y="206146"/>
                  </a:lnTo>
                  <a:lnTo>
                    <a:pt x="0" y="206146"/>
                  </a:lnTo>
                  <a:lnTo>
                    <a:pt x="0" y="51537"/>
                  </a:lnTo>
                  <a:close/>
                </a:path>
              </a:pathLst>
            </a:custGeom>
            <a:solidFill>
              <a:srgbClr val="CCFFF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1537" rIns="60705" bIns="51536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 dirty="0"/>
            </a:p>
          </p:txBody>
        </p:sp>
        <p:sp>
          <p:nvSpPr>
            <p:cNvPr id="5" name="Freeform 4"/>
            <p:cNvSpPr/>
            <p:nvPr/>
          </p:nvSpPr>
          <p:spPr>
            <a:xfrm>
              <a:off x="5228383" y="1778250"/>
              <a:ext cx="763506" cy="763506"/>
            </a:xfrm>
            <a:custGeom>
              <a:avLst/>
              <a:gdLst>
                <a:gd name="connsiteX0" fmla="*/ 0 w 763506"/>
                <a:gd name="connsiteY0" fmla="*/ 381753 h 763506"/>
                <a:gd name="connsiteX1" fmla="*/ 381753 w 763506"/>
                <a:gd name="connsiteY1" fmla="*/ 0 h 763506"/>
                <a:gd name="connsiteX2" fmla="*/ 763506 w 763506"/>
                <a:gd name="connsiteY2" fmla="*/ 381753 h 763506"/>
                <a:gd name="connsiteX3" fmla="*/ 381753 w 763506"/>
                <a:gd name="connsiteY3" fmla="*/ 763506 h 763506"/>
                <a:gd name="connsiteX4" fmla="*/ 0 w 763506"/>
                <a:gd name="connsiteY4" fmla="*/ 381753 h 76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6" h="763506">
                  <a:moveTo>
                    <a:pt x="0" y="381753"/>
                  </a:moveTo>
                  <a:cubicBezTo>
                    <a:pt x="0" y="170917"/>
                    <a:pt x="170917" y="0"/>
                    <a:pt x="381753" y="0"/>
                  </a:cubicBezTo>
                  <a:cubicBezTo>
                    <a:pt x="592589" y="0"/>
                    <a:pt x="763506" y="170917"/>
                    <a:pt x="763506" y="381753"/>
                  </a:cubicBezTo>
                  <a:cubicBezTo>
                    <a:pt x="763506" y="592589"/>
                    <a:pt x="592589" y="763506"/>
                    <a:pt x="381753" y="763506"/>
                  </a:cubicBezTo>
                  <a:cubicBezTo>
                    <a:pt x="170917" y="763506"/>
                    <a:pt x="0" y="592589"/>
                    <a:pt x="0" y="381753"/>
                  </a:cubicBezTo>
                  <a:close/>
                </a:path>
              </a:pathLst>
            </a:custGeom>
            <a:solidFill>
              <a:srgbClr val="006666"/>
            </a:solidFill>
            <a:effectLst>
              <a:glow rad="228600">
                <a:srgbClr val="006666">
                  <a:alpha val="40000"/>
                </a:srgbClr>
              </a:glow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703" tIns="120703" rIns="120703" bIns="12070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Rabies Manage/</a:t>
              </a:r>
            </a:p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Contingency Action</a:t>
              </a:r>
              <a:endParaRPr lang="en-US" sz="700" kern="1200" dirty="0"/>
            </a:p>
          </p:txBody>
        </p:sp>
        <p:sp>
          <p:nvSpPr>
            <p:cNvPr id="7" name="Freeform 6"/>
            <p:cNvSpPr/>
            <p:nvPr/>
          </p:nvSpPr>
          <p:spPr>
            <a:xfrm rot="3600000">
              <a:off x="5792423" y="2522134"/>
              <a:ext cx="202354" cy="257683"/>
            </a:xfrm>
            <a:custGeom>
              <a:avLst/>
              <a:gdLst>
                <a:gd name="connsiteX0" fmla="*/ 0 w 202354"/>
                <a:gd name="connsiteY0" fmla="*/ 51537 h 257683"/>
                <a:gd name="connsiteX1" fmla="*/ 101177 w 202354"/>
                <a:gd name="connsiteY1" fmla="*/ 51537 h 257683"/>
                <a:gd name="connsiteX2" fmla="*/ 101177 w 202354"/>
                <a:gd name="connsiteY2" fmla="*/ 0 h 257683"/>
                <a:gd name="connsiteX3" fmla="*/ 202354 w 202354"/>
                <a:gd name="connsiteY3" fmla="*/ 128842 h 257683"/>
                <a:gd name="connsiteX4" fmla="*/ 101177 w 202354"/>
                <a:gd name="connsiteY4" fmla="*/ 257683 h 257683"/>
                <a:gd name="connsiteX5" fmla="*/ 101177 w 202354"/>
                <a:gd name="connsiteY5" fmla="*/ 206146 h 257683"/>
                <a:gd name="connsiteX6" fmla="*/ 0 w 202354"/>
                <a:gd name="connsiteY6" fmla="*/ 206146 h 257683"/>
                <a:gd name="connsiteX7" fmla="*/ 0 w 202354"/>
                <a:gd name="connsiteY7" fmla="*/ 51537 h 2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54" h="257683">
                  <a:moveTo>
                    <a:pt x="0" y="51537"/>
                  </a:moveTo>
                  <a:lnTo>
                    <a:pt x="101177" y="51537"/>
                  </a:lnTo>
                  <a:lnTo>
                    <a:pt x="101177" y="0"/>
                  </a:lnTo>
                  <a:lnTo>
                    <a:pt x="202354" y="128842"/>
                  </a:lnTo>
                  <a:lnTo>
                    <a:pt x="101177" y="257683"/>
                  </a:lnTo>
                  <a:lnTo>
                    <a:pt x="101177" y="206146"/>
                  </a:lnTo>
                  <a:lnTo>
                    <a:pt x="0" y="206146"/>
                  </a:lnTo>
                  <a:lnTo>
                    <a:pt x="0" y="51537"/>
                  </a:lnTo>
                  <a:close/>
                </a:path>
              </a:pathLst>
            </a:custGeom>
            <a:solidFill>
              <a:srgbClr val="CCFFF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" tIns="51536" rIns="60704" bIns="5153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01037" y="2770115"/>
              <a:ext cx="763506" cy="763506"/>
            </a:xfrm>
            <a:custGeom>
              <a:avLst/>
              <a:gdLst>
                <a:gd name="connsiteX0" fmla="*/ 0 w 763506"/>
                <a:gd name="connsiteY0" fmla="*/ 381753 h 763506"/>
                <a:gd name="connsiteX1" fmla="*/ 381753 w 763506"/>
                <a:gd name="connsiteY1" fmla="*/ 0 h 763506"/>
                <a:gd name="connsiteX2" fmla="*/ 763506 w 763506"/>
                <a:gd name="connsiteY2" fmla="*/ 381753 h 763506"/>
                <a:gd name="connsiteX3" fmla="*/ 381753 w 763506"/>
                <a:gd name="connsiteY3" fmla="*/ 763506 h 763506"/>
                <a:gd name="connsiteX4" fmla="*/ 0 w 763506"/>
                <a:gd name="connsiteY4" fmla="*/ 381753 h 76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6" h="763506">
                  <a:moveTo>
                    <a:pt x="0" y="381753"/>
                  </a:moveTo>
                  <a:cubicBezTo>
                    <a:pt x="0" y="170917"/>
                    <a:pt x="170917" y="0"/>
                    <a:pt x="381753" y="0"/>
                  </a:cubicBezTo>
                  <a:cubicBezTo>
                    <a:pt x="592589" y="0"/>
                    <a:pt x="763506" y="170917"/>
                    <a:pt x="763506" y="381753"/>
                  </a:cubicBezTo>
                  <a:cubicBezTo>
                    <a:pt x="763506" y="592589"/>
                    <a:pt x="592589" y="763506"/>
                    <a:pt x="381753" y="763506"/>
                  </a:cubicBezTo>
                  <a:cubicBezTo>
                    <a:pt x="170917" y="763506"/>
                    <a:pt x="0" y="592589"/>
                    <a:pt x="0" y="381753"/>
                  </a:cubicBezTo>
                  <a:close/>
                </a:path>
              </a:pathLst>
            </a:custGeom>
            <a:solidFill>
              <a:srgbClr val="006666"/>
            </a:solidFill>
            <a:effectLst>
              <a:glow rad="228600">
                <a:srgbClr val="006666">
                  <a:alpha val="40000"/>
                </a:srgbClr>
              </a:glow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703" tIns="120703" rIns="120703" bIns="12070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Research Prioritization</a:t>
              </a:r>
              <a:endParaRPr lang="en-US" sz="700" kern="1200" dirty="0"/>
            </a:p>
          </p:txBody>
        </p:sp>
        <p:sp>
          <p:nvSpPr>
            <p:cNvPr id="10" name="Freeform 9"/>
            <p:cNvSpPr/>
            <p:nvPr/>
          </p:nvSpPr>
          <p:spPr>
            <a:xfrm rot="16800000">
              <a:off x="5983167" y="3581340"/>
              <a:ext cx="202354" cy="257684"/>
            </a:xfrm>
            <a:custGeom>
              <a:avLst/>
              <a:gdLst>
                <a:gd name="connsiteX0" fmla="*/ 0 w 202354"/>
                <a:gd name="connsiteY0" fmla="*/ 51537 h 257683"/>
                <a:gd name="connsiteX1" fmla="*/ 101177 w 202354"/>
                <a:gd name="connsiteY1" fmla="*/ 51537 h 257683"/>
                <a:gd name="connsiteX2" fmla="*/ 101177 w 202354"/>
                <a:gd name="connsiteY2" fmla="*/ 0 h 257683"/>
                <a:gd name="connsiteX3" fmla="*/ 202354 w 202354"/>
                <a:gd name="connsiteY3" fmla="*/ 128842 h 257683"/>
                <a:gd name="connsiteX4" fmla="*/ 101177 w 202354"/>
                <a:gd name="connsiteY4" fmla="*/ 257683 h 257683"/>
                <a:gd name="connsiteX5" fmla="*/ 101177 w 202354"/>
                <a:gd name="connsiteY5" fmla="*/ 206146 h 257683"/>
                <a:gd name="connsiteX6" fmla="*/ 0 w 202354"/>
                <a:gd name="connsiteY6" fmla="*/ 206146 h 257683"/>
                <a:gd name="connsiteX7" fmla="*/ 0 w 202354"/>
                <a:gd name="connsiteY7" fmla="*/ 51537 h 2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54" h="257683">
                  <a:moveTo>
                    <a:pt x="202354" y="206146"/>
                  </a:moveTo>
                  <a:lnTo>
                    <a:pt x="101177" y="206146"/>
                  </a:lnTo>
                  <a:lnTo>
                    <a:pt x="101177" y="257683"/>
                  </a:lnTo>
                  <a:lnTo>
                    <a:pt x="0" y="128841"/>
                  </a:lnTo>
                  <a:lnTo>
                    <a:pt x="101177" y="0"/>
                  </a:lnTo>
                  <a:lnTo>
                    <a:pt x="101177" y="51537"/>
                  </a:lnTo>
                  <a:lnTo>
                    <a:pt x="202354" y="51537"/>
                  </a:lnTo>
                  <a:lnTo>
                    <a:pt x="202354" y="206146"/>
                  </a:lnTo>
                  <a:close/>
                </a:path>
              </a:pathLst>
            </a:custGeom>
            <a:solidFill>
              <a:srgbClr val="CCFFF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705" tIns="51537" rIns="0" bIns="5153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02156" y="3898023"/>
              <a:ext cx="763506" cy="763506"/>
            </a:xfrm>
            <a:custGeom>
              <a:avLst/>
              <a:gdLst>
                <a:gd name="connsiteX0" fmla="*/ 0 w 763506"/>
                <a:gd name="connsiteY0" fmla="*/ 381753 h 763506"/>
                <a:gd name="connsiteX1" fmla="*/ 381753 w 763506"/>
                <a:gd name="connsiteY1" fmla="*/ 0 h 763506"/>
                <a:gd name="connsiteX2" fmla="*/ 763506 w 763506"/>
                <a:gd name="connsiteY2" fmla="*/ 381753 h 763506"/>
                <a:gd name="connsiteX3" fmla="*/ 381753 w 763506"/>
                <a:gd name="connsiteY3" fmla="*/ 763506 h 763506"/>
                <a:gd name="connsiteX4" fmla="*/ 0 w 763506"/>
                <a:gd name="connsiteY4" fmla="*/ 381753 h 76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6" h="763506">
                  <a:moveTo>
                    <a:pt x="0" y="381753"/>
                  </a:moveTo>
                  <a:cubicBezTo>
                    <a:pt x="0" y="170917"/>
                    <a:pt x="170917" y="0"/>
                    <a:pt x="381753" y="0"/>
                  </a:cubicBezTo>
                  <a:cubicBezTo>
                    <a:pt x="592589" y="0"/>
                    <a:pt x="763506" y="170917"/>
                    <a:pt x="763506" y="381753"/>
                  </a:cubicBezTo>
                  <a:cubicBezTo>
                    <a:pt x="763506" y="592589"/>
                    <a:pt x="592589" y="763506"/>
                    <a:pt x="381753" y="763506"/>
                  </a:cubicBezTo>
                  <a:cubicBezTo>
                    <a:pt x="170917" y="763506"/>
                    <a:pt x="0" y="592589"/>
                    <a:pt x="0" y="381753"/>
                  </a:cubicBezTo>
                  <a:close/>
                </a:path>
              </a:pathLst>
            </a:custGeom>
            <a:solidFill>
              <a:srgbClr val="006666"/>
            </a:solidFill>
            <a:effectLst>
              <a:glow rad="228600">
                <a:srgbClr val="006666">
                  <a:alpha val="40000"/>
                </a:srgbClr>
              </a:glow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703" tIns="120703" rIns="120703" bIns="12070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Surveillance/</a:t>
              </a:r>
            </a:p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Laboratory</a:t>
              </a:r>
              <a:endParaRPr lang="en-US" sz="700" kern="1200" dirty="0"/>
            </a:p>
          </p:txBody>
        </p:sp>
        <p:sp>
          <p:nvSpPr>
            <p:cNvPr id="12" name="Freeform 11"/>
            <p:cNvSpPr/>
            <p:nvPr/>
          </p:nvSpPr>
          <p:spPr>
            <a:xfrm rot="19200000">
              <a:off x="5448442" y="4515347"/>
              <a:ext cx="202355" cy="257684"/>
            </a:xfrm>
            <a:custGeom>
              <a:avLst/>
              <a:gdLst>
                <a:gd name="connsiteX0" fmla="*/ 0 w 202354"/>
                <a:gd name="connsiteY0" fmla="*/ 51537 h 257683"/>
                <a:gd name="connsiteX1" fmla="*/ 101177 w 202354"/>
                <a:gd name="connsiteY1" fmla="*/ 51537 h 257683"/>
                <a:gd name="connsiteX2" fmla="*/ 101177 w 202354"/>
                <a:gd name="connsiteY2" fmla="*/ 0 h 257683"/>
                <a:gd name="connsiteX3" fmla="*/ 202354 w 202354"/>
                <a:gd name="connsiteY3" fmla="*/ 128842 h 257683"/>
                <a:gd name="connsiteX4" fmla="*/ 101177 w 202354"/>
                <a:gd name="connsiteY4" fmla="*/ 257683 h 257683"/>
                <a:gd name="connsiteX5" fmla="*/ 101177 w 202354"/>
                <a:gd name="connsiteY5" fmla="*/ 206146 h 257683"/>
                <a:gd name="connsiteX6" fmla="*/ 0 w 202354"/>
                <a:gd name="connsiteY6" fmla="*/ 206146 h 257683"/>
                <a:gd name="connsiteX7" fmla="*/ 0 w 202354"/>
                <a:gd name="connsiteY7" fmla="*/ 51537 h 2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54" h="257683">
                  <a:moveTo>
                    <a:pt x="202354" y="206146"/>
                  </a:moveTo>
                  <a:lnTo>
                    <a:pt x="101177" y="206146"/>
                  </a:lnTo>
                  <a:lnTo>
                    <a:pt x="101177" y="257683"/>
                  </a:lnTo>
                  <a:lnTo>
                    <a:pt x="0" y="128841"/>
                  </a:lnTo>
                  <a:lnTo>
                    <a:pt x="101177" y="0"/>
                  </a:lnTo>
                  <a:lnTo>
                    <a:pt x="101177" y="51537"/>
                  </a:lnTo>
                  <a:lnTo>
                    <a:pt x="202354" y="51537"/>
                  </a:lnTo>
                  <a:lnTo>
                    <a:pt x="202354" y="206146"/>
                  </a:lnTo>
                  <a:close/>
                </a:path>
              </a:pathLst>
            </a:custGeom>
            <a:solidFill>
              <a:srgbClr val="CCFFF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706" tIns="51537" rIns="0" bIns="5153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 dirty="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24800" y="4634213"/>
              <a:ext cx="763506" cy="763506"/>
            </a:xfrm>
            <a:custGeom>
              <a:avLst/>
              <a:gdLst>
                <a:gd name="connsiteX0" fmla="*/ 0 w 763506"/>
                <a:gd name="connsiteY0" fmla="*/ 381753 h 763506"/>
                <a:gd name="connsiteX1" fmla="*/ 381753 w 763506"/>
                <a:gd name="connsiteY1" fmla="*/ 0 h 763506"/>
                <a:gd name="connsiteX2" fmla="*/ 763506 w 763506"/>
                <a:gd name="connsiteY2" fmla="*/ 381753 h 763506"/>
                <a:gd name="connsiteX3" fmla="*/ 381753 w 763506"/>
                <a:gd name="connsiteY3" fmla="*/ 763506 h 763506"/>
                <a:gd name="connsiteX4" fmla="*/ 0 w 763506"/>
                <a:gd name="connsiteY4" fmla="*/ 381753 h 76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6" h="763506">
                  <a:moveTo>
                    <a:pt x="0" y="381753"/>
                  </a:moveTo>
                  <a:cubicBezTo>
                    <a:pt x="0" y="170917"/>
                    <a:pt x="170917" y="0"/>
                    <a:pt x="381753" y="0"/>
                  </a:cubicBezTo>
                  <a:cubicBezTo>
                    <a:pt x="592589" y="0"/>
                    <a:pt x="763506" y="170917"/>
                    <a:pt x="763506" y="381753"/>
                  </a:cubicBezTo>
                  <a:cubicBezTo>
                    <a:pt x="763506" y="592589"/>
                    <a:pt x="592589" y="763506"/>
                    <a:pt x="381753" y="763506"/>
                  </a:cubicBezTo>
                  <a:cubicBezTo>
                    <a:pt x="170917" y="763506"/>
                    <a:pt x="0" y="592589"/>
                    <a:pt x="0" y="381753"/>
                  </a:cubicBezTo>
                  <a:close/>
                </a:path>
              </a:pathLst>
            </a:custGeom>
            <a:solidFill>
              <a:srgbClr val="006666"/>
            </a:solidFill>
            <a:effectLst>
              <a:glow rad="228600">
                <a:srgbClr val="006666">
                  <a:alpha val="40000"/>
                </a:srgbClr>
              </a:glow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703" tIns="120703" rIns="120703" bIns="12070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ORV Evaluation</a:t>
              </a:r>
              <a:endParaRPr lang="en-US" sz="700" kern="1200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38449" y="4887123"/>
              <a:ext cx="202355" cy="257684"/>
            </a:xfrm>
            <a:custGeom>
              <a:avLst/>
              <a:gdLst>
                <a:gd name="connsiteX0" fmla="*/ 0 w 202354"/>
                <a:gd name="connsiteY0" fmla="*/ 51537 h 257683"/>
                <a:gd name="connsiteX1" fmla="*/ 101177 w 202354"/>
                <a:gd name="connsiteY1" fmla="*/ 51537 h 257683"/>
                <a:gd name="connsiteX2" fmla="*/ 101177 w 202354"/>
                <a:gd name="connsiteY2" fmla="*/ 0 h 257683"/>
                <a:gd name="connsiteX3" fmla="*/ 202354 w 202354"/>
                <a:gd name="connsiteY3" fmla="*/ 128842 h 257683"/>
                <a:gd name="connsiteX4" fmla="*/ 101177 w 202354"/>
                <a:gd name="connsiteY4" fmla="*/ 257683 h 257683"/>
                <a:gd name="connsiteX5" fmla="*/ 101177 w 202354"/>
                <a:gd name="connsiteY5" fmla="*/ 206146 h 257683"/>
                <a:gd name="connsiteX6" fmla="*/ 0 w 202354"/>
                <a:gd name="connsiteY6" fmla="*/ 206146 h 257683"/>
                <a:gd name="connsiteX7" fmla="*/ 0 w 202354"/>
                <a:gd name="connsiteY7" fmla="*/ 51537 h 2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54" h="257683">
                  <a:moveTo>
                    <a:pt x="202354" y="206146"/>
                  </a:moveTo>
                  <a:lnTo>
                    <a:pt x="101177" y="206146"/>
                  </a:lnTo>
                  <a:lnTo>
                    <a:pt x="101177" y="257683"/>
                  </a:lnTo>
                  <a:lnTo>
                    <a:pt x="0" y="128841"/>
                  </a:lnTo>
                  <a:lnTo>
                    <a:pt x="101177" y="0"/>
                  </a:lnTo>
                  <a:lnTo>
                    <a:pt x="101177" y="51537"/>
                  </a:lnTo>
                  <a:lnTo>
                    <a:pt x="202354" y="51537"/>
                  </a:lnTo>
                  <a:lnTo>
                    <a:pt x="202354" y="206146"/>
                  </a:lnTo>
                  <a:close/>
                </a:path>
              </a:pathLst>
            </a:custGeom>
            <a:solidFill>
              <a:srgbClr val="CCFFF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706" tIns="51538" rIns="1" bIns="5153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79492" y="4634213"/>
              <a:ext cx="763506" cy="763506"/>
            </a:xfrm>
            <a:custGeom>
              <a:avLst/>
              <a:gdLst>
                <a:gd name="connsiteX0" fmla="*/ 0 w 763506"/>
                <a:gd name="connsiteY0" fmla="*/ 381753 h 763506"/>
                <a:gd name="connsiteX1" fmla="*/ 381753 w 763506"/>
                <a:gd name="connsiteY1" fmla="*/ 0 h 763506"/>
                <a:gd name="connsiteX2" fmla="*/ 763506 w 763506"/>
                <a:gd name="connsiteY2" fmla="*/ 381753 h 763506"/>
                <a:gd name="connsiteX3" fmla="*/ 381753 w 763506"/>
                <a:gd name="connsiteY3" fmla="*/ 763506 h 763506"/>
                <a:gd name="connsiteX4" fmla="*/ 0 w 763506"/>
                <a:gd name="connsiteY4" fmla="*/ 381753 h 76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6" h="763506">
                  <a:moveTo>
                    <a:pt x="0" y="381753"/>
                  </a:moveTo>
                  <a:cubicBezTo>
                    <a:pt x="0" y="170917"/>
                    <a:pt x="170917" y="0"/>
                    <a:pt x="381753" y="0"/>
                  </a:cubicBezTo>
                  <a:cubicBezTo>
                    <a:pt x="592589" y="0"/>
                    <a:pt x="763506" y="170917"/>
                    <a:pt x="763506" y="381753"/>
                  </a:cubicBezTo>
                  <a:cubicBezTo>
                    <a:pt x="763506" y="592589"/>
                    <a:pt x="592589" y="763506"/>
                    <a:pt x="381753" y="763506"/>
                  </a:cubicBezTo>
                  <a:cubicBezTo>
                    <a:pt x="170917" y="763506"/>
                    <a:pt x="0" y="592589"/>
                    <a:pt x="0" y="381753"/>
                  </a:cubicBezTo>
                  <a:close/>
                </a:path>
              </a:pathLst>
            </a:custGeom>
            <a:solidFill>
              <a:srgbClr val="006666"/>
            </a:solidFill>
            <a:effectLst>
              <a:glow rad="228600">
                <a:srgbClr val="006666">
                  <a:alpha val="40000"/>
                </a:srgbClr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703" tIns="120703" rIns="120703" bIns="12070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Economic Analysis</a:t>
              </a:r>
              <a:endParaRPr lang="en-US" sz="700" kern="1200" dirty="0"/>
            </a:p>
          </p:txBody>
        </p:sp>
        <p:sp>
          <p:nvSpPr>
            <p:cNvPr id="16" name="Freeform 15"/>
            <p:cNvSpPr/>
            <p:nvPr/>
          </p:nvSpPr>
          <p:spPr>
            <a:xfrm rot="2400000">
              <a:off x="3425777" y="4522710"/>
              <a:ext cx="202354" cy="257684"/>
            </a:xfrm>
            <a:custGeom>
              <a:avLst/>
              <a:gdLst>
                <a:gd name="connsiteX0" fmla="*/ 0 w 202354"/>
                <a:gd name="connsiteY0" fmla="*/ 51537 h 257683"/>
                <a:gd name="connsiteX1" fmla="*/ 101177 w 202354"/>
                <a:gd name="connsiteY1" fmla="*/ 51537 h 257683"/>
                <a:gd name="connsiteX2" fmla="*/ 101177 w 202354"/>
                <a:gd name="connsiteY2" fmla="*/ 0 h 257683"/>
                <a:gd name="connsiteX3" fmla="*/ 202354 w 202354"/>
                <a:gd name="connsiteY3" fmla="*/ 128842 h 257683"/>
                <a:gd name="connsiteX4" fmla="*/ 101177 w 202354"/>
                <a:gd name="connsiteY4" fmla="*/ 257683 h 257683"/>
                <a:gd name="connsiteX5" fmla="*/ 101177 w 202354"/>
                <a:gd name="connsiteY5" fmla="*/ 206146 h 257683"/>
                <a:gd name="connsiteX6" fmla="*/ 0 w 202354"/>
                <a:gd name="connsiteY6" fmla="*/ 206146 h 257683"/>
                <a:gd name="connsiteX7" fmla="*/ 0 w 202354"/>
                <a:gd name="connsiteY7" fmla="*/ 51537 h 2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54" h="257683">
                  <a:moveTo>
                    <a:pt x="202354" y="206146"/>
                  </a:moveTo>
                  <a:lnTo>
                    <a:pt x="101177" y="206146"/>
                  </a:lnTo>
                  <a:lnTo>
                    <a:pt x="101177" y="257683"/>
                  </a:lnTo>
                  <a:lnTo>
                    <a:pt x="0" y="128841"/>
                  </a:lnTo>
                  <a:lnTo>
                    <a:pt x="101177" y="0"/>
                  </a:lnTo>
                  <a:lnTo>
                    <a:pt x="101177" y="51537"/>
                  </a:lnTo>
                  <a:lnTo>
                    <a:pt x="202354" y="51537"/>
                  </a:lnTo>
                  <a:lnTo>
                    <a:pt x="202354" y="206146"/>
                  </a:lnTo>
                  <a:close/>
                </a:path>
              </a:pathLst>
            </a:custGeom>
            <a:solidFill>
              <a:srgbClr val="CCFFF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706" tIns="51538" rIns="-1" bIns="51536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 dirty="0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02136" y="3898023"/>
              <a:ext cx="763506" cy="763506"/>
            </a:xfrm>
            <a:custGeom>
              <a:avLst/>
              <a:gdLst>
                <a:gd name="connsiteX0" fmla="*/ 0 w 763506"/>
                <a:gd name="connsiteY0" fmla="*/ 381753 h 763506"/>
                <a:gd name="connsiteX1" fmla="*/ 381753 w 763506"/>
                <a:gd name="connsiteY1" fmla="*/ 0 h 763506"/>
                <a:gd name="connsiteX2" fmla="*/ 763506 w 763506"/>
                <a:gd name="connsiteY2" fmla="*/ 381753 h 763506"/>
                <a:gd name="connsiteX3" fmla="*/ 381753 w 763506"/>
                <a:gd name="connsiteY3" fmla="*/ 763506 h 763506"/>
                <a:gd name="connsiteX4" fmla="*/ 0 w 763506"/>
                <a:gd name="connsiteY4" fmla="*/ 381753 h 76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6" h="763506">
                  <a:moveTo>
                    <a:pt x="0" y="381753"/>
                  </a:moveTo>
                  <a:cubicBezTo>
                    <a:pt x="0" y="170917"/>
                    <a:pt x="170917" y="0"/>
                    <a:pt x="381753" y="0"/>
                  </a:cubicBezTo>
                  <a:cubicBezTo>
                    <a:pt x="592589" y="0"/>
                    <a:pt x="763506" y="170917"/>
                    <a:pt x="763506" y="381753"/>
                  </a:cubicBezTo>
                  <a:cubicBezTo>
                    <a:pt x="763506" y="592589"/>
                    <a:pt x="592589" y="763506"/>
                    <a:pt x="381753" y="763506"/>
                  </a:cubicBezTo>
                  <a:cubicBezTo>
                    <a:pt x="170917" y="763506"/>
                    <a:pt x="0" y="592589"/>
                    <a:pt x="0" y="381753"/>
                  </a:cubicBezTo>
                  <a:close/>
                </a:path>
              </a:pathLst>
            </a:custGeom>
            <a:solidFill>
              <a:srgbClr val="006666"/>
            </a:solidFill>
            <a:effectLst>
              <a:glow rad="228600">
                <a:srgbClr val="006666">
                  <a:alpha val="40000"/>
                </a:srgbClr>
              </a:glow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703" tIns="120703" rIns="120703" bIns="12070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Aviation Support</a:t>
              </a:r>
              <a:endParaRPr lang="en-US" sz="700" kern="1200" dirty="0"/>
            </a:p>
          </p:txBody>
        </p:sp>
        <p:sp>
          <p:nvSpPr>
            <p:cNvPr id="18" name="Freeform 17"/>
            <p:cNvSpPr/>
            <p:nvPr/>
          </p:nvSpPr>
          <p:spPr>
            <a:xfrm rot="4800000">
              <a:off x="2884266" y="3592621"/>
              <a:ext cx="202355" cy="257683"/>
            </a:xfrm>
            <a:custGeom>
              <a:avLst/>
              <a:gdLst>
                <a:gd name="connsiteX0" fmla="*/ 0 w 202354"/>
                <a:gd name="connsiteY0" fmla="*/ 51537 h 257683"/>
                <a:gd name="connsiteX1" fmla="*/ 101177 w 202354"/>
                <a:gd name="connsiteY1" fmla="*/ 51537 h 257683"/>
                <a:gd name="connsiteX2" fmla="*/ 101177 w 202354"/>
                <a:gd name="connsiteY2" fmla="*/ 0 h 257683"/>
                <a:gd name="connsiteX3" fmla="*/ 202354 w 202354"/>
                <a:gd name="connsiteY3" fmla="*/ 128842 h 257683"/>
                <a:gd name="connsiteX4" fmla="*/ 101177 w 202354"/>
                <a:gd name="connsiteY4" fmla="*/ 257683 h 257683"/>
                <a:gd name="connsiteX5" fmla="*/ 101177 w 202354"/>
                <a:gd name="connsiteY5" fmla="*/ 206146 h 257683"/>
                <a:gd name="connsiteX6" fmla="*/ 0 w 202354"/>
                <a:gd name="connsiteY6" fmla="*/ 206146 h 257683"/>
                <a:gd name="connsiteX7" fmla="*/ 0 w 202354"/>
                <a:gd name="connsiteY7" fmla="*/ 51537 h 2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54" h="257683">
                  <a:moveTo>
                    <a:pt x="202354" y="206146"/>
                  </a:moveTo>
                  <a:lnTo>
                    <a:pt x="101177" y="206146"/>
                  </a:lnTo>
                  <a:lnTo>
                    <a:pt x="101177" y="257683"/>
                  </a:lnTo>
                  <a:lnTo>
                    <a:pt x="0" y="128841"/>
                  </a:lnTo>
                  <a:lnTo>
                    <a:pt x="101177" y="0"/>
                  </a:lnTo>
                  <a:lnTo>
                    <a:pt x="101177" y="51537"/>
                  </a:lnTo>
                  <a:lnTo>
                    <a:pt x="202354" y="51537"/>
                  </a:lnTo>
                  <a:lnTo>
                    <a:pt x="202354" y="206146"/>
                  </a:lnTo>
                  <a:close/>
                </a:path>
              </a:pathLst>
            </a:custGeom>
            <a:solidFill>
              <a:srgbClr val="CCFFF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706" tIns="51536" rIns="0" bIns="5153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 dirty="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03255" y="2770115"/>
              <a:ext cx="763506" cy="763506"/>
            </a:xfrm>
            <a:custGeom>
              <a:avLst/>
              <a:gdLst>
                <a:gd name="connsiteX0" fmla="*/ 0 w 763506"/>
                <a:gd name="connsiteY0" fmla="*/ 381753 h 763506"/>
                <a:gd name="connsiteX1" fmla="*/ 381753 w 763506"/>
                <a:gd name="connsiteY1" fmla="*/ 0 h 763506"/>
                <a:gd name="connsiteX2" fmla="*/ 763506 w 763506"/>
                <a:gd name="connsiteY2" fmla="*/ 381753 h 763506"/>
                <a:gd name="connsiteX3" fmla="*/ 381753 w 763506"/>
                <a:gd name="connsiteY3" fmla="*/ 763506 h 763506"/>
                <a:gd name="connsiteX4" fmla="*/ 0 w 763506"/>
                <a:gd name="connsiteY4" fmla="*/ 381753 h 76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6" h="763506">
                  <a:moveTo>
                    <a:pt x="0" y="381753"/>
                  </a:moveTo>
                  <a:cubicBezTo>
                    <a:pt x="0" y="170917"/>
                    <a:pt x="170917" y="0"/>
                    <a:pt x="381753" y="0"/>
                  </a:cubicBezTo>
                  <a:cubicBezTo>
                    <a:pt x="592589" y="0"/>
                    <a:pt x="763506" y="170917"/>
                    <a:pt x="763506" y="381753"/>
                  </a:cubicBezTo>
                  <a:cubicBezTo>
                    <a:pt x="763506" y="592589"/>
                    <a:pt x="592589" y="763506"/>
                    <a:pt x="381753" y="763506"/>
                  </a:cubicBezTo>
                  <a:cubicBezTo>
                    <a:pt x="170917" y="763506"/>
                    <a:pt x="0" y="592589"/>
                    <a:pt x="0" y="381753"/>
                  </a:cubicBezTo>
                  <a:close/>
                </a:path>
              </a:pathLst>
            </a:custGeom>
            <a:solidFill>
              <a:srgbClr val="006666"/>
            </a:solidFill>
            <a:effectLst>
              <a:glow rad="228600">
                <a:srgbClr val="006666">
                  <a:alpha val="40000"/>
                </a:srgbClr>
              </a:glow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703" tIns="120703" rIns="120703" bIns="12070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NEPA Compliance</a:t>
              </a:r>
              <a:endParaRPr lang="en-US" sz="700" kern="1200" dirty="0"/>
            </a:p>
          </p:txBody>
        </p:sp>
        <p:sp>
          <p:nvSpPr>
            <p:cNvPr id="20" name="Freeform 19"/>
            <p:cNvSpPr/>
            <p:nvPr/>
          </p:nvSpPr>
          <p:spPr>
            <a:xfrm rot="18000000">
              <a:off x="3067295" y="2532054"/>
              <a:ext cx="202354" cy="257683"/>
            </a:xfrm>
            <a:custGeom>
              <a:avLst/>
              <a:gdLst>
                <a:gd name="connsiteX0" fmla="*/ 0 w 202354"/>
                <a:gd name="connsiteY0" fmla="*/ 51537 h 257683"/>
                <a:gd name="connsiteX1" fmla="*/ 101177 w 202354"/>
                <a:gd name="connsiteY1" fmla="*/ 51537 h 257683"/>
                <a:gd name="connsiteX2" fmla="*/ 101177 w 202354"/>
                <a:gd name="connsiteY2" fmla="*/ 0 h 257683"/>
                <a:gd name="connsiteX3" fmla="*/ 202354 w 202354"/>
                <a:gd name="connsiteY3" fmla="*/ 128842 h 257683"/>
                <a:gd name="connsiteX4" fmla="*/ 101177 w 202354"/>
                <a:gd name="connsiteY4" fmla="*/ 257683 h 257683"/>
                <a:gd name="connsiteX5" fmla="*/ 101177 w 202354"/>
                <a:gd name="connsiteY5" fmla="*/ 206146 h 257683"/>
                <a:gd name="connsiteX6" fmla="*/ 0 w 202354"/>
                <a:gd name="connsiteY6" fmla="*/ 206146 h 257683"/>
                <a:gd name="connsiteX7" fmla="*/ 0 w 202354"/>
                <a:gd name="connsiteY7" fmla="*/ 51537 h 2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54" h="257683">
                  <a:moveTo>
                    <a:pt x="0" y="51537"/>
                  </a:moveTo>
                  <a:lnTo>
                    <a:pt x="101177" y="51537"/>
                  </a:lnTo>
                  <a:lnTo>
                    <a:pt x="101177" y="0"/>
                  </a:lnTo>
                  <a:lnTo>
                    <a:pt x="202354" y="128842"/>
                  </a:lnTo>
                  <a:lnTo>
                    <a:pt x="101177" y="257683"/>
                  </a:lnTo>
                  <a:lnTo>
                    <a:pt x="101177" y="206146"/>
                  </a:lnTo>
                  <a:lnTo>
                    <a:pt x="0" y="206146"/>
                  </a:lnTo>
                  <a:lnTo>
                    <a:pt x="0" y="51537"/>
                  </a:lnTo>
                  <a:close/>
                </a:path>
              </a:pathLst>
            </a:custGeom>
            <a:solidFill>
              <a:srgbClr val="CCFFF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1536" rIns="60705" bIns="5153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75909" y="1778250"/>
              <a:ext cx="763506" cy="763506"/>
            </a:xfrm>
            <a:custGeom>
              <a:avLst/>
              <a:gdLst>
                <a:gd name="connsiteX0" fmla="*/ 0 w 763506"/>
                <a:gd name="connsiteY0" fmla="*/ 381753 h 763506"/>
                <a:gd name="connsiteX1" fmla="*/ 381753 w 763506"/>
                <a:gd name="connsiteY1" fmla="*/ 0 h 763506"/>
                <a:gd name="connsiteX2" fmla="*/ 763506 w 763506"/>
                <a:gd name="connsiteY2" fmla="*/ 381753 h 763506"/>
                <a:gd name="connsiteX3" fmla="*/ 381753 w 763506"/>
                <a:gd name="connsiteY3" fmla="*/ 763506 h 763506"/>
                <a:gd name="connsiteX4" fmla="*/ 0 w 763506"/>
                <a:gd name="connsiteY4" fmla="*/ 381753 h 76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6" h="763506">
                  <a:moveTo>
                    <a:pt x="0" y="381753"/>
                  </a:moveTo>
                  <a:cubicBezTo>
                    <a:pt x="0" y="170917"/>
                    <a:pt x="170917" y="0"/>
                    <a:pt x="381753" y="0"/>
                  </a:cubicBezTo>
                  <a:cubicBezTo>
                    <a:pt x="592589" y="0"/>
                    <a:pt x="763506" y="170917"/>
                    <a:pt x="763506" y="381753"/>
                  </a:cubicBezTo>
                  <a:cubicBezTo>
                    <a:pt x="763506" y="592589"/>
                    <a:pt x="592589" y="763506"/>
                    <a:pt x="381753" y="763506"/>
                  </a:cubicBezTo>
                  <a:cubicBezTo>
                    <a:pt x="170917" y="763506"/>
                    <a:pt x="0" y="592589"/>
                    <a:pt x="0" y="381753"/>
                  </a:cubicBezTo>
                  <a:close/>
                </a:path>
              </a:pathLst>
            </a:custGeom>
            <a:solidFill>
              <a:srgbClr val="006666"/>
            </a:solidFill>
            <a:effectLst>
              <a:glow rad="228600">
                <a:srgbClr val="006666">
                  <a:alpha val="40000"/>
                </a:srgbClr>
              </a:glow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703" tIns="120703" rIns="120703" bIns="12070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00" kern="1200" dirty="0" smtClean="0"/>
                <a:t>Vaccine/Bait/Biomarker</a:t>
              </a:r>
              <a:endParaRPr lang="en-US" sz="700" kern="1200" dirty="0"/>
            </a:p>
          </p:txBody>
        </p:sp>
        <p:sp>
          <p:nvSpPr>
            <p:cNvPr id="22" name="Freeform 21"/>
            <p:cNvSpPr/>
            <p:nvPr/>
          </p:nvSpPr>
          <p:spPr>
            <a:xfrm rot="20400000">
              <a:off x="3889222" y="1837261"/>
              <a:ext cx="202354" cy="257683"/>
            </a:xfrm>
            <a:custGeom>
              <a:avLst/>
              <a:gdLst>
                <a:gd name="connsiteX0" fmla="*/ 0 w 202354"/>
                <a:gd name="connsiteY0" fmla="*/ 51537 h 257683"/>
                <a:gd name="connsiteX1" fmla="*/ 101177 w 202354"/>
                <a:gd name="connsiteY1" fmla="*/ 51537 h 257683"/>
                <a:gd name="connsiteX2" fmla="*/ 101177 w 202354"/>
                <a:gd name="connsiteY2" fmla="*/ 0 h 257683"/>
                <a:gd name="connsiteX3" fmla="*/ 202354 w 202354"/>
                <a:gd name="connsiteY3" fmla="*/ 128842 h 257683"/>
                <a:gd name="connsiteX4" fmla="*/ 101177 w 202354"/>
                <a:gd name="connsiteY4" fmla="*/ 257683 h 257683"/>
                <a:gd name="connsiteX5" fmla="*/ 101177 w 202354"/>
                <a:gd name="connsiteY5" fmla="*/ 206146 h 257683"/>
                <a:gd name="connsiteX6" fmla="*/ 0 w 202354"/>
                <a:gd name="connsiteY6" fmla="*/ 206146 h 257683"/>
                <a:gd name="connsiteX7" fmla="*/ 0 w 202354"/>
                <a:gd name="connsiteY7" fmla="*/ 51537 h 2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54" h="257683">
                  <a:moveTo>
                    <a:pt x="0" y="51537"/>
                  </a:moveTo>
                  <a:lnTo>
                    <a:pt x="101177" y="51537"/>
                  </a:lnTo>
                  <a:lnTo>
                    <a:pt x="101177" y="0"/>
                  </a:lnTo>
                  <a:lnTo>
                    <a:pt x="202354" y="128842"/>
                  </a:lnTo>
                  <a:lnTo>
                    <a:pt x="101177" y="257683"/>
                  </a:lnTo>
                  <a:lnTo>
                    <a:pt x="101177" y="206146"/>
                  </a:lnTo>
                  <a:lnTo>
                    <a:pt x="0" y="206146"/>
                  </a:lnTo>
                  <a:lnTo>
                    <a:pt x="0" y="51537"/>
                  </a:lnTo>
                  <a:close/>
                </a:path>
              </a:pathLst>
            </a:custGeom>
            <a:solidFill>
              <a:srgbClr val="CCFFF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1536" rIns="60705" bIns="5153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 dirty="0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3276600" y="609600"/>
            <a:ext cx="2245038" cy="646331"/>
          </a:xfrm>
          <a:prstGeom prst="rect">
            <a:avLst/>
          </a:prstGeom>
          <a:solidFill>
            <a:srgbClr val="0066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Rabies 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Management Team</a:t>
            </a: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3" name="Rectangle 34"/>
          <p:cNvSpPr>
            <a:spLocks noChangeArrowheads="1"/>
          </p:cNvSpPr>
          <p:nvPr/>
        </p:nvSpPr>
        <p:spPr bwMode="auto">
          <a:xfrm>
            <a:off x="152400" y="-19110"/>
            <a:ext cx="7162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Collaborative Rabies Planning and Management</a:t>
            </a:r>
            <a:endParaRPr 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103" name="Rectangle 3"/>
          <p:cNvSpPr>
            <a:spLocks noChangeArrowheads="1"/>
          </p:cNvSpPr>
          <p:nvPr/>
        </p:nvSpPr>
        <p:spPr bwMode="auto">
          <a:xfrm>
            <a:off x="3801385" y="2526467"/>
            <a:ext cx="1532615" cy="203132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  <a:miter lim="800000"/>
            <a:headEnd/>
            <a:tailEnd/>
          </a:ln>
          <a:effectLst>
            <a:glow rad="101600">
              <a:srgbClr val="006666">
                <a:alpha val="6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900" b="1" dirty="0" smtClean="0">
                <a:solidFill>
                  <a:srgbClr val="000000"/>
                </a:solidFill>
              </a:rPr>
              <a:t>USDA, APHIS, WS</a:t>
            </a:r>
          </a:p>
          <a:p>
            <a:pPr algn="ctr">
              <a:defRPr/>
            </a:pPr>
            <a:r>
              <a:rPr lang="en-US" sz="900" b="1" dirty="0" smtClean="0">
                <a:solidFill>
                  <a:srgbClr val="000000"/>
                </a:solidFill>
              </a:rPr>
              <a:t>USDA</a:t>
            </a:r>
            <a:r>
              <a:rPr lang="en-US" sz="900" b="1" dirty="0">
                <a:solidFill>
                  <a:srgbClr val="000000"/>
                </a:solidFill>
              </a:rPr>
              <a:t>, APHIS</a:t>
            </a:r>
            <a:r>
              <a:rPr lang="en-US" sz="900" b="1" dirty="0" smtClean="0">
                <a:solidFill>
                  <a:srgbClr val="000000"/>
                </a:solidFill>
              </a:rPr>
              <a:t>, CVB</a:t>
            </a:r>
          </a:p>
          <a:p>
            <a:pPr algn="ctr">
              <a:defRPr/>
            </a:pPr>
            <a:r>
              <a:rPr lang="en-US" sz="900" b="1" dirty="0" smtClean="0">
                <a:solidFill>
                  <a:srgbClr val="000000"/>
                </a:solidFill>
              </a:rPr>
              <a:t>CDC</a:t>
            </a:r>
            <a:endParaRPr lang="en-US" sz="9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US" sz="900" b="1" dirty="0">
                <a:solidFill>
                  <a:srgbClr val="000000"/>
                </a:solidFill>
              </a:rPr>
              <a:t>Other Federal</a:t>
            </a:r>
          </a:p>
          <a:p>
            <a:pPr algn="ctr">
              <a:defRPr/>
            </a:pPr>
            <a:r>
              <a:rPr lang="en-US" sz="900" b="1" dirty="0">
                <a:solidFill>
                  <a:srgbClr val="000000"/>
                </a:solidFill>
              </a:rPr>
              <a:t>State </a:t>
            </a:r>
          </a:p>
          <a:p>
            <a:pPr algn="ctr">
              <a:defRPr/>
            </a:pPr>
            <a:r>
              <a:rPr lang="en-US" sz="900" b="1" dirty="0">
                <a:solidFill>
                  <a:srgbClr val="000000"/>
                </a:solidFill>
              </a:rPr>
              <a:t>County</a:t>
            </a:r>
          </a:p>
          <a:p>
            <a:pPr algn="ctr">
              <a:defRPr/>
            </a:pPr>
            <a:r>
              <a:rPr lang="en-US" sz="900" b="1" dirty="0">
                <a:solidFill>
                  <a:srgbClr val="000000"/>
                </a:solidFill>
              </a:rPr>
              <a:t>Territories</a:t>
            </a:r>
          </a:p>
          <a:p>
            <a:pPr algn="ctr">
              <a:defRPr/>
            </a:pPr>
            <a:r>
              <a:rPr lang="en-US" sz="900" b="1" dirty="0">
                <a:solidFill>
                  <a:srgbClr val="000000"/>
                </a:solidFill>
              </a:rPr>
              <a:t>Municipal</a:t>
            </a:r>
          </a:p>
          <a:p>
            <a:pPr algn="ctr">
              <a:defRPr/>
            </a:pPr>
            <a:r>
              <a:rPr lang="en-US" sz="900" b="1" dirty="0">
                <a:solidFill>
                  <a:srgbClr val="000000"/>
                </a:solidFill>
              </a:rPr>
              <a:t>Universities</a:t>
            </a:r>
          </a:p>
          <a:p>
            <a:pPr algn="ctr">
              <a:defRPr/>
            </a:pPr>
            <a:r>
              <a:rPr lang="en-US" sz="900" b="1" dirty="0">
                <a:solidFill>
                  <a:srgbClr val="000000"/>
                </a:solidFill>
              </a:rPr>
              <a:t>Native Peoples</a:t>
            </a:r>
          </a:p>
          <a:p>
            <a:pPr algn="ctr">
              <a:defRPr/>
            </a:pPr>
            <a:r>
              <a:rPr lang="en-US" sz="900" b="1" dirty="0">
                <a:solidFill>
                  <a:srgbClr val="000000"/>
                </a:solidFill>
              </a:rPr>
              <a:t>Private </a:t>
            </a:r>
            <a:r>
              <a:rPr lang="en-US" sz="900" b="1" dirty="0" smtClean="0">
                <a:solidFill>
                  <a:srgbClr val="000000"/>
                </a:solidFill>
              </a:rPr>
              <a:t>Sector</a:t>
            </a:r>
          </a:p>
          <a:p>
            <a:pPr algn="ctr">
              <a:defRPr/>
            </a:pPr>
            <a:r>
              <a:rPr lang="en-US" sz="900" b="1" dirty="0" smtClean="0">
                <a:solidFill>
                  <a:srgbClr val="000000"/>
                </a:solidFill>
              </a:rPr>
              <a:t>NGOs</a:t>
            </a:r>
            <a:endParaRPr lang="en-US" sz="9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US" sz="900" b="1" dirty="0">
                <a:solidFill>
                  <a:srgbClr val="000000"/>
                </a:solidFill>
              </a:rPr>
              <a:t>Canada</a:t>
            </a:r>
          </a:p>
          <a:p>
            <a:pPr algn="ctr">
              <a:defRPr/>
            </a:pPr>
            <a:r>
              <a:rPr lang="en-US" sz="900" b="1" dirty="0" smtClean="0">
                <a:solidFill>
                  <a:srgbClr val="000000"/>
                </a:solidFill>
              </a:rPr>
              <a:t>Mexico</a:t>
            </a:r>
          </a:p>
        </p:txBody>
      </p:sp>
    </p:spTree>
    <p:extLst>
      <p:ext uri="{BB962C8B-B14F-4D97-AF65-F5344CB8AC3E}">
        <p14:creationId xmlns:p14="http://schemas.microsoft.com/office/powerpoint/2010/main" val="301498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Goals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1066800"/>
            <a:ext cx="8229600" cy="4525963"/>
          </a:xfrm>
        </p:spPr>
        <p:txBody>
          <a:bodyPr/>
          <a:lstStyle/>
          <a:p>
            <a:r>
              <a:rPr lang="en-US" sz="2400" b="1" dirty="0" smtClean="0">
                <a:latin typeface="Calibri" panose="020F0502020204030204" pitchFamily="34" charset="0"/>
              </a:rPr>
              <a:t>Phase 1:  Prevent spread of specific rabies 		          variants in carnivores</a:t>
            </a:r>
          </a:p>
          <a:p>
            <a:r>
              <a:rPr lang="en-US" sz="2400" b="1" dirty="0" smtClean="0">
                <a:latin typeface="Calibri" panose="020F0502020204030204" pitchFamily="34" charset="0"/>
              </a:rPr>
              <a:t>Phase 2:  Eliminate specific rabies variants </a:t>
            </a:r>
          </a:p>
        </p:txBody>
      </p:sp>
      <p:pic>
        <p:nvPicPr>
          <p:cNvPr id="86" name="Picture 2" descr="http://www.sbcontrols.com/images/gallery/mission-critical_angle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94924">
            <a:off x="3944402" y="1797470"/>
            <a:ext cx="4657725" cy="2378800"/>
          </a:xfrm>
          <a:prstGeom prst="rect">
            <a:avLst/>
          </a:prstGeom>
          <a:noFill/>
        </p:spPr>
      </p:pic>
      <p:sp>
        <p:nvSpPr>
          <p:cNvPr id="92" name="TextBox 91"/>
          <p:cNvSpPr txBox="1"/>
          <p:nvPr/>
        </p:nvSpPr>
        <p:spPr>
          <a:xfrm>
            <a:off x="566838" y="5297269"/>
            <a:ext cx="1414362" cy="646331"/>
          </a:xfrm>
          <a:prstGeom prst="rect">
            <a:avLst/>
          </a:prstGeom>
          <a:solidFill>
            <a:srgbClr val="99CCFF"/>
          </a:solidFill>
          <a:ln w="38100">
            <a:solidFill>
              <a:srgbClr val="99CC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Contingency 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Actions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308371" y="4419600"/>
            <a:ext cx="1416029" cy="646331"/>
          </a:xfrm>
          <a:prstGeom prst="rect">
            <a:avLst/>
          </a:prstGeom>
          <a:solidFill>
            <a:srgbClr val="99CCFF"/>
          </a:solidFill>
          <a:ln w="38100">
            <a:solidFill>
              <a:srgbClr val="99CC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Coordinated 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ORV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66914" y="3429000"/>
            <a:ext cx="2172390" cy="646331"/>
          </a:xfrm>
          <a:prstGeom prst="rect">
            <a:avLst/>
          </a:prstGeom>
          <a:solidFill>
            <a:srgbClr val="99CCFF"/>
          </a:solidFill>
          <a:ln w="38100">
            <a:solidFill>
              <a:srgbClr val="99CC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Enhanced Rabies 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</a:rPr>
              <a:t>Surveillance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08" name="Striped Right Arrow 107"/>
          <p:cNvSpPr/>
          <p:nvPr/>
        </p:nvSpPr>
        <p:spPr>
          <a:xfrm>
            <a:off x="4888992" y="4648200"/>
            <a:ext cx="978408" cy="256032"/>
          </a:xfrm>
          <a:prstGeom prst="stripedRightArrow">
            <a:avLst/>
          </a:prstGeom>
          <a:solidFill>
            <a:srgbClr val="99CCFF"/>
          </a:solidFill>
          <a:ln>
            <a:solidFill>
              <a:srgbClr val="99CC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7" name="Picture 8" descr="http://www.thechip.com/Portals/0/reduce-cost-char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799" y="3001940"/>
            <a:ext cx="2943225" cy="3181866"/>
          </a:xfrm>
          <a:prstGeom prst="rect">
            <a:avLst/>
          </a:prstGeom>
          <a:noFill/>
        </p:spPr>
      </p:pic>
      <p:pic>
        <p:nvPicPr>
          <p:cNvPr id="88" name="Picture 10" descr="http://naturalunseenhazards.files.wordpress.com/2011/09/rabies3.jpg?w=300&amp;h=298"/>
          <p:cNvPicPr>
            <a:picLocks noChangeAspect="1" noChangeArrowheads="1"/>
          </p:cNvPicPr>
          <p:nvPr/>
        </p:nvPicPr>
        <p:blipFill>
          <a:blip r:embed="rId5" cstate="print"/>
          <a:srcRect b="16779"/>
          <a:stretch>
            <a:fillRect/>
          </a:stretch>
        </p:blipFill>
        <p:spPr bwMode="auto">
          <a:xfrm>
            <a:off x="6476999" y="3992540"/>
            <a:ext cx="1659194" cy="1371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cxnSp>
        <p:nvCxnSpPr>
          <p:cNvPr id="8" name="Straight Arrow Connector 7"/>
          <p:cNvCxnSpPr/>
          <p:nvPr/>
        </p:nvCxnSpPr>
        <p:spPr>
          <a:xfrm>
            <a:off x="1219200" y="4143828"/>
            <a:ext cx="21381" cy="1030069"/>
          </a:xfrm>
          <a:prstGeom prst="straightConnector1">
            <a:avLst/>
          </a:prstGeom>
          <a:ln w="101600">
            <a:solidFill>
              <a:srgbClr val="99CCFF"/>
            </a:solidFill>
            <a:headEnd type="arrow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2167143" y="5051417"/>
            <a:ext cx="957057" cy="443788"/>
          </a:xfrm>
          <a:prstGeom prst="straightConnector1">
            <a:avLst/>
          </a:prstGeom>
          <a:ln w="101600">
            <a:solidFill>
              <a:srgbClr val="99CCFF"/>
            </a:solidFill>
            <a:headEnd type="arrow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2383733" y="3661229"/>
            <a:ext cx="816667" cy="758371"/>
          </a:xfrm>
          <a:prstGeom prst="straightConnector1">
            <a:avLst/>
          </a:prstGeom>
          <a:ln w="101600">
            <a:solidFill>
              <a:srgbClr val="99CCFF"/>
            </a:solidFill>
            <a:headEnd type="arrow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935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260541">
            <a:off x="849686" y="1938523"/>
            <a:ext cx="3063480" cy="3948361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77601">
            <a:off x="3468792" y="1527795"/>
            <a:ext cx="2748237" cy="3790989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pic>
        <p:nvPicPr>
          <p:cNvPr id="5" name="Picture 2" descr="DSC_01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228600"/>
            <a:ext cx="3962956" cy="263556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>
              <a:rot lat="0" lon="0" rev="2700000"/>
            </a:lightRig>
          </a:scene3d>
          <a:sp3d/>
        </p:spPr>
      </p:pic>
      <p:grpSp>
        <p:nvGrpSpPr>
          <p:cNvPr id="6" name="Group 55"/>
          <p:cNvGrpSpPr>
            <a:grpSpLocks/>
          </p:cNvGrpSpPr>
          <p:nvPr/>
        </p:nvGrpSpPr>
        <p:grpSpPr bwMode="auto">
          <a:xfrm>
            <a:off x="152400" y="1219200"/>
            <a:ext cx="914400" cy="2743200"/>
            <a:chOff x="1524000" y="1219200"/>
            <a:chExt cx="914400" cy="2743200"/>
          </a:xfrm>
        </p:grpSpPr>
        <p:sp>
          <p:nvSpPr>
            <p:cNvPr id="7" name="Rectangle 6"/>
            <p:cNvSpPr/>
            <p:nvPr/>
          </p:nvSpPr>
          <p:spPr>
            <a:xfrm>
              <a:off x="1524000" y="1219200"/>
              <a:ext cx="914400" cy="2743200"/>
            </a:xfrm>
            <a:prstGeom prst="rect">
              <a:avLst/>
            </a:prstGeom>
            <a:solidFill>
              <a:schemeClr val="accent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8" name="Picture 23" descr="canadain_flag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600200" y="1295400"/>
              <a:ext cx="762000" cy="5016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</p:pic>
        <p:pic>
          <p:nvPicPr>
            <p:cNvPr id="9" name="Picture 24" descr="american-fla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600200" y="3411538"/>
              <a:ext cx="762000" cy="47466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</p:pic>
        <p:pic>
          <p:nvPicPr>
            <p:cNvPr id="10" name="Picture 25" descr="Mexican%20Fla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600200" y="1935163"/>
              <a:ext cx="762000" cy="50323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</p:pic>
        <p:pic>
          <p:nvPicPr>
            <p:cNvPr id="11" name="Picture 16" descr="http://media.bonnint.net/slc/1829/182939/18293923.bmp?filter=ksl/55x60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620838" y="2590800"/>
              <a:ext cx="706437" cy="6492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</p:pic>
      </p:grpSp>
      <p:sp>
        <p:nvSpPr>
          <p:cNvPr id="2" name="Rectangle 1"/>
          <p:cNvSpPr/>
          <p:nvPr/>
        </p:nvSpPr>
        <p:spPr>
          <a:xfrm>
            <a:off x="76200" y="-785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NARMP Signing Ceremony RITA XIX</a:t>
            </a:r>
          </a:p>
          <a:p>
            <a:pPr>
              <a:defRPr/>
            </a:pP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CDC, Atlanta, GA 2008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09990" y="4222750"/>
            <a:ext cx="3490912" cy="400050"/>
          </a:xfrm>
          <a:prstGeom prst="rect">
            <a:avLst/>
          </a:prstGeom>
          <a:solidFill>
            <a:srgbClr val="9BBB59">
              <a:lumMod val="60000"/>
              <a:lumOff val="40000"/>
            </a:srgbClr>
          </a:solidFill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itchFamily="34" charset="0"/>
              </a:rPr>
              <a:t>Information transfer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9990" y="4621213"/>
            <a:ext cx="3490912" cy="40005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itchFamily="34" charset="0"/>
              </a:rPr>
              <a:t>Surveillance and monitoring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608402" y="5410200"/>
            <a:ext cx="3489325" cy="400050"/>
          </a:xfrm>
          <a:prstGeom prst="rect">
            <a:avLst/>
          </a:prstGeom>
          <a:solidFill>
            <a:srgbClr val="EEECE1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Research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08402" y="5010150"/>
            <a:ext cx="3489325" cy="400050"/>
          </a:xfrm>
          <a:prstGeom prst="rect">
            <a:avLst/>
          </a:prstGeom>
          <a:solidFill>
            <a:srgbClr val="F79646">
              <a:lumMod val="60000"/>
              <a:lumOff val="40000"/>
            </a:srgbClr>
          </a:solidFill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itchFamily="34" charset="0"/>
              </a:rPr>
              <a:t>Rabies control</a:t>
            </a:r>
          </a:p>
        </p:txBody>
      </p:sp>
    </p:spTree>
    <p:extLst>
      <p:ext uri="{BB962C8B-B14F-4D97-AF65-F5344CB8AC3E}">
        <p14:creationId xmlns:p14="http://schemas.microsoft.com/office/powerpoint/2010/main" val="234436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Oval 2"/>
          <p:cNvSpPr>
            <a:spLocks noChangeArrowheads="1"/>
          </p:cNvSpPr>
          <p:nvPr/>
        </p:nvSpPr>
        <p:spPr bwMode="auto">
          <a:xfrm>
            <a:off x="4817995" y="3959189"/>
            <a:ext cx="2514600" cy="1397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Rabies control/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elimination</a:t>
            </a:r>
          </a:p>
        </p:txBody>
      </p:sp>
      <p:sp>
        <p:nvSpPr>
          <p:cNvPr id="932867" name="Oval 3"/>
          <p:cNvSpPr>
            <a:spLocks noChangeArrowheads="1"/>
          </p:cNvSpPr>
          <p:nvPr/>
        </p:nvSpPr>
        <p:spPr bwMode="auto">
          <a:xfrm>
            <a:off x="6702550" y="231099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Enhanced rabies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</a:rPr>
              <a:t>Surveillance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8" name="Oval 4"/>
          <p:cNvSpPr>
            <a:spLocks noChangeArrowheads="1"/>
          </p:cNvSpPr>
          <p:nvPr/>
        </p:nvSpPr>
        <p:spPr bwMode="auto">
          <a:xfrm>
            <a:off x="152400" y="279440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Research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9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32885" name="Oval 21"/>
          <p:cNvSpPr>
            <a:spLocks noChangeArrowheads="1"/>
          </p:cNvSpPr>
          <p:nvPr/>
        </p:nvSpPr>
        <p:spPr bwMode="auto">
          <a:xfrm>
            <a:off x="1371600" y="45720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Monitoring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65">
            <a:off x="4793484" y="1581941"/>
            <a:ext cx="2276475" cy="58578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60406">
            <a:off x="1534655" y="1933523"/>
            <a:ext cx="2114719" cy="58578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66435">
            <a:off x="1981634" y="2838878"/>
            <a:ext cx="3243206" cy="64233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7689">
            <a:off x="3905861" y="2411275"/>
            <a:ext cx="2702645" cy="585787"/>
          </a:xfrm>
          <a:prstGeom prst="rect">
            <a:avLst/>
          </a:prstGeom>
        </p:spPr>
      </p:pic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rgbClr val="9966FF">
                <a:alpha val="40000"/>
              </a:srgbClr>
            </a:glow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srgbClr val="FF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6702550" y="231099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rgbClr val="9966FF">
                <a:alpha val="40000"/>
              </a:srgbClr>
            </a:glow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rgbClr val="FFCCCC"/>
                </a:solidFill>
              </a:rPr>
              <a:t>Enhanced rabies</a:t>
            </a:r>
          </a:p>
          <a:p>
            <a:pPr algn="ctr"/>
            <a:r>
              <a:rPr lang="en-US" b="1" dirty="0" smtClean="0">
                <a:solidFill>
                  <a:srgbClr val="FFCCCC"/>
                </a:solidFill>
              </a:rPr>
              <a:t>Surveillance</a:t>
            </a:r>
            <a:endParaRPr lang="en-US" b="1" dirty="0">
              <a:solidFill>
                <a:srgbClr val="FF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35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937" name="Picture 9" descr="bite_mark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676400"/>
            <a:ext cx="1973263" cy="2667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8934" name="Picture 6" descr="imagesfather-20of-20the-20ye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905000"/>
            <a:ext cx="2606675" cy="351948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8936" name="Picture 8" descr="foxattack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724400"/>
            <a:ext cx="2895600" cy="18129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8932" name="Picture 4" descr="OSCXD-00003783-001~Striped-Skunk-in-Defensive-Posture-Trying-to-Spray-Dog-Poster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890713"/>
            <a:ext cx="3429000" cy="25257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4297" y="315426"/>
            <a:ext cx="5408918" cy="954107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Public health surveillance</a:t>
            </a:r>
          </a:p>
          <a:p>
            <a:pPr algn="ctr"/>
            <a:r>
              <a:rPr lang="en-US" sz="2800" b="1" dirty="0" smtClean="0"/>
              <a:t>--primarily rabies exposure-based--</a:t>
            </a:r>
            <a:endParaRPr lang="en-US" sz="2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998" y="4818570"/>
            <a:ext cx="2438400" cy="16245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124200" y="4724400"/>
            <a:ext cx="2196370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Rabies virus spillover </a:t>
            </a:r>
          </a:p>
          <a:p>
            <a:r>
              <a:rPr lang="en-US" dirty="0" smtClean="0"/>
              <a:t>from raccoons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75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dslate.WE\AppData\Local\Microsoft\Windows\Temporary Internet Files\Content.Outlook\ZEXDH9Q7\Fig 3 ORV 2013  surveillance 2012 (2)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624890"/>
            <a:ext cx="4245073" cy="2947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28600" y="1062335"/>
            <a:ext cx="4245073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prstClr val="black"/>
                </a:solidFill>
                <a:latin typeface="Arial Narrow" pitchFamily="34" charset="0"/>
              </a:rPr>
              <a:t>WS Enhanced Surveillance Zones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481629"/>
              </p:ext>
            </p:extLst>
          </p:nvPr>
        </p:nvGraphicFramePr>
        <p:xfrm>
          <a:off x="4581525" y="3581401"/>
          <a:ext cx="4419601" cy="28955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0007"/>
                <a:gridCol w="940054"/>
                <a:gridCol w="753180"/>
                <a:gridCol w="753180"/>
                <a:gridCol w="753180"/>
              </a:tblGrid>
              <a:tr h="7375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Year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Number of Enhanced Surveillance Samples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Number dRIT Tested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Number Positive by dRIT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Percent Positive by dRIT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952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2005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3,788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2,848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59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2.1%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952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2006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6,930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6,072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109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1.8%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952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2007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9,959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8,136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157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1.9%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952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2008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10,999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8,790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142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1.6%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952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2009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12,256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10,534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160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1.5%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999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2010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9,231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7,294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145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2.0%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999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2011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9,492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7,574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141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1.9%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999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2012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7,783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6,605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117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1.8%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999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2013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5,005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4,610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117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2.5%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047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Total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75,443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62,463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1,147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1.8%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597150" y="25463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581525" y="457200"/>
            <a:ext cx="4419600" cy="2485296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</a:rPr>
              <a:t>Sampling Emphasis</a:t>
            </a:r>
          </a:p>
          <a:p>
            <a:pPr marL="0" marR="0" lvl="0" indent="0" defTabSz="91440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</a:rPr>
              <a:t>Strange behaving animals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</a:rPr>
              <a:t>         (no human or pet exposure history)</a:t>
            </a:r>
          </a:p>
          <a:p>
            <a:pPr marL="0" marR="0" lvl="0" indent="0" defTabSz="91440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</a:rPr>
              <a:t>Animals with lesions indicative of aggression</a:t>
            </a:r>
          </a:p>
          <a:p>
            <a:pPr marL="0" marR="0" lvl="0" indent="0" defTabSz="91440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</a:rPr>
              <a:t>Road kill surveys/other dead animals</a:t>
            </a:r>
          </a:p>
          <a:p>
            <a:pPr marL="0" marR="0" lvl="0" indent="0" defTabSz="91440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</a:rPr>
              <a:t>Animals removed from “hot” rabies foci</a:t>
            </a:r>
          </a:p>
          <a:p>
            <a:pPr marL="0" marR="0" lvl="0" indent="0" defTabSz="91440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</a:rPr>
              <a:t>Nuisance animals</a:t>
            </a:r>
          </a:p>
        </p:txBody>
      </p:sp>
    </p:spTree>
    <p:extLst>
      <p:ext uri="{BB962C8B-B14F-4D97-AF65-F5344CB8AC3E}">
        <p14:creationId xmlns:p14="http://schemas.microsoft.com/office/powerpoint/2010/main" val="356583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382000" cy="604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775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479" y="6057040"/>
            <a:ext cx="417036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21414" y="76200"/>
            <a:ext cx="36728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Presentation Overview 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685800"/>
            <a:ext cx="4572000" cy="1200329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Brief US ORV overview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ORV Planning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ORV Implementation</a:t>
            </a:r>
          </a:p>
        </p:txBody>
      </p:sp>
      <p:pic>
        <p:nvPicPr>
          <p:cNvPr id="9" name="Picture 8" descr="Skunk photo by Kirk McCab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9657" y="4724400"/>
            <a:ext cx="1200150" cy="1600201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317500"/>
          </a:effectLst>
        </p:spPr>
      </p:pic>
      <p:pic>
        <p:nvPicPr>
          <p:cNvPr id="11" name="Picture 18" descr="https://encrypted-tbn2.gstatic.com/images?q=tbn:ANd9GcSpYUplIlq3JpLvbe9r8v6h7TVr87wbGa4ZIzA0u4ol6qK1MNf_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t="16162" r="28235" b="15151"/>
          <a:stretch>
            <a:fillRect/>
          </a:stretch>
        </p:blipFill>
        <p:spPr bwMode="auto">
          <a:xfrm flipH="1">
            <a:off x="3307146" y="3836789"/>
            <a:ext cx="1743075" cy="12954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317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436489"/>
            <a:ext cx="4175541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3" descr="C:\Users\Richard\Desktop\TO BRING TO TN\Trapping 2014\IMG_4881.JPG"/>
          <p:cNvPicPr>
            <a:picLocks noChangeAspect="1" noChangeArrowheads="1"/>
          </p:cNvPicPr>
          <p:nvPr/>
        </p:nvPicPr>
        <p:blipFill>
          <a:blip r:embed="rId8" cstate="print"/>
          <a:srcRect t="28571"/>
          <a:stretch>
            <a:fillRect/>
          </a:stretch>
        </p:blipFill>
        <p:spPr bwMode="auto">
          <a:xfrm>
            <a:off x="6248400" y="3901362"/>
            <a:ext cx="1981200" cy="1886858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317500"/>
          </a:effectLst>
        </p:spPr>
      </p:pic>
      <p:pic>
        <p:nvPicPr>
          <p:cNvPr id="16" name="Picture 10" descr="Gray Fox At Rest (wild+animals ). Photo by quickey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63359" y="2438400"/>
            <a:ext cx="2057400" cy="139838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317500"/>
          </a:effectLst>
        </p:spPr>
      </p:pic>
      <p:pic>
        <p:nvPicPr>
          <p:cNvPr id="17" name="Picture 2" descr="The head and hands of a cute and cuddly raccoon, that can be very dangerous beast. Shutterstock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26131" y="914400"/>
            <a:ext cx="2353339" cy="126492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2568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3" name="TextBox 2"/>
          <p:cNvSpPr txBox="1"/>
          <p:nvPr/>
        </p:nvSpPr>
        <p:spPr>
          <a:xfrm>
            <a:off x="419100" y="152400"/>
            <a:ext cx="6286500" cy="461963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Enhanced Rabies Surveillance 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" y="5029200"/>
            <a:ext cx="8305800" cy="830997"/>
          </a:xfrm>
          <a:prstGeom prst="rect">
            <a:avLst/>
          </a:prstGeom>
          <a:solidFill>
            <a:srgbClr val="EEECE1">
              <a:lumMod val="9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Lembo T, Niezgoda M, Velasco-Villa A, Cleaveland S, Ernest E, Rupprecht CE. 2006.Evaluation of a direct, rapid immuno-histochemical test for rabies diagnosis. Emerg Infect Dis 12: 310–313.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9849" y="990600"/>
            <a:ext cx="8894976" cy="3840162"/>
            <a:chOff x="169649" y="2484438"/>
            <a:chExt cx="8894976" cy="3840162"/>
          </a:xfrm>
        </p:grpSpPr>
        <p:grpSp>
          <p:nvGrpSpPr>
            <p:cNvPr id="7" name="Group 6"/>
            <p:cNvGrpSpPr/>
            <p:nvPr/>
          </p:nvGrpSpPr>
          <p:grpSpPr>
            <a:xfrm>
              <a:off x="2220913" y="2484438"/>
              <a:ext cx="6843712" cy="3840162"/>
              <a:chOff x="2220913" y="2484438"/>
              <a:chExt cx="6843712" cy="3840162"/>
            </a:xfrm>
          </p:grpSpPr>
          <p:pic>
            <p:nvPicPr>
              <p:cNvPr id="11" name="Picture 4" descr="DSCN0910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694" r="19183" b="8571"/>
              <a:stretch>
                <a:fillRect/>
              </a:stretch>
            </p:blipFill>
            <p:spPr bwMode="auto">
              <a:xfrm>
                <a:off x="2264690" y="2842589"/>
                <a:ext cx="1795984" cy="1862591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5" descr="P321000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813"/>
              <a:stretch>
                <a:fillRect/>
              </a:stretch>
            </p:blipFill>
            <p:spPr bwMode="auto">
              <a:xfrm>
                <a:off x="6317036" y="2599643"/>
                <a:ext cx="2747589" cy="2419137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18" descr="DRIT Positive-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62643" y="5237766"/>
                <a:ext cx="1086782" cy="1086834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Text Box 9"/>
              <p:cNvSpPr txBox="1">
                <a:spLocks noChangeArrowheads="1"/>
              </p:cNvSpPr>
              <p:nvPr/>
            </p:nvSpPr>
            <p:spPr bwMode="auto">
              <a:xfrm>
                <a:off x="7940675" y="5568950"/>
                <a:ext cx="1050925" cy="369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b="1" dirty="0">
                    <a:solidFill>
                      <a:srgbClr val="000000"/>
                    </a:solidFill>
                    <a:cs typeface="Arial" pitchFamily="34" charset="0"/>
                  </a:rPr>
                  <a:t>positive</a:t>
                </a:r>
              </a:p>
            </p:txBody>
          </p:sp>
          <p:pic>
            <p:nvPicPr>
              <p:cNvPr id="15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990" t="28152" r="50784" b="43073"/>
              <a:stretch>
                <a:fillRect/>
              </a:stretch>
            </p:blipFill>
            <p:spPr bwMode="auto">
              <a:xfrm>
                <a:off x="4360540" y="2484438"/>
                <a:ext cx="1685293" cy="1272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843" t="28152" r="13216" b="43073"/>
              <a:stretch>
                <a:fillRect/>
              </a:stretch>
            </p:blipFill>
            <p:spPr bwMode="auto">
              <a:xfrm>
                <a:off x="4360540" y="3859125"/>
                <a:ext cx="1672358" cy="1272901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TextBox 17"/>
              <p:cNvSpPr txBox="1"/>
              <p:nvPr/>
            </p:nvSpPr>
            <p:spPr bwMode="auto">
              <a:xfrm>
                <a:off x="2220913" y="3048000"/>
                <a:ext cx="1930400" cy="585788"/>
              </a:xfrm>
              <a:prstGeom prst="rect">
                <a:avLst/>
              </a:prstGeom>
              <a:solidFill>
                <a:schemeClr val="bg2">
                  <a:lumMod val="75000"/>
                  <a:alpha val="50000"/>
                </a:schemeClr>
              </a:solidFill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</a:rPr>
                  <a:t>collecting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</a:rPr>
                  <a:t>brainstem sample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 bwMode="auto">
              <a:xfrm>
                <a:off x="4600575" y="3513138"/>
                <a:ext cx="1312863" cy="585787"/>
              </a:xfrm>
              <a:prstGeom prst="rect">
                <a:avLst/>
              </a:prstGeom>
              <a:solidFill>
                <a:schemeClr val="bg2">
                  <a:lumMod val="75000"/>
                  <a:alpha val="50000"/>
                </a:schemeClr>
              </a:solidFill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</a:rPr>
                  <a:t>slide 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</a:rPr>
                  <a:t>preparation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 bwMode="auto">
              <a:xfrm>
                <a:off x="6546850" y="2676525"/>
                <a:ext cx="2228850" cy="584200"/>
              </a:xfrm>
              <a:prstGeom prst="rect">
                <a:avLst/>
              </a:prstGeom>
              <a:solidFill>
                <a:schemeClr val="bg2">
                  <a:lumMod val="75000"/>
                  <a:alpha val="50000"/>
                </a:schemeClr>
              </a:solidFill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</a:rPr>
                  <a:t>Test determination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</a:rPr>
                  <a:t>via light microscope</a:t>
                </a:r>
              </a:p>
            </p:txBody>
          </p:sp>
          <p:pic>
            <p:nvPicPr>
              <p:cNvPr id="21" name="Picture 6" descr="DRIT Negative-1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4085" y="5237766"/>
                <a:ext cx="1086782" cy="1086834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Right Arrow 21"/>
              <p:cNvSpPr/>
              <p:nvPr/>
            </p:nvSpPr>
            <p:spPr bwMode="auto">
              <a:xfrm>
                <a:off x="3765550" y="3571875"/>
                <a:ext cx="785813" cy="484188"/>
              </a:xfrm>
              <a:prstGeom prst="rightArrow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Right Arrow 22"/>
              <p:cNvSpPr/>
              <p:nvPr/>
            </p:nvSpPr>
            <p:spPr bwMode="auto">
              <a:xfrm>
                <a:off x="5973763" y="3559175"/>
                <a:ext cx="787400" cy="485775"/>
              </a:xfrm>
              <a:prstGeom prst="rightArrow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4" name="Group 24"/>
              <p:cNvGrpSpPr/>
              <p:nvPr/>
            </p:nvGrpSpPr>
            <p:grpSpPr bwMode="auto">
              <a:xfrm>
                <a:off x="7223536" y="4655049"/>
                <a:ext cx="867653" cy="786314"/>
                <a:chOff x="7224046" y="3201314"/>
                <a:chExt cx="867771" cy="786383"/>
              </a:xfrm>
              <a:solidFill>
                <a:schemeClr val="accent1"/>
              </a:solidFill>
            </p:grpSpPr>
            <p:sp>
              <p:nvSpPr>
                <p:cNvPr id="26" name="Right Arrow 25"/>
                <p:cNvSpPr/>
                <p:nvPr/>
              </p:nvSpPr>
              <p:spPr>
                <a:xfrm rot="8050794">
                  <a:off x="7073170" y="3352190"/>
                  <a:ext cx="786383" cy="484632"/>
                </a:xfrm>
                <a:prstGeom prst="rightArrow">
                  <a:avLst/>
                </a:pr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7" name="Right Arrow 26"/>
                <p:cNvSpPr/>
                <p:nvPr/>
              </p:nvSpPr>
              <p:spPr>
                <a:xfrm rot="2749644">
                  <a:off x="7456309" y="3352190"/>
                  <a:ext cx="786383" cy="484632"/>
                </a:xfrm>
                <a:prstGeom prst="rightArrow">
                  <a:avLst/>
                </a:pr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5" name="Text Box 8"/>
              <p:cNvSpPr txBox="1">
                <a:spLocks noChangeArrowheads="1"/>
              </p:cNvSpPr>
              <p:nvPr/>
            </p:nvSpPr>
            <p:spPr bwMode="auto">
              <a:xfrm>
                <a:off x="6354763" y="5580063"/>
                <a:ext cx="1112837" cy="3698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b="1" dirty="0">
                    <a:solidFill>
                      <a:srgbClr val="000000"/>
                    </a:solidFill>
                    <a:cs typeface="Arial" pitchFamily="34" charset="0"/>
                  </a:rPr>
                  <a:t>negative</a:t>
                </a:r>
              </a:p>
            </p:txBody>
          </p:sp>
        </p:grpSp>
        <p:pic>
          <p:nvPicPr>
            <p:cNvPr id="8" name="Picture 12" descr="A:\Untitled.tif"/>
            <p:cNvPicPr>
              <a:picLocks noChangeAspect="1" noChangeArrowheads="1"/>
            </p:cNvPicPr>
            <p:nvPr/>
          </p:nvPicPr>
          <p:blipFill rotWithShape="1">
            <a:blip r:embed="rId9"/>
            <a:srcRect l="22774" r="3419"/>
            <a:stretch/>
          </p:blipFill>
          <p:spPr bwMode="auto">
            <a:xfrm>
              <a:off x="169649" y="2842589"/>
              <a:ext cx="1862501" cy="186259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9" name="TextBox 8"/>
            <p:cNvSpPr txBox="1"/>
            <p:nvPr/>
          </p:nvSpPr>
          <p:spPr bwMode="auto">
            <a:xfrm>
              <a:off x="719138" y="3141663"/>
              <a:ext cx="973137" cy="584200"/>
            </a:xfrm>
            <a:prstGeom prst="rect">
              <a:avLst/>
            </a:prstGeom>
            <a:solidFill>
              <a:schemeClr val="bg2">
                <a:lumMod val="75000"/>
                <a:alpha val="50000"/>
              </a:schemeClr>
            </a:solidFill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road kill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sample</a:t>
              </a:r>
            </a:p>
          </p:txBody>
        </p:sp>
        <p:sp>
          <p:nvSpPr>
            <p:cNvPr id="10" name="Right Arrow 9"/>
            <p:cNvSpPr/>
            <p:nvPr/>
          </p:nvSpPr>
          <p:spPr bwMode="auto">
            <a:xfrm>
              <a:off x="1806575" y="3571875"/>
              <a:ext cx="787400" cy="484188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489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Oval 2"/>
          <p:cNvSpPr>
            <a:spLocks noChangeArrowheads="1"/>
          </p:cNvSpPr>
          <p:nvPr/>
        </p:nvSpPr>
        <p:spPr bwMode="auto">
          <a:xfrm>
            <a:off x="4817995" y="3959189"/>
            <a:ext cx="2514600" cy="1397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Rabies control/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elimination</a:t>
            </a:r>
          </a:p>
        </p:txBody>
      </p:sp>
      <p:sp>
        <p:nvSpPr>
          <p:cNvPr id="932867" name="Oval 3"/>
          <p:cNvSpPr>
            <a:spLocks noChangeArrowheads="1"/>
          </p:cNvSpPr>
          <p:nvPr/>
        </p:nvSpPr>
        <p:spPr bwMode="auto">
          <a:xfrm>
            <a:off x="6702550" y="231099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Enhanced rabies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</a:rPr>
              <a:t>Surveillance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8" name="Oval 4"/>
          <p:cNvSpPr>
            <a:spLocks noChangeArrowheads="1"/>
          </p:cNvSpPr>
          <p:nvPr/>
        </p:nvSpPr>
        <p:spPr bwMode="auto">
          <a:xfrm>
            <a:off x="152400" y="279440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Research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9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32885" name="Oval 21"/>
          <p:cNvSpPr>
            <a:spLocks noChangeArrowheads="1"/>
          </p:cNvSpPr>
          <p:nvPr/>
        </p:nvSpPr>
        <p:spPr bwMode="auto">
          <a:xfrm>
            <a:off x="1371600" y="45720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Monitoring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65">
            <a:off x="4793484" y="1581941"/>
            <a:ext cx="2276475" cy="58578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60406">
            <a:off x="1534655" y="1933523"/>
            <a:ext cx="2114719" cy="58578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66435">
            <a:off x="1981634" y="2838878"/>
            <a:ext cx="3243206" cy="64233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7689">
            <a:off x="3905861" y="2411275"/>
            <a:ext cx="2702645" cy="585787"/>
          </a:xfrm>
          <a:prstGeom prst="rect">
            <a:avLst/>
          </a:prstGeom>
        </p:spPr>
      </p:pic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rgbClr val="9966FF">
                <a:alpha val="40000"/>
              </a:srgbClr>
            </a:glow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srgbClr val="FF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706776"/>
            <a:ext cx="3011487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455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61937"/>
            <a:ext cx="7924800" cy="3962400"/>
          </a:xfrm>
        </p:spPr>
        <p:txBody>
          <a:bodyPr/>
          <a:lstStyle/>
          <a:p>
            <a:r>
              <a:rPr lang="en-US" sz="4400" b="1" dirty="0" smtClean="0"/>
              <a:t>Field Operations:  </a:t>
            </a:r>
            <a:br>
              <a:rPr lang="en-US" sz="4400" b="1" dirty="0" smtClean="0"/>
            </a:br>
            <a:r>
              <a:rPr lang="en-US" sz="4400" b="1" dirty="0" smtClean="0"/>
              <a:t>Determining ORV Bait Distribution Planning</a:t>
            </a:r>
            <a:br>
              <a:rPr lang="en-US" sz="4400" b="1" dirty="0" smtClean="0"/>
            </a:br>
            <a:r>
              <a:rPr lang="en-US" sz="4400" b="1" dirty="0"/>
              <a:t/>
            </a:r>
            <a:br>
              <a:rPr lang="en-US" sz="4400" b="1" dirty="0"/>
            </a:br>
            <a:endParaRPr 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510528"/>
            <a:ext cx="2096814" cy="347472"/>
          </a:xfrm>
          <a:prstGeom prst="rect">
            <a:avLst/>
          </a:prstGeom>
          <a:effectLst>
            <a:outerShdw blurRad="50800" dist="50800" dir="5400000" algn="ctr" rotWithShape="0">
              <a:schemeClr val="tx2"/>
            </a:outerShdw>
          </a:effectLst>
        </p:spPr>
      </p:pic>
      <p:pic>
        <p:nvPicPr>
          <p:cNvPr id="9" name="Picture 6" descr="big ri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553" y="2819400"/>
            <a:ext cx="2096436" cy="163501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7" descr="plane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9319" y="2791427"/>
            <a:ext cx="2199482" cy="164989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DSC_00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2819400"/>
            <a:ext cx="2133600" cy="16144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T:\ORV Programs\1995-2007\2006\2006 Pics ORV\DSC_02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381" y="4224337"/>
            <a:ext cx="1825769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307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grpSp>
        <p:nvGrpSpPr>
          <p:cNvPr id="3" name="Group 2"/>
          <p:cNvGrpSpPr/>
          <p:nvPr/>
        </p:nvGrpSpPr>
        <p:grpSpPr>
          <a:xfrm>
            <a:off x="182563" y="1069666"/>
            <a:ext cx="8596312" cy="5102534"/>
            <a:chOff x="182563" y="685800"/>
            <a:chExt cx="8596312" cy="5102534"/>
          </a:xfrm>
        </p:grpSpPr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52425" y="868363"/>
              <a:ext cx="2376488" cy="547687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3399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1930400" y="727075"/>
              <a:ext cx="165100" cy="8223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EAEC5E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390525" y="939800"/>
              <a:ext cx="230187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oral rabies vaccine</a:t>
              </a:r>
            </a:p>
          </p:txBody>
        </p:sp>
        <p:sp>
          <p:nvSpPr>
            <p:cNvPr id="7" name="Rectangle 13"/>
            <p:cNvSpPr>
              <a:spLocks noChangeArrowheads="1"/>
            </p:cNvSpPr>
            <p:nvPr/>
          </p:nvSpPr>
          <p:spPr bwMode="auto">
            <a:xfrm>
              <a:off x="352425" y="3105150"/>
              <a:ext cx="2376488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354013" y="1431925"/>
              <a:ext cx="2376487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3399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354013" y="1990725"/>
              <a:ext cx="2376487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354013" y="2544763"/>
              <a:ext cx="2376487" cy="547687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54013" y="3651250"/>
              <a:ext cx="2376487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354013" y="4203700"/>
              <a:ext cx="2376487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354013" y="4743450"/>
              <a:ext cx="2376487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636588" y="1504950"/>
              <a:ext cx="1719262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bait/attractant</a:t>
              </a:r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533400" y="2051050"/>
              <a:ext cx="2137124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rgbClr val="000000"/>
                  </a:solidFill>
                  <a:latin typeface="Arial" pitchFamily="34" charset="0"/>
                </a:rPr>
                <a:t>d</a:t>
              </a: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istribution mode</a:t>
              </a:r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461963" y="3184525"/>
              <a:ext cx="2271712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distribution pattern</a:t>
              </a: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auto">
            <a:xfrm>
              <a:off x="546100" y="3744913"/>
              <a:ext cx="21177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baiting frequency</a:t>
              </a:r>
            </a:p>
          </p:txBody>
        </p:sp>
        <p:sp>
          <p:nvSpPr>
            <p:cNvPr id="19" name="Text Box 22"/>
            <p:cNvSpPr txBox="1">
              <a:spLocks noChangeArrowheads="1"/>
            </p:cNvSpPr>
            <p:nvPr/>
          </p:nvSpPr>
          <p:spPr bwMode="auto">
            <a:xfrm>
              <a:off x="701675" y="4337050"/>
              <a:ext cx="1763713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time of baiting</a:t>
              </a:r>
            </a:p>
          </p:txBody>
        </p:sp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387350" y="4859338"/>
              <a:ext cx="2129302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   ORV area size </a:t>
              </a:r>
            </a:p>
          </p:txBody>
        </p:sp>
        <p:sp>
          <p:nvSpPr>
            <p:cNvPr id="21" name="Text Box 24"/>
            <p:cNvSpPr txBox="1">
              <a:spLocks noChangeArrowheads="1"/>
            </p:cNvSpPr>
            <p:nvPr/>
          </p:nvSpPr>
          <p:spPr bwMode="auto">
            <a:xfrm>
              <a:off x="858838" y="2586038"/>
              <a:ext cx="1468437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bait density</a:t>
              </a:r>
            </a:p>
          </p:txBody>
        </p:sp>
        <p:sp>
          <p:nvSpPr>
            <p:cNvPr id="22" name="Rectangle 39"/>
            <p:cNvSpPr>
              <a:spLocks noChangeArrowheads="1"/>
            </p:cNvSpPr>
            <p:nvPr/>
          </p:nvSpPr>
          <p:spPr bwMode="auto">
            <a:xfrm>
              <a:off x="182563" y="685800"/>
              <a:ext cx="2743200" cy="4822825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 dirty="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23" name="Rectangle 17"/>
            <p:cNvSpPr>
              <a:spLocks noChangeArrowheads="1"/>
            </p:cNvSpPr>
            <p:nvPr/>
          </p:nvSpPr>
          <p:spPr bwMode="auto">
            <a:xfrm>
              <a:off x="3292475" y="882651"/>
              <a:ext cx="2376488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3290888" y="1431926"/>
              <a:ext cx="2376488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3290888" y="1981201"/>
              <a:ext cx="2376488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33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3290888" y="2530476"/>
              <a:ext cx="2376488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33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3290888" y="3076576"/>
              <a:ext cx="2376488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33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>
              <a:off x="3554413" y="955676"/>
              <a:ext cx="18764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species factors</a:t>
              </a:r>
            </a:p>
          </p:txBody>
        </p:sp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3351213" y="1503363"/>
              <a:ext cx="23495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habitat</a:t>
              </a:r>
              <a:r>
                <a:rPr lang="en-US" dirty="0" smtClean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preferences</a:t>
              </a:r>
            </a:p>
          </p:txBody>
        </p:sp>
        <p:sp>
          <p:nvSpPr>
            <p:cNvPr id="30" name="Text Box 31"/>
            <p:cNvSpPr txBox="1">
              <a:spLocks noChangeArrowheads="1"/>
            </p:cNvSpPr>
            <p:nvPr/>
          </p:nvSpPr>
          <p:spPr bwMode="auto">
            <a:xfrm>
              <a:off x="3659188" y="2052638"/>
              <a:ext cx="155257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pop. density</a:t>
              </a:r>
            </a:p>
          </p:txBody>
        </p:sp>
        <p:sp>
          <p:nvSpPr>
            <p:cNvPr id="31" name="Text Box 32"/>
            <p:cNvSpPr txBox="1">
              <a:spLocks noChangeArrowheads="1"/>
            </p:cNvSpPr>
            <p:nvPr/>
          </p:nvSpPr>
          <p:spPr bwMode="auto">
            <a:xfrm>
              <a:off x="3605213" y="2603501"/>
              <a:ext cx="173355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pop. structure</a:t>
              </a:r>
            </a:p>
          </p:txBody>
        </p:sp>
        <p:sp>
          <p:nvSpPr>
            <p:cNvPr id="32" name="Text Box 33"/>
            <p:cNvSpPr txBox="1">
              <a:spLocks noChangeArrowheads="1"/>
            </p:cNvSpPr>
            <p:nvPr/>
          </p:nvSpPr>
          <p:spPr bwMode="auto">
            <a:xfrm>
              <a:off x="3563938" y="3149601"/>
              <a:ext cx="1820863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pop. dynamics</a:t>
              </a:r>
            </a:p>
          </p:txBody>
        </p:sp>
        <p:sp>
          <p:nvSpPr>
            <p:cNvPr id="33" name="Rectangle 34"/>
            <p:cNvSpPr>
              <a:spLocks noChangeArrowheads="1"/>
            </p:cNvSpPr>
            <p:nvPr/>
          </p:nvSpPr>
          <p:spPr bwMode="auto">
            <a:xfrm>
              <a:off x="3290888" y="3625851"/>
              <a:ext cx="2376488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33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34" name="Text Box 35"/>
            <p:cNvSpPr txBox="1">
              <a:spLocks noChangeArrowheads="1"/>
            </p:cNvSpPr>
            <p:nvPr/>
          </p:nvSpPr>
          <p:spPr bwMode="auto">
            <a:xfrm>
              <a:off x="3321050" y="3671888"/>
              <a:ext cx="2354263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movement patterns</a:t>
              </a:r>
            </a:p>
          </p:txBody>
        </p:sp>
        <p:sp>
          <p:nvSpPr>
            <p:cNvPr id="35" name="Rectangle 47"/>
            <p:cNvSpPr>
              <a:spLocks noChangeArrowheads="1"/>
            </p:cNvSpPr>
            <p:nvPr/>
          </p:nvSpPr>
          <p:spPr bwMode="auto">
            <a:xfrm>
              <a:off x="3108325" y="700088"/>
              <a:ext cx="2743200" cy="4159250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 dirty="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36" name="Rectangle 59"/>
            <p:cNvSpPr>
              <a:spLocks noChangeArrowheads="1"/>
            </p:cNvSpPr>
            <p:nvPr/>
          </p:nvSpPr>
          <p:spPr bwMode="auto">
            <a:xfrm>
              <a:off x="6219825" y="868363"/>
              <a:ext cx="2376488" cy="547687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37" name="Rectangle 60"/>
            <p:cNvSpPr>
              <a:spLocks noChangeArrowheads="1"/>
            </p:cNvSpPr>
            <p:nvPr/>
          </p:nvSpPr>
          <p:spPr bwMode="auto">
            <a:xfrm>
              <a:off x="6218238" y="1417638"/>
              <a:ext cx="2376487" cy="547687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38" name="Rectangle 61"/>
            <p:cNvSpPr>
              <a:spLocks noChangeArrowheads="1"/>
            </p:cNvSpPr>
            <p:nvPr/>
          </p:nvSpPr>
          <p:spPr bwMode="auto">
            <a:xfrm>
              <a:off x="6218238" y="1966913"/>
              <a:ext cx="2376487" cy="547687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33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39" name="Rectangle 62"/>
            <p:cNvSpPr>
              <a:spLocks noChangeArrowheads="1"/>
            </p:cNvSpPr>
            <p:nvPr/>
          </p:nvSpPr>
          <p:spPr bwMode="auto">
            <a:xfrm>
              <a:off x="6218238" y="2516188"/>
              <a:ext cx="2376487" cy="547687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33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40" name="Rectangle 63"/>
            <p:cNvSpPr>
              <a:spLocks noChangeArrowheads="1"/>
            </p:cNvSpPr>
            <p:nvPr/>
          </p:nvSpPr>
          <p:spPr bwMode="auto">
            <a:xfrm>
              <a:off x="6218238" y="3062288"/>
              <a:ext cx="2376487" cy="547687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33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41" name="Text Box 64"/>
            <p:cNvSpPr txBox="1">
              <a:spLocks noChangeArrowheads="1"/>
            </p:cNvSpPr>
            <p:nvPr/>
          </p:nvSpPr>
          <p:spPr bwMode="auto">
            <a:xfrm>
              <a:off x="6481763" y="941388"/>
              <a:ext cx="1154112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     rivers</a:t>
              </a:r>
            </a:p>
          </p:txBody>
        </p:sp>
        <p:sp>
          <p:nvSpPr>
            <p:cNvPr id="42" name="Text Box 65"/>
            <p:cNvSpPr txBox="1">
              <a:spLocks noChangeArrowheads="1"/>
            </p:cNvSpPr>
            <p:nvPr/>
          </p:nvSpPr>
          <p:spPr bwMode="auto">
            <a:xfrm>
              <a:off x="6278563" y="1489075"/>
              <a:ext cx="133667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        lakes</a:t>
              </a:r>
            </a:p>
          </p:txBody>
        </p:sp>
        <p:sp>
          <p:nvSpPr>
            <p:cNvPr id="43" name="Text Box 66"/>
            <p:cNvSpPr txBox="1">
              <a:spLocks noChangeArrowheads="1"/>
            </p:cNvSpPr>
            <p:nvPr/>
          </p:nvSpPr>
          <p:spPr bwMode="auto">
            <a:xfrm>
              <a:off x="6400800" y="2038350"/>
              <a:ext cx="227818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mountain habitats</a:t>
              </a:r>
            </a:p>
          </p:txBody>
        </p:sp>
        <p:sp>
          <p:nvSpPr>
            <p:cNvPr id="44" name="Text Box 67"/>
            <p:cNvSpPr txBox="1">
              <a:spLocks noChangeArrowheads="1"/>
            </p:cNvSpPr>
            <p:nvPr/>
          </p:nvSpPr>
          <p:spPr bwMode="auto">
            <a:xfrm>
              <a:off x="6218238" y="3146425"/>
              <a:ext cx="23971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major road systems</a:t>
              </a:r>
            </a:p>
          </p:txBody>
        </p:sp>
        <p:sp>
          <p:nvSpPr>
            <p:cNvPr id="45" name="Text Box 68"/>
            <p:cNvSpPr txBox="1">
              <a:spLocks noChangeArrowheads="1"/>
            </p:cNvSpPr>
            <p:nvPr/>
          </p:nvSpPr>
          <p:spPr bwMode="auto">
            <a:xfrm>
              <a:off x="6218238" y="3692525"/>
              <a:ext cx="22860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metropolitan areas</a:t>
              </a:r>
            </a:p>
          </p:txBody>
        </p:sp>
        <p:sp>
          <p:nvSpPr>
            <p:cNvPr id="46" name="Rectangle 69"/>
            <p:cNvSpPr>
              <a:spLocks noChangeArrowheads="1"/>
            </p:cNvSpPr>
            <p:nvPr/>
          </p:nvSpPr>
          <p:spPr bwMode="auto">
            <a:xfrm>
              <a:off x="6218238" y="3611563"/>
              <a:ext cx="2376487" cy="547687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33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47" name="Text Box 70"/>
            <p:cNvSpPr txBox="1">
              <a:spLocks noChangeArrowheads="1"/>
            </p:cNvSpPr>
            <p:nvPr/>
          </p:nvSpPr>
          <p:spPr bwMode="auto">
            <a:xfrm>
              <a:off x="6583363" y="2597150"/>
              <a:ext cx="1497012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</a:rPr>
                <a:t>pine habitat</a:t>
              </a:r>
            </a:p>
          </p:txBody>
        </p:sp>
        <p:sp>
          <p:nvSpPr>
            <p:cNvPr id="48" name="Rectangle 71"/>
            <p:cNvSpPr>
              <a:spLocks noChangeArrowheads="1"/>
            </p:cNvSpPr>
            <p:nvPr/>
          </p:nvSpPr>
          <p:spPr bwMode="auto">
            <a:xfrm>
              <a:off x="6035675" y="685800"/>
              <a:ext cx="2743200" cy="3657600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FFCC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 dirty="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3276600" y="4176712"/>
              <a:ext cx="2376488" cy="547688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9933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CCFFCC"/>
                </a:solidFill>
                <a:latin typeface="Arial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427079" y="4267200"/>
              <a:ext cx="21355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t</a:t>
              </a: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ranslocation pot.</a:t>
              </a:r>
              <a:endPara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1" name="Group 72"/>
            <p:cNvGrpSpPr>
              <a:grpSpLocks/>
            </p:cNvGrpSpPr>
            <p:nvPr/>
          </p:nvGrpSpPr>
          <p:grpSpPr bwMode="auto">
            <a:xfrm rot="-1754701">
              <a:off x="3023166" y="3095934"/>
              <a:ext cx="1016000" cy="2692400"/>
              <a:chOff x="4896" y="2289"/>
              <a:chExt cx="640" cy="1696"/>
            </a:xfrm>
            <a:solidFill>
              <a:schemeClr val="bg1">
                <a:lumMod val="50000"/>
              </a:schemeClr>
            </a:solidFill>
          </p:grpSpPr>
          <p:grpSp>
            <p:nvGrpSpPr>
              <p:cNvPr id="52" name="Group 73"/>
              <p:cNvGrpSpPr>
                <a:grpSpLocks/>
              </p:cNvGrpSpPr>
              <p:nvPr/>
            </p:nvGrpSpPr>
            <p:grpSpPr bwMode="auto">
              <a:xfrm>
                <a:off x="4962" y="3412"/>
                <a:ext cx="574" cy="573"/>
                <a:chOff x="3904" y="2577"/>
                <a:chExt cx="574" cy="573"/>
              </a:xfrm>
              <a:grpFill/>
            </p:grpSpPr>
            <p:sp>
              <p:nvSpPr>
                <p:cNvPr id="64" name="Freeform 74"/>
                <p:cNvSpPr>
                  <a:spLocks/>
                </p:cNvSpPr>
                <p:nvPr/>
              </p:nvSpPr>
              <p:spPr bwMode="auto">
                <a:xfrm>
                  <a:off x="4385" y="2676"/>
                  <a:ext cx="93" cy="124"/>
                </a:xfrm>
                <a:custGeom>
                  <a:avLst/>
                  <a:gdLst>
                    <a:gd name="T0" fmla="*/ 7 w 187"/>
                    <a:gd name="T1" fmla="*/ 54 h 247"/>
                    <a:gd name="T2" fmla="*/ 2 w 187"/>
                    <a:gd name="T3" fmla="*/ 50 h 247"/>
                    <a:gd name="T4" fmla="*/ 0 w 187"/>
                    <a:gd name="T5" fmla="*/ 46 h 247"/>
                    <a:gd name="T6" fmla="*/ 0 w 187"/>
                    <a:gd name="T7" fmla="*/ 42 h 247"/>
                    <a:gd name="T8" fmla="*/ 1 w 187"/>
                    <a:gd name="T9" fmla="*/ 38 h 247"/>
                    <a:gd name="T10" fmla="*/ 3 w 187"/>
                    <a:gd name="T11" fmla="*/ 34 h 247"/>
                    <a:gd name="T12" fmla="*/ 7 w 187"/>
                    <a:gd name="T13" fmla="*/ 31 h 247"/>
                    <a:gd name="T14" fmla="*/ 10 w 187"/>
                    <a:gd name="T15" fmla="*/ 28 h 247"/>
                    <a:gd name="T16" fmla="*/ 14 w 187"/>
                    <a:gd name="T17" fmla="*/ 25 h 247"/>
                    <a:gd name="T18" fmla="*/ 17 w 187"/>
                    <a:gd name="T19" fmla="*/ 23 h 247"/>
                    <a:gd name="T20" fmla="*/ 19 w 187"/>
                    <a:gd name="T21" fmla="*/ 21 h 247"/>
                    <a:gd name="T22" fmla="*/ 21 w 187"/>
                    <a:gd name="T23" fmla="*/ 19 h 247"/>
                    <a:gd name="T24" fmla="*/ 23 w 187"/>
                    <a:gd name="T25" fmla="*/ 16 h 247"/>
                    <a:gd name="T26" fmla="*/ 25 w 187"/>
                    <a:gd name="T27" fmla="*/ 14 h 247"/>
                    <a:gd name="T28" fmla="*/ 27 w 187"/>
                    <a:gd name="T29" fmla="*/ 13 h 247"/>
                    <a:gd name="T30" fmla="*/ 29 w 187"/>
                    <a:gd name="T31" fmla="*/ 12 h 247"/>
                    <a:gd name="T32" fmla="*/ 30 w 187"/>
                    <a:gd name="T33" fmla="*/ 11 h 247"/>
                    <a:gd name="T34" fmla="*/ 31 w 187"/>
                    <a:gd name="T35" fmla="*/ 7 h 247"/>
                    <a:gd name="T36" fmla="*/ 33 w 187"/>
                    <a:gd name="T37" fmla="*/ 4 h 247"/>
                    <a:gd name="T38" fmla="*/ 34 w 187"/>
                    <a:gd name="T39" fmla="*/ 1 h 247"/>
                    <a:gd name="T40" fmla="*/ 35 w 187"/>
                    <a:gd name="T41" fmla="*/ 0 h 247"/>
                    <a:gd name="T42" fmla="*/ 37 w 187"/>
                    <a:gd name="T43" fmla="*/ 2 h 247"/>
                    <a:gd name="T44" fmla="*/ 37 w 187"/>
                    <a:gd name="T45" fmla="*/ 6 h 247"/>
                    <a:gd name="T46" fmla="*/ 37 w 187"/>
                    <a:gd name="T47" fmla="*/ 11 h 247"/>
                    <a:gd name="T48" fmla="*/ 36 w 187"/>
                    <a:gd name="T49" fmla="*/ 14 h 247"/>
                    <a:gd name="T50" fmla="*/ 38 w 187"/>
                    <a:gd name="T51" fmla="*/ 17 h 247"/>
                    <a:gd name="T52" fmla="*/ 40 w 187"/>
                    <a:gd name="T53" fmla="*/ 20 h 247"/>
                    <a:gd name="T54" fmla="*/ 42 w 187"/>
                    <a:gd name="T55" fmla="*/ 23 h 247"/>
                    <a:gd name="T56" fmla="*/ 43 w 187"/>
                    <a:gd name="T57" fmla="*/ 27 h 247"/>
                    <a:gd name="T58" fmla="*/ 45 w 187"/>
                    <a:gd name="T59" fmla="*/ 30 h 247"/>
                    <a:gd name="T60" fmla="*/ 46 w 187"/>
                    <a:gd name="T61" fmla="*/ 33 h 247"/>
                    <a:gd name="T62" fmla="*/ 46 w 187"/>
                    <a:gd name="T63" fmla="*/ 37 h 247"/>
                    <a:gd name="T64" fmla="*/ 46 w 187"/>
                    <a:gd name="T65" fmla="*/ 40 h 247"/>
                    <a:gd name="T66" fmla="*/ 46 w 187"/>
                    <a:gd name="T67" fmla="*/ 43 h 247"/>
                    <a:gd name="T68" fmla="*/ 46 w 187"/>
                    <a:gd name="T69" fmla="*/ 46 h 247"/>
                    <a:gd name="T70" fmla="*/ 45 w 187"/>
                    <a:gd name="T71" fmla="*/ 48 h 247"/>
                    <a:gd name="T72" fmla="*/ 44 w 187"/>
                    <a:gd name="T73" fmla="*/ 50 h 247"/>
                    <a:gd name="T74" fmla="*/ 43 w 187"/>
                    <a:gd name="T75" fmla="*/ 53 h 247"/>
                    <a:gd name="T76" fmla="*/ 41 w 187"/>
                    <a:gd name="T77" fmla="*/ 55 h 247"/>
                    <a:gd name="T78" fmla="*/ 39 w 187"/>
                    <a:gd name="T79" fmla="*/ 57 h 247"/>
                    <a:gd name="T80" fmla="*/ 37 w 187"/>
                    <a:gd name="T81" fmla="*/ 59 h 247"/>
                    <a:gd name="T82" fmla="*/ 33 w 187"/>
                    <a:gd name="T83" fmla="*/ 61 h 247"/>
                    <a:gd name="T84" fmla="*/ 29 w 187"/>
                    <a:gd name="T85" fmla="*/ 62 h 247"/>
                    <a:gd name="T86" fmla="*/ 25 w 187"/>
                    <a:gd name="T87" fmla="*/ 62 h 247"/>
                    <a:gd name="T88" fmla="*/ 21 w 187"/>
                    <a:gd name="T89" fmla="*/ 61 h 247"/>
                    <a:gd name="T90" fmla="*/ 17 w 187"/>
                    <a:gd name="T91" fmla="*/ 60 h 247"/>
                    <a:gd name="T92" fmla="*/ 14 w 187"/>
                    <a:gd name="T93" fmla="*/ 58 h 247"/>
                    <a:gd name="T94" fmla="*/ 10 w 187"/>
                    <a:gd name="T95" fmla="*/ 56 h 247"/>
                    <a:gd name="T96" fmla="*/ 7 w 187"/>
                    <a:gd name="T97" fmla="*/ 54 h 247"/>
                    <a:gd name="T98" fmla="*/ 7 w 187"/>
                    <a:gd name="T99" fmla="*/ 54 h 247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7"/>
                    <a:gd name="T151" fmla="*/ 0 h 247"/>
                    <a:gd name="T152" fmla="*/ 187 w 187"/>
                    <a:gd name="T153" fmla="*/ 247 h 247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7" h="247">
                      <a:moveTo>
                        <a:pt x="29" y="214"/>
                      </a:moveTo>
                      <a:lnTo>
                        <a:pt x="11" y="198"/>
                      </a:lnTo>
                      <a:lnTo>
                        <a:pt x="1" y="182"/>
                      </a:lnTo>
                      <a:lnTo>
                        <a:pt x="0" y="166"/>
                      </a:lnTo>
                      <a:lnTo>
                        <a:pt x="5" y="151"/>
                      </a:lnTo>
                      <a:lnTo>
                        <a:pt x="14" y="136"/>
                      </a:lnTo>
                      <a:lnTo>
                        <a:pt x="28" y="122"/>
                      </a:lnTo>
                      <a:lnTo>
                        <a:pt x="43" y="109"/>
                      </a:lnTo>
                      <a:lnTo>
                        <a:pt x="59" y="98"/>
                      </a:lnTo>
                      <a:lnTo>
                        <a:pt x="69" y="90"/>
                      </a:lnTo>
                      <a:lnTo>
                        <a:pt x="79" y="81"/>
                      </a:lnTo>
                      <a:lnTo>
                        <a:pt x="87" y="73"/>
                      </a:lnTo>
                      <a:lnTo>
                        <a:pt x="95" y="63"/>
                      </a:lnTo>
                      <a:lnTo>
                        <a:pt x="102" y="56"/>
                      </a:lnTo>
                      <a:lnTo>
                        <a:pt x="109" y="49"/>
                      </a:lnTo>
                      <a:lnTo>
                        <a:pt x="116" y="45"/>
                      </a:lnTo>
                      <a:lnTo>
                        <a:pt x="121" y="43"/>
                      </a:lnTo>
                      <a:lnTo>
                        <a:pt x="126" y="28"/>
                      </a:lnTo>
                      <a:lnTo>
                        <a:pt x="132" y="14"/>
                      </a:lnTo>
                      <a:lnTo>
                        <a:pt x="137" y="3"/>
                      </a:lnTo>
                      <a:lnTo>
                        <a:pt x="142" y="0"/>
                      </a:lnTo>
                      <a:lnTo>
                        <a:pt x="149" y="8"/>
                      </a:lnTo>
                      <a:lnTo>
                        <a:pt x="150" y="24"/>
                      </a:lnTo>
                      <a:lnTo>
                        <a:pt x="148" y="43"/>
                      </a:lnTo>
                      <a:lnTo>
                        <a:pt x="146" y="55"/>
                      </a:lnTo>
                      <a:lnTo>
                        <a:pt x="154" y="67"/>
                      </a:lnTo>
                      <a:lnTo>
                        <a:pt x="162" y="79"/>
                      </a:lnTo>
                      <a:lnTo>
                        <a:pt x="169" y="92"/>
                      </a:lnTo>
                      <a:lnTo>
                        <a:pt x="175" y="106"/>
                      </a:lnTo>
                      <a:lnTo>
                        <a:pt x="180" y="119"/>
                      </a:lnTo>
                      <a:lnTo>
                        <a:pt x="184" y="132"/>
                      </a:lnTo>
                      <a:lnTo>
                        <a:pt x="186" y="146"/>
                      </a:lnTo>
                      <a:lnTo>
                        <a:pt x="187" y="160"/>
                      </a:lnTo>
                      <a:lnTo>
                        <a:pt x="187" y="170"/>
                      </a:lnTo>
                      <a:lnTo>
                        <a:pt x="185" y="181"/>
                      </a:lnTo>
                      <a:lnTo>
                        <a:pt x="182" y="190"/>
                      </a:lnTo>
                      <a:lnTo>
                        <a:pt x="179" y="200"/>
                      </a:lnTo>
                      <a:lnTo>
                        <a:pt x="173" y="210"/>
                      </a:lnTo>
                      <a:lnTo>
                        <a:pt x="166" y="218"/>
                      </a:lnTo>
                      <a:lnTo>
                        <a:pt x="158" y="226"/>
                      </a:lnTo>
                      <a:lnTo>
                        <a:pt x="149" y="234"/>
                      </a:lnTo>
                      <a:lnTo>
                        <a:pt x="133" y="243"/>
                      </a:lnTo>
                      <a:lnTo>
                        <a:pt x="117" y="247"/>
                      </a:lnTo>
                      <a:lnTo>
                        <a:pt x="102" y="247"/>
                      </a:lnTo>
                      <a:lnTo>
                        <a:pt x="86" y="244"/>
                      </a:lnTo>
                      <a:lnTo>
                        <a:pt x="71" y="239"/>
                      </a:lnTo>
                      <a:lnTo>
                        <a:pt x="57" y="231"/>
                      </a:lnTo>
                      <a:lnTo>
                        <a:pt x="43" y="223"/>
                      </a:lnTo>
                      <a:lnTo>
                        <a:pt x="29" y="2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5" name="Freeform 75"/>
                <p:cNvSpPr>
                  <a:spLocks/>
                </p:cNvSpPr>
                <p:nvPr/>
              </p:nvSpPr>
              <p:spPr bwMode="auto">
                <a:xfrm>
                  <a:off x="4344" y="2577"/>
                  <a:ext cx="76" cy="174"/>
                </a:xfrm>
                <a:custGeom>
                  <a:avLst/>
                  <a:gdLst>
                    <a:gd name="T0" fmla="*/ 16 w 153"/>
                    <a:gd name="T1" fmla="*/ 0 h 349"/>
                    <a:gd name="T2" fmla="*/ 15 w 153"/>
                    <a:gd name="T3" fmla="*/ 1 h 349"/>
                    <a:gd name="T4" fmla="*/ 14 w 153"/>
                    <a:gd name="T5" fmla="*/ 5 h 349"/>
                    <a:gd name="T6" fmla="*/ 14 w 153"/>
                    <a:gd name="T7" fmla="*/ 9 h 349"/>
                    <a:gd name="T8" fmla="*/ 14 w 153"/>
                    <a:gd name="T9" fmla="*/ 13 h 349"/>
                    <a:gd name="T10" fmla="*/ 7 w 153"/>
                    <a:gd name="T11" fmla="*/ 18 h 349"/>
                    <a:gd name="T12" fmla="*/ 2 w 153"/>
                    <a:gd name="T13" fmla="*/ 27 h 349"/>
                    <a:gd name="T14" fmla="*/ 0 w 153"/>
                    <a:gd name="T15" fmla="*/ 39 h 349"/>
                    <a:gd name="T16" fmla="*/ 0 w 153"/>
                    <a:gd name="T17" fmla="*/ 53 h 349"/>
                    <a:gd name="T18" fmla="*/ 1 w 153"/>
                    <a:gd name="T19" fmla="*/ 66 h 349"/>
                    <a:gd name="T20" fmla="*/ 4 w 153"/>
                    <a:gd name="T21" fmla="*/ 76 h 349"/>
                    <a:gd name="T22" fmla="*/ 8 w 153"/>
                    <a:gd name="T23" fmla="*/ 84 h 349"/>
                    <a:gd name="T24" fmla="*/ 12 w 153"/>
                    <a:gd name="T25" fmla="*/ 87 h 349"/>
                    <a:gd name="T26" fmla="*/ 17 w 153"/>
                    <a:gd name="T27" fmla="*/ 85 h 349"/>
                    <a:gd name="T28" fmla="*/ 22 w 153"/>
                    <a:gd name="T29" fmla="*/ 81 h 349"/>
                    <a:gd name="T30" fmla="*/ 26 w 153"/>
                    <a:gd name="T31" fmla="*/ 75 h 349"/>
                    <a:gd name="T32" fmla="*/ 30 w 153"/>
                    <a:gd name="T33" fmla="*/ 68 h 349"/>
                    <a:gd name="T34" fmla="*/ 34 w 153"/>
                    <a:gd name="T35" fmla="*/ 61 h 349"/>
                    <a:gd name="T36" fmla="*/ 36 w 153"/>
                    <a:gd name="T37" fmla="*/ 54 h 349"/>
                    <a:gd name="T38" fmla="*/ 37 w 153"/>
                    <a:gd name="T39" fmla="*/ 47 h 349"/>
                    <a:gd name="T40" fmla="*/ 38 w 153"/>
                    <a:gd name="T41" fmla="*/ 42 h 349"/>
                    <a:gd name="T42" fmla="*/ 37 w 153"/>
                    <a:gd name="T43" fmla="*/ 38 h 349"/>
                    <a:gd name="T44" fmla="*/ 36 w 153"/>
                    <a:gd name="T45" fmla="*/ 33 h 349"/>
                    <a:gd name="T46" fmla="*/ 34 w 153"/>
                    <a:gd name="T47" fmla="*/ 28 h 349"/>
                    <a:gd name="T48" fmla="*/ 32 w 153"/>
                    <a:gd name="T49" fmla="*/ 24 h 349"/>
                    <a:gd name="T50" fmla="*/ 30 w 153"/>
                    <a:gd name="T51" fmla="*/ 20 h 349"/>
                    <a:gd name="T52" fmla="*/ 27 w 153"/>
                    <a:gd name="T53" fmla="*/ 17 h 349"/>
                    <a:gd name="T54" fmla="*/ 24 w 153"/>
                    <a:gd name="T55" fmla="*/ 14 h 349"/>
                    <a:gd name="T56" fmla="*/ 20 w 153"/>
                    <a:gd name="T57" fmla="*/ 13 h 349"/>
                    <a:gd name="T58" fmla="*/ 16 w 153"/>
                    <a:gd name="T59" fmla="*/ 0 h 349"/>
                    <a:gd name="T60" fmla="*/ 16 w 153"/>
                    <a:gd name="T61" fmla="*/ 0 h 34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53"/>
                    <a:gd name="T94" fmla="*/ 0 h 349"/>
                    <a:gd name="T95" fmla="*/ 153 w 153"/>
                    <a:gd name="T96" fmla="*/ 349 h 34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53" h="349">
                      <a:moveTo>
                        <a:pt x="67" y="0"/>
                      </a:moveTo>
                      <a:lnTo>
                        <a:pt x="62" y="7"/>
                      </a:lnTo>
                      <a:lnTo>
                        <a:pt x="59" y="20"/>
                      </a:lnTo>
                      <a:lnTo>
                        <a:pt x="59" y="37"/>
                      </a:lnTo>
                      <a:lnTo>
                        <a:pt x="59" y="53"/>
                      </a:lnTo>
                      <a:lnTo>
                        <a:pt x="28" y="73"/>
                      </a:lnTo>
                      <a:lnTo>
                        <a:pt x="10" y="111"/>
                      </a:lnTo>
                      <a:lnTo>
                        <a:pt x="0" y="159"/>
                      </a:lnTo>
                      <a:lnTo>
                        <a:pt x="0" y="212"/>
                      </a:lnTo>
                      <a:lnTo>
                        <a:pt x="7" y="264"/>
                      </a:lnTo>
                      <a:lnTo>
                        <a:pt x="19" y="307"/>
                      </a:lnTo>
                      <a:lnTo>
                        <a:pt x="33" y="338"/>
                      </a:lnTo>
                      <a:lnTo>
                        <a:pt x="48" y="349"/>
                      </a:lnTo>
                      <a:lnTo>
                        <a:pt x="68" y="341"/>
                      </a:lnTo>
                      <a:lnTo>
                        <a:pt x="88" y="325"/>
                      </a:lnTo>
                      <a:lnTo>
                        <a:pt x="106" y="302"/>
                      </a:lnTo>
                      <a:lnTo>
                        <a:pt x="123" y="275"/>
                      </a:lnTo>
                      <a:lnTo>
                        <a:pt x="136" y="245"/>
                      </a:lnTo>
                      <a:lnTo>
                        <a:pt x="146" y="218"/>
                      </a:lnTo>
                      <a:lnTo>
                        <a:pt x="151" y="191"/>
                      </a:lnTo>
                      <a:lnTo>
                        <a:pt x="153" y="170"/>
                      </a:lnTo>
                      <a:lnTo>
                        <a:pt x="149" y="152"/>
                      </a:lnTo>
                      <a:lnTo>
                        <a:pt x="145" y="134"/>
                      </a:lnTo>
                      <a:lnTo>
                        <a:pt x="138" y="115"/>
                      </a:lnTo>
                      <a:lnTo>
                        <a:pt x="131" y="98"/>
                      </a:lnTo>
                      <a:lnTo>
                        <a:pt x="120" y="82"/>
                      </a:lnTo>
                      <a:lnTo>
                        <a:pt x="110" y="69"/>
                      </a:lnTo>
                      <a:lnTo>
                        <a:pt x="97" y="59"/>
                      </a:lnTo>
                      <a:lnTo>
                        <a:pt x="83" y="5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6" name="Freeform 76"/>
                <p:cNvSpPr>
                  <a:spLocks/>
                </p:cNvSpPr>
                <p:nvPr/>
              </p:nvSpPr>
              <p:spPr bwMode="auto">
                <a:xfrm>
                  <a:off x="4256" y="2589"/>
                  <a:ext cx="80" cy="165"/>
                </a:xfrm>
                <a:custGeom>
                  <a:avLst/>
                  <a:gdLst>
                    <a:gd name="T0" fmla="*/ 16 w 160"/>
                    <a:gd name="T1" fmla="*/ 11 h 330"/>
                    <a:gd name="T2" fmla="*/ 24 w 160"/>
                    <a:gd name="T3" fmla="*/ 13 h 330"/>
                    <a:gd name="T4" fmla="*/ 31 w 160"/>
                    <a:gd name="T5" fmla="*/ 21 h 330"/>
                    <a:gd name="T6" fmla="*/ 37 w 160"/>
                    <a:gd name="T7" fmla="*/ 33 h 330"/>
                    <a:gd name="T8" fmla="*/ 40 w 160"/>
                    <a:gd name="T9" fmla="*/ 46 h 330"/>
                    <a:gd name="T10" fmla="*/ 40 w 160"/>
                    <a:gd name="T11" fmla="*/ 59 h 330"/>
                    <a:gd name="T12" fmla="*/ 40 w 160"/>
                    <a:gd name="T13" fmla="*/ 71 h 330"/>
                    <a:gd name="T14" fmla="*/ 38 w 160"/>
                    <a:gd name="T15" fmla="*/ 80 h 330"/>
                    <a:gd name="T16" fmla="*/ 35 w 160"/>
                    <a:gd name="T17" fmla="*/ 83 h 330"/>
                    <a:gd name="T18" fmla="*/ 29 w 160"/>
                    <a:gd name="T19" fmla="*/ 82 h 330"/>
                    <a:gd name="T20" fmla="*/ 23 w 160"/>
                    <a:gd name="T21" fmla="*/ 80 h 330"/>
                    <a:gd name="T22" fmla="*/ 18 w 160"/>
                    <a:gd name="T23" fmla="*/ 75 h 330"/>
                    <a:gd name="T24" fmla="*/ 12 w 160"/>
                    <a:gd name="T25" fmla="*/ 69 h 330"/>
                    <a:gd name="T26" fmla="*/ 9 w 160"/>
                    <a:gd name="T27" fmla="*/ 62 h 330"/>
                    <a:gd name="T28" fmla="*/ 5 w 160"/>
                    <a:gd name="T29" fmla="*/ 55 h 330"/>
                    <a:gd name="T30" fmla="*/ 1 w 160"/>
                    <a:gd name="T31" fmla="*/ 49 h 330"/>
                    <a:gd name="T32" fmla="*/ 1 w 160"/>
                    <a:gd name="T33" fmla="*/ 44 h 330"/>
                    <a:gd name="T34" fmla="*/ 0 w 160"/>
                    <a:gd name="T35" fmla="*/ 41 h 330"/>
                    <a:gd name="T36" fmla="*/ 0 w 160"/>
                    <a:gd name="T37" fmla="*/ 36 h 330"/>
                    <a:gd name="T38" fmla="*/ 1 w 160"/>
                    <a:gd name="T39" fmla="*/ 30 h 330"/>
                    <a:gd name="T40" fmla="*/ 1 w 160"/>
                    <a:gd name="T41" fmla="*/ 26 h 330"/>
                    <a:gd name="T42" fmla="*/ 3 w 160"/>
                    <a:gd name="T43" fmla="*/ 22 h 330"/>
                    <a:gd name="T44" fmla="*/ 5 w 160"/>
                    <a:gd name="T45" fmla="*/ 19 h 330"/>
                    <a:gd name="T46" fmla="*/ 7 w 160"/>
                    <a:gd name="T47" fmla="*/ 15 h 330"/>
                    <a:gd name="T48" fmla="*/ 10 w 160"/>
                    <a:gd name="T49" fmla="*/ 12 h 330"/>
                    <a:gd name="T50" fmla="*/ 10 w 160"/>
                    <a:gd name="T51" fmla="*/ 10 h 330"/>
                    <a:gd name="T52" fmla="*/ 10 w 160"/>
                    <a:gd name="T53" fmla="*/ 5 h 330"/>
                    <a:gd name="T54" fmla="*/ 10 w 160"/>
                    <a:gd name="T55" fmla="*/ 1 h 330"/>
                    <a:gd name="T56" fmla="*/ 12 w 160"/>
                    <a:gd name="T57" fmla="*/ 0 h 330"/>
                    <a:gd name="T58" fmla="*/ 12 w 160"/>
                    <a:gd name="T59" fmla="*/ 1 h 330"/>
                    <a:gd name="T60" fmla="*/ 14 w 160"/>
                    <a:gd name="T61" fmla="*/ 3 h 330"/>
                    <a:gd name="T62" fmla="*/ 15 w 160"/>
                    <a:gd name="T63" fmla="*/ 7 h 330"/>
                    <a:gd name="T64" fmla="*/ 16 w 160"/>
                    <a:gd name="T65" fmla="*/ 11 h 330"/>
                    <a:gd name="T66" fmla="*/ 16 w 160"/>
                    <a:gd name="T67" fmla="*/ 11 h 33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60"/>
                    <a:gd name="T103" fmla="*/ 0 h 330"/>
                    <a:gd name="T104" fmla="*/ 160 w 160"/>
                    <a:gd name="T105" fmla="*/ 330 h 33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60" h="330">
                      <a:moveTo>
                        <a:pt x="64" y="44"/>
                      </a:moveTo>
                      <a:lnTo>
                        <a:pt x="99" y="54"/>
                      </a:lnTo>
                      <a:lnTo>
                        <a:pt x="127" y="86"/>
                      </a:lnTo>
                      <a:lnTo>
                        <a:pt x="145" y="131"/>
                      </a:lnTo>
                      <a:lnTo>
                        <a:pt x="157" y="184"/>
                      </a:lnTo>
                      <a:lnTo>
                        <a:pt x="160" y="237"/>
                      </a:lnTo>
                      <a:lnTo>
                        <a:pt x="158" y="283"/>
                      </a:lnTo>
                      <a:lnTo>
                        <a:pt x="151" y="317"/>
                      </a:lnTo>
                      <a:lnTo>
                        <a:pt x="139" y="330"/>
                      </a:lnTo>
                      <a:lnTo>
                        <a:pt x="117" y="328"/>
                      </a:lnTo>
                      <a:lnTo>
                        <a:pt x="95" y="317"/>
                      </a:lnTo>
                      <a:lnTo>
                        <a:pt x="72" y="298"/>
                      </a:lnTo>
                      <a:lnTo>
                        <a:pt x="51" y="275"/>
                      </a:lnTo>
                      <a:lnTo>
                        <a:pt x="33" y="249"/>
                      </a:lnTo>
                      <a:lnTo>
                        <a:pt x="18" y="223"/>
                      </a:lnTo>
                      <a:lnTo>
                        <a:pt x="6" y="199"/>
                      </a:lnTo>
                      <a:lnTo>
                        <a:pt x="1" y="178"/>
                      </a:lnTo>
                      <a:lnTo>
                        <a:pt x="0" y="161"/>
                      </a:lnTo>
                      <a:lnTo>
                        <a:pt x="0" y="142"/>
                      </a:lnTo>
                      <a:lnTo>
                        <a:pt x="3" y="123"/>
                      </a:lnTo>
                      <a:lnTo>
                        <a:pt x="6" y="106"/>
                      </a:lnTo>
                      <a:lnTo>
                        <a:pt x="12" y="89"/>
                      </a:lnTo>
                      <a:lnTo>
                        <a:pt x="19" y="74"/>
                      </a:lnTo>
                      <a:lnTo>
                        <a:pt x="29" y="61"/>
                      </a:lnTo>
                      <a:lnTo>
                        <a:pt x="41" y="51"/>
                      </a:lnTo>
                      <a:lnTo>
                        <a:pt x="37" y="38"/>
                      </a:lnTo>
                      <a:lnTo>
                        <a:pt x="37" y="22"/>
                      </a:lnTo>
                      <a:lnTo>
                        <a:pt x="39" y="7"/>
                      </a:lnTo>
                      <a:lnTo>
                        <a:pt x="48" y="0"/>
                      </a:lnTo>
                      <a:lnTo>
                        <a:pt x="51" y="5"/>
                      </a:lnTo>
                      <a:lnTo>
                        <a:pt x="56" y="15"/>
                      </a:lnTo>
                      <a:lnTo>
                        <a:pt x="60" y="29"/>
                      </a:lnTo>
                      <a:lnTo>
                        <a:pt x="64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7" name="Freeform 77"/>
                <p:cNvSpPr>
                  <a:spLocks/>
                </p:cNvSpPr>
                <p:nvPr/>
              </p:nvSpPr>
              <p:spPr bwMode="auto">
                <a:xfrm>
                  <a:off x="4215" y="2699"/>
                  <a:ext cx="91" cy="116"/>
                </a:xfrm>
                <a:custGeom>
                  <a:avLst/>
                  <a:gdLst>
                    <a:gd name="T0" fmla="*/ 28 w 184"/>
                    <a:gd name="T1" fmla="*/ 19 h 231"/>
                    <a:gd name="T2" fmla="*/ 35 w 184"/>
                    <a:gd name="T3" fmla="*/ 23 h 231"/>
                    <a:gd name="T4" fmla="*/ 39 w 184"/>
                    <a:gd name="T5" fmla="*/ 26 h 231"/>
                    <a:gd name="T6" fmla="*/ 43 w 184"/>
                    <a:gd name="T7" fmla="*/ 30 h 231"/>
                    <a:gd name="T8" fmla="*/ 45 w 184"/>
                    <a:gd name="T9" fmla="*/ 34 h 231"/>
                    <a:gd name="T10" fmla="*/ 45 w 184"/>
                    <a:gd name="T11" fmla="*/ 38 h 231"/>
                    <a:gd name="T12" fmla="*/ 45 w 184"/>
                    <a:gd name="T13" fmla="*/ 41 h 231"/>
                    <a:gd name="T14" fmla="*/ 44 w 184"/>
                    <a:gd name="T15" fmla="*/ 44 h 231"/>
                    <a:gd name="T16" fmla="*/ 41 w 184"/>
                    <a:gd name="T17" fmla="*/ 48 h 231"/>
                    <a:gd name="T18" fmla="*/ 39 w 184"/>
                    <a:gd name="T19" fmla="*/ 50 h 231"/>
                    <a:gd name="T20" fmla="*/ 35 w 184"/>
                    <a:gd name="T21" fmla="*/ 53 h 231"/>
                    <a:gd name="T22" fmla="*/ 32 w 184"/>
                    <a:gd name="T23" fmla="*/ 55 h 231"/>
                    <a:gd name="T24" fmla="*/ 28 w 184"/>
                    <a:gd name="T25" fmla="*/ 57 h 231"/>
                    <a:gd name="T26" fmla="*/ 24 w 184"/>
                    <a:gd name="T27" fmla="*/ 58 h 231"/>
                    <a:gd name="T28" fmla="*/ 20 w 184"/>
                    <a:gd name="T29" fmla="*/ 58 h 231"/>
                    <a:gd name="T30" fmla="*/ 17 w 184"/>
                    <a:gd name="T31" fmla="*/ 58 h 231"/>
                    <a:gd name="T32" fmla="*/ 14 w 184"/>
                    <a:gd name="T33" fmla="*/ 57 h 231"/>
                    <a:gd name="T34" fmla="*/ 10 w 184"/>
                    <a:gd name="T35" fmla="*/ 55 h 231"/>
                    <a:gd name="T36" fmla="*/ 7 w 184"/>
                    <a:gd name="T37" fmla="*/ 53 h 231"/>
                    <a:gd name="T38" fmla="*/ 5 w 184"/>
                    <a:gd name="T39" fmla="*/ 51 h 231"/>
                    <a:gd name="T40" fmla="*/ 3 w 184"/>
                    <a:gd name="T41" fmla="*/ 48 h 231"/>
                    <a:gd name="T42" fmla="*/ 2 w 184"/>
                    <a:gd name="T43" fmla="*/ 46 h 231"/>
                    <a:gd name="T44" fmla="*/ 1 w 184"/>
                    <a:gd name="T45" fmla="*/ 43 h 231"/>
                    <a:gd name="T46" fmla="*/ 0 w 184"/>
                    <a:gd name="T47" fmla="*/ 40 h 231"/>
                    <a:gd name="T48" fmla="*/ 0 w 184"/>
                    <a:gd name="T49" fmla="*/ 36 h 231"/>
                    <a:gd name="T50" fmla="*/ 0 w 184"/>
                    <a:gd name="T51" fmla="*/ 31 h 231"/>
                    <a:gd name="T52" fmla="*/ 1 w 184"/>
                    <a:gd name="T53" fmla="*/ 26 h 231"/>
                    <a:gd name="T54" fmla="*/ 2 w 184"/>
                    <a:gd name="T55" fmla="*/ 21 h 231"/>
                    <a:gd name="T56" fmla="*/ 4 w 184"/>
                    <a:gd name="T57" fmla="*/ 16 h 231"/>
                    <a:gd name="T58" fmla="*/ 2 w 184"/>
                    <a:gd name="T59" fmla="*/ 13 h 231"/>
                    <a:gd name="T60" fmla="*/ 1 w 184"/>
                    <a:gd name="T61" fmla="*/ 8 h 231"/>
                    <a:gd name="T62" fmla="*/ 0 w 184"/>
                    <a:gd name="T63" fmla="*/ 4 h 231"/>
                    <a:gd name="T64" fmla="*/ 0 w 184"/>
                    <a:gd name="T65" fmla="*/ 0 h 231"/>
                    <a:gd name="T66" fmla="*/ 8 w 184"/>
                    <a:gd name="T67" fmla="*/ 9 h 231"/>
                    <a:gd name="T68" fmla="*/ 9 w 184"/>
                    <a:gd name="T69" fmla="*/ 8 h 231"/>
                    <a:gd name="T70" fmla="*/ 12 w 184"/>
                    <a:gd name="T71" fmla="*/ 8 h 231"/>
                    <a:gd name="T72" fmla="*/ 14 w 184"/>
                    <a:gd name="T73" fmla="*/ 10 h 231"/>
                    <a:gd name="T74" fmla="*/ 16 w 184"/>
                    <a:gd name="T75" fmla="*/ 11 h 231"/>
                    <a:gd name="T76" fmla="*/ 19 w 184"/>
                    <a:gd name="T77" fmla="*/ 13 h 231"/>
                    <a:gd name="T78" fmla="*/ 22 w 184"/>
                    <a:gd name="T79" fmla="*/ 15 h 231"/>
                    <a:gd name="T80" fmla="*/ 25 w 184"/>
                    <a:gd name="T81" fmla="*/ 17 h 231"/>
                    <a:gd name="T82" fmla="*/ 28 w 184"/>
                    <a:gd name="T83" fmla="*/ 19 h 231"/>
                    <a:gd name="T84" fmla="*/ 28 w 184"/>
                    <a:gd name="T85" fmla="*/ 19 h 2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84"/>
                    <a:gd name="T130" fmla="*/ 0 h 231"/>
                    <a:gd name="T131" fmla="*/ 184 w 184"/>
                    <a:gd name="T132" fmla="*/ 231 h 2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84" h="231">
                      <a:moveTo>
                        <a:pt x="116" y="75"/>
                      </a:moveTo>
                      <a:lnTo>
                        <a:pt x="141" y="89"/>
                      </a:lnTo>
                      <a:lnTo>
                        <a:pt x="160" y="104"/>
                      </a:lnTo>
                      <a:lnTo>
                        <a:pt x="173" y="119"/>
                      </a:lnTo>
                      <a:lnTo>
                        <a:pt x="181" y="134"/>
                      </a:lnTo>
                      <a:lnTo>
                        <a:pt x="184" y="149"/>
                      </a:lnTo>
                      <a:lnTo>
                        <a:pt x="181" y="162"/>
                      </a:lnTo>
                      <a:lnTo>
                        <a:pt x="177" y="176"/>
                      </a:lnTo>
                      <a:lnTo>
                        <a:pt x="167" y="189"/>
                      </a:lnTo>
                      <a:lnTo>
                        <a:pt x="157" y="200"/>
                      </a:lnTo>
                      <a:lnTo>
                        <a:pt x="143" y="211"/>
                      </a:lnTo>
                      <a:lnTo>
                        <a:pt x="129" y="219"/>
                      </a:lnTo>
                      <a:lnTo>
                        <a:pt x="113" y="226"/>
                      </a:lnTo>
                      <a:lnTo>
                        <a:pt x="98" y="229"/>
                      </a:lnTo>
                      <a:lnTo>
                        <a:pt x="83" y="231"/>
                      </a:lnTo>
                      <a:lnTo>
                        <a:pt x="68" y="230"/>
                      </a:lnTo>
                      <a:lnTo>
                        <a:pt x="56" y="226"/>
                      </a:lnTo>
                      <a:lnTo>
                        <a:pt x="43" y="219"/>
                      </a:lnTo>
                      <a:lnTo>
                        <a:pt x="31" y="211"/>
                      </a:lnTo>
                      <a:lnTo>
                        <a:pt x="22" y="201"/>
                      </a:lnTo>
                      <a:lnTo>
                        <a:pt x="15" y="191"/>
                      </a:lnTo>
                      <a:lnTo>
                        <a:pt x="9" y="181"/>
                      </a:lnTo>
                      <a:lnTo>
                        <a:pt x="5" y="169"/>
                      </a:lnTo>
                      <a:lnTo>
                        <a:pt x="3" y="157"/>
                      </a:lnTo>
                      <a:lnTo>
                        <a:pt x="1" y="144"/>
                      </a:lnTo>
                      <a:lnTo>
                        <a:pt x="1" y="124"/>
                      </a:lnTo>
                      <a:lnTo>
                        <a:pt x="4" y="104"/>
                      </a:lnTo>
                      <a:lnTo>
                        <a:pt x="9" y="83"/>
                      </a:lnTo>
                      <a:lnTo>
                        <a:pt x="18" y="63"/>
                      </a:lnTo>
                      <a:lnTo>
                        <a:pt x="11" y="51"/>
                      </a:lnTo>
                      <a:lnTo>
                        <a:pt x="4" y="31"/>
                      </a:lnTo>
                      <a:lnTo>
                        <a:pt x="0" y="13"/>
                      </a:lnTo>
                      <a:lnTo>
                        <a:pt x="3" y="0"/>
                      </a:lnTo>
                      <a:lnTo>
                        <a:pt x="33" y="36"/>
                      </a:lnTo>
                      <a:lnTo>
                        <a:pt x="39" y="32"/>
                      </a:lnTo>
                      <a:lnTo>
                        <a:pt x="48" y="32"/>
                      </a:lnTo>
                      <a:lnTo>
                        <a:pt x="56" y="37"/>
                      </a:lnTo>
                      <a:lnTo>
                        <a:pt x="66" y="43"/>
                      </a:lnTo>
                      <a:lnTo>
                        <a:pt x="76" y="50"/>
                      </a:lnTo>
                      <a:lnTo>
                        <a:pt x="88" y="59"/>
                      </a:lnTo>
                      <a:lnTo>
                        <a:pt x="101" y="67"/>
                      </a:lnTo>
                      <a:lnTo>
                        <a:pt x="116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" name="Freeform 78"/>
                <p:cNvSpPr>
                  <a:spLocks/>
                </p:cNvSpPr>
                <p:nvPr/>
              </p:nvSpPr>
              <p:spPr bwMode="auto">
                <a:xfrm>
                  <a:off x="4283" y="2770"/>
                  <a:ext cx="132" cy="109"/>
                </a:xfrm>
                <a:custGeom>
                  <a:avLst/>
                  <a:gdLst>
                    <a:gd name="T0" fmla="*/ 65 w 264"/>
                    <a:gd name="T1" fmla="*/ 33 h 218"/>
                    <a:gd name="T2" fmla="*/ 61 w 264"/>
                    <a:gd name="T3" fmla="*/ 28 h 218"/>
                    <a:gd name="T4" fmla="*/ 58 w 264"/>
                    <a:gd name="T5" fmla="*/ 24 h 218"/>
                    <a:gd name="T6" fmla="*/ 54 w 264"/>
                    <a:gd name="T7" fmla="*/ 18 h 218"/>
                    <a:gd name="T8" fmla="*/ 50 w 264"/>
                    <a:gd name="T9" fmla="*/ 13 h 218"/>
                    <a:gd name="T10" fmla="*/ 45 w 264"/>
                    <a:gd name="T11" fmla="*/ 7 h 218"/>
                    <a:gd name="T12" fmla="*/ 40 w 264"/>
                    <a:gd name="T13" fmla="*/ 3 h 218"/>
                    <a:gd name="T14" fmla="*/ 35 w 264"/>
                    <a:gd name="T15" fmla="*/ 1 h 218"/>
                    <a:gd name="T16" fmla="*/ 30 w 264"/>
                    <a:gd name="T17" fmla="*/ 0 h 218"/>
                    <a:gd name="T18" fmla="*/ 25 w 264"/>
                    <a:gd name="T19" fmla="*/ 2 h 218"/>
                    <a:gd name="T20" fmla="*/ 20 w 264"/>
                    <a:gd name="T21" fmla="*/ 5 h 218"/>
                    <a:gd name="T22" fmla="*/ 15 w 264"/>
                    <a:gd name="T23" fmla="*/ 10 h 218"/>
                    <a:gd name="T24" fmla="*/ 11 w 264"/>
                    <a:gd name="T25" fmla="*/ 16 h 218"/>
                    <a:gd name="T26" fmla="*/ 8 w 264"/>
                    <a:gd name="T27" fmla="*/ 23 h 218"/>
                    <a:gd name="T28" fmla="*/ 4 w 264"/>
                    <a:gd name="T29" fmla="*/ 28 h 218"/>
                    <a:gd name="T30" fmla="*/ 2 w 264"/>
                    <a:gd name="T31" fmla="*/ 35 h 218"/>
                    <a:gd name="T32" fmla="*/ 1 w 264"/>
                    <a:gd name="T33" fmla="*/ 40 h 218"/>
                    <a:gd name="T34" fmla="*/ 0 w 264"/>
                    <a:gd name="T35" fmla="*/ 45 h 218"/>
                    <a:gd name="T36" fmla="*/ 3 w 264"/>
                    <a:gd name="T37" fmla="*/ 48 h 218"/>
                    <a:gd name="T38" fmla="*/ 8 w 264"/>
                    <a:gd name="T39" fmla="*/ 51 h 218"/>
                    <a:gd name="T40" fmla="*/ 14 w 264"/>
                    <a:gd name="T41" fmla="*/ 53 h 218"/>
                    <a:gd name="T42" fmla="*/ 20 w 264"/>
                    <a:gd name="T43" fmla="*/ 54 h 218"/>
                    <a:gd name="T44" fmla="*/ 26 w 264"/>
                    <a:gd name="T45" fmla="*/ 55 h 218"/>
                    <a:gd name="T46" fmla="*/ 31 w 264"/>
                    <a:gd name="T47" fmla="*/ 55 h 218"/>
                    <a:gd name="T48" fmla="*/ 35 w 264"/>
                    <a:gd name="T49" fmla="*/ 55 h 218"/>
                    <a:gd name="T50" fmla="*/ 38 w 264"/>
                    <a:gd name="T51" fmla="*/ 54 h 218"/>
                    <a:gd name="T52" fmla="*/ 43 w 264"/>
                    <a:gd name="T53" fmla="*/ 53 h 218"/>
                    <a:gd name="T54" fmla="*/ 49 w 264"/>
                    <a:gd name="T55" fmla="*/ 51 h 218"/>
                    <a:gd name="T56" fmla="*/ 55 w 264"/>
                    <a:gd name="T57" fmla="*/ 49 h 218"/>
                    <a:gd name="T58" fmla="*/ 60 w 264"/>
                    <a:gd name="T59" fmla="*/ 45 h 218"/>
                    <a:gd name="T60" fmla="*/ 65 w 264"/>
                    <a:gd name="T61" fmla="*/ 42 h 218"/>
                    <a:gd name="T62" fmla="*/ 66 w 264"/>
                    <a:gd name="T63" fmla="*/ 38 h 218"/>
                    <a:gd name="T64" fmla="*/ 65 w 264"/>
                    <a:gd name="T65" fmla="*/ 33 h 21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4"/>
                    <a:gd name="T100" fmla="*/ 0 h 218"/>
                    <a:gd name="T101" fmla="*/ 264 w 264"/>
                    <a:gd name="T102" fmla="*/ 218 h 21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4" h="218">
                      <a:moveTo>
                        <a:pt x="259" y="131"/>
                      </a:moveTo>
                      <a:lnTo>
                        <a:pt x="247" y="114"/>
                      </a:lnTo>
                      <a:lnTo>
                        <a:pt x="233" y="93"/>
                      </a:lnTo>
                      <a:lnTo>
                        <a:pt x="217" y="71"/>
                      </a:lnTo>
                      <a:lnTo>
                        <a:pt x="201" y="49"/>
                      </a:lnTo>
                      <a:lnTo>
                        <a:pt x="181" y="28"/>
                      </a:lnTo>
                      <a:lnTo>
                        <a:pt x="162" y="12"/>
                      </a:lnTo>
                      <a:lnTo>
                        <a:pt x="142" y="2"/>
                      </a:lnTo>
                      <a:lnTo>
                        <a:pt x="121" y="0"/>
                      </a:lnTo>
                      <a:lnTo>
                        <a:pt x="101" y="7"/>
                      </a:lnTo>
                      <a:lnTo>
                        <a:pt x="81" y="20"/>
                      </a:lnTo>
                      <a:lnTo>
                        <a:pt x="63" y="40"/>
                      </a:lnTo>
                      <a:lnTo>
                        <a:pt x="47" y="64"/>
                      </a:lnTo>
                      <a:lnTo>
                        <a:pt x="32" y="89"/>
                      </a:lnTo>
                      <a:lnTo>
                        <a:pt x="19" y="115"/>
                      </a:lnTo>
                      <a:lnTo>
                        <a:pt x="8" y="139"/>
                      </a:lnTo>
                      <a:lnTo>
                        <a:pt x="2" y="158"/>
                      </a:lnTo>
                      <a:lnTo>
                        <a:pt x="0" y="177"/>
                      </a:lnTo>
                      <a:lnTo>
                        <a:pt x="12" y="192"/>
                      </a:lnTo>
                      <a:lnTo>
                        <a:pt x="32" y="202"/>
                      </a:lnTo>
                      <a:lnTo>
                        <a:pt x="56" y="210"/>
                      </a:lnTo>
                      <a:lnTo>
                        <a:pt x="81" y="215"/>
                      </a:lnTo>
                      <a:lnTo>
                        <a:pt x="106" y="217"/>
                      </a:lnTo>
                      <a:lnTo>
                        <a:pt x="127" y="218"/>
                      </a:lnTo>
                      <a:lnTo>
                        <a:pt x="141" y="217"/>
                      </a:lnTo>
                      <a:lnTo>
                        <a:pt x="154" y="215"/>
                      </a:lnTo>
                      <a:lnTo>
                        <a:pt x="173" y="210"/>
                      </a:lnTo>
                      <a:lnTo>
                        <a:pt x="196" y="202"/>
                      </a:lnTo>
                      <a:lnTo>
                        <a:pt x="221" y="193"/>
                      </a:lnTo>
                      <a:lnTo>
                        <a:pt x="242" y="180"/>
                      </a:lnTo>
                      <a:lnTo>
                        <a:pt x="257" y="165"/>
                      </a:lnTo>
                      <a:lnTo>
                        <a:pt x="264" y="149"/>
                      </a:lnTo>
                      <a:lnTo>
                        <a:pt x="259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9" name="Freeform 79"/>
                <p:cNvSpPr>
                  <a:spLocks/>
                </p:cNvSpPr>
                <p:nvPr/>
              </p:nvSpPr>
              <p:spPr bwMode="auto">
                <a:xfrm>
                  <a:off x="4112" y="2970"/>
                  <a:ext cx="111" cy="143"/>
                </a:xfrm>
                <a:custGeom>
                  <a:avLst/>
                  <a:gdLst>
                    <a:gd name="T0" fmla="*/ 21 w 221"/>
                    <a:gd name="T1" fmla="*/ 24 h 288"/>
                    <a:gd name="T2" fmla="*/ 25 w 221"/>
                    <a:gd name="T3" fmla="*/ 22 h 288"/>
                    <a:gd name="T4" fmla="*/ 28 w 221"/>
                    <a:gd name="T5" fmla="*/ 20 h 288"/>
                    <a:gd name="T6" fmla="*/ 31 w 221"/>
                    <a:gd name="T7" fmla="*/ 18 h 288"/>
                    <a:gd name="T8" fmla="*/ 34 w 221"/>
                    <a:gd name="T9" fmla="*/ 16 h 288"/>
                    <a:gd name="T10" fmla="*/ 36 w 221"/>
                    <a:gd name="T11" fmla="*/ 14 h 288"/>
                    <a:gd name="T12" fmla="*/ 38 w 221"/>
                    <a:gd name="T13" fmla="*/ 13 h 288"/>
                    <a:gd name="T14" fmla="*/ 40 w 221"/>
                    <a:gd name="T15" fmla="*/ 11 h 288"/>
                    <a:gd name="T16" fmla="*/ 42 w 221"/>
                    <a:gd name="T17" fmla="*/ 11 h 288"/>
                    <a:gd name="T18" fmla="*/ 44 w 221"/>
                    <a:gd name="T19" fmla="*/ 9 h 288"/>
                    <a:gd name="T20" fmla="*/ 45 w 221"/>
                    <a:gd name="T21" fmla="*/ 7 h 288"/>
                    <a:gd name="T22" fmla="*/ 46 w 221"/>
                    <a:gd name="T23" fmla="*/ 5 h 288"/>
                    <a:gd name="T24" fmla="*/ 47 w 221"/>
                    <a:gd name="T25" fmla="*/ 3 h 288"/>
                    <a:gd name="T26" fmla="*/ 49 w 221"/>
                    <a:gd name="T27" fmla="*/ 2 h 288"/>
                    <a:gd name="T28" fmla="*/ 49 w 221"/>
                    <a:gd name="T29" fmla="*/ 1 h 288"/>
                    <a:gd name="T30" fmla="*/ 50 w 221"/>
                    <a:gd name="T31" fmla="*/ 0 h 288"/>
                    <a:gd name="T32" fmla="*/ 51 w 221"/>
                    <a:gd name="T33" fmla="*/ 0 h 288"/>
                    <a:gd name="T34" fmla="*/ 53 w 221"/>
                    <a:gd name="T35" fmla="*/ 3 h 288"/>
                    <a:gd name="T36" fmla="*/ 52 w 221"/>
                    <a:gd name="T37" fmla="*/ 7 h 288"/>
                    <a:gd name="T38" fmla="*/ 50 w 221"/>
                    <a:gd name="T39" fmla="*/ 13 h 288"/>
                    <a:gd name="T40" fmla="*/ 49 w 221"/>
                    <a:gd name="T41" fmla="*/ 16 h 288"/>
                    <a:gd name="T42" fmla="*/ 50 w 221"/>
                    <a:gd name="T43" fmla="*/ 20 h 288"/>
                    <a:gd name="T44" fmla="*/ 52 w 221"/>
                    <a:gd name="T45" fmla="*/ 24 h 288"/>
                    <a:gd name="T46" fmla="*/ 53 w 221"/>
                    <a:gd name="T47" fmla="*/ 28 h 288"/>
                    <a:gd name="T48" fmla="*/ 55 w 221"/>
                    <a:gd name="T49" fmla="*/ 32 h 288"/>
                    <a:gd name="T50" fmla="*/ 55 w 221"/>
                    <a:gd name="T51" fmla="*/ 36 h 288"/>
                    <a:gd name="T52" fmla="*/ 56 w 221"/>
                    <a:gd name="T53" fmla="*/ 40 h 288"/>
                    <a:gd name="T54" fmla="*/ 56 w 221"/>
                    <a:gd name="T55" fmla="*/ 44 h 288"/>
                    <a:gd name="T56" fmla="*/ 55 w 221"/>
                    <a:gd name="T57" fmla="*/ 48 h 288"/>
                    <a:gd name="T58" fmla="*/ 55 w 221"/>
                    <a:gd name="T59" fmla="*/ 51 h 288"/>
                    <a:gd name="T60" fmla="*/ 54 w 221"/>
                    <a:gd name="T61" fmla="*/ 54 h 288"/>
                    <a:gd name="T62" fmla="*/ 53 w 221"/>
                    <a:gd name="T63" fmla="*/ 57 h 288"/>
                    <a:gd name="T64" fmla="*/ 51 w 221"/>
                    <a:gd name="T65" fmla="*/ 60 h 288"/>
                    <a:gd name="T66" fmla="*/ 49 w 221"/>
                    <a:gd name="T67" fmla="*/ 63 h 288"/>
                    <a:gd name="T68" fmla="*/ 46 w 221"/>
                    <a:gd name="T69" fmla="*/ 65 h 288"/>
                    <a:gd name="T70" fmla="*/ 43 w 221"/>
                    <a:gd name="T71" fmla="*/ 68 h 288"/>
                    <a:gd name="T72" fmla="*/ 40 w 221"/>
                    <a:gd name="T73" fmla="*/ 70 h 288"/>
                    <a:gd name="T74" fmla="*/ 36 w 221"/>
                    <a:gd name="T75" fmla="*/ 71 h 288"/>
                    <a:gd name="T76" fmla="*/ 31 w 221"/>
                    <a:gd name="T77" fmla="*/ 71 h 288"/>
                    <a:gd name="T78" fmla="*/ 27 w 221"/>
                    <a:gd name="T79" fmla="*/ 71 h 288"/>
                    <a:gd name="T80" fmla="*/ 22 w 221"/>
                    <a:gd name="T81" fmla="*/ 70 h 288"/>
                    <a:gd name="T82" fmla="*/ 17 w 221"/>
                    <a:gd name="T83" fmla="*/ 68 h 288"/>
                    <a:gd name="T84" fmla="*/ 13 w 221"/>
                    <a:gd name="T85" fmla="*/ 65 h 288"/>
                    <a:gd name="T86" fmla="*/ 9 w 221"/>
                    <a:gd name="T87" fmla="*/ 62 h 288"/>
                    <a:gd name="T88" fmla="*/ 5 w 221"/>
                    <a:gd name="T89" fmla="*/ 59 h 288"/>
                    <a:gd name="T90" fmla="*/ 3 w 221"/>
                    <a:gd name="T91" fmla="*/ 55 h 288"/>
                    <a:gd name="T92" fmla="*/ 1 w 221"/>
                    <a:gd name="T93" fmla="*/ 51 h 288"/>
                    <a:gd name="T94" fmla="*/ 0 w 221"/>
                    <a:gd name="T95" fmla="*/ 46 h 288"/>
                    <a:gd name="T96" fmla="*/ 1 w 221"/>
                    <a:gd name="T97" fmla="*/ 42 h 288"/>
                    <a:gd name="T98" fmla="*/ 4 w 221"/>
                    <a:gd name="T99" fmla="*/ 37 h 288"/>
                    <a:gd name="T100" fmla="*/ 8 w 221"/>
                    <a:gd name="T101" fmla="*/ 33 h 288"/>
                    <a:gd name="T102" fmla="*/ 13 w 221"/>
                    <a:gd name="T103" fmla="*/ 28 h 288"/>
                    <a:gd name="T104" fmla="*/ 21 w 221"/>
                    <a:gd name="T105" fmla="*/ 24 h 288"/>
                    <a:gd name="T106" fmla="*/ 21 w 221"/>
                    <a:gd name="T107" fmla="*/ 24 h 28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21"/>
                    <a:gd name="T163" fmla="*/ 0 h 288"/>
                    <a:gd name="T164" fmla="*/ 221 w 221"/>
                    <a:gd name="T165" fmla="*/ 288 h 28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21" h="288">
                      <a:moveTo>
                        <a:pt x="83" y="98"/>
                      </a:moveTo>
                      <a:lnTo>
                        <a:pt x="97" y="90"/>
                      </a:lnTo>
                      <a:lnTo>
                        <a:pt x="111" y="82"/>
                      </a:lnTo>
                      <a:lnTo>
                        <a:pt x="122" y="73"/>
                      </a:lnTo>
                      <a:lnTo>
                        <a:pt x="133" y="65"/>
                      </a:lnTo>
                      <a:lnTo>
                        <a:pt x="143" y="58"/>
                      </a:lnTo>
                      <a:lnTo>
                        <a:pt x="152" y="52"/>
                      </a:lnTo>
                      <a:lnTo>
                        <a:pt x="160" y="47"/>
                      </a:lnTo>
                      <a:lnTo>
                        <a:pt x="168" y="46"/>
                      </a:lnTo>
                      <a:lnTo>
                        <a:pt x="173" y="38"/>
                      </a:lnTo>
                      <a:lnTo>
                        <a:pt x="178" y="30"/>
                      </a:lnTo>
                      <a:lnTo>
                        <a:pt x="182" y="22"/>
                      </a:lnTo>
                      <a:lnTo>
                        <a:pt x="188" y="14"/>
                      </a:lnTo>
                      <a:lnTo>
                        <a:pt x="193" y="8"/>
                      </a:lnTo>
                      <a:lnTo>
                        <a:pt x="196" y="4"/>
                      </a:lnTo>
                      <a:lnTo>
                        <a:pt x="199" y="1"/>
                      </a:lnTo>
                      <a:lnTo>
                        <a:pt x="203" y="0"/>
                      </a:lnTo>
                      <a:lnTo>
                        <a:pt x="210" y="12"/>
                      </a:lnTo>
                      <a:lnTo>
                        <a:pt x="206" y="31"/>
                      </a:lnTo>
                      <a:lnTo>
                        <a:pt x="199" y="52"/>
                      </a:lnTo>
                      <a:lnTo>
                        <a:pt x="193" y="67"/>
                      </a:lnTo>
                      <a:lnTo>
                        <a:pt x="199" y="82"/>
                      </a:lnTo>
                      <a:lnTo>
                        <a:pt x="206" y="97"/>
                      </a:lnTo>
                      <a:lnTo>
                        <a:pt x="212" y="113"/>
                      </a:lnTo>
                      <a:lnTo>
                        <a:pt x="217" y="129"/>
                      </a:lnTo>
                      <a:lnTo>
                        <a:pt x="220" y="145"/>
                      </a:lnTo>
                      <a:lnTo>
                        <a:pt x="221" y="161"/>
                      </a:lnTo>
                      <a:lnTo>
                        <a:pt x="221" y="177"/>
                      </a:lnTo>
                      <a:lnTo>
                        <a:pt x="220" y="193"/>
                      </a:lnTo>
                      <a:lnTo>
                        <a:pt x="218" y="206"/>
                      </a:lnTo>
                      <a:lnTo>
                        <a:pt x="214" y="220"/>
                      </a:lnTo>
                      <a:lnTo>
                        <a:pt x="209" y="231"/>
                      </a:lnTo>
                      <a:lnTo>
                        <a:pt x="202" y="243"/>
                      </a:lnTo>
                      <a:lnTo>
                        <a:pt x="193" y="254"/>
                      </a:lnTo>
                      <a:lnTo>
                        <a:pt x="182" y="264"/>
                      </a:lnTo>
                      <a:lnTo>
                        <a:pt x="171" y="273"/>
                      </a:lnTo>
                      <a:lnTo>
                        <a:pt x="157" y="281"/>
                      </a:lnTo>
                      <a:lnTo>
                        <a:pt x="141" y="287"/>
                      </a:lnTo>
                      <a:lnTo>
                        <a:pt x="123" y="288"/>
                      </a:lnTo>
                      <a:lnTo>
                        <a:pt x="105" y="286"/>
                      </a:lnTo>
                      <a:lnTo>
                        <a:pt x="87" y="281"/>
                      </a:lnTo>
                      <a:lnTo>
                        <a:pt x="67" y="273"/>
                      </a:lnTo>
                      <a:lnTo>
                        <a:pt x="50" y="264"/>
                      </a:lnTo>
                      <a:lnTo>
                        <a:pt x="34" y="251"/>
                      </a:lnTo>
                      <a:lnTo>
                        <a:pt x="20" y="237"/>
                      </a:lnTo>
                      <a:lnTo>
                        <a:pt x="9" y="222"/>
                      </a:lnTo>
                      <a:lnTo>
                        <a:pt x="2" y="205"/>
                      </a:lnTo>
                      <a:lnTo>
                        <a:pt x="0" y="188"/>
                      </a:lnTo>
                      <a:lnTo>
                        <a:pt x="4" y="169"/>
                      </a:lnTo>
                      <a:lnTo>
                        <a:pt x="13" y="151"/>
                      </a:lnTo>
                      <a:lnTo>
                        <a:pt x="29" y="134"/>
                      </a:lnTo>
                      <a:lnTo>
                        <a:pt x="52" y="115"/>
                      </a:lnTo>
                      <a:lnTo>
                        <a:pt x="83" y="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0" name="Freeform 80"/>
                <p:cNvSpPr>
                  <a:spLocks/>
                </p:cNvSpPr>
                <p:nvPr/>
              </p:nvSpPr>
              <p:spPr bwMode="auto">
                <a:xfrm>
                  <a:off x="4084" y="2835"/>
                  <a:ext cx="91" cy="204"/>
                </a:xfrm>
                <a:custGeom>
                  <a:avLst/>
                  <a:gdLst>
                    <a:gd name="T0" fmla="*/ 24 w 182"/>
                    <a:gd name="T1" fmla="*/ 15 h 408"/>
                    <a:gd name="T2" fmla="*/ 12 w 182"/>
                    <a:gd name="T3" fmla="*/ 18 h 408"/>
                    <a:gd name="T4" fmla="*/ 6 w 182"/>
                    <a:gd name="T5" fmla="*/ 26 h 408"/>
                    <a:gd name="T6" fmla="*/ 1 w 182"/>
                    <a:gd name="T7" fmla="*/ 38 h 408"/>
                    <a:gd name="T8" fmla="*/ 0 w 182"/>
                    <a:gd name="T9" fmla="*/ 51 h 408"/>
                    <a:gd name="T10" fmla="*/ 1 w 182"/>
                    <a:gd name="T11" fmla="*/ 67 h 408"/>
                    <a:gd name="T12" fmla="*/ 1 w 182"/>
                    <a:gd name="T13" fmla="*/ 81 h 408"/>
                    <a:gd name="T14" fmla="*/ 3 w 182"/>
                    <a:gd name="T15" fmla="*/ 93 h 408"/>
                    <a:gd name="T16" fmla="*/ 5 w 182"/>
                    <a:gd name="T17" fmla="*/ 102 h 408"/>
                    <a:gd name="T18" fmla="*/ 10 w 182"/>
                    <a:gd name="T19" fmla="*/ 102 h 408"/>
                    <a:gd name="T20" fmla="*/ 17 w 182"/>
                    <a:gd name="T21" fmla="*/ 98 h 408"/>
                    <a:gd name="T22" fmla="*/ 23 w 182"/>
                    <a:gd name="T23" fmla="*/ 92 h 408"/>
                    <a:gd name="T24" fmla="*/ 29 w 182"/>
                    <a:gd name="T25" fmla="*/ 86 h 408"/>
                    <a:gd name="T26" fmla="*/ 36 w 182"/>
                    <a:gd name="T27" fmla="*/ 78 h 408"/>
                    <a:gd name="T28" fmla="*/ 40 w 182"/>
                    <a:gd name="T29" fmla="*/ 70 h 408"/>
                    <a:gd name="T30" fmla="*/ 44 w 182"/>
                    <a:gd name="T31" fmla="*/ 61 h 408"/>
                    <a:gd name="T32" fmla="*/ 46 w 182"/>
                    <a:gd name="T33" fmla="*/ 55 h 408"/>
                    <a:gd name="T34" fmla="*/ 46 w 182"/>
                    <a:gd name="T35" fmla="*/ 50 h 408"/>
                    <a:gd name="T36" fmla="*/ 46 w 182"/>
                    <a:gd name="T37" fmla="*/ 44 h 408"/>
                    <a:gd name="T38" fmla="*/ 45 w 182"/>
                    <a:gd name="T39" fmla="*/ 38 h 408"/>
                    <a:gd name="T40" fmla="*/ 43 w 182"/>
                    <a:gd name="T41" fmla="*/ 31 h 408"/>
                    <a:gd name="T42" fmla="*/ 41 w 182"/>
                    <a:gd name="T43" fmla="*/ 26 h 408"/>
                    <a:gd name="T44" fmla="*/ 39 w 182"/>
                    <a:gd name="T45" fmla="*/ 22 h 408"/>
                    <a:gd name="T46" fmla="*/ 36 w 182"/>
                    <a:gd name="T47" fmla="*/ 19 h 408"/>
                    <a:gd name="T48" fmla="*/ 31 w 182"/>
                    <a:gd name="T49" fmla="*/ 15 h 408"/>
                    <a:gd name="T50" fmla="*/ 33 w 182"/>
                    <a:gd name="T51" fmla="*/ 12 h 408"/>
                    <a:gd name="T52" fmla="*/ 33 w 182"/>
                    <a:gd name="T53" fmla="*/ 6 h 408"/>
                    <a:gd name="T54" fmla="*/ 32 w 182"/>
                    <a:gd name="T55" fmla="*/ 3 h 408"/>
                    <a:gd name="T56" fmla="*/ 29 w 182"/>
                    <a:gd name="T57" fmla="*/ 0 h 408"/>
                    <a:gd name="T58" fmla="*/ 28 w 182"/>
                    <a:gd name="T59" fmla="*/ 1 h 408"/>
                    <a:gd name="T60" fmla="*/ 26 w 182"/>
                    <a:gd name="T61" fmla="*/ 5 h 408"/>
                    <a:gd name="T62" fmla="*/ 25 w 182"/>
                    <a:gd name="T63" fmla="*/ 10 h 408"/>
                    <a:gd name="T64" fmla="*/ 24 w 182"/>
                    <a:gd name="T65" fmla="*/ 15 h 408"/>
                    <a:gd name="T66" fmla="*/ 24 w 182"/>
                    <a:gd name="T67" fmla="*/ 15 h 40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82"/>
                    <a:gd name="T103" fmla="*/ 0 h 408"/>
                    <a:gd name="T104" fmla="*/ 182 w 182"/>
                    <a:gd name="T105" fmla="*/ 408 h 40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82" h="408">
                      <a:moveTo>
                        <a:pt x="96" y="60"/>
                      </a:moveTo>
                      <a:lnTo>
                        <a:pt x="51" y="72"/>
                      </a:lnTo>
                      <a:lnTo>
                        <a:pt x="23" y="104"/>
                      </a:lnTo>
                      <a:lnTo>
                        <a:pt x="7" y="151"/>
                      </a:lnTo>
                      <a:lnTo>
                        <a:pt x="0" y="206"/>
                      </a:lnTo>
                      <a:lnTo>
                        <a:pt x="1" y="266"/>
                      </a:lnTo>
                      <a:lnTo>
                        <a:pt x="7" y="322"/>
                      </a:lnTo>
                      <a:lnTo>
                        <a:pt x="12" y="372"/>
                      </a:lnTo>
                      <a:lnTo>
                        <a:pt x="17" y="408"/>
                      </a:lnTo>
                      <a:lnTo>
                        <a:pt x="40" y="405"/>
                      </a:lnTo>
                      <a:lnTo>
                        <a:pt x="66" y="390"/>
                      </a:lnTo>
                      <a:lnTo>
                        <a:pt x="93" y="368"/>
                      </a:lnTo>
                      <a:lnTo>
                        <a:pt x="118" y="342"/>
                      </a:lnTo>
                      <a:lnTo>
                        <a:pt x="141" y="311"/>
                      </a:lnTo>
                      <a:lnTo>
                        <a:pt x="160" y="278"/>
                      </a:lnTo>
                      <a:lnTo>
                        <a:pt x="174" y="247"/>
                      </a:lnTo>
                      <a:lnTo>
                        <a:pt x="181" y="220"/>
                      </a:lnTo>
                      <a:lnTo>
                        <a:pt x="182" y="197"/>
                      </a:lnTo>
                      <a:lnTo>
                        <a:pt x="181" y="174"/>
                      </a:lnTo>
                      <a:lnTo>
                        <a:pt x="177" y="151"/>
                      </a:lnTo>
                      <a:lnTo>
                        <a:pt x="171" y="127"/>
                      </a:lnTo>
                      <a:lnTo>
                        <a:pt x="164" y="107"/>
                      </a:lnTo>
                      <a:lnTo>
                        <a:pt x="154" y="88"/>
                      </a:lnTo>
                      <a:lnTo>
                        <a:pt x="141" y="73"/>
                      </a:lnTo>
                      <a:lnTo>
                        <a:pt x="126" y="63"/>
                      </a:lnTo>
                      <a:lnTo>
                        <a:pt x="130" y="48"/>
                      </a:lnTo>
                      <a:lnTo>
                        <a:pt x="131" y="27"/>
                      </a:lnTo>
                      <a:lnTo>
                        <a:pt x="128" y="9"/>
                      </a:lnTo>
                      <a:lnTo>
                        <a:pt x="118" y="0"/>
                      </a:lnTo>
                      <a:lnTo>
                        <a:pt x="113" y="4"/>
                      </a:lnTo>
                      <a:lnTo>
                        <a:pt x="106" y="19"/>
                      </a:lnTo>
                      <a:lnTo>
                        <a:pt x="101" y="40"/>
                      </a:lnTo>
                      <a:lnTo>
                        <a:pt x="96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" name="Freeform 81"/>
                <p:cNvSpPr>
                  <a:spLocks/>
                </p:cNvSpPr>
                <p:nvPr/>
              </p:nvSpPr>
              <p:spPr bwMode="auto">
                <a:xfrm>
                  <a:off x="3977" y="2826"/>
                  <a:ext cx="93" cy="207"/>
                </a:xfrm>
                <a:custGeom>
                  <a:avLst/>
                  <a:gdLst>
                    <a:gd name="T0" fmla="*/ 46 w 187"/>
                    <a:gd name="T1" fmla="*/ 45 h 416"/>
                    <a:gd name="T2" fmla="*/ 46 w 187"/>
                    <a:gd name="T3" fmla="*/ 40 h 416"/>
                    <a:gd name="T4" fmla="*/ 46 w 187"/>
                    <a:gd name="T5" fmla="*/ 34 h 416"/>
                    <a:gd name="T6" fmla="*/ 44 w 187"/>
                    <a:gd name="T7" fmla="*/ 29 h 416"/>
                    <a:gd name="T8" fmla="*/ 42 w 187"/>
                    <a:gd name="T9" fmla="*/ 24 h 416"/>
                    <a:gd name="T10" fmla="*/ 39 w 187"/>
                    <a:gd name="T11" fmla="*/ 20 h 416"/>
                    <a:gd name="T12" fmla="*/ 35 w 187"/>
                    <a:gd name="T13" fmla="*/ 17 h 416"/>
                    <a:gd name="T14" fmla="*/ 31 w 187"/>
                    <a:gd name="T15" fmla="*/ 15 h 416"/>
                    <a:gd name="T16" fmla="*/ 26 w 187"/>
                    <a:gd name="T17" fmla="*/ 14 h 416"/>
                    <a:gd name="T18" fmla="*/ 26 w 187"/>
                    <a:gd name="T19" fmla="*/ 9 h 416"/>
                    <a:gd name="T20" fmla="*/ 25 w 187"/>
                    <a:gd name="T21" fmla="*/ 4 h 416"/>
                    <a:gd name="T22" fmla="*/ 25 w 187"/>
                    <a:gd name="T23" fmla="*/ 1 h 416"/>
                    <a:gd name="T24" fmla="*/ 24 w 187"/>
                    <a:gd name="T25" fmla="*/ 0 h 416"/>
                    <a:gd name="T26" fmla="*/ 21 w 187"/>
                    <a:gd name="T27" fmla="*/ 1 h 416"/>
                    <a:gd name="T28" fmla="*/ 19 w 187"/>
                    <a:gd name="T29" fmla="*/ 5 h 416"/>
                    <a:gd name="T30" fmla="*/ 19 w 187"/>
                    <a:gd name="T31" fmla="*/ 11 h 416"/>
                    <a:gd name="T32" fmla="*/ 19 w 187"/>
                    <a:gd name="T33" fmla="*/ 14 h 416"/>
                    <a:gd name="T34" fmla="*/ 15 w 187"/>
                    <a:gd name="T35" fmla="*/ 16 h 416"/>
                    <a:gd name="T36" fmla="*/ 11 w 187"/>
                    <a:gd name="T37" fmla="*/ 20 h 416"/>
                    <a:gd name="T38" fmla="*/ 8 w 187"/>
                    <a:gd name="T39" fmla="*/ 24 h 416"/>
                    <a:gd name="T40" fmla="*/ 5 w 187"/>
                    <a:gd name="T41" fmla="*/ 28 h 416"/>
                    <a:gd name="T42" fmla="*/ 3 w 187"/>
                    <a:gd name="T43" fmla="*/ 33 h 416"/>
                    <a:gd name="T44" fmla="*/ 2 w 187"/>
                    <a:gd name="T45" fmla="*/ 39 h 416"/>
                    <a:gd name="T46" fmla="*/ 1 w 187"/>
                    <a:gd name="T47" fmla="*/ 45 h 416"/>
                    <a:gd name="T48" fmla="*/ 0 w 187"/>
                    <a:gd name="T49" fmla="*/ 50 h 416"/>
                    <a:gd name="T50" fmla="*/ 0 w 187"/>
                    <a:gd name="T51" fmla="*/ 57 h 416"/>
                    <a:gd name="T52" fmla="*/ 2 w 187"/>
                    <a:gd name="T53" fmla="*/ 65 h 416"/>
                    <a:gd name="T54" fmla="*/ 5 w 187"/>
                    <a:gd name="T55" fmla="*/ 74 h 416"/>
                    <a:gd name="T56" fmla="*/ 10 w 187"/>
                    <a:gd name="T57" fmla="*/ 82 h 416"/>
                    <a:gd name="T58" fmla="*/ 15 w 187"/>
                    <a:gd name="T59" fmla="*/ 90 h 416"/>
                    <a:gd name="T60" fmla="*/ 20 w 187"/>
                    <a:gd name="T61" fmla="*/ 97 h 416"/>
                    <a:gd name="T62" fmla="*/ 26 w 187"/>
                    <a:gd name="T63" fmla="*/ 101 h 416"/>
                    <a:gd name="T64" fmla="*/ 32 w 187"/>
                    <a:gd name="T65" fmla="*/ 103 h 416"/>
                    <a:gd name="T66" fmla="*/ 37 w 187"/>
                    <a:gd name="T67" fmla="*/ 102 h 416"/>
                    <a:gd name="T68" fmla="*/ 40 w 187"/>
                    <a:gd name="T69" fmla="*/ 96 h 416"/>
                    <a:gd name="T70" fmla="*/ 43 w 187"/>
                    <a:gd name="T71" fmla="*/ 88 h 416"/>
                    <a:gd name="T72" fmla="*/ 44 w 187"/>
                    <a:gd name="T73" fmla="*/ 78 h 416"/>
                    <a:gd name="T74" fmla="*/ 45 w 187"/>
                    <a:gd name="T75" fmla="*/ 67 h 416"/>
                    <a:gd name="T76" fmla="*/ 46 w 187"/>
                    <a:gd name="T77" fmla="*/ 58 h 416"/>
                    <a:gd name="T78" fmla="*/ 46 w 187"/>
                    <a:gd name="T79" fmla="*/ 50 h 416"/>
                    <a:gd name="T80" fmla="*/ 46 w 187"/>
                    <a:gd name="T81" fmla="*/ 45 h 416"/>
                    <a:gd name="T82" fmla="*/ 46 w 187"/>
                    <a:gd name="T83" fmla="*/ 45 h 41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7"/>
                    <a:gd name="T127" fmla="*/ 0 h 416"/>
                    <a:gd name="T128" fmla="*/ 187 w 187"/>
                    <a:gd name="T129" fmla="*/ 416 h 41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7" h="416">
                      <a:moveTo>
                        <a:pt x="186" y="183"/>
                      </a:moveTo>
                      <a:lnTo>
                        <a:pt x="187" y="160"/>
                      </a:lnTo>
                      <a:lnTo>
                        <a:pt x="185" y="137"/>
                      </a:lnTo>
                      <a:lnTo>
                        <a:pt x="179" y="118"/>
                      </a:lnTo>
                      <a:lnTo>
                        <a:pt x="170" y="98"/>
                      </a:lnTo>
                      <a:lnTo>
                        <a:pt x="158" y="83"/>
                      </a:lnTo>
                      <a:lnTo>
                        <a:pt x="143" y="71"/>
                      </a:lnTo>
                      <a:lnTo>
                        <a:pt x="126" y="61"/>
                      </a:lnTo>
                      <a:lnTo>
                        <a:pt x="105" y="56"/>
                      </a:lnTo>
                      <a:lnTo>
                        <a:pt x="104" y="37"/>
                      </a:lnTo>
                      <a:lnTo>
                        <a:pt x="103" y="19"/>
                      </a:lnTo>
                      <a:lnTo>
                        <a:pt x="101" y="6"/>
                      </a:lnTo>
                      <a:lnTo>
                        <a:pt x="97" y="0"/>
                      </a:lnTo>
                      <a:lnTo>
                        <a:pt x="86" y="6"/>
                      </a:lnTo>
                      <a:lnTo>
                        <a:pt x="79" y="23"/>
                      </a:lnTo>
                      <a:lnTo>
                        <a:pt x="76" y="44"/>
                      </a:lnTo>
                      <a:lnTo>
                        <a:pt x="76" y="59"/>
                      </a:lnTo>
                      <a:lnTo>
                        <a:pt x="60" y="67"/>
                      </a:lnTo>
                      <a:lnTo>
                        <a:pt x="46" y="80"/>
                      </a:lnTo>
                      <a:lnTo>
                        <a:pt x="34" y="96"/>
                      </a:lnTo>
                      <a:lnTo>
                        <a:pt x="23" y="114"/>
                      </a:lnTo>
                      <a:lnTo>
                        <a:pt x="15" y="135"/>
                      </a:lnTo>
                      <a:lnTo>
                        <a:pt x="8" y="157"/>
                      </a:lnTo>
                      <a:lnTo>
                        <a:pt x="4" y="180"/>
                      </a:lnTo>
                      <a:lnTo>
                        <a:pt x="0" y="202"/>
                      </a:lnTo>
                      <a:lnTo>
                        <a:pt x="3" y="229"/>
                      </a:lnTo>
                      <a:lnTo>
                        <a:pt x="9" y="263"/>
                      </a:lnTo>
                      <a:lnTo>
                        <a:pt x="23" y="297"/>
                      </a:lnTo>
                      <a:lnTo>
                        <a:pt x="41" y="331"/>
                      </a:lnTo>
                      <a:lnTo>
                        <a:pt x="60" y="363"/>
                      </a:lnTo>
                      <a:lnTo>
                        <a:pt x="83" y="389"/>
                      </a:lnTo>
                      <a:lnTo>
                        <a:pt x="105" y="408"/>
                      </a:lnTo>
                      <a:lnTo>
                        <a:pt x="128" y="416"/>
                      </a:lnTo>
                      <a:lnTo>
                        <a:pt x="149" y="409"/>
                      </a:lnTo>
                      <a:lnTo>
                        <a:pt x="163" y="386"/>
                      </a:lnTo>
                      <a:lnTo>
                        <a:pt x="173" y="353"/>
                      </a:lnTo>
                      <a:lnTo>
                        <a:pt x="179" y="313"/>
                      </a:lnTo>
                      <a:lnTo>
                        <a:pt x="182" y="272"/>
                      </a:lnTo>
                      <a:lnTo>
                        <a:pt x="185" y="234"/>
                      </a:lnTo>
                      <a:lnTo>
                        <a:pt x="185" y="203"/>
                      </a:lnTo>
                      <a:lnTo>
                        <a:pt x="186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" name="Freeform 82"/>
                <p:cNvSpPr>
                  <a:spLocks/>
                </p:cNvSpPr>
                <p:nvPr/>
              </p:nvSpPr>
              <p:spPr bwMode="auto">
                <a:xfrm>
                  <a:off x="3904" y="2942"/>
                  <a:ext cx="114" cy="149"/>
                </a:xfrm>
                <a:custGeom>
                  <a:avLst/>
                  <a:gdLst>
                    <a:gd name="T0" fmla="*/ 49 w 227"/>
                    <a:gd name="T1" fmla="*/ 65 h 298"/>
                    <a:gd name="T2" fmla="*/ 45 w 227"/>
                    <a:gd name="T3" fmla="*/ 67 h 298"/>
                    <a:gd name="T4" fmla="*/ 40 w 227"/>
                    <a:gd name="T5" fmla="*/ 70 h 298"/>
                    <a:gd name="T6" fmla="*/ 36 w 227"/>
                    <a:gd name="T7" fmla="*/ 72 h 298"/>
                    <a:gd name="T8" fmla="*/ 31 w 227"/>
                    <a:gd name="T9" fmla="*/ 74 h 298"/>
                    <a:gd name="T10" fmla="*/ 27 w 227"/>
                    <a:gd name="T11" fmla="*/ 75 h 298"/>
                    <a:gd name="T12" fmla="*/ 22 w 227"/>
                    <a:gd name="T13" fmla="*/ 75 h 298"/>
                    <a:gd name="T14" fmla="*/ 17 w 227"/>
                    <a:gd name="T15" fmla="*/ 73 h 298"/>
                    <a:gd name="T16" fmla="*/ 13 w 227"/>
                    <a:gd name="T17" fmla="*/ 71 h 298"/>
                    <a:gd name="T18" fmla="*/ 10 w 227"/>
                    <a:gd name="T19" fmla="*/ 69 h 298"/>
                    <a:gd name="T20" fmla="*/ 7 w 227"/>
                    <a:gd name="T21" fmla="*/ 66 h 298"/>
                    <a:gd name="T22" fmla="*/ 5 w 227"/>
                    <a:gd name="T23" fmla="*/ 62 h 298"/>
                    <a:gd name="T24" fmla="*/ 3 w 227"/>
                    <a:gd name="T25" fmla="*/ 59 h 298"/>
                    <a:gd name="T26" fmla="*/ 2 w 227"/>
                    <a:gd name="T27" fmla="*/ 56 h 298"/>
                    <a:gd name="T28" fmla="*/ 1 w 227"/>
                    <a:gd name="T29" fmla="*/ 53 h 298"/>
                    <a:gd name="T30" fmla="*/ 1 w 227"/>
                    <a:gd name="T31" fmla="*/ 50 h 298"/>
                    <a:gd name="T32" fmla="*/ 0 w 227"/>
                    <a:gd name="T33" fmla="*/ 46 h 298"/>
                    <a:gd name="T34" fmla="*/ 1 w 227"/>
                    <a:gd name="T35" fmla="*/ 43 h 298"/>
                    <a:gd name="T36" fmla="*/ 1 w 227"/>
                    <a:gd name="T37" fmla="*/ 39 h 298"/>
                    <a:gd name="T38" fmla="*/ 2 w 227"/>
                    <a:gd name="T39" fmla="*/ 37 h 298"/>
                    <a:gd name="T40" fmla="*/ 3 w 227"/>
                    <a:gd name="T41" fmla="*/ 33 h 298"/>
                    <a:gd name="T42" fmla="*/ 4 w 227"/>
                    <a:gd name="T43" fmla="*/ 29 h 298"/>
                    <a:gd name="T44" fmla="*/ 6 w 227"/>
                    <a:gd name="T45" fmla="*/ 25 h 298"/>
                    <a:gd name="T46" fmla="*/ 8 w 227"/>
                    <a:gd name="T47" fmla="*/ 22 h 298"/>
                    <a:gd name="T48" fmla="*/ 10 w 227"/>
                    <a:gd name="T49" fmla="*/ 19 h 298"/>
                    <a:gd name="T50" fmla="*/ 9 w 227"/>
                    <a:gd name="T51" fmla="*/ 15 h 298"/>
                    <a:gd name="T52" fmla="*/ 8 w 227"/>
                    <a:gd name="T53" fmla="*/ 9 h 298"/>
                    <a:gd name="T54" fmla="*/ 8 w 227"/>
                    <a:gd name="T55" fmla="*/ 2 h 298"/>
                    <a:gd name="T56" fmla="*/ 10 w 227"/>
                    <a:gd name="T57" fmla="*/ 0 h 298"/>
                    <a:gd name="T58" fmla="*/ 17 w 227"/>
                    <a:gd name="T59" fmla="*/ 12 h 298"/>
                    <a:gd name="T60" fmla="*/ 19 w 227"/>
                    <a:gd name="T61" fmla="*/ 12 h 298"/>
                    <a:gd name="T62" fmla="*/ 21 w 227"/>
                    <a:gd name="T63" fmla="*/ 12 h 298"/>
                    <a:gd name="T64" fmla="*/ 23 w 227"/>
                    <a:gd name="T65" fmla="*/ 14 h 298"/>
                    <a:gd name="T66" fmla="*/ 26 w 227"/>
                    <a:gd name="T67" fmla="*/ 16 h 298"/>
                    <a:gd name="T68" fmla="*/ 29 w 227"/>
                    <a:gd name="T69" fmla="*/ 19 h 298"/>
                    <a:gd name="T70" fmla="*/ 31 w 227"/>
                    <a:gd name="T71" fmla="*/ 22 h 298"/>
                    <a:gd name="T72" fmla="*/ 35 w 227"/>
                    <a:gd name="T73" fmla="*/ 25 h 298"/>
                    <a:gd name="T74" fmla="*/ 39 w 227"/>
                    <a:gd name="T75" fmla="*/ 28 h 298"/>
                    <a:gd name="T76" fmla="*/ 44 w 227"/>
                    <a:gd name="T77" fmla="*/ 33 h 298"/>
                    <a:gd name="T78" fmla="*/ 48 w 227"/>
                    <a:gd name="T79" fmla="*/ 37 h 298"/>
                    <a:gd name="T80" fmla="*/ 53 w 227"/>
                    <a:gd name="T81" fmla="*/ 40 h 298"/>
                    <a:gd name="T82" fmla="*/ 55 w 227"/>
                    <a:gd name="T83" fmla="*/ 44 h 298"/>
                    <a:gd name="T84" fmla="*/ 57 w 227"/>
                    <a:gd name="T85" fmla="*/ 49 h 298"/>
                    <a:gd name="T86" fmla="*/ 57 w 227"/>
                    <a:gd name="T87" fmla="*/ 54 h 298"/>
                    <a:gd name="T88" fmla="*/ 54 w 227"/>
                    <a:gd name="T89" fmla="*/ 59 h 298"/>
                    <a:gd name="T90" fmla="*/ 49 w 227"/>
                    <a:gd name="T91" fmla="*/ 65 h 298"/>
                    <a:gd name="T92" fmla="*/ 49 w 227"/>
                    <a:gd name="T93" fmla="*/ 65 h 29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27"/>
                    <a:gd name="T142" fmla="*/ 0 h 298"/>
                    <a:gd name="T143" fmla="*/ 227 w 227"/>
                    <a:gd name="T144" fmla="*/ 298 h 29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27" h="298">
                      <a:moveTo>
                        <a:pt x="194" y="257"/>
                      </a:moveTo>
                      <a:lnTo>
                        <a:pt x="178" y="267"/>
                      </a:lnTo>
                      <a:lnTo>
                        <a:pt x="160" y="277"/>
                      </a:lnTo>
                      <a:lnTo>
                        <a:pt x="143" y="286"/>
                      </a:lnTo>
                      <a:lnTo>
                        <a:pt x="124" y="293"/>
                      </a:lnTo>
                      <a:lnTo>
                        <a:pt x="106" y="298"/>
                      </a:lnTo>
                      <a:lnTo>
                        <a:pt x="86" y="298"/>
                      </a:lnTo>
                      <a:lnTo>
                        <a:pt x="68" y="292"/>
                      </a:lnTo>
                      <a:lnTo>
                        <a:pt x="50" y="282"/>
                      </a:lnTo>
                      <a:lnTo>
                        <a:pt x="37" y="273"/>
                      </a:lnTo>
                      <a:lnTo>
                        <a:pt x="27" y="262"/>
                      </a:lnTo>
                      <a:lnTo>
                        <a:pt x="17" y="251"/>
                      </a:lnTo>
                      <a:lnTo>
                        <a:pt x="12" y="239"/>
                      </a:lnTo>
                      <a:lnTo>
                        <a:pt x="6" y="227"/>
                      </a:lnTo>
                      <a:lnTo>
                        <a:pt x="2" y="214"/>
                      </a:lnTo>
                      <a:lnTo>
                        <a:pt x="1" y="201"/>
                      </a:lnTo>
                      <a:lnTo>
                        <a:pt x="0" y="187"/>
                      </a:lnTo>
                      <a:lnTo>
                        <a:pt x="1" y="174"/>
                      </a:lnTo>
                      <a:lnTo>
                        <a:pt x="3" y="159"/>
                      </a:lnTo>
                      <a:lnTo>
                        <a:pt x="6" y="145"/>
                      </a:lnTo>
                      <a:lnTo>
                        <a:pt x="12" y="131"/>
                      </a:lnTo>
                      <a:lnTo>
                        <a:pt x="16" y="117"/>
                      </a:lnTo>
                      <a:lnTo>
                        <a:pt x="23" y="103"/>
                      </a:lnTo>
                      <a:lnTo>
                        <a:pt x="31" y="91"/>
                      </a:lnTo>
                      <a:lnTo>
                        <a:pt x="39" y="78"/>
                      </a:lnTo>
                      <a:lnTo>
                        <a:pt x="35" y="61"/>
                      </a:lnTo>
                      <a:lnTo>
                        <a:pt x="30" y="36"/>
                      </a:lnTo>
                      <a:lnTo>
                        <a:pt x="30" y="11"/>
                      </a:lnTo>
                      <a:lnTo>
                        <a:pt x="38" y="0"/>
                      </a:lnTo>
                      <a:lnTo>
                        <a:pt x="66" y="50"/>
                      </a:lnTo>
                      <a:lnTo>
                        <a:pt x="75" y="48"/>
                      </a:lnTo>
                      <a:lnTo>
                        <a:pt x="83" y="49"/>
                      </a:lnTo>
                      <a:lnTo>
                        <a:pt x="92" y="56"/>
                      </a:lnTo>
                      <a:lnTo>
                        <a:pt x="103" y="64"/>
                      </a:lnTo>
                      <a:lnTo>
                        <a:pt x="113" y="76"/>
                      </a:lnTo>
                      <a:lnTo>
                        <a:pt x="124" y="88"/>
                      </a:lnTo>
                      <a:lnTo>
                        <a:pt x="138" y="101"/>
                      </a:lnTo>
                      <a:lnTo>
                        <a:pt x="153" y="114"/>
                      </a:lnTo>
                      <a:lnTo>
                        <a:pt x="173" y="129"/>
                      </a:lnTo>
                      <a:lnTo>
                        <a:pt x="191" y="145"/>
                      </a:lnTo>
                      <a:lnTo>
                        <a:pt x="209" y="161"/>
                      </a:lnTo>
                      <a:lnTo>
                        <a:pt x="220" y="179"/>
                      </a:lnTo>
                      <a:lnTo>
                        <a:pt x="227" y="198"/>
                      </a:lnTo>
                      <a:lnTo>
                        <a:pt x="226" y="216"/>
                      </a:lnTo>
                      <a:lnTo>
                        <a:pt x="216" y="237"/>
                      </a:lnTo>
                      <a:lnTo>
                        <a:pt x="194" y="2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3" name="Freeform 83"/>
                <p:cNvSpPr>
                  <a:spLocks/>
                </p:cNvSpPr>
                <p:nvPr/>
              </p:nvSpPr>
              <p:spPr bwMode="auto">
                <a:xfrm>
                  <a:off x="3982" y="3059"/>
                  <a:ext cx="155" cy="91"/>
                </a:xfrm>
                <a:custGeom>
                  <a:avLst/>
                  <a:gdLst>
                    <a:gd name="T0" fmla="*/ 62 w 311"/>
                    <a:gd name="T1" fmla="*/ 17 h 183"/>
                    <a:gd name="T2" fmla="*/ 59 w 311"/>
                    <a:gd name="T3" fmla="*/ 14 h 183"/>
                    <a:gd name="T4" fmla="*/ 57 w 311"/>
                    <a:gd name="T5" fmla="*/ 12 h 183"/>
                    <a:gd name="T6" fmla="*/ 56 w 311"/>
                    <a:gd name="T7" fmla="*/ 9 h 183"/>
                    <a:gd name="T8" fmla="*/ 54 w 311"/>
                    <a:gd name="T9" fmla="*/ 6 h 183"/>
                    <a:gd name="T10" fmla="*/ 52 w 311"/>
                    <a:gd name="T11" fmla="*/ 4 h 183"/>
                    <a:gd name="T12" fmla="*/ 49 w 311"/>
                    <a:gd name="T13" fmla="*/ 2 h 183"/>
                    <a:gd name="T14" fmla="*/ 46 w 311"/>
                    <a:gd name="T15" fmla="*/ 1 h 183"/>
                    <a:gd name="T16" fmla="*/ 41 w 311"/>
                    <a:gd name="T17" fmla="*/ 0 h 183"/>
                    <a:gd name="T18" fmla="*/ 37 w 311"/>
                    <a:gd name="T19" fmla="*/ 0 h 183"/>
                    <a:gd name="T20" fmla="*/ 34 w 311"/>
                    <a:gd name="T21" fmla="*/ 0 h 183"/>
                    <a:gd name="T22" fmla="*/ 31 w 311"/>
                    <a:gd name="T23" fmla="*/ 1 h 183"/>
                    <a:gd name="T24" fmla="*/ 29 w 311"/>
                    <a:gd name="T25" fmla="*/ 2 h 183"/>
                    <a:gd name="T26" fmla="*/ 26 w 311"/>
                    <a:gd name="T27" fmla="*/ 4 h 183"/>
                    <a:gd name="T28" fmla="*/ 24 w 311"/>
                    <a:gd name="T29" fmla="*/ 7 h 183"/>
                    <a:gd name="T30" fmla="*/ 21 w 311"/>
                    <a:gd name="T31" fmla="*/ 9 h 183"/>
                    <a:gd name="T32" fmla="*/ 17 w 311"/>
                    <a:gd name="T33" fmla="*/ 12 h 183"/>
                    <a:gd name="T34" fmla="*/ 15 w 311"/>
                    <a:gd name="T35" fmla="*/ 14 h 183"/>
                    <a:gd name="T36" fmla="*/ 12 w 311"/>
                    <a:gd name="T37" fmla="*/ 16 h 183"/>
                    <a:gd name="T38" fmla="*/ 9 w 311"/>
                    <a:gd name="T39" fmla="*/ 18 h 183"/>
                    <a:gd name="T40" fmla="*/ 7 w 311"/>
                    <a:gd name="T41" fmla="*/ 21 h 183"/>
                    <a:gd name="T42" fmla="*/ 4 w 311"/>
                    <a:gd name="T43" fmla="*/ 23 h 183"/>
                    <a:gd name="T44" fmla="*/ 2 w 311"/>
                    <a:gd name="T45" fmla="*/ 25 h 183"/>
                    <a:gd name="T46" fmla="*/ 1 w 311"/>
                    <a:gd name="T47" fmla="*/ 28 h 183"/>
                    <a:gd name="T48" fmla="*/ 0 w 311"/>
                    <a:gd name="T49" fmla="*/ 31 h 183"/>
                    <a:gd name="T50" fmla="*/ 0 w 311"/>
                    <a:gd name="T51" fmla="*/ 36 h 183"/>
                    <a:gd name="T52" fmla="*/ 3 w 311"/>
                    <a:gd name="T53" fmla="*/ 39 h 183"/>
                    <a:gd name="T54" fmla="*/ 9 w 311"/>
                    <a:gd name="T55" fmla="*/ 40 h 183"/>
                    <a:gd name="T56" fmla="*/ 16 w 311"/>
                    <a:gd name="T57" fmla="*/ 41 h 183"/>
                    <a:gd name="T58" fmla="*/ 23 w 311"/>
                    <a:gd name="T59" fmla="*/ 41 h 183"/>
                    <a:gd name="T60" fmla="*/ 29 w 311"/>
                    <a:gd name="T61" fmla="*/ 40 h 183"/>
                    <a:gd name="T62" fmla="*/ 35 w 311"/>
                    <a:gd name="T63" fmla="*/ 40 h 183"/>
                    <a:gd name="T64" fmla="*/ 38 w 311"/>
                    <a:gd name="T65" fmla="*/ 40 h 183"/>
                    <a:gd name="T66" fmla="*/ 39 w 311"/>
                    <a:gd name="T67" fmla="*/ 40 h 183"/>
                    <a:gd name="T68" fmla="*/ 42 w 311"/>
                    <a:gd name="T69" fmla="*/ 40 h 183"/>
                    <a:gd name="T70" fmla="*/ 46 w 311"/>
                    <a:gd name="T71" fmla="*/ 41 h 183"/>
                    <a:gd name="T72" fmla="*/ 51 w 311"/>
                    <a:gd name="T73" fmla="*/ 42 h 183"/>
                    <a:gd name="T74" fmla="*/ 55 w 311"/>
                    <a:gd name="T75" fmla="*/ 44 h 183"/>
                    <a:gd name="T76" fmla="*/ 60 w 311"/>
                    <a:gd name="T77" fmla="*/ 44 h 183"/>
                    <a:gd name="T78" fmla="*/ 65 w 311"/>
                    <a:gd name="T79" fmla="*/ 45 h 183"/>
                    <a:gd name="T80" fmla="*/ 69 w 311"/>
                    <a:gd name="T81" fmla="*/ 45 h 183"/>
                    <a:gd name="T82" fmla="*/ 75 w 311"/>
                    <a:gd name="T83" fmla="*/ 44 h 183"/>
                    <a:gd name="T84" fmla="*/ 77 w 311"/>
                    <a:gd name="T85" fmla="*/ 42 h 183"/>
                    <a:gd name="T86" fmla="*/ 77 w 311"/>
                    <a:gd name="T87" fmla="*/ 37 h 183"/>
                    <a:gd name="T88" fmla="*/ 75 w 311"/>
                    <a:gd name="T89" fmla="*/ 33 h 183"/>
                    <a:gd name="T90" fmla="*/ 72 w 311"/>
                    <a:gd name="T91" fmla="*/ 28 h 183"/>
                    <a:gd name="T92" fmla="*/ 68 w 311"/>
                    <a:gd name="T93" fmla="*/ 23 h 183"/>
                    <a:gd name="T94" fmla="*/ 65 w 311"/>
                    <a:gd name="T95" fmla="*/ 20 h 183"/>
                    <a:gd name="T96" fmla="*/ 62 w 311"/>
                    <a:gd name="T97" fmla="*/ 17 h 183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"/>
                    <a:gd name="T148" fmla="*/ 0 h 183"/>
                    <a:gd name="T149" fmla="*/ 311 w 311"/>
                    <a:gd name="T150" fmla="*/ 183 h 183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" h="183">
                      <a:moveTo>
                        <a:pt x="250" y="70"/>
                      </a:moveTo>
                      <a:lnTo>
                        <a:pt x="239" y="59"/>
                      </a:lnTo>
                      <a:lnTo>
                        <a:pt x="231" y="49"/>
                      </a:lnTo>
                      <a:lnTo>
                        <a:pt x="224" y="38"/>
                      </a:lnTo>
                      <a:lnTo>
                        <a:pt x="217" y="27"/>
                      </a:lnTo>
                      <a:lnTo>
                        <a:pt x="209" y="18"/>
                      </a:lnTo>
                      <a:lnTo>
                        <a:pt x="199" y="10"/>
                      </a:lnTo>
                      <a:lnTo>
                        <a:pt x="185" y="4"/>
                      </a:lnTo>
                      <a:lnTo>
                        <a:pt x="167" y="0"/>
                      </a:lnTo>
                      <a:lnTo>
                        <a:pt x="151" y="0"/>
                      </a:lnTo>
                      <a:lnTo>
                        <a:pt x="137" y="1"/>
                      </a:lnTo>
                      <a:lnTo>
                        <a:pt x="125" y="5"/>
                      </a:lnTo>
                      <a:lnTo>
                        <a:pt x="116" y="11"/>
                      </a:lnTo>
                      <a:lnTo>
                        <a:pt x="107" y="19"/>
                      </a:lnTo>
                      <a:lnTo>
                        <a:pt x="96" y="28"/>
                      </a:lnTo>
                      <a:lnTo>
                        <a:pt x="84" y="39"/>
                      </a:lnTo>
                      <a:lnTo>
                        <a:pt x="70" y="50"/>
                      </a:lnTo>
                      <a:lnTo>
                        <a:pt x="60" y="58"/>
                      </a:lnTo>
                      <a:lnTo>
                        <a:pt x="49" y="66"/>
                      </a:lnTo>
                      <a:lnTo>
                        <a:pt x="39" y="74"/>
                      </a:lnTo>
                      <a:lnTo>
                        <a:pt x="28" y="84"/>
                      </a:lnTo>
                      <a:lnTo>
                        <a:pt x="19" y="93"/>
                      </a:lnTo>
                      <a:lnTo>
                        <a:pt x="11" y="103"/>
                      </a:lnTo>
                      <a:lnTo>
                        <a:pt x="4" y="113"/>
                      </a:lnTo>
                      <a:lnTo>
                        <a:pt x="0" y="125"/>
                      </a:lnTo>
                      <a:lnTo>
                        <a:pt x="1" y="145"/>
                      </a:lnTo>
                      <a:lnTo>
                        <a:pt x="15" y="156"/>
                      </a:lnTo>
                      <a:lnTo>
                        <a:pt x="36" y="163"/>
                      </a:lnTo>
                      <a:lnTo>
                        <a:pt x="64" y="165"/>
                      </a:lnTo>
                      <a:lnTo>
                        <a:pt x="93" y="164"/>
                      </a:lnTo>
                      <a:lnTo>
                        <a:pt x="119" y="163"/>
                      </a:lnTo>
                      <a:lnTo>
                        <a:pt x="140" y="161"/>
                      </a:lnTo>
                      <a:lnTo>
                        <a:pt x="152" y="160"/>
                      </a:lnTo>
                      <a:lnTo>
                        <a:pt x="159" y="161"/>
                      </a:lnTo>
                      <a:lnTo>
                        <a:pt x="171" y="163"/>
                      </a:lnTo>
                      <a:lnTo>
                        <a:pt x="186" y="166"/>
                      </a:lnTo>
                      <a:lnTo>
                        <a:pt x="205" y="171"/>
                      </a:lnTo>
                      <a:lnTo>
                        <a:pt x="223" y="176"/>
                      </a:lnTo>
                      <a:lnTo>
                        <a:pt x="243" y="179"/>
                      </a:lnTo>
                      <a:lnTo>
                        <a:pt x="261" y="181"/>
                      </a:lnTo>
                      <a:lnTo>
                        <a:pt x="277" y="183"/>
                      </a:lnTo>
                      <a:lnTo>
                        <a:pt x="300" y="178"/>
                      </a:lnTo>
                      <a:lnTo>
                        <a:pt x="311" y="168"/>
                      </a:lnTo>
                      <a:lnTo>
                        <a:pt x="310" y="151"/>
                      </a:lnTo>
                      <a:lnTo>
                        <a:pt x="303" y="133"/>
                      </a:lnTo>
                      <a:lnTo>
                        <a:pt x="290" y="113"/>
                      </a:lnTo>
                      <a:lnTo>
                        <a:pt x="275" y="95"/>
                      </a:lnTo>
                      <a:lnTo>
                        <a:pt x="261" y="80"/>
                      </a:lnTo>
                      <a:lnTo>
                        <a:pt x="250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53" name="Group 84"/>
              <p:cNvGrpSpPr>
                <a:grpSpLocks/>
              </p:cNvGrpSpPr>
              <p:nvPr/>
            </p:nvGrpSpPr>
            <p:grpSpPr bwMode="auto">
              <a:xfrm flipH="1">
                <a:off x="4896" y="2289"/>
                <a:ext cx="574" cy="573"/>
                <a:chOff x="3904" y="2577"/>
                <a:chExt cx="574" cy="573"/>
              </a:xfrm>
              <a:grpFill/>
            </p:grpSpPr>
            <p:sp>
              <p:nvSpPr>
                <p:cNvPr id="54" name="Freeform 85"/>
                <p:cNvSpPr>
                  <a:spLocks/>
                </p:cNvSpPr>
                <p:nvPr/>
              </p:nvSpPr>
              <p:spPr bwMode="auto">
                <a:xfrm>
                  <a:off x="4385" y="2676"/>
                  <a:ext cx="93" cy="124"/>
                </a:xfrm>
                <a:custGeom>
                  <a:avLst/>
                  <a:gdLst>
                    <a:gd name="T0" fmla="*/ 7 w 187"/>
                    <a:gd name="T1" fmla="*/ 54 h 247"/>
                    <a:gd name="T2" fmla="*/ 2 w 187"/>
                    <a:gd name="T3" fmla="*/ 50 h 247"/>
                    <a:gd name="T4" fmla="*/ 0 w 187"/>
                    <a:gd name="T5" fmla="*/ 46 h 247"/>
                    <a:gd name="T6" fmla="*/ 0 w 187"/>
                    <a:gd name="T7" fmla="*/ 42 h 247"/>
                    <a:gd name="T8" fmla="*/ 1 w 187"/>
                    <a:gd name="T9" fmla="*/ 38 h 247"/>
                    <a:gd name="T10" fmla="*/ 3 w 187"/>
                    <a:gd name="T11" fmla="*/ 34 h 247"/>
                    <a:gd name="T12" fmla="*/ 7 w 187"/>
                    <a:gd name="T13" fmla="*/ 31 h 247"/>
                    <a:gd name="T14" fmla="*/ 10 w 187"/>
                    <a:gd name="T15" fmla="*/ 28 h 247"/>
                    <a:gd name="T16" fmla="*/ 14 w 187"/>
                    <a:gd name="T17" fmla="*/ 25 h 247"/>
                    <a:gd name="T18" fmla="*/ 17 w 187"/>
                    <a:gd name="T19" fmla="*/ 23 h 247"/>
                    <a:gd name="T20" fmla="*/ 19 w 187"/>
                    <a:gd name="T21" fmla="*/ 21 h 247"/>
                    <a:gd name="T22" fmla="*/ 21 w 187"/>
                    <a:gd name="T23" fmla="*/ 19 h 247"/>
                    <a:gd name="T24" fmla="*/ 23 w 187"/>
                    <a:gd name="T25" fmla="*/ 16 h 247"/>
                    <a:gd name="T26" fmla="*/ 25 w 187"/>
                    <a:gd name="T27" fmla="*/ 14 h 247"/>
                    <a:gd name="T28" fmla="*/ 27 w 187"/>
                    <a:gd name="T29" fmla="*/ 13 h 247"/>
                    <a:gd name="T30" fmla="*/ 29 w 187"/>
                    <a:gd name="T31" fmla="*/ 12 h 247"/>
                    <a:gd name="T32" fmla="*/ 30 w 187"/>
                    <a:gd name="T33" fmla="*/ 11 h 247"/>
                    <a:gd name="T34" fmla="*/ 31 w 187"/>
                    <a:gd name="T35" fmla="*/ 7 h 247"/>
                    <a:gd name="T36" fmla="*/ 33 w 187"/>
                    <a:gd name="T37" fmla="*/ 4 h 247"/>
                    <a:gd name="T38" fmla="*/ 34 w 187"/>
                    <a:gd name="T39" fmla="*/ 1 h 247"/>
                    <a:gd name="T40" fmla="*/ 35 w 187"/>
                    <a:gd name="T41" fmla="*/ 0 h 247"/>
                    <a:gd name="T42" fmla="*/ 37 w 187"/>
                    <a:gd name="T43" fmla="*/ 2 h 247"/>
                    <a:gd name="T44" fmla="*/ 37 w 187"/>
                    <a:gd name="T45" fmla="*/ 6 h 247"/>
                    <a:gd name="T46" fmla="*/ 37 w 187"/>
                    <a:gd name="T47" fmla="*/ 11 h 247"/>
                    <a:gd name="T48" fmla="*/ 36 w 187"/>
                    <a:gd name="T49" fmla="*/ 14 h 247"/>
                    <a:gd name="T50" fmla="*/ 38 w 187"/>
                    <a:gd name="T51" fmla="*/ 17 h 247"/>
                    <a:gd name="T52" fmla="*/ 40 w 187"/>
                    <a:gd name="T53" fmla="*/ 20 h 247"/>
                    <a:gd name="T54" fmla="*/ 42 w 187"/>
                    <a:gd name="T55" fmla="*/ 23 h 247"/>
                    <a:gd name="T56" fmla="*/ 43 w 187"/>
                    <a:gd name="T57" fmla="*/ 27 h 247"/>
                    <a:gd name="T58" fmla="*/ 45 w 187"/>
                    <a:gd name="T59" fmla="*/ 30 h 247"/>
                    <a:gd name="T60" fmla="*/ 46 w 187"/>
                    <a:gd name="T61" fmla="*/ 33 h 247"/>
                    <a:gd name="T62" fmla="*/ 46 w 187"/>
                    <a:gd name="T63" fmla="*/ 37 h 247"/>
                    <a:gd name="T64" fmla="*/ 46 w 187"/>
                    <a:gd name="T65" fmla="*/ 40 h 247"/>
                    <a:gd name="T66" fmla="*/ 46 w 187"/>
                    <a:gd name="T67" fmla="*/ 43 h 247"/>
                    <a:gd name="T68" fmla="*/ 46 w 187"/>
                    <a:gd name="T69" fmla="*/ 46 h 247"/>
                    <a:gd name="T70" fmla="*/ 45 w 187"/>
                    <a:gd name="T71" fmla="*/ 48 h 247"/>
                    <a:gd name="T72" fmla="*/ 44 w 187"/>
                    <a:gd name="T73" fmla="*/ 50 h 247"/>
                    <a:gd name="T74" fmla="*/ 43 w 187"/>
                    <a:gd name="T75" fmla="*/ 53 h 247"/>
                    <a:gd name="T76" fmla="*/ 41 w 187"/>
                    <a:gd name="T77" fmla="*/ 55 h 247"/>
                    <a:gd name="T78" fmla="*/ 39 w 187"/>
                    <a:gd name="T79" fmla="*/ 57 h 247"/>
                    <a:gd name="T80" fmla="*/ 37 w 187"/>
                    <a:gd name="T81" fmla="*/ 59 h 247"/>
                    <a:gd name="T82" fmla="*/ 33 w 187"/>
                    <a:gd name="T83" fmla="*/ 61 h 247"/>
                    <a:gd name="T84" fmla="*/ 29 w 187"/>
                    <a:gd name="T85" fmla="*/ 62 h 247"/>
                    <a:gd name="T86" fmla="*/ 25 w 187"/>
                    <a:gd name="T87" fmla="*/ 62 h 247"/>
                    <a:gd name="T88" fmla="*/ 21 w 187"/>
                    <a:gd name="T89" fmla="*/ 61 h 247"/>
                    <a:gd name="T90" fmla="*/ 17 w 187"/>
                    <a:gd name="T91" fmla="*/ 60 h 247"/>
                    <a:gd name="T92" fmla="*/ 14 w 187"/>
                    <a:gd name="T93" fmla="*/ 58 h 247"/>
                    <a:gd name="T94" fmla="*/ 10 w 187"/>
                    <a:gd name="T95" fmla="*/ 56 h 247"/>
                    <a:gd name="T96" fmla="*/ 7 w 187"/>
                    <a:gd name="T97" fmla="*/ 54 h 247"/>
                    <a:gd name="T98" fmla="*/ 7 w 187"/>
                    <a:gd name="T99" fmla="*/ 54 h 247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7"/>
                    <a:gd name="T151" fmla="*/ 0 h 247"/>
                    <a:gd name="T152" fmla="*/ 187 w 187"/>
                    <a:gd name="T153" fmla="*/ 247 h 247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7" h="247">
                      <a:moveTo>
                        <a:pt x="29" y="214"/>
                      </a:moveTo>
                      <a:lnTo>
                        <a:pt x="11" y="198"/>
                      </a:lnTo>
                      <a:lnTo>
                        <a:pt x="1" y="182"/>
                      </a:lnTo>
                      <a:lnTo>
                        <a:pt x="0" y="166"/>
                      </a:lnTo>
                      <a:lnTo>
                        <a:pt x="5" y="151"/>
                      </a:lnTo>
                      <a:lnTo>
                        <a:pt x="14" y="136"/>
                      </a:lnTo>
                      <a:lnTo>
                        <a:pt x="28" y="122"/>
                      </a:lnTo>
                      <a:lnTo>
                        <a:pt x="43" y="109"/>
                      </a:lnTo>
                      <a:lnTo>
                        <a:pt x="59" y="98"/>
                      </a:lnTo>
                      <a:lnTo>
                        <a:pt x="69" y="90"/>
                      </a:lnTo>
                      <a:lnTo>
                        <a:pt x="79" y="81"/>
                      </a:lnTo>
                      <a:lnTo>
                        <a:pt x="87" y="73"/>
                      </a:lnTo>
                      <a:lnTo>
                        <a:pt x="95" y="63"/>
                      </a:lnTo>
                      <a:lnTo>
                        <a:pt x="102" y="56"/>
                      </a:lnTo>
                      <a:lnTo>
                        <a:pt x="109" y="49"/>
                      </a:lnTo>
                      <a:lnTo>
                        <a:pt x="116" y="45"/>
                      </a:lnTo>
                      <a:lnTo>
                        <a:pt x="121" y="43"/>
                      </a:lnTo>
                      <a:lnTo>
                        <a:pt x="126" y="28"/>
                      </a:lnTo>
                      <a:lnTo>
                        <a:pt x="132" y="14"/>
                      </a:lnTo>
                      <a:lnTo>
                        <a:pt x="137" y="3"/>
                      </a:lnTo>
                      <a:lnTo>
                        <a:pt x="142" y="0"/>
                      </a:lnTo>
                      <a:lnTo>
                        <a:pt x="149" y="8"/>
                      </a:lnTo>
                      <a:lnTo>
                        <a:pt x="150" y="24"/>
                      </a:lnTo>
                      <a:lnTo>
                        <a:pt x="148" y="43"/>
                      </a:lnTo>
                      <a:lnTo>
                        <a:pt x="146" y="55"/>
                      </a:lnTo>
                      <a:lnTo>
                        <a:pt x="154" y="67"/>
                      </a:lnTo>
                      <a:lnTo>
                        <a:pt x="162" y="79"/>
                      </a:lnTo>
                      <a:lnTo>
                        <a:pt x="169" y="92"/>
                      </a:lnTo>
                      <a:lnTo>
                        <a:pt x="175" y="106"/>
                      </a:lnTo>
                      <a:lnTo>
                        <a:pt x="180" y="119"/>
                      </a:lnTo>
                      <a:lnTo>
                        <a:pt x="184" y="132"/>
                      </a:lnTo>
                      <a:lnTo>
                        <a:pt x="186" y="146"/>
                      </a:lnTo>
                      <a:lnTo>
                        <a:pt x="187" y="160"/>
                      </a:lnTo>
                      <a:lnTo>
                        <a:pt x="187" y="170"/>
                      </a:lnTo>
                      <a:lnTo>
                        <a:pt x="185" y="181"/>
                      </a:lnTo>
                      <a:lnTo>
                        <a:pt x="182" y="190"/>
                      </a:lnTo>
                      <a:lnTo>
                        <a:pt x="179" y="200"/>
                      </a:lnTo>
                      <a:lnTo>
                        <a:pt x="173" y="210"/>
                      </a:lnTo>
                      <a:lnTo>
                        <a:pt x="166" y="218"/>
                      </a:lnTo>
                      <a:lnTo>
                        <a:pt x="158" y="226"/>
                      </a:lnTo>
                      <a:lnTo>
                        <a:pt x="149" y="234"/>
                      </a:lnTo>
                      <a:lnTo>
                        <a:pt x="133" y="243"/>
                      </a:lnTo>
                      <a:lnTo>
                        <a:pt x="117" y="247"/>
                      </a:lnTo>
                      <a:lnTo>
                        <a:pt x="102" y="247"/>
                      </a:lnTo>
                      <a:lnTo>
                        <a:pt x="86" y="244"/>
                      </a:lnTo>
                      <a:lnTo>
                        <a:pt x="71" y="239"/>
                      </a:lnTo>
                      <a:lnTo>
                        <a:pt x="57" y="231"/>
                      </a:lnTo>
                      <a:lnTo>
                        <a:pt x="43" y="223"/>
                      </a:lnTo>
                      <a:lnTo>
                        <a:pt x="29" y="2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" name="Freeform 86"/>
                <p:cNvSpPr>
                  <a:spLocks/>
                </p:cNvSpPr>
                <p:nvPr/>
              </p:nvSpPr>
              <p:spPr bwMode="auto">
                <a:xfrm>
                  <a:off x="4344" y="2577"/>
                  <a:ext cx="76" cy="174"/>
                </a:xfrm>
                <a:custGeom>
                  <a:avLst/>
                  <a:gdLst>
                    <a:gd name="T0" fmla="*/ 16 w 153"/>
                    <a:gd name="T1" fmla="*/ 0 h 349"/>
                    <a:gd name="T2" fmla="*/ 15 w 153"/>
                    <a:gd name="T3" fmla="*/ 1 h 349"/>
                    <a:gd name="T4" fmla="*/ 14 w 153"/>
                    <a:gd name="T5" fmla="*/ 5 h 349"/>
                    <a:gd name="T6" fmla="*/ 14 w 153"/>
                    <a:gd name="T7" fmla="*/ 9 h 349"/>
                    <a:gd name="T8" fmla="*/ 14 w 153"/>
                    <a:gd name="T9" fmla="*/ 13 h 349"/>
                    <a:gd name="T10" fmla="*/ 7 w 153"/>
                    <a:gd name="T11" fmla="*/ 18 h 349"/>
                    <a:gd name="T12" fmla="*/ 2 w 153"/>
                    <a:gd name="T13" fmla="*/ 27 h 349"/>
                    <a:gd name="T14" fmla="*/ 0 w 153"/>
                    <a:gd name="T15" fmla="*/ 39 h 349"/>
                    <a:gd name="T16" fmla="*/ 0 w 153"/>
                    <a:gd name="T17" fmla="*/ 53 h 349"/>
                    <a:gd name="T18" fmla="*/ 1 w 153"/>
                    <a:gd name="T19" fmla="*/ 66 h 349"/>
                    <a:gd name="T20" fmla="*/ 4 w 153"/>
                    <a:gd name="T21" fmla="*/ 76 h 349"/>
                    <a:gd name="T22" fmla="*/ 8 w 153"/>
                    <a:gd name="T23" fmla="*/ 84 h 349"/>
                    <a:gd name="T24" fmla="*/ 12 w 153"/>
                    <a:gd name="T25" fmla="*/ 87 h 349"/>
                    <a:gd name="T26" fmla="*/ 17 w 153"/>
                    <a:gd name="T27" fmla="*/ 85 h 349"/>
                    <a:gd name="T28" fmla="*/ 22 w 153"/>
                    <a:gd name="T29" fmla="*/ 81 h 349"/>
                    <a:gd name="T30" fmla="*/ 26 w 153"/>
                    <a:gd name="T31" fmla="*/ 75 h 349"/>
                    <a:gd name="T32" fmla="*/ 30 w 153"/>
                    <a:gd name="T33" fmla="*/ 68 h 349"/>
                    <a:gd name="T34" fmla="*/ 34 w 153"/>
                    <a:gd name="T35" fmla="*/ 61 h 349"/>
                    <a:gd name="T36" fmla="*/ 36 w 153"/>
                    <a:gd name="T37" fmla="*/ 54 h 349"/>
                    <a:gd name="T38" fmla="*/ 37 w 153"/>
                    <a:gd name="T39" fmla="*/ 47 h 349"/>
                    <a:gd name="T40" fmla="*/ 38 w 153"/>
                    <a:gd name="T41" fmla="*/ 42 h 349"/>
                    <a:gd name="T42" fmla="*/ 37 w 153"/>
                    <a:gd name="T43" fmla="*/ 38 h 349"/>
                    <a:gd name="T44" fmla="*/ 36 w 153"/>
                    <a:gd name="T45" fmla="*/ 33 h 349"/>
                    <a:gd name="T46" fmla="*/ 34 w 153"/>
                    <a:gd name="T47" fmla="*/ 28 h 349"/>
                    <a:gd name="T48" fmla="*/ 32 w 153"/>
                    <a:gd name="T49" fmla="*/ 24 h 349"/>
                    <a:gd name="T50" fmla="*/ 30 w 153"/>
                    <a:gd name="T51" fmla="*/ 20 h 349"/>
                    <a:gd name="T52" fmla="*/ 27 w 153"/>
                    <a:gd name="T53" fmla="*/ 17 h 349"/>
                    <a:gd name="T54" fmla="*/ 24 w 153"/>
                    <a:gd name="T55" fmla="*/ 14 h 349"/>
                    <a:gd name="T56" fmla="*/ 20 w 153"/>
                    <a:gd name="T57" fmla="*/ 13 h 349"/>
                    <a:gd name="T58" fmla="*/ 16 w 153"/>
                    <a:gd name="T59" fmla="*/ 0 h 349"/>
                    <a:gd name="T60" fmla="*/ 16 w 153"/>
                    <a:gd name="T61" fmla="*/ 0 h 34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53"/>
                    <a:gd name="T94" fmla="*/ 0 h 349"/>
                    <a:gd name="T95" fmla="*/ 153 w 153"/>
                    <a:gd name="T96" fmla="*/ 349 h 34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53" h="349">
                      <a:moveTo>
                        <a:pt x="67" y="0"/>
                      </a:moveTo>
                      <a:lnTo>
                        <a:pt x="62" y="7"/>
                      </a:lnTo>
                      <a:lnTo>
                        <a:pt x="59" y="20"/>
                      </a:lnTo>
                      <a:lnTo>
                        <a:pt x="59" y="37"/>
                      </a:lnTo>
                      <a:lnTo>
                        <a:pt x="59" y="53"/>
                      </a:lnTo>
                      <a:lnTo>
                        <a:pt x="28" y="73"/>
                      </a:lnTo>
                      <a:lnTo>
                        <a:pt x="10" y="111"/>
                      </a:lnTo>
                      <a:lnTo>
                        <a:pt x="0" y="159"/>
                      </a:lnTo>
                      <a:lnTo>
                        <a:pt x="0" y="212"/>
                      </a:lnTo>
                      <a:lnTo>
                        <a:pt x="7" y="264"/>
                      </a:lnTo>
                      <a:lnTo>
                        <a:pt x="19" y="307"/>
                      </a:lnTo>
                      <a:lnTo>
                        <a:pt x="33" y="338"/>
                      </a:lnTo>
                      <a:lnTo>
                        <a:pt x="48" y="349"/>
                      </a:lnTo>
                      <a:lnTo>
                        <a:pt x="68" y="341"/>
                      </a:lnTo>
                      <a:lnTo>
                        <a:pt x="88" y="325"/>
                      </a:lnTo>
                      <a:lnTo>
                        <a:pt x="106" y="302"/>
                      </a:lnTo>
                      <a:lnTo>
                        <a:pt x="123" y="275"/>
                      </a:lnTo>
                      <a:lnTo>
                        <a:pt x="136" y="245"/>
                      </a:lnTo>
                      <a:lnTo>
                        <a:pt x="146" y="218"/>
                      </a:lnTo>
                      <a:lnTo>
                        <a:pt x="151" y="191"/>
                      </a:lnTo>
                      <a:lnTo>
                        <a:pt x="153" y="170"/>
                      </a:lnTo>
                      <a:lnTo>
                        <a:pt x="149" y="152"/>
                      </a:lnTo>
                      <a:lnTo>
                        <a:pt x="145" y="134"/>
                      </a:lnTo>
                      <a:lnTo>
                        <a:pt x="138" y="115"/>
                      </a:lnTo>
                      <a:lnTo>
                        <a:pt x="131" y="98"/>
                      </a:lnTo>
                      <a:lnTo>
                        <a:pt x="120" y="82"/>
                      </a:lnTo>
                      <a:lnTo>
                        <a:pt x="110" y="69"/>
                      </a:lnTo>
                      <a:lnTo>
                        <a:pt x="97" y="59"/>
                      </a:lnTo>
                      <a:lnTo>
                        <a:pt x="83" y="5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6" name="Freeform 87"/>
                <p:cNvSpPr>
                  <a:spLocks/>
                </p:cNvSpPr>
                <p:nvPr/>
              </p:nvSpPr>
              <p:spPr bwMode="auto">
                <a:xfrm>
                  <a:off x="4256" y="2589"/>
                  <a:ext cx="80" cy="165"/>
                </a:xfrm>
                <a:custGeom>
                  <a:avLst/>
                  <a:gdLst>
                    <a:gd name="T0" fmla="*/ 16 w 160"/>
                    <a:gd name="T1" fmla="*/ 11 h 330"/>
                    <a:gd name="T2" fmla="*/ 24 w 160"/>
                    <a:gd name="T3" fmla="*/ 13 h 330"/>
                    <a:gd name="T4" fmla="*/ 31 w 160"/>
                    <a:gd name="T5" fmla="*/ 21 h 330"/>
                    <a:gd name="T6" fmla="*/ 37 w 160"/>
                    <a:gd name="T7" fmla="*/ 33 h 330"/>
                    <a:gd name="T8" fmla="*/ 40 w 160"/>
                    <a:gd name="T9" fmla="*/ 46 h 330"/>
                    <a:gd name="T10" fmla="*/ 40 w 160"/>
                    <a:gd name="T11" fmla="*/ 59 h 330"/>
                    <a:gd name="T12" fmla="*/ 40 w 160"/>
                    <a:gd name="T13" fmla="*/ 71 h 330"/>
                    <a:gd name="T14" fmla="*/ 38 w 160"/>
                    <a:gd name="T15" fmla="*/ 80 h 330"/>
                    <a:gd name="T16" fmla="*/ 35 w 160"/>
                    <a:gd name="T17" fmla="*/ 83 h 330"/>
                    <a:gd name="T18" fmla="*/ 29 w 160"/>
                    <a:gd name="T19" fmla="*/ 82 h 330"/>
                    <a:gd name="T20" fmla="*/ 23 w 160"/>
                    <a:gd name="T21" fmla="*/ 80 h 330"/>
                    <a:gd name="T22" fmla="*/ 18 w 160"/>
                    <a:gd name="T23" fmla="*/ 75 h 330"/>
                    <a:gd name="T24" fmla="*/ 12 w 160"/>
                    <a:gd name="T25" fmla="*/ 69 h 330"/>
                    <a:gd name="T26" fmla="*/ 9 w 160"/>
                    <a:gd name="T27" fmla="*/ 62 h 330"/>
                    <a:gd name="T28" fmla="*/ 5 w 160"/>
                    <a:gd name="T29" fmla="*/ 55 h 330"/>
                    <a:gd name="T30" fmla="*/ 1 w 160"/>
                    <a:gd name="T31" fmla="*/ 49 h 330"/>
                    <a:gd name="T32" fmla="*/ 1 w 160"/>
                    <a:gd name="T33" fmla="*/ 44 h 330"/>
                    <a:gd name="T34" fmla="*/ 0 w 160"/>
                    <a:gd name="T35" fmla="*/ 41 h 330"/>
                    <a:gd name="T36" fmla="*/ 0 w 160"/>
                    <a:gd name="T37" fmla="*/ 36 h 330"/>
                    <a:gd name="T38" fmla="*/ 1 w 160"/>
                    <a:gd name="T39" fmla="*/ 30 h 330"/>
                    <a:gd name="T40" fmla="*/ 1 w 160"/>
                    <a:gd name="T41" fmla="*/ 26 h 330"/>
                    <a:gd name="T42" fmla="*/ 3 w 160"/>
                    <a:gd name="T43" fmla="*/ 22 h 330"/>
                    <a:gd name="T44" fmla="*/ 5 w 160"/>
                    <a:gd name="T45" fmla="*/ 19 h 330"/>
                    <a:gd name="T46" fmla="*/ 7 w 160"/>
                    <a:gd name="T47" fmla="*/ 15 h 330"/>
                    <a:gd name="T48" fmla="*/ 10 w 160"/>
                    <a:gd name="T49" fmla="*/ 12 h 330"/>
                    <a:gd name="T50" fmla="*/ 10 w 160"/>
                    <a:gd name="T51" fmla="*/ 10 h 330"/>
                    <a:gd name="T52" fmla="*/ 10 w 160"/>
                    <a:gd name="T53" fmla="*/ 5 h 330"/>
                    <a:gd name="T54" fmla="*/ 10 w 160"/>
                    <a:gd name="T55" fmla="*/ 1 h 330"/>
                    <a:gd name="T56" fmla="*/ 12 w 160"/>
                    <a:gd name="T57" fmla="*/ 0 h 330"/>
                    <a:gd name="T58" fmla="*/ 12 w 160"/>
                    <a:gd name="T59" fmla="*/ 1 h 330"/>
                    <a:gd name="T60" fmla="*/ 14 w 160"/>
                    <a:gd name="T61" fmla="*/ 3 h 330"/>
                    <a:gd name="T62" fmla="*/ 15 w 160"/>
                    <a:gd name="T63" fmla="*/ 7 h 330"/>
                    <a:gd name="T64" fmla="*/ 16 w 160"/>
                    <a:gd name="T65" fmla="*/ 11 h 330"/>
                    <a:gd name="T66" fmla="*/ 16 w 160"/>
                    <a:gd name="T67" fmla="*/ 11 h 33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60"/>
                    <a:gd name="T103" fmla="*/ 0 h 330"/>
                    <a:gd name="T104" fmla="*/ 160 w 160"/>
                    <a:gd name="T105" fmla="*/ 330 h 33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60" h="330">
                      <a:moveTo>
                        <a:pt x="64" y="44"/>
                      </a:moveTo>
                      <a:lnTo>
                        <a:pt x="99" y="54"/>
                      </a:lnTo>
                      <a:lnTo>
                        <a:pt x="127" y="86"/>
                      </a:lnTo>
                      <a:lnTo>
                        <a:pt x="145" y="131"/>
                      </a:lnTo>
                      <a:lnTo>
                        <a:pt x="157" y="184"/>
                      </a:lnTo>
                      <a:lnTo>
                        <a:pt x="160" y="237"/>
                      </a:lnTo>
                      <a:lnTo>
                        <a:pt x="158" y="283"/>
                      </a:lnTo>
                      <a:lnTo>
                        <a:pt x="151" y="317"/>
                      </a:lnTo>
                      <a:lnTo>
                        <a:pt x="139" y="330"/>
                      </a:lnTo>
                      <a:lnTo>
                        <a:pt x="117" y="328"/>
                      </a:lnTo>
                      <a:lnTo>
                        <a:pt x="95" y="317"/>
                      </a:lnTo>
                      <a:lnTo>
                        <a:pt x="72" y="298"/>
                      </a:lnTo>
                      <a:lnTo>
                        <a:pt x="51" y="275"/>
                      </a:lnTo>
                      <a:lnTo>
                        <a:pt x="33" y="249"/>
                      </a:lnTo>
                      <a:lnTo>
                        <a:pt x="18" y="223"/>
                      </a:lnTo>
                      <a:lnTo>
                        <a:pt x="6" y="199"/>
                      </a:lnTo>
                      <a:lnTo>
                        <a:pt x="1" y="178"/>
                      </a:lnTo>
                      <a:lnTo>
                        <a:pt x="0" y="161"/>
                      </a:lnTo>
                      <a:lnTo>
                        <a:pt x="0" y="142"/>
                      </a:lnTo>
                      <a:lnTo>
                        <a:pt x="3" y="123"/>
                      </a:lnTo>
                      <a:lnTo>
                        <a:pt x="6" y="106"/>
                      </a:lnTo>
                      <a:lnTo>
                        <a:pt x="12" y="89"/>
                      </a:lnTo>
                      <a:lnTo>
                        <a:pt x="19" y="74"/>
                      </a:lnTo>
                      <a:lnTo>
                        <a:pt x="29" y="61"/>
                      </a:lnTo>
                      <a:lnTo>
                        <a:pt x="41" y="51"/>
                      </a:lnTo>
                      <a:lnTo>
                        <a:pt x="37" y="38"/>
                      </a:lnTo>
                      <a:lnTo>
                        <a:pt x="37" y="22"/>
                      </a:lnTo>
                      <a:lnTo>
                        <a:pt x="39" y="7"/>
                      </a:lnTo>
                      <a:lnTo>
                        <a:pt x="48" y="0"/>
                      </a:lnTo>
                      <a:lnTo>
                        <a:pt x="51" y="5"/>
                      </a:lnTo>
                      <a:lnTo>
                        <a:pt x="56" y="15"/>
                      </a:lnTo>
                      <a:lnTo>
                        <a:pt x="60" y="29"/>
                      </a:lnTo>
                      <a:lnTo>
                        <a:pt x="64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7" name="Freeform 88"/>
                <p:cNvSpPr>
                  <a:spLocks/>
                </p:cNvSpPr>
                <p:nvPr/>
              </p:nvSpPr>
              <p:spPr bwMode="auto">
                <a:xfrm>
                  <a:off x="4215" y="2699"/>
                  <a:ext cx="91" cy="116"/>
                </a:xfrm>
                <a:custGeom>
                  <a:avLst/>
                  <a:gdLst>
                    <a:gd name="T0" fmla="*/ 28 w 184"/>
                    <a:gd name="T1" fmla="*/ 19 h 231"/>
                    <a:gd name="T2" fmla="*/ 35 w 184"/>
                    <a:gd name="T3" fmla="*/ 23 h 231"/>
                    <a:gd name="T4" fmla="*/ 39 w 184"/>
                    <a:gd name="T5" fmla="*/ 26 h 231"/>
                    <a:gd name="T6" fmla="*/ 43 w 184"/>
                    <a:gd name="T7" fmla="*/ 30 h 231"/>
                    <a:gd name="T8" fmla="*/ 45 w 184"/>
                    <a:gd name="T9" fmla="*/ 34 h 231"/>
                    <a:gd name="T10" fmla="*/ 45 w 184"/>
                    <a:gd name="T11" fmla="*/ 38 h 231"/>
                    <a:gd name="T12" fmla="*/ 45 w 184"/>
                    <a:gd name="T13" fmla="*/ 41 h 231"/>
                    <a:gd name="T14" fmla="*/ 44 w 184"/>
                    <a:gd name="T15" fmla="*/ 44 h 231"/>
                    <a:gd name="T16" fmla="*/ 41 w 184"/>
                    <a:gd name="T17" fmla="*/ 48 h 231"/>
                    <a:gd name="T18" fmla="*/ 39 w 184"/>
                    <a:gd name="T19" fmla="*/ 50 h 231"/>
                    <a:gd name="T20" fmla="*/ 35 w 184"/>
                    <a:gd name="T21" fmla="*/ 53 h 231"/>
                    <a:gd name="T22" fmla="*/ 32 w 184"/>
                    <a:gd name="T23" fmla="*/ 55 h 231"/>
                    <a:gd name="T24" fmla="*/ 28 w 184"/>
                    <a:gd name="T25" fmla="*/ 57 h 231"/>
                    <a:gd name="T26" fmla="*/ 24 w 184"/>
                    <a:gd name="T27" fmla="*/ 58 h 231"/>
                    <a:gd name="T28" fmla="*/ 20 w 184"/>
                    <a:gd name="T29" fmla="*/ 58 h 231"/>
                    <a:gd name="T30" fmla="*/ 17 w 184"/>
                    <a:gd name="T31" fmla="*/ 58 h 231"/>
                    <a:gd name="T32" fmla="*/ 14 w 184"/>
                    <a:gd name="T33" fmla="*/ 57 h 231"/>
                    <a:gd name="T34" fmla="*/ 10 w 184"/>
                    <a:gd name="T35" fmla="*/ 55 h 231"/>
                    <a:gd name="T36" fmla="*/ 7 w 184"/>
                    <a:gd name="T37" fmla="*/ 53 h 231"/>
                    <a:gd name="T38" fmla="*/ 5 w 184"/>
                    <a:gd name="T39" fmla="*/ 51 h 231"/>
                    <a:gd name="T40" fmla="*/ 3 w 184"/>
                    <a:gd name="T41" fmla="*/ 48 h 231"/>
                    <a:gd name="T42" fmla="*/ 2 w 184"/>
                    <a:gd name="T43" fmla="*/ 46 h 231"/>
                    <a:gd name="T44" fmla="*/ 1 w 184"/>
                    <a:gd name="T45" fmla="*/ 43 h 231"/>
                    <a:gd name="T46" fmla="*/ 0 w 184"/>
                    <a:gd name="T47" fmla="*/ 40 h 231"/>
                    <a:gd name="T48" fmla="*/ 0 w 184"/>
                    <a:gd name="T49" fmla="*/ 36 h 231"/>
                    <a:gd name="T50" fmla="*/ 0 w 184"/>
                    <a:gd name="T51" fmla="*/ 31 h 231"/>
                    <a:gd name="T52" fmla="*/ 1 w 184"/>
                    <a:gd name="T53" fmla="*/ 26 h 231"/>
                    <a:gd name="T54" fmla="*/ 2 w 184"/>
                    <a:gd name="T55" fmla="*/ 21 h 231"/>
                    <a:gd name="T56" fmla="*/ 4 w 184"/>
                    <a:gd name="T57" fmla="*/ 16 h 231"/>
                    <a:gd name="T58" fmla="*/ 2 w 184"/>
                    <a:gd name="T59" fmla="*/ 13 h 231"/>
                    <a:gd name="T60" fmla="*/ 1 w 184"/>
                    <a:gd name="T61" fmla="*/ 8 h 231"/>
                    <a:gd name="T62" fmla="*/ 0 w 184"/>
                    <a:gd name="T63" fmla="*/ 4 h 231"/>
                    <a:gd name="T64" fmla="*/ 0 w 184"/>
                    <a:gd name="T65" fmla="*/ 0 h 231"/>
                    <a:gd name="T66" fmla="*/ 8 w 184"/>
                    <a:gd name="T67" fmla="*/ 9 h 231"/>
                    <a:gd name="T68" fmla="*/ 9 w 184"/>
                    <a:gd name="T69" fmla="*/ 8 h 231"/>
                    <a:gd name="T70" fmla="*/ 12 w 184"/>
                    <a:gd name="T71" fmla="*/ 8 h 231"/>
                    <a:gd name="T72" fmla="*/ 14 w 184"/>
                    <a:gd name="T73" fmla="*/ 10 h 231"/>
                    <a:gd name="T74" fmla="*/ 16 w 184"/>
                    <a:gd name="T75" fmla="*/ 11 h 231"/>
                    <a:gd name="T76" fmla="*/ 19 w 184"/>
                    <a:gd name="T77" fmla="*/ 13 h 231"/>
                    <a:gd name="T78" fmla="*/ 22 w 184"/>
                    <a:gd name="T79" fmla="*/ 15 h 231"/>
                    <a:gd name="T80" fmla="*/ 25 w 184"/>
                    <a:gd name="T81" fmla="*/ 17 h 231"/>
                    <a:gd name="T82" fmla="*/ 28 w 184"/>
                    <a:gd name="T83" fmla="*/ 19 h 231"/>
                    <a:gd name="T84" fmla="*/ 28 w 184"/>
                    <a:gd name="T85" fmla="*/ 19 h 2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84"/>
                    <a:gd name="T130" fmla="*/ 0 h 231"/>
                    <a:gd name="T131" fmla="*/ 184 w 184"/>
                    <a:gd name="T132" fmla="*/ 231 h 2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84" h="231">
                      <a:moveTo>
                        <a:pt x="116" y="75"/>
                      </a:moveTo>
                      <a:lnTo>
                        <a:pt x="141" y="89"/>
                      </a:lnTo>
                      <a:lnTo>
                        <a:pt x="160" y="104"/>
                      </a:lnTo>
                      <a:lnTo>
                        <a:pt x="173" y="119"/>
                      </a:lnTo>
                      <a:lnTo>
                        <a:pt x="181" y="134"/>
                      </a:lnTo>
                      <a:lnTo>
                        <a:pt x="184" y="149"/>
                      </a:lnTo>
                      <a:lnTo>
                        <a:pt x="181" y="162"/>
                      </a:lnTo>
                      <a:lnTo>
                        <a:pt x="177" y="176"/>
                      </a:lnTo>
                      <a:lnTo>
                        <a:pt x="167" y="189"/>
                      </a:lnTo>
                      <a:lnTo>
                        <a:pt x="157" y="200"/>
                      </a:lnTo>
                      <a:lnTo>
                        <a:pt x="143" y="211"/>
                      </a:lnTo>
                      <a:lnTo>
                        <a:pt x="129" y="219"/>
                      </a:lnTo>
                      <a:lnTo>
                        <a:pt x="113" y="226"/>
                      </a:lnTo>
                      <a:lnTo>
                        <a:pt x="98" y="229"/>
                      </a:lnTo>
                      <a:lnTo>
                        <a:pt x="83" y="231"/>
                      </a:lnTo>
                      <a:lnTo>
                        <a:pt x="68" y="230"/>
                      </a:lnTo>
                      <a:lnTo>
                        <a:pt x="56" y="226"/>
                      </a:lnTo>
                      <a:lnTo>
                        <a:pt x="43" y="219"/>
                      </a:lnTo>
                      <a:lnTo>
                        <a:pt x="31" y="211"/>
                      </a:lnTo>
                      <a:lnTo>
                        <a:pt x="22" y="201"/>
                      </a:lnTo>
                      <a:lnTo>
                        <a:pt x="15" y="191"/>
                      </a:lnTo>
                      <a:lnTo>
                        <a:pt x="9" y="181"/>
                      </a:lnTo>
                      <a:lnTo>
                        <a:pt x="5" y="169"/>
                      </a:lnTo>
                      <a:lnTo>
                        <a:pt x="3" y="157"/>
                      </a:lnTo>
                      <a:lnTo>
                        <a:pt x="1" y="144"/>
                      </a:lnTo>
                      <a:lnTo>
                        <a:pt x="1" y="124"/>
                      </a:lnTo>
                      <a:lnTo>
                        <a:pt x="4" y="104"/>
                      </a:lnTo>
                      <a:lnTo>
                        <a:pt x="9" y="83"/>
                      </a:lnTo>
                      <a:lnTo>
                        <a:pt x="18" y="63"/>
                      </a:lnTo>
                      <a:lnTo>
                        <a:pt x="11" y="51"/>
                      </a:lnTo>
                      <a:lnTo>
                        <a:pt x="4" y="31"/>
                      </a:lnTo>
                      <a:lnTo>
                        <a:pt x="0" y="13"/>
                      </a:lnTo>
                      <a:lnTo>
                        <a:pt x="3" y="0"/>
                      </a:lnTo>
                      <a:lnTo>
                        <a:pt x="33" y="36"/>
                      </a:lnTo>
                      <a:lnTo>
                        <a:pt x="39" y="32"/>
                      </a:lnTo>
                      <a:lnTo>
                        <a:pt x="48" y="32"/>
                      </a:lnTo>
                      <a:lnTo>
                        <a:pt x="56" y="37"/>
                      </a:lnTo>
                      <a:lnTo>
                        <a:pt x="66" y="43"/>
                      </a:lnTo>
                      <a:lnTo>
                        <a:pt x="76" y="50"/>
                      </a:lnTo>
                      <a:lnTo>
                        <a:pt x="88" y="59"/>
                      </a:lnTo>
                      <a:lnTo>
                        <a:pt x="101" y="67"/>
                      </a:lnTo>
                      <a:lnTo>
                        <a:pt x="116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" name="Freeform 89"/>
                <p:cNvSpPr>
                  <a:spLocks/>
                </p:cNvSpPr>
                <p:nvPr/>
              </p:nvSpPr>
              <p:spPr bwMode="auto">
                <a:xfrm>
                  <a:off x="4283" y="2770"/>
                  <a:ext cx="132" cy="109"/>
                </a:xfrm>
                <a:custGeom>
                  <a:avLst/>
                  <a:gdLst>
                    <a:gd name="T0" fmla="*/ 65 w 264"/>
                    <a:gd name="T1" fmla="*/ 33 h 218"/>
                    <a:gd name="T2" fmla="*/ 61 w 264"/>
                    <a:gd name="T3" fmla="*/ 28 h 218"/>
                    <a:gd name="T4" fmla="*/ 58 w 264"/>
                    <a:gd name="T5" fmla="*/ 24 h 218"/>
                    <a:gd name="T6" fmla="*/ 54 w 264"/>
                    <a:gd name="T7" fmla="*/ 18 h 218"/>
                    <a:gd name="T8" fmla="*/ 50 w 264"/>
                    <a:gd name="T9" fmla="*/ 13 h 218"/>
                    <a:gd name="T10" fmla="*/ 45 w 264"/>
                    <a:gd name="T11" fmla="*/ 7 h 218"/>
                    <a:gd name="T12" fmla="*/ 40 w 264"/>
                    <a:gd name="T13" fmla="*/ 3 h 218"/>
                    <a:gd name="T14" fmla="*/ 35 w 264"/>
                    <a:gd name="T15" fmla="*/ 1 h 218"/>
                    <a:gd name="T16" fmla="*/ 30 w 264"/>
                    <a:gd name="T17" fmla="*/ 0 h 218"/>
                    <a:gd name="T18" fmla="*/ 25 w 264"/>
                    <a:gd name="T19" fmla="*/ 2 h 218"/>
                    <a:gd name="T20" fmla="*/ 20 w 264"/>
                    <a:gd name="T21" fmla="*/ 5 h 218"/>
                    <a:gd name="T22" fmla="*/ 15 w 264"/>
                    <a:gd name="T23" fmla="*/ 10 h 218"/>
                    <a:gd name="T24" fmla="*/ 11 w 264"/>
                    <a:gd name="T25" fmla="*/ 16 h 218"/>
                    <a:gd name="T26" fmla="*/ 8 w 264"/>
                    <a:gd name="T27" fmla="*/ 23 h 218"/>
                    <a:gd name="T28" fmla="*/ 4 w 264"/>
                    <a:gd name="T29" fmla="*/ 28 h 218"/>
                    <a:gd name="T30" fmla="*/ 2 w 264"/>
                    <a:gd name="T31" fmla="*/ 35 h 218"/>
                    <a:gd name="T32" fmla="*/ 1 w 264"/>
                    <a:gd name="T33" fmla="*/ 40 h 218"/>
                    <a:gd name="T34" fmla="*/ 0 w 264"/>
                    <a:gd name="T35" fmla="*/ 45 h 218"/>
                    <a:gd name="T36" fmla="*/ 3 w 264"/>
                    <a:gd name="T37" fmla="*/ 48 h 218"/>
                    <a:gd name="T38" fmla="*/ 8 w 264"/>
                    <a:gd name="T39" fmla="*/ 51 h 218"/>
                    <a:gd name="T40" fmla="*/ 14 w 264"/>
                    <a:gd name="T41" fmla="*/ 53 h 218"/>
                    <a:gd name="T42" fmla="*/ 20 w 264"/>
                    <a:gd name="T43" fmla="*/ 54 h 218"/>
                    <a:gd name="T44" fmla="*/ 26 w 264"/>
                    <a:gd name="T45" fmla="*/ 55 h 218"/>
                    <a:gd name="T46" fmla="*/ 31 w 264"/>
                    <a:gd name="T47" fmla="*/ 55 h 218"/>
                    <a:gd name="T48" fmla="*/ 35 w 264"/>
                    <a:gd name="T49" fmla="*/ 55 h 218"/>
                    <a:gd name="T50" fmla="*/ 38 w 264"/>
                    <a:gd name="T51" fmla="*/ 54 h 218"/>
                    <a:gd name="T52" fmla="*/ 43 w 264"/>
                    <a:gd name="T53" fmla="*/ 53 h 218"/>
                    <a:gd name="T54" fmla="*/ 49 w 264"/>
                    <a:gd name="T55" fmla="*/ 51 h 218"/>
                    <a:gd name="T56" fmla="*/ 55 w 264"/>
                    <a:gd name="T57" fmla="*/ 49 h 218"/>
                    <a:gd name="T58" fmla="*/ 60 w 264"/>
                    <a:gd name="T59" fmla="*/ 45 h 218"/>
                    <a:gd name="T60" fmla="*/ 65 w 264"/>
                    <a:gd name="T61" fmla="*/ 42 h 218"/>
                    <a:gd name="T62" fmla="*/ 66 w 264"/>
                    <a:gd name="T63" fmla="*/ 38 h 218"/>
                    <a:gd name="T64" fmla="*/ 65 w 264"/>
                    <a:gd name="T65" fmla="*/ 33 h 21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4"/>
                    <a:gd name="T100" fmla="*/ 0 h 218"/>
                    <a:gd name="T101" fmla="*/ 264 w 264"/>
                    <a:gd name="T102" fmla="*/ 218 h 21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4" h="218">
                      <a:moveTo>
                        <a:pt x="259" y="131"/>
                      </a:moveTo>
                      <a:lnTo>
                        <a:pt x="247" y="114"/>
                      </a:lnTo>
                      <a:lnTo>
                        <a:pt x="233" y="93"/>
                      </a:lnTo>
                      <a:lnTo>
                        <a:pt x="217" y="71"/>
                      </a:lnTo>
                      <a:lnTo>
                        <a:pt x="201" y="49"/>
                      </a:lnTo>
                      <a:lnTo>
                        <a:pt x="181" y="28"/>
                      </a:lnTo>
                      <a:lnTo>
                        <a:pt x="162" y="12"/>
                      </a:lnTo>
                      <a:lnTo>
                        <a:pt x="142" y="2"/>
                      </a:lnTo>
                      <a:lnTo>
                        <a:pt x="121" y="0"/>
                      </a:lnTo>
                      <a:lnTo>
                        <a:pt x="101" y="7"/>
                      </a:lnTo>
                      <a:lnTo>
                        <a:pt x="81" y="20"/>
                      </a:lnTo>
                      <a:lnTo>
                        <a:pt x="63" y="40"/>
                      </a:lnTo>
                      <a:lnTo>
                        <a:pt x="47" y="64"/>
                      </a:lnTo>
                      <a:lnTo>
                        <a:pt x="32" y="89"/>
                      </a:lnTo>
                      <a:lnTo>
                        <a:pt x="19" y="115"/>
                      </a:lnTo>
                      <a:lnTo>
                        <a:pt x="8" y="139"/>
                      </a:lnTo>
                      <a:lnTo>
                        <a:pt x="2" y="158"/>
                      </a:lnTo>
                      <a:lnTo>
                        <a:pt x="0" y="177"/>
                      </a:lnTo>
                      <a:lnTo>
                        <a:pt x="12" y="192"/>
                      </a:lnTo>
                      <a:lnTo>
                        <a:pt x="32" y="202"/>
                      </a:lnTo>
                      <a:lnTo>
                        <a:pt x="56" y="210"/>
                      </a:lnTo>
                      <a:lnTo>
                        <a:pt x="81" y="215"/>
                      </a:lnTo>
                      <a:lnTo>
                        <a:pt x="106" y="217"/>
                      </a:lnTo>
                      <a:lnTo>
                        <a:pt x="127" y="218"/>
                      </a:lnTo>
                      <a:lnTo>
                        <a:pt x="141" y="217"/>
                      </a:lnTo>
                      <a:lnTo>
                        <a:pt x="154" y="215"/>
                      </a:lnTo>
                      <a:lnTo>
                        <a:pt x="173" y="210"/>
                      </a:lnTo>
                      <a:lnTo>
                        <a:pt x="196" y="202"/>
                      </a:lnTo>
                      <a:lnTo>
                        <a:pt x="221" y="193"/>
                      </a:lnTo>
                      <a:lnTo>
                        <a:pt x="242" y="180"/>
                      </a:lnTo>
                      <a:lnTo>
                        <a:pt x="257" y="165"/>
                      </a:lnTo>
                      <a:lnTo>
                        <a:pt x="264" y="149"/>
                      </a:lnTo>
                      <a:lnTo>
                        <a:pt x="259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" name="Freeform 90"/>
                <p:cNvSpPr>
                  <a:spLocks/>
                </p:cNvSpPr>
                <p:nvPr/>
              </p:nvSpPr>
              <p:spPr bwMode="auto">
                <a:xfrm>
                  <a:off x="4112" y="2970"/>
                  <a:ext cx="111" cy="143"/>
                </a:xfrm>
                <a:custGeom>
                  <a:avLst/>
                  <a:gdLst>
                    <a:gd name="T0" fmla="*/ 21 w 221"/>
                    <a:gd name="T1" fmla="*/ 24 h 288"/>
                    <a:gd name="T2" fmla="*/ 25 w 221"/>
                    <a:gd name="T3" fmla="*/ 22 h 288"/>
                    <a:gd name="T4" fmla="*/ 28 w 221"/>
                    <a:gd name="T5" fmla="*/ 20 h 288"/>
                    <a:gd name="T6" fmla="*/ 31 w 221"/>
                    <a:gd name="T7" fmla="*/ 18 h 288"/>
                    <a:gd name="T8" fmla="*/ 34 w 221"/>
                    <a:gd name="T9" fmla="*/ 16 h 288"/>
                    <a:gd name="T10" fmla="*/ 36 w 221"/>
                    <a:gd name="T11" fmla="*/ 14 h 288"/>
                    <a:gd name="T12" fmla="*/ 38 w 221"/>
                    <a:gd name="T13" fmla="*/ 13 h 288"/>
                    <a:gd name="T14" fmla="*/ 40 w 221"/>
                    <a:gd name="T15" fmla="*/ 11 h 288"/>
                    <a:gd name="T16" fmla="*/ 42 w 221"/>
                    <a:gd name="T17" fmla="*/ 11 h 288"/>
                    <a:gd name="T18" fmla="*/ 44 w 221"/>
                    <a:gd name="T19" fmla="*/ 9 h 288"/>
                    <a:gd name="T20" fmla="*/ 45 w 221"/>
                    <a:gd name="T21" fmla="*/ 7 h 288"/>
                    <a:gd name="T22" fmla="*/ 46 w 221"/>
                    <a:gd name="T23" fmla="*/ 5 h 288"/>
                    <a:gd name="T24" fmla="*/ 47 w 221"/>
                    <a:gd name="T25" fmla="*/ 3 h 288"/>
                    <a:gd name="T26" fmla="*/ 49 w 221"/>
                    <a:gd name="T27" fmla="*/ 2 h 288"/>
                    <a:gd name="T28" fmla="*/ 49 w 221"/>
                    <a:gd name="T29" fmla="*/ 1 h 288"/>
                    <a:gd name="T30" fmla="*/ 50 w 221"/>
                    <a:gd name="T31" fmla="*/ 0 h 288"/>
                    <a:gd name="T32" fmla="*/ 51 w 221"/>
                    <a:gd name="T33" fmla="*/ 0 h 288"/>
                    <a:gd name="T34" fmla="*/ 53 w 221"/>
                    <a:gd name="T35" fmla="*/ 3 h 288"/>
                    <a:gd name="T36" fmla="*/ 52 w 221"/>
                    <a:gd name="T37" fmla="*/ 7 h 288"/>
                    <a:gd name="T38" fmla="*/ 50 w 221"/>
                    <a:gd name="T39" fmla="*/ 13 h 288"/>
                    <a:gd name="T40" fmla="*/ 49 w 221"/>
                    <a:gd name="T41" fmla="*/ 16 h 288"/>
                    <a:gd name="T42" fmla="*/ 50 w 221"/>
                    <a:gd name="T43" fmla="*/ 20 h 288"/>
                    <a:gd name="T44" fmla="*/ 52 w 221"/>
                    <a:gd name="T45" fmla="*/ 24 h 288"/>
                    <a:gd name="T46" fmla="*/ 53 w 221"/>
                    <a:gd name="T47" fmla="*/ 28 h 288"/>
                    <a:gd name="T48" fmla="*/ 55 w 221"/>
                    <a:gd name="T49" fmla="*/ 32 h 288"/>
                    <a:gd name="T50" fmla="*/ 55 w 221"/>
                    <a:gd name="T51" fmla="*/ 36 h 288"/>
                    <a:gd name="T52" fmla="*/ 56 w 221"/>
                    <a:gd name="T53" fmla="*/ 40 h 288"/>
                    <a:gd name="T54" fmla="*/ 56 w 221"/>
                    <a:gd name="T55" fmla="*/ 44 h 288"/>
                    <a:gd name="T56" fmla="*/ 55 w 221"/>
                    <a:gd name="T57" fmla="*/ 48 h 288"/>
                    <a:gd name="T58" fmla="*/ 55 w 221"/>
                    <a:gd name="T59" fmla="*/ 51 h 288"/>
                    <a:gd name="T60" fmla="*/ 54 w 221"/>
                    <a:gd name="T61" fmla="*/ 54 h 288"/>
                    <a:gd name="T62" fmla="*/ 53 w 221"/>
                    <a:gd name="T63" fmla="*/ 57 h 288"/>
                    <a:gd name="T64" fmla="*/ 51 w 221"/>
                    <a:gd name="T65" fmla="*/ 60 h 288"/>
                    <a:gd name="T66" fmla="*/ 49 w 221"/>
                    <a:gd name="T67" fmla="*/ 63 h 288"/>
                    <a:gd name="T68" fmla="*/ 46 w 221"/>
                    <a:gd name="T69" fmla="*/ 65 h 288"/>
                    <a:gd name="T70" fmla="*/ 43 w 221"/>
                    <a:gd name="T71" fmla="*/ 68 h 288"/>
                    <a:gd name="T72" fmla="*/ 40 w 221"/>
                    <a:gd name="T73" fmla="*/ 70 h 288"/>
                    <a:gd name="T74" fmla="*/ 36 w 221"/>
                    <a:gd name="T75" fmla="*/ 71 h 288"/>
                    <a:gd name="T76" fmla="*/ 31 w 221"/>
                    <a:gd name="T77" fmla="*/ 71 h 288"/>
                    <a:gd name="T78" fmla="*/ 27 w 221"/>
                    <a:gd name="T79" fmla="*/ 71 h 288"/>
                    <a:gd name="T80" fmla="*/ 22 w 221"/>
                    <a:gd name="T81" fmla="*/ 70 h 288"/>
                    <a:gd name="T82" fmla="*/ 17 w 221"/>
                    <a:gd name="T83" fmla="*/ 68 h 288"/>
                    <a:gd name="T84" fmla="*/ 13 w 221"/>
                    <a:gd name="T85" fmla="*/ 65 h 288"/>
                    <a:gd name="T86" fmla="*/ 9 w 221"/>
                    <a:gd name="T87" fmla="*/ 62 h 288"/>
                    <a:gd name="T88" fmla="*/ 5 w 221"/>
                    <a:gd name="T89" fmla="*/ 59 h 288"/>
                    <a:gd name="T90" fmla="*/ 3 w 221"/>
                    <a:gd name="T91" fmla="*/ 55 h 288"/>
                    <a:gd name="T92" fmla="*/ 1 w 221"/>
                    <a:gd name="T93" fmla="*/ 51 h 288"/>
                    <a:gd name="T94" fmla="*/ 0 w 221"/>
                    <a:gd name="T95" fmla="*/ 46 h 288"/>
                    <a:gd name="T96" fmla="*/ 1 w 221"/>
                    <a:gd name="T97" fmla="*/ 42 h 288"/>
                    <a:gd name="T98" fmla="*/ 4 w 221"/>
                    <a:gd name="T99" fmla="*/ 37 h 288"/>
                    <a:gd name="T100" fmla="*/ 8 w 221"/>
                    <a:gd name="T101" fmla="*/ 33 h 288"/>
                    <a:gd name="T102" fmla="*/ 13 w 221"/>
                    <a:gd name="T103" fmla="*/ 28 h 288"/>
                    <a:gd name="T104" fmla="*/ 21 w 221"/>
                    <a:gd name="T105" fmla="*/ 24 h 288"/>
                    <a:gd name="T106" fmla="*/ 21 w 221"/>
                    <a:gd name="T107" fmla="*/ 24 h 28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21"/>
                    <a:gd name="T163" fmla="*/ 0 h 288"/>
                    <a:gd name="T164" fmla="*/ 221 w 221"/>
                    <a:gd name="T165" fmla="*/ 288 h 28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21" h="288">
                      <a:moveTo>
                        <a:pt x="83" y="98"/>
                      </a:moveTo>
                      <a:lnTo>
                        <a:pt x="97" y="90"/>
                      </a:lnTo>
                      <a:lnTo>
                        <a:pt x="111" y="82"/>
                      </a:lnTo>
                      <a:lnTo>
                        <a:pt x="122" y="73"/>
                      </a:lnTo>
                      <a:lnTo>
                        <a:pt x="133" y="65"/>
                      </a:lnTo>
                      <a:lnTo>
                        <a:pt x="143" y="58"/>
                      </a:lnTo>
                      <a:lnTo>
                        <a:pt x="152" y="52"/>
                      </a:lnTo>
                      <a:lnTo>
                        <a:pt x="160" y="47"/>
                      </a:lnTo>
                      <a:lnTo>
                        <a:pt x="168" y="46"/>
                      </a:lnTo>
                      <a:lnTo>
                        <a:pt x="173" y="38"/>
                      </a:lnTo>
                      <a:lnTo>
                        <a:pt x="178" y="30"/>
                      </a:lnTo>
                      <a:lnTo>
                        <a:pt x="182" y="22"/>
                      </a:lnTo>
                      <a:lnTo>
                        <a:pt x="188" y="14"/>
                      </a:lnTo>
                      <a:lnTo>
                        <a:pt x="193" y="8"/>
                      </a:lnTo>
                      <a:lnTo>
                        <a:pt x="196" y="4"/>
                      </a:lnTo>
                      <a:lnTo>
                        <a:pt x="199" y="1"/>
                      </a:lnTo>
                      <a:lnTo>
                        <a:pt x="203" y="0"/>
                      </a:lnTo>
                      <a:lnTo>
                        <a:pt x="210" y="12"/>
                      </a:lnTo>
                      <a:lnTo>
                        <a:pt x="206" y="31"/>
                      </a:lnTo>
                      <a:lnTo>
                        <a:pt x="199" y="52"/>
                      </a:lnTo>
                      <a:lnTo>
                        <a:pt x="193" y="67"/>
                      </a:lnTo>
                      <a:lnTo>
                        <a:pt x="199" y="82"/>
                      </a:lnTo>
                      <a:lnTo>
                        <a:pt x="206" y="97"/>
                      </a:lnTo>
                      <a:lnTo>
                        <a:pt x="212" y="113"/>
                      </a:lnTo>
                      <a:lnTo>
                        <a:pt x="217" y="129"/>
                      </a:lnTo>
                      <a:lnTo>
                        <a:pt x="220" y="145"/>
                      </a:lnTo>
                      <a:lnTo>
                        <a:pt x="221" y="161"/>
                      </a:lnTo>
                      <a:lnTo>
                        <a:pt x="221" y="177"/>
                      </a:lnTo>
                      <a:lnTo>
                        <a:pt x="220" y="193"/>
                      </a:lnTo>
                      <a:lnTo>
                        <a:pt x="218" y="206"/>
                      </a:lnTo>
                      <a:lnTo>
                        <a:pt x="214" y="220"/>
                      </a:lnTo>
                      <a:lnTo>
                        <a:pt x="209" y="231"/>
                      </a:lnTo>
                      <a:lnTo>
                        <a:pt x="202" y="243"/>
                      </a:lnTo>
                      <a:lnTo>
                        <a:pt x="193" y="254"/>
                      </a:lnTo>
                      <a:lnTo>
                        <a:pt x="182" y="264"/>
                      </a:lnTo>
                      <a:lnTo>
                        <a:pt x="171" y="273"/>
                      </a:lnTo>
                      <a:lnTo>
                        <a:pt x="157" y="281"/>
                      </a:lnTo>
                      <a:lnTo>
                        <a:pt x="141" y="287"/>
                      </a:lnTo>
                      <a:lnTo>
                        <a:pt x="123" y="288"/>
                      </a:lnTo>
                      <a:lnTo>
                        <a:pt x="105" y="286"/>
                      </a:lnTo>
                      <a:lnTo>
                        <a:pt x="87" y="281"/>
                      </a:lnTo>
                      <a:lnTo>
                        <a:pt x="67" y="273"/>
                      </a:lnTo>
                      <a:lnTo>
                        <a:pt x="50" y="264"/>
                      </a:lnTo>
                      <a:lnTo>
                        <a:pt x="34" y="251"/>
                      </a:lnTo>
                      <a:lnTo>
                        <a:pt x="20" y="237"/>
                      </a:lnTo>
                      <a:lnTo>
                        <a:pt x="9" y="222"/>
                      </a:lnTo>
                      <a:lnTo>
                        <a:pt x="2" y="205"/>
                      </a:lnTo>
                      <a:lnTo>
                        <a:pt x="0" y="188"/>
                      </a:lnTo>
                      <a:lnTo>
                        <a:pt x="4" y="169"/>
                      </a:lnTo>
                      <a:lnTo>
                        <a:pt x="13" y="151"/>
                      </a:lnTo>
                      <a:lnTo>
                        <a:pt x="29" y="134"/>
                      </a:lnTo>
                      <a:lnTo>
                        <a:pt x="52" y="115"/>
                      </a:lnTo>
                      <a:lnTo>
                        <a:pt x="83" y="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" name="Freeform 91"/>
                <p:cNvSpPr>
                  <a:spLocks/>
                </p:cNvSpPr>
                <p:nvPr/>
              </p:nvSpPr>
              <p:spPr bwMode="auto">
                <a:xfrm>
                  <a:off x="4084" y="2835"/>
                  <a:ext cx="91" cy="204"/>
                </a:xfrm>
                <a:custGeom>
                  <a:avLst/>
                  <a:gdLst>
                    <a:gd name="T0" fmla="*/ 24 w 182"/>
                    <a:gd name="T1" fmla="*/ 15 h 408"/>
                    <a:gd name="T2" fmla="*/ 12 w 182"/>
                    <a:gd name="T3" fmla="*/ 18 h 408"/>
                    <a:gd name="T4" fmla="*/ 6 w 182"/>
                    <a:gd name="T5" fmla="*/ 26 h 408"/>
                    <a:gd name="T6" fmla="*/ 1 w 182"/>
                    <a:gd name="T7" fmla="*/ 38 h 408"/>
                    <a:gd name="T8" fmla="*/ 0 w 182"/>
                    <a:gd name="T9" fmla="*/ 51 h 408"/>
                    <a:gd name="T10" fmla="*/ 1 w 182"/>
                    <a:gd name="T11" fmla="*/ 67 h 408"/>
                    <a:gd name="T12" fmla="*/ 1 w 182"/>
                    <a:gd name="T13" fmla="*/ 81 h 408"/>
                    <a:gd name="T14" fmla="*/ 3 w 182"/>
                    <a:gd name="T15" fmla="*/ 93 h 408"/>
                    <a:gd name="T16" fmla="*/ 5 w 182"/>
                    <a:gd name="T17" fmla="*/ 102 h 408"/>
                    <a:gd name="T18" fmla="*/ 10 w 182"/>
                    <a:gd name="T19" fmla="*/ 102 h 408"/>
                    <a:gd name="T20" fmla="*/ 17 w 182"/>
                    <a:gd name="T21" fmla="*/ 98 h 408"/>
                    <a:gd name="T22" fmla="*/ 23 w 182"/>
                    <a:gd name="T23" fmla="*/ 92 h 408"/>
                    <a:gd name="T24" fmla="*/ 29 w 182"/>
                    <a:gd name="T25" fmla="*/ 86 h 408"/>
                    <a:gd name="T26" fmla="*/ 36 w 182"/>
                    <a:gd name="T27" fmla="*/ 78 h 408"/>
                    <a:gd name="T28" fmla="*/ 40 w 182"/>
                    <a:gd name="T29" fmla="*/ 70 h 408"/>
                    <a:gd name="T30" fmla="*/ 44 w 182"/>
                    <a:gd name="T31" fmla="*/ 61 h 408"/>
                    <a:gd name="T32" fmla="*/ 46 w 182"/>
                    <a:gd name="T33" fmla="*/ 55 h 408"/>
                    <a:gd name="T34" fmla="*/ 46 w 182"/>
                    <a:gd name="T35" fmla="*/ 50 h 408"/>
                    <a:gd name="T36" fmla="*/ 46 w 182"/>
                    <a:gd name="T37" fmla="*/ 44 h 408"/>
                    <a:gd name="T38" fmla="*/ 45 w 182"/>
                    <a:gd name="T39" fmla="*/ 38 h 408"/>
                    <a:gd name="T40" fmla="*/ 43 w 182"/>
                    <a:gd name="T41" fmla="*/ 31 h 408"/>
                    <a:gd name="T42" fmla="*/ 41 w 182"/>
                    <a:gd name="T43" fmla="*/ 26 h 408"/>
                    <a:gd name="T44" fmla="*/ 39 w 182"/>
                    <a:gd name="T45" fmla="*/ 22 h 408"/>
                    <a:gd name="T46" fmla="*/ 36 w 182"/>
                    <a:gd name="T47" fmla="*/ 19 h 408"/>
                    <a:gd name="T48" fmla="*/ 31 w 182"/>
                    <a:gd name="T49" fmla="*/ 15 h 408"/>
                    <a:gd name="T50" fmla="*/ 33 w 182"/>
                    <a:gd name="T51" fmla="*/ 12 h 408"/>
                    <a:gd name="T52" fmla="*/ 33 w 182"/>
                    <a:gd name="T53" fmla="*/ 6 h 408"/>
                    <a:gd name="T54" fmla="*/ 32 w 182"/>
                    <a:gd name="T55" fmla="*/ 3 h 408"/>
                    <a:gd name="T56" fmla="*/ 29 w 182"/>
                    <a:gd name="T57" fmla="*/ 0 h 408"/>
                    <a:gd name="T58" fmla="*/ 28 w 182"/>
                    <a:gd name="T59" fmla="*/ 1 h 408"/>
                    <a:gd name="T60" fmla="*/ 26 w 182"/>
                    <a:gd name="T61" fmla="*/ 5 h 408"/>
                    <a:gd name="T62" fmla="*/ 25 w 182"/>
                    <a:gd name="T63" fmla="*/ 10 h 408"/>
                    <a:gd name="T64" fmla="*/ 24 w 182"/>
                    <a:gd name="T65" fmla="*/ 15 h 408"/>
                    <a:gd name="T66" fmla="*/ 24 w 182"/>
                    <a:gd name="T67" fmla="*/ 15 h 40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82"/>
                    <a:gd name="T103" fmla="*/ 0 h 408"/>
                    <a:gd name="T104" fmla="*/ 182 w 182"/>
                    <a:gd name="T105" fmla="*/ 408 h 40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82" h="408">
                      <a:moveTo>
                        <a:pt x="96" y="60"/>
                      </a:moveTo>
                      <a:lnTo>
                        <a:pt x="51" y="72"/>
                      </a:lnTo>
                      <a:lnTo>
                        <a:pt x="23" y="104"/>
                      </a:lnTo>
                      <a:lnTo>
                        <a:pt x="7" y="151"/>
                      </a:lnTo>
                      <a:lnTo>
                        <a:pt x="0" y="206"/>
                      </a:lnTo>
                      <a:lnTo>
                        <a:pt x="1" y="266"/>
                      </a:lnTo>
                      <a:lnTo>
                        <a:pt x="7" y="322"/>
                      </a:lnTo>
                      <a:lnTo>
                        <a:pt x="12" y="372"/>
                      </a:lnTo>
                      <a:lnTo>
                        <a:pt x="17" y="408"/>
                      </a:lnTo>
                      <a:lnTo>
                        <a:pt x="40" y="405"/>
                      </a:lnTo>
                      <a:lnTo>
                        <a:pt x="66" y="390"/>
                      </a:lnTo>
                      <a:lnTo>
                        <a:pt x="93" y="368"/>
                      </a:lnTo>
                      <a:lnTo>
                        <a:pt x="118" y="342"/>
                      </a:lnTo>
                      <a:lnTo>
                        <a:pt x="141" y="311"/>
                      </a:lnTo>
                      <a:lnTo>
                        <a:pt x="160" y="278"/>
                      </a:lnTo>
                      <a:lnTo>
                        <a:pt x="174" y="247"/>
                      </a:lnTo>
                      <a:lnTo>
                        <a:pt x="181" y="220"/>
                      </a:lnTo>
                      <a:lnTo>
                        <a:pt x="182" y="197"/>
                      </a:lnTo>
                      <a:lnTo>
                        <a:pt x="181" y="174"/>
                      </a:lnTo>
                      <a:lnTo>
                        <a:pt x="177" y="151"/>
                      </a:lnTo>
                      <a:lnTo>
                        <a:pt x="171" y="127"/>
                      </a:lnTo>
                      <a:lnTo>
                        <a:pt x="164" y="107"/>
                      </a:lnTo>
                      <a:lnTo>
                        <a:pt x="154" y="88"/>
                      </a:lnTo>
                      <a:lnTo>
                        <a:pt x="141" y="73"/>
                      </a:lnTo>
                      <a:lnTo>
                        <a:pt x="126" y="63"/>
                      </a:lnTo>
                      <a:lnTo>
                        <a:pt x="130" y="48"/>
                      </a:lnTo>
                      <a:lnTo>
                        <a:pt x="131" y="27"/>
                      </a:lnTo>
                      <a:lnTo>
                        <a:pt x="128" y="9"/>
                      </a:lnTo>
                      <a:lnTo>
                        <a:pt x="118" y="0"/>
                      </a:lnTo>
                      <a:lnTo>
                        <a:pt x="113" y="4"/>
                      </a:lnTo>
                      <a:lnTo>
                        <a:pt x="106" y="19"/>
                      </a:lnTo>
                      <a:lnTo>
                        <a:pt x="101" y="40"/>
                      </a:lnTo>
                      <a:lnTo>
                        <a:pt x="96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1" name="Freeform 92"/>
                <p:cNvSpPr>
                  <a:spLocks/>
                </p:cNvSpPr>
                <p:nvPr/>
              </p:nvSpPr>
              <p:spPr bwMode="auto">
                <a:xfrm>
                  <a:off x="3977" y="2826"/>
                  <a:ext cx="93" cy="207"/>
                </a:xfrm>
                <a:custGeom>
                  <a:avLst/>
                  <a:gdLst>
                    <a:gd name="T0" fmla="*/ 46 w 187"/>
                    <a:gd name="T1" fmla="*/ 45 h 416"/>
                    <a:gd name="T2" fmla="*/ 46 w 187"/>
                    <a:gd name="T3" fmla="*/ 40 h 416"/>
                    <a:gd name="T4" fmla="*/ 46 w 187"/>
                    <a:gd name="T5" fmla="*/ 34 h 416"/>
                    <a:gd name="T6" fmla="*/ 44 w 187"/>
                    <a:gd name="T7" fmla="*/ 29 h 416"/>
                    <a:gd name="T8" fmla="*/ 42 w 187"/>
                    <a:gd name="T9" fmla="*/ 24 h 416"/>
                    <a:gd name="T10" fmla="*/ 39 w 187"/>
                    <a:gd name="T11" fmla="*/ 20 h 416"/>
                    <a:gd name="T12" fmla="*/ 35 w 187"/>
                    <a:gd name="T13" fmla="*/ 17 h 416"/>
                    <a:gd name="T14" fmla="*/ 31 w 187"/>
                    <a:gd name="T15" fmla="*/ 15 h 416"/>
                    <a:gd name="T16" fmla="*/ 26 w 187"/>
                    <a:gd name="T17" fmla="*/ 14 h 416"/>
                    <a:gd name="T18" fmla="*/ 26 w 187"/>
                    <a:gd name="T19" fmla="*/ 9 h 416"/>
                    <a:gd name="T20" fmla="*/ 25 w 187"/>
                    <a:gd name="T21" fmla="*/ 4 h 416"/>
                    <a:gd name="T22" fmla="*/ 25 w 187"/>
                    <a:gd name="T23" fmla="*/ 1 h 416"/>
                    <a:gd name="T24" fmla="*/ 24 w 187"/>
                    <a:gd name="T25" fmla="*/ 0 h 416"/>
                    <a:gd name="T26" fmla="*/ 21 w 187"/>
                    <a:gd name="T27" fmla="*/ 1 h 416"/>
                    <a:gd name="T28" fmla="*/ 19 w 187"/>
                    <a:gd name="T29" fmla="*/ 5 h 416"/>
                    <a:gd name="T30" fmla="*/ 19 w 187"/>
                    <a:gd name="T31" fmla="*/ 11 h 416"/>
                    <a:gd name="T32" fmla="*/ 19 w 187"/>
                    <a:gd name="T33" fmla="*/ 14 h 416"/>
                    <a:gd name="T34" fmla="*/ 15 w 187"/>
                    <a:gd name="T35" fmla="*/ 16 h 416"/>
                    <a:gd name="T36" fmla="*/ 11 w 187"/>
                    <a:gd name="T37" fmla="*/ 20 h 416"/>
                    <a:gd name="T38" fmla="*/ 8 w 187"/>
                    <a:gd name="T39" fmla="*/ 24 h 416"/>
                    <a:gd name="T40" fmla="*/ 5 w 187"/>
                    <a:gd name="T41" fmla="*/ 28 h 416"/>
                    <a:gd name="T42" fmla="*/ 3 w 187"/>
                    <a:gd name="T43" fmla="*/ 33 h 416"/>
                    <a:gd name="T44" fmla="*/ 2 w 187"/>
                    <a:gd name="T45" fmla="*/ 39 h 416"/>
                    <a:gd name="T46" fmla="*/ 1 w 187"/>
                    <a:gd name="T47" fmla="*/ 45 h 416"/>
                    <a:gd name="T48" fmla="*/ 0 w 187"/>
                    <a:gd name="T49" fmla="*/ 50 h 416"/>
                    <a:gd name="T50" fmla="*/ 0 w 187"/>
                    <a:gd name="T51" fmla="*/ 57 h 416"/>
                    <a:gd name="T52" fmla="*/ 2 w 187"/>
                    <a:gd name="T53" fmla="*/ 65 h 416"/>
                    <a:gd name="T54" fmla="*/ 5 w 187"/>
                    <a:gd name="T55" fmla="*/ 74 h 416"/>
                    <a:gd name="T56" fmla="*/ 10 w 187"/>
                    <a:gd name="T57" fmla="*/ 82 h 416"/>
                    <a:gd name="T58" fmla="*/ 15 w 187"/>
                    <a:gd name="T59" fmla="*/ 90 h 416"/>
                    <a:gd name="T60" fmla="*/ 20 w 187"/>
                    <a:gd name="T61" fmla="*/ 97 h 416"/>
                    <a:gd name="T62" fmla="*/ 26 w 187"/>
                    <a:gd name="T63" fmla="*/ 101 h 416"/>
                    <a:gd name="T64" fmla="*/ 32 w 187"/>
                    <a:gd name="T65" fmla="*/ 103 h 416"/>
                    <a:gd name="T66" fmla="*/ 37 w 187"/>
                    <a:gd name="T67" fmla="*/ 102 h 416"/>
                    <a:gd name="T68" fmla="*/ 40 w 187"/>
                    <a:gd name="T69" fmla="*/ 96 h 416"/>
                    <a:gd name="T70" fmla="*/ 43 w 187"/>
                    <a:gd name="T71" fmla="*/ 88 h 416"/>
                    <a:gd name="T72" fmla="*/ 44 w 187"/>
                    <a:gd name="T73" fmla="*/ 78 h 416"/>
                    <a:gd name="T74" fmla="*/ 45 w 187"/>
                    <a:gd name="T75" fmla="*/ 67 h 416"/>
                    <a:gd name="T76" fmla="*/ 46 w 187"/>
                    <a:gd name="T77" fmla="*/ 58 h 416"/>
                    <a:gd name="T78" fmla="*/ 46 w 187"/>
                    <a:gd name="T79" fmla="*/ 50 h 416"/>
                    <a:gd name="T80" fmla="*/ 46 w 187"/>
                    <a:gd name="T81" fmla="*/ 45 h 416"/>
                    <a:gd name="T82" fmla="*/ 46 w 187"/>
                    <a:gd name="T83" fmla="*/ 45 h 41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7"/>
                    <a:gd name="T127" fmla="*/ 0 h 416"/>
                    <a:gd name="T128" fmla="*/ 187 w 187"/>
                    <a:gd name="T129" fmla="*/ 416 h 41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7" h="416">
                      <a:moveTo>
                        <a:pt x="186" y="183"/>
                      </a:moveTo>
                      <a:lnTo>
                        <a:pt x="187" y="160"/>
                      </a:lnTo>
                      <a:lnTo>
                        <a:pt x="185" y="137"/>
                      </a:lnTo>
                      <a:lnTo>
                        <a:pt x="179" y="118"/>
                      </a:lnTo>
                      <a:lnTo>
                        <a:pt x="170" y="98"/>
                      </a:lnTo>
                      <a:lnTo>
                        <a:pt x="158" y="83"/>
                      </a:lnTo>
                      <a:lnTo>
                        <a:pt x="143" y="71"/>
                      </a:lnTo>
                      <a:lnTo>
                        <a:pt x="126" y="61"/>
                      </a:lnTo>
                      <a:lnTo>
                        <a:pt x="105" y="56"/>
                      </a:lnTo>
                      <a:lnTo>
                        <a:pt x="104" y="37"/>
                      </a:lnTo>
                      <a:lnTo>
                        <a:pt x="103" y="19"/>
                      </a:lnTo>
                      <a:lnTo>
                        <a:pt x="101" y="6"/>
                      </a:lnTo>
                      <a:lnTo>
                        <a:pt x="97" y="0"/>
                      </a:lnTo>
                      <a:lnTo>
                        <a:pt x="86" y="6"/>
                      </a:lnTo>
                      <a:lnTo>
                        <a:pt x="79" y="23"/>
                      </a:lnTo>
                      <a:lnTo>
                        <a:pt x="76" y="44"/>
                      </a:lnTo>
                      <a:lnTo>
                        <a:pt x="76" y="59"/>
                      </a:lnTo>
                      <a:lnTo>
                        <a:pt x="60" y="67"/>
                      </a:lnTo>
                      <a:lnTo>
                        <a:pt x="46" y="80"/>
                      </a:lnTo>
                      <a:lnTo>
                        <a:pt x="34" y="96"/>
                      </a:lnTo>
                      <a:lnTo>
                        <a:pt x="23" y="114"/>
                      </a:lnTo>
                      <a:lnTo>
                        <a:pt x="15" y="135"/>
                      </a:lnTo>
                      <a:lnTo>
                        <a:pt x="8" y="157"/>
                      </a:lnTo>
                      <a:lnTo>
                        <a:pt x="4" y="180"/>
                      </a:lnTo>
                      <a:lnTo>
                        <a:pt x="0" y="202"/>
                      </a:lnTo>
                      <a:lnTo>
                        <a:pt x="3" y="229"/>
                      </a:lnTo>
                      <a:lnTo>
                        <a:pt x="9" y="263"/>
                      </a:lnTo>
                      <a:lnTo>
                        <a:pt x="23" y="297"/>
                      </a:lnTo>
                      <a:lnTo>
                        <a:pt x="41" y="331"/>
                      </a:lnTo>
                      <a:lnTo>
                        <a:pt x="60" y="363"/>
                      </a:lnTo>
                      <a:lnTo>
                        <a:pt x="83" y="389"/>
                      </a:lnTo>
                      <a:lnTo>
                        <a:pt x="105" y="408"/>
                      </a:lnTo>
                      <a:lnTo>
                        <a:pt x="128" y="416"/>
                      </a:lnTo>
                      <a:lnTo>
                        <a:pt x="149" y="409"/>
                      </a:lnTo>
                      <a:lnTo>
                        <a:pt x="163" y="386"/>
                      </a:lnTo>
                      <a:lnTo>
                        <a:pt x="173" y="353"/>
                      </a:lnTo>
                      <a:lnTo>
                        <a:pt x="179" y="313"/>
                      </a:lnTo>
                      <a:lnTo>
                        <a:pt x="182" y="272"/>
                      </a:lnTo>
                      <a:lnTo>
                        <a:pt x="185" y="234"/>
                      </a:lnTo>
                      <a:lnTo>
                        <a:pt x="185" y="203"/>
                      </a:lnTo>
                      <a:lnTo>
                        <a:pt x="186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2" name="Freeform 93"/>
                <p:cNvSpPr>
                  <a:spLocks/>
                </p:cNvSpPr>
                <p:nvPr/>
              </p:nvSpPr>
              <p:spPr bwMode="auto">
                <a:xfrm>
                  <a:off x="3904" y="2942"/>
                  <a:ext cx="114" cy="149"/>
                </a:xfrm>
                <a:custGeom>
                  <a:avLst/>
                  <a:gdLst>
                    <a:gd name="T0" fmla="*/ 49 w 227"/>
                    <a:gd name="T1" fmla="*/ 65 h 298"/>
                    <a:gd name="T2" fmla="*/ 45 w 227"/>
                    <a:gd name="T3" fmla="*/ 67 h 298"/>
                    <a:gd name="T4" fmla="*/ 40 w 227"/>
                    <a:gd name="T5" fmla="*/ 70 h 298"/>
                    <a:gd name="T6" fmla="*/ 36 w 227"/>
                    <a:gd name="T7" fmla="*/ 72 h 298"/>
                    <a:gd name="T8" fmla="*/ 31 w 227"/>
                    <a:gd name="T9" fmla="*/ 74 h 298"/>
                    <a:gd name="T10" fmla="*/ 27 w 227"/>
                    <a:gd name="T11" fmla="*/ 75 h 298"/>
                    <a:gd name="T12" fmla="*/ 22 w 227"/>
                    <a:gd name="T13" fmla="*/ 75 h 298"/>
                    <a:gd name="T14" fmla="*/ 17 w 227"/>
                    <a:gd name="T15" fmla="*/ 73 h 298"/>
                    <a:gd name="T16" fmla="*/ 13 w 227"/>
                    <a:gd name="T17" fmla="*/ 71 h 298"/>
                    <a:gd name="T18" fmla="*/ 10 w 227"/>
                    <a:gd name="T19" fmla="*/ 69 h 298"/>
                    <a:gd name="T20" fmla="*/ 7 w 227"/>
                    <a:gd name="T21" fmla="*/ 66 h 298"/>
                    <a:gd name="T22" fmla="*/ 5 w 227"/>
                    <a:gd name="T23" fmla="*/ 62 h 298"/>
                    <a:gd name="T24" fmla="*/ 3 w 227"/>
                    <a:gd name="T25" fmla="*/ 59 h 298"/>
                    <a:gd name="T26" fmla="*/ 2 w 227"/>
                    <a:gd name="T27" fmla="*/ 56 h 298"/>
                    <a:gd name="T28" fmla="*/ 1 w 227"/>
                    <a:gd name="T29" fmla="*/ 53 h 298"/>
                    <a:gd name="T30" fmla="*/ 1 w 227"/>
                    <a:gd name="T31" fmla="*/ 50 h 298"/>
                    <a:gd name="T32" fmla="*/ 0 w 227"/>
                    <a:gd name="T33" fmla="*/ 46 h 298"/>
                    <a:gd name="T34" fmla="*/ 1 w 227"/>
                    <a:gd name="T35" fmla="*/ 43 h 298"/>
                    <a:gd name="T36" fmla="*/ 1 w 227"/>
                    <a:gd name="T37" fmla="*/ 39 h 298"/>
                    <a:gd name="T38" fmla="*/ 2 w 227"/>
                    <a:gd name="T39" fmla="*/ 37 h 298"/>
                    <a:gd name="T40" fmla="*/ 3 w 227"/>
                    <a:gd name="T41" fmla="*/ 33 h 298"/>
                    <a:gd name="T42" fmla="*/ 4 w 227"/>
                    <a:gd name="T43" fmla="*/ 29 h 298"/>
                    <a:gd name="T44" fmla="*/ 6 w 227"/>
                    <a:gd name="T45" fmla="*/ 25 h 298"/>
                    <a:gd name="T46" fmla="*/ 8 w 227"/>
                    <a:gd name="T47" fmla="*/ 22 h 298"/>
                    <a:gd name="T48" fmla="*/ 10 w 227"/>
                    <a:gd name="T49" fmla="*/ 19 h 298"/>
                    <a:gd name="T50" fmla="*/ 9 w 227"/>
                    <a:gd name="T51" fmla="*/ 15 h 298"/>
                    <a:gd name="T52" fmla="*/ 8 w 227"/>
                    <a:gd name="T53" fmla="*/ 9 h 298"/>
                    <a:gd name="T54" fmla="*/ 8 w 227"/>
                    <a:gd name="T55" fmla="*/ 2 h 298"/>
                    <a:gd name="T56" fmla="*/ 10 w 227"/>
                    <a:gd name="T57" fmla="*/ 0 h 298"/>
                    <a:gd name="T58" fmla="*/ 17 w 227"/>
                    <a:gd name="T59" fmla="*/ 12 h 298"/>
                    <a:gd name="T60" fmla="*/ 19 w 227"/>
                    <a:gd name="T61" fmla="*/ 12 h 298"/>
                    <a:gd name="T62" fmla="*/ 21 w 227"/>
                    <a:gd name="T63" fmla="*/ 12 h 298"/>
                    <a:gd name="T64" fmla="*/ 23 w 227"/>
                    <a:gd name="T65" fmla="*/ 14 h 298"/>
                    <a:gd name="T66" fmla="*/ 26 w 227"/>
                    <a:gd name="T67" fmla="*/ 16 h 298"/>
                    <a:gd name="T68" fmla="*/ 29 w 227"/>
                    <a:gd name="T69" fmla="*/ 19 h 298"/>
                    <a:gd name="T70" fmla="*/ 31 w 227"/>
                    <a:gd name="T71" fmla="*/ 22 h 298"/>
                    <a:gd name="T72" fmla="*/ 35 w 227"/>
                    <a:gd name="T73" fmla="*/ 25 h 298"/>
                    <a:gd name="T74" fmla="*/ 39 w 227"/>
                    <a:gd name="T75" fmla="*/ 28 h 298"/>
                    <a:gd name="T76" fmla="*/ 44 w 227"/>
                    <a:gd name="T77" fmla="*/ 33 h 298"/>
                    <a:gd name="T78" fmla="*/ 48 w 227"/>
                    <a:gd name="T79" fmla="*/ 37 h 298"/>
                    <a:gd name="T80" fmla="*/ 53 w 227"/>
                    <a:gd name="T81" fmla="*/ 40 h 298"/>
                    <a:gd name="T82" fmla="*/ 55 w 227"/>
                    <a:gd name="T83" fmla="*/ 44 h 298"/>
                    <a:gd name="T84" fmla="*/ 57 w 227"/>
                    <a:gd name="T85" fmla="*/ 49 h 298"/>
                    <a:gd name="T86" fmla="*/ 57 w 227"/>
                    <a:gd name="T87" fmla="*/ 54 h 298"/>
                    <a:gd name="T88" fmla="*/ 54 w 227"/>
                    <a:gd name="T89" fmla="*/ 59 h 298"/>
                    <a:gd name="T90" fmla="*/ 49 w 227"/>
                    <a:gd name="T91" fmla="*/ 65 h 298"/>
                    <a:gd name="T92" fmla="*/ 49 w 227"/>
                    <a:gd name="T93" fmla="*/ 65 h 29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27"/>
                    <a:gd name="T142" fmla="*/ 0 h 298"/>
                    <a:gd name="T143" fmla="*/ 227 w 227"/>
                    <a:gd name="T144" fmla="*/ 298 h 29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27" h="298">
                      <a:moveTo>
                        <a:pt x="194" y="257"/>
                      </a:moveTo>
                      <a:lnTo>
                        <a:pt x="178" y="267"/>
                      </a:lnTo>
                      <a:lnTo>
                        <a:pt x="160" y="277"/>
                      </a:lnTo>
                      <a:lnTo>
                        <a:pt x="143" y="286"/>
                      </a:lnTo>
                      <a:lnTo>
                        <a:pt x="124" y="293"/>
                      </a:lnTo>
                      <a:lnTo>
                        <a:pt x="106" y="298"/>
                      </a:lnTo>
                      <a:lnTo>
                        <a:pt x="86" y="298"/>
                      </a:lnTo>
                      <a:lnTo>
                        <a:pt x="68" y="292"/>
                      </a:lnTo>
                      <a:lnTo>
                        <a:pt x="50" y="282"/>
                      </a:lnTo>
                      <a:lnTo>
                        <a:pt x="37" y="273"/>
                      </a:lnTo>
                      <a:lnTo>
                        <a:pt x="27" y="262"/>
                      </a:lnTo>
                      <a:lnTo>
                        <a:pt x="17" y="251"/>
                      </a:lnTo>
                      <a:lnTo>
                        <a:pt x="12" y="239"/>
                      </a:lnTo>
                      <a:lnTo>
                        <a:pt x="6" y="227"/>
                      </a:lnTo>
                      <a:lnTo>
                        <a:pt x="2" y="214"/>
                      </a:lnTo>
                      <a:lnTo>
                        <a:pt x="1" y="201"/>
                      </a:lnTo>
                      <a:lnTo>
                        <a:pt x="0" y="187"/>
                      </a:lnTo>
                      <a:lnTo>
                        <a:pt x="1" y="174"/>
                      </a:lnTo>
                      <a:lnTo>
                        <a:pt x="3" y="159"/>
                      </a:lnTo>
                      <a:lnTo>
                        <a:pt x="6" y="145"/>
                      </a:lnTo>
                      <a:lnTo>
                        <a:pt x="12" y="131"/>
                      </a:lnTo>
                      <a:lnTo>
                        <a:pt x="16" y="117"/>
                      </a:lnTo>
                      <a:lnTo>
                        <a:pt x="23" y="103"/>
                      </a:lnTo>
                      <a:lnTo>
                        <a:pt x="31" y="91"/>
                      </a:lnTo>
                      <a:lnTo>
                        <a:pt x="39" y="78"/>
                      </a:lnTo>
                      <a:lnTo>
                        <a:pt x="35" y="61"/>
                      </a:lnTo>
                      <a:lnTo>
                        <a:pt x="30" y="36"/>
                      </a:lnTo>
                      <a:lnTo>
                        <a:pt x="30" y="11"/>
                      </a:lnTo>
                      <a:lnTo>
                        <a:pt x="38" y="0"/>
                      </a:lnTo>
                      <a:lnTo>
                        <a:pt x="66" y="50"/>
                      </a:lnTo>
                      <a:lnTo>
                        <a:pt x="75" y="48"/>
                      </a:lnTo>
                      <a:lnTo>
                        <a:pt x="83" y="49"/>
                      </a:lnTo>
                      <a:lnTo>
                        <a:pt x="92" y="56"/>
                      </a:lnTo>
                      <a:lnTo>
                        <a:pt x="103" y="64"/>
                      </a:lnTo>
                      <a:lnTo>
                        <a:pt x="113" y="76"/>
                      </a:lnTo>
                      <a:lnTo>
                        <a:pt x="124" y="88"/>
                      </a:lnTo>
                      <a:lnTo>
                        <a:pt x="138" y="101"/>
                      </a:lnTo>
                      <a:lnTo>
                        <a:pt x="153" y="114"/>
                      </a:lnTo>
                      <a:lnTo>
                        <a:pt x="173" y="129"/>
                      </a:lnTo>
                      <a:lnTo>
                        <a:pt x="191" y="145"/>
                      </a:lnTo>
                      <a:lnTo>
                        <a:pt x="209" y="161"/>
                      </a:lnTo>
                      <a:lnTo>
                        <a:pt x="220" y="179"/>
                      </a:lnTo>
                      <a:lnTo>
                        <a:pt x="227" y="198"/>
                      </a:lnTo>
                      <a:lnTo>
                        <a:pt x="226" y="216"/>
                      </a:lnTo>
                      <a:lnTo>
                        <a:pt x="216" y="237"/>
                      </a:lnTo>
                      <a:lnTo>
                        <a:pt x="194" y="2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3" name="Freeform 94"/>
                <p:cNvSpPr>
                  <a:spLocks/>
                </p:cNvSpPr>
                <p:nvPr/>
              </p:nvSpPr>
              <p:spPr bwMode="auto">
                <a:xfrm>
                  <a:off x="3982" y="3059"/>
                  <a:ext cx="155" cy="91"/>
                </a:xfrm>
                <a:custGeom>
                  <a:avLst/>
                  <a:gdLst>
                    <a:gd name="T0" fmla="*/ 62 w 311"/>
                    <a:gd name="T1" fmla="*/ 17 h 183"/>
                    <a:gd name="T2" fmla="*/ 59 w 311"/>
                    <a:gd name="T3" fmla="*/ 14 h 183"/>
                    <a:gd name="T4" fmla="*/ 57 w 311"/>
                    <a:gd name="T5" fmla="*/ 12 h 183"/>
                    <a:gd name="T6" fmla="*/ 56 w 311"/>
                    <a:gd name="T7" fmla="*/ 9 h 183"/>
                    <a:gd name="T8" fmla="*/ 54 w 311"/>
                    <a:gd name="T9" fmla="*/ 6 h 183"/>
                    <a:gd name="T10" fmla="*/ 52 w 311"/>
                    <a:gd name="T11" fmla="*/ 4 h 183"/>
                    <a:gd name="T12" fmla="*/ 49 w 311"/>
                    <a:gd name="T13" fmla="*/ 2 h 183"/>
                    <a:gd name="T14" fmla="*/ 46 w 311"/>
                    <a:gd name="T15" fmla="*/ 1 h 183"/>
                    <a:gd name="T16" fmla="*/ 41 w 311"/>
                    <a:gd name="T17" fmla="*/ 0 h 183"/>
                    <a:gd name="T18" fmla="*/ 37 w 311"/>
                    <a:gd name="T19" fmla="*/ 0 h 183"/>
                    <a:gd name="T20" fmla="*/ 34 w 311"/>
                    <a:gd name="T21" fmla="*/ 0 h 183"/>
                    <a:gd name="T22" fmla="*/ 31 w 311"/>
                    <a:gd name="T23" fmla="*/ 1 h 183"/>
                    <a:gd name="T24" fmla="*/ 29 w 311"/>
                    <a:gd name="T25" fmla="*/ 2 h 183"/>
                    <a:gd name="T26" fmla="*/ 26 w 311"/>
                    <a:gd name="T27" fmla="*/ 4 h 183"/>
                    <a:gd name="T28" fmla="*/ 24 w 311"/>
                    <a:gd name="T29" fmla="*/ 7 h 183"/>
                    <a:gd name="T30" fmla="*/ 21 w 311"/>
                    <a:gd name="T31" fmla="*/ 9 h 183"/>
                    <a:gd name="T32" fmla="*/ 17 w 311"/>
                    <a:gd name="T33" fmla="*/ 12 h 183"/>
                    <a:gd name="T34" fmla="*/ 15 w 311"/>
                    <a:gd name="T35" fmla="*/ 14 h 183"/>
                    <a:gd name="T36" fmla="*/ 12 w 311"/>
                    <a:gd name="T37" fmla="*/ 16 h 183"/>
                    <a:gd name="T38" fmla="*/ 9 w 311"/>
                    <a:gd name="T39" fmla="*/ 18 h 183"/>
                    <a:gd name="T40" fmla="*/ 7 w 311"/>
                    <a:gd name="T41" fmla="*/ 21 h 183"/>
                    <a:gd name="T42" fmla="*/ 4 w 311"/>
                    <a:gd name="T43" fmla="*/ 23 h 183"/>
                    <a:gd name="T44" fmla="*/ 2 w 311"/>
                    <a:gd name="T45" fmla="*/ 25 h 183"/>
                    <a:gd name="T46" fmla="*/ 1 w 311"/>
                    <a:gd name="T47" fmla="*/ 28 h 183"/>
                    <a:gd name="T48" fmla="*/ 0 w 311"/>
                    <a:gd name="T49" fmla="*/ 31 h 183"/>
                    <a:gd name="T50" fmla="*/ 0 w 311"/>
                    <a:gd name="T51" fmla="*/ 36 h 183"/>
                    <a:gd name="T52" fmla="*/ 3 w 311"/>
                    <a:gd name="T53" fmla="*/ 39 h 183"/>
                    <a:gd name="T54" fmla="*/ 9 w 311"/>
                    <a:gd name="T55" fmla="*/ 40 h 183"/>
                    <a:gd name="T56" fmla="*/ 16 w 311"/>
                    <a:gd name="T57" fmla="*/ 41 h 183"/>
                    <a:gd name="T58" fmla="*/ 23 w 311"/>
                    <a:gd name="T59" fmla="*/ 41 h 183"/>
                    <a:gd name="T60" fmla="*/ 29 w 311"/>
                    <a:gd name="T61" fmla="*/ 40 h 183"/>
                    <a:gd name="T62" fmla="*/ 35 w 311"/>
                    <a:gd name="T63" fmla="*/ 40 h 183"/>
                    <a:gd name="T64" fmla="*/ 38 w 311"/>
                    <a:gd name="T65" fmla="*/ 40 h 183"/>
                    <a:gd name="T66" fmla="*/ 39 w 311"/>
                    <a:gd name="T67" fmla="*/ 40 h 183"/>
                    <a:gd name="T68" fmla="*/ 42 w 311"/>
                    <a:gd name="T69" fmla="*/ 40 h 183"/>
                    <a:gd name="T70" fmla="*/ 46 w 311"/>
                    <a:gd name="T71" fmla="*/ 41 h 183"/>
                    <a:gd name="T72" fmla="*/ 51 w 311"/>
                    <a:gd name="T73" fmla="*/ 42 h 183"/>
                    <a:gd name="T74" fmla="*/ 55 w 311"/>
                    <a:gd name="T75" fmla="*/ 44 h 183"/>
                    <a:gd name="T76" fmla="*/ 60 w 311"/>
                    <a:gd name="T77" fmla="*/ 44 h 183"/>
                    <a:gd name="T78" fmla="*/ 65 w 311"/>
                    <a:gd name="T79" fmla="*/ 45 h 183"/>
                    <a:gd name="T80" fmla="*/ 69 w 311"/>
                    <a:gd name="T81" fmla="*/ 45 h 183"/>
                    <a:gd name="T82" fmla="*/ 75 w 311"/>
                    <a:gd name="T83" fmla="*/ 44 h 183"/>
                    <a:gd name="T84" fmla="*/ 77 w 311"/>
                    <a:gd name="T85" fmla="*/ 42 h 183"/>
                    <a:gd name="T86" fmla="*/ 77 w 311"/>
                    <a:gd name="T87" fmla="*/ 37 h 183"/>
                    <a:gd name="T88" fmla="*/ 75 w 311"/>
                    <a:gd name="T89" fmla="*/ 33 h 183"/>
                    <a:gd name="T90" fmla="*/ 72 w 311"/>
                    <a:gd name="T91" fmla="*/ 28 h 183"/>
                    <a:gd name="T92" fmla="*/ 68 w 311"/>
                    <a:gd name="T93" fmla="*/ 23 h 183"/>
                    <a:gd name="T94" fmla="*/ 65 w 311"/>
                    <a:gd name="T95" fmla="*/ 20 h 183"/>
                    <a:gd name="T96" fmla="*/ 62 w 311"/>
                    <a:gd name="T97" fmla="*/ 17 h 183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"/>
                    <a:gd name="T148" fmla="*/ 0 h 183"/>
                    <a:gd name="T149" fmla="*/ 311 w 311"/>
                    <a:gd name="T150" fmla="*/ 183 h 183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" h="183">
                      <a:moveTo>
                        <a:pt x="250" y="70"/>
                      </a:moveTo>
                      <a:lnTo>
                        <a:pt x="239" y="59"/>
                      </a:lnTo>
                      <a:lnTo>
                        <a:pt x="231" y="49"/>
                      </a:lnTo>
                      <a:lnTo>
                        <a:pt x="224" y="38"/>
                      </a:lnTo>
                      <a:lnTo>
                        <a:pt x="217" y="27"/>
                      </a:lnTo>
                      <a:lnTo>
                        <a:pt x="209" y="18"/>
                      </a:lnTo>
                      <a:lnTo>
                        <a:pt x="199" y="10"/>
                      </a:lnTo>
                      <a:lnTo>
                        <a:pt x="185" y="4"/>
                      </a:lnTo>
                      <a:lnTo>
                        <a:pt x="167" y="0"/>
                      </a:lnTo>
                      <a:lnTo>
                        <a:pt x="151" y="0"/>
                      </a:lnTo>
                      <a:lnTo>
                        <a:pt x="137" y="1"/>
                      </a:lnTo>
                      <a:lnTo>
                        <a:pt x="125" y="5"/>
                      </a:lnTo>
                      <a:lnTo>
                        <a:pt x="116" y="11"/>
                      </a:lnTo>
                      <a:lnTo>
                        <a:pt x="107" y="19"/>
                      </a:lnTo>
                      <a:lnTo>
                        <a:pt x="96" y="28"/>
                      </a:lnTo>
                      <a:lnTo>
                        <a:pt x="84" y="39"/>
                      </a:lnTo>
                      <a:lnTo>
                        <a:pt x="70" y="50"/>
                      </a:lnTo>
                      <a:lnTo>
                        <a:pt x="60" y="58"/>
                      </a:lnTo>
                      <a:lnTo>
                        <a:pt x="49" y="66"/>
                      </a:lnTo>
                      <a:lnTo>
                        <a:pt x="39" y="74"/>
                      </a:lnTo>
                      <a:lnTo>
                        <a:pt x="28" y="84"/>
                      </a:lnTo>
                      <a:lnTo>
                        <a:pt x="19" y="93"/>
                      </a:lnTo>
                      <a:lnTo>
                        <a:pt x="11" y="103"/>
                      </a:lnTo>
                      <a:lnTo>
                        <a:pt x="4" y="113"/>
                      </a:lnTo>
                      <a:lnTo>
                        <a:pt x="0" y="125"/>
                      </a:lnTo>
                      <a:lnTo>
                        <a:pt x="1" y="145"/>
                      </a:lnTo>
                      <a:lnTo>
                        <a:pt x="15" y="156"/>
                      </a:lnTo>
                      <a:lnTo>
                        <a:pt x="36" y="163"/>
                      </a:lnTo>
                      <a:lnTo>
                        <a:pt x="64" y="165"/>
                      </a:lnTo>
                      <a:lnTo>
                        <a:pt x="93" y="164"/>
                      </a:lnTo>
                      <a:lnTo>
                        <a:pt x="119" y="163"/>
                      </a:lnTo>
                      <a:lnTo>
                        <a:pt x="140" y="161"/>
                      </a:lnTo>
                      <a:lnTo>
                        <a:pt x="152" y="160"/>
                      </a:lnTo>
                      <a:lnTo>
                        <a:pt x="159" y="161"/>
                      </a:lnTo>
                      <a:lnTo>
                        <a:pt x="171" y="163"/>
                      </a:lnTo>
                      <a:lnTo>
                        <a:pt x="186" y="166"/>
                      </a:lnTo>
                      <a:lnTo>
                        <a:pt x="205" y="171"/>
                      </a:lnTo>
                      <a:lnTo>
                        <a:pt x="223" y="176"/>
                      </a:lnTo>
                      <a:lnTo>
                        <a:pt x="243" y="179"/>
                      </a:lnTo>
                      <a:lnTo>
                        <a:pt x="261" y="181"/>
                      </a:lnTo>
                      <a:lnTo>
                        <a:pt x="277" y="183"/>
                      </a:lnTo>
                      <a:lnTo>
                        <a:pt x="300" y="178"/>
                      </a:lnTo>
                      <a:lnTo>
                        <a:pt x="311" y="168"/>
                      </a:lnTo>
                      <a:lnTo>
                        <a:pt x="310" y="151"/>
                      </a:lnTo>
                      <a:lnTo>
                        <a:pt x="303" y="133"/>
                      </a:lnTo>
                      <a:lnTo>
                        <a:pt x="290" y="113"/>
                      </a:lnTo>
                      <a:lnTo>
                        <a:pt x="275" y="95"/>
                      </a:lnTo>
                      <a:lnTo>
                        <a:pt x="261" y="80"/>
                      </a:lnTo>
                      <a:lnTo>
                        <a:pt x="250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74" name="Rectangle 73"/>
          <p:cNvSpPr/>
          <p:nvPr/>
        </p:nvSpPr>
        <p:spPr>
          <a:xfrm>
            <a:off x="612033" y="742136"/>
            <a:ext cx="1860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ORV treatment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75" name="Rectangle 74"/>
          <p:cNvSpPr/>
          <p:nvPr/>
        </p:nvSpPr>
        <p:spPr>
          <a:xfrm>
            <a:off x="3543789" y="742136"/>
            <a:ext cx="1783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Target species</a:t>
            </a:r>
          </a:p>
        </p:txBody>
      </p:sp>
      <p:sp>
        <p:nvSpPr>
          <p:cNvPr id="76" name="Rectangle 73"/>
          <p:cNvSpPr>
            <a:spLocks noChangeArrowheads="1"/>
          </p:cNvSpPr>
          <p:nvPr/>
        </p:nvSpPr>
        <p:spPr bwMode="auto">
          <a:xfrm>
            <a:off x="6339163" y="742136"/>
            <a:ext cx="20441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Physical barriers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09600" y="0"/>
            <a:ext cx="8305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effective vaccine-bait and strategy for elimination 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258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Distribution Method Workflow</a:t>
            </a:r>
            <a:endParaRPr lang="en-US" sz="40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1066800" y="1752600"/>
            <a:ext cx="1828800" cy="10668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Establish ORV Distribution Area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886200" y="1752600"/>
            <a:ext cx="1828800" cy="10668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Available Distribution Methods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6096000" y="3238500"/>
            <a:ext cx="1828800" cy="10668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Determine Method Areas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3886200" y="4724400"/>
            <a:ext cx="1828800" cy="10668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Integrate Distribution</a:t>
            </a:r>
          </a:p>
          <a:p>
            <a:pPr algn="ctr"/>
            <a:r>
              <a:rPr lang="en-US" dirty="0" smtClean="0"/>
              <a:t>Areas into Zone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1066800" y="4724400"/>
            <a:ext cx="1828800" cy="10668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Evaluate Methods</a:t>
            </a:r>
            <a:endParaRPr lang="en-US" dirty="0"/>
          </a:p>
        </p:txBody>
      </p:sp>
      <p:cxnSp>
        <p:nvCxnSpPr>
          <p:cNvPr id="18" name="Straight Arrow Connector 17"/>
          <p:cNvCxnSpPr>
            <a:stCxn id="10" idx="3"/>
            <a:endCxn id="11" idx="1"/>
          </p:cNvCxnSpPr>
          <p:nvPr/>
        </p:nvCxnSpPr>
        <p:spPr>
          <a:xfrm>
            <a:off x="2895600" y="2286000"/>
            <a:ext cx="990600" cy="0"/>
          </a:xfrm>
          <a:prstGeom prst="straightConnector1">
            <a:avLst/>
          </a:prstGeom>
          <a:ln w="762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3" idx="1"/>
            <a:endCxn id="14" idx="3"/>
          </p:cNvCxnSpPr>
          <p:nvPr/>
        </p:nvCxnSpPr>
        <p:spPr>
          <a:xfrm flipH="1">
            <a:off x="2895600" y="5257800"/>
            <a:ext cx="990600" cy="0"/>
          </a:xfrm>
          <a:prstGeom prst="straightConnector1">
            <a:avLst/>
          </a:prstGeom>
          <a:ln w="762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12" idx="2"/>
            <a:endCxn id="13" idx="3"/>
          </p:cNvCxnSpPr>
          <p:nvPr/>
        </p:nvCxnSpPr>
        <p:spPr>
          <a:xfrm rot="5400000">
            <a:off x="5886450" y="4133850"/>
            <a:ext cx="952500" cy="1295400"/>
          </a:xfrm>
          <a:prstGeom prst="bentConnector2">
            <a:avLst/>
          </a:prstGeom>
          <a:ln w="762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1" idx="3"/>
            <a:endCxn id="12" idx="0"/>
          </p:cNvCxnSpPr>
          <p:nvPr/>
        </p:nvCxnSpPr>
        <p:spPr>
          <a:xfrm>
            <a:off x="5715000" y="2286000"/>
            <a:ext cx="1295400" cy="952500"/>
          </a:xfrm>
          <a:prstGeom prst="bentConnector2">
            <a:avLst/>
          </a:prstGeom>
          <a:ln w="762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6510528"/>
            <a:ext cx="2096814" cy="347472"/>
          </a:xfrm>
          <a:prstGeom prst="rect">
            <a:avLst/>
          </a:prstGeom>
          <a:effectLst>
            <a:outerShdw blurRad="50800" dist="50800" dir="5400000" algn="ctr" rotWithShape="0">
              <a:schemeClr val="tx2"/>
            </a:outerShdw>
          </a:effectLst>
        </p:spPr>
      </p:pic>
    </p:spTree>
    <p:extLst>
      <p:ext uri="{BB962C8B-B14F-4D97-AF65-F5344CB8AC3E}">
        <p14:creationId xmlns:p14="http://schemas.microsoft.com/office/powerpoint/2010/main" val="239458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National Land Cover Database</a:t>
            </a: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447800"/>
            <a:ext cx="6466334" cy="40690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2420" y="5715000"/>
            <a:ext cx="66979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/>
                </a:solidFill>
                <a:latin typeface="+mj-lt"/>
              </a:rPr>
              <a:t>16 </a:t>
            </a:r>
            <a:r>
              <a:rPr lang="en-US" sz="2000" b="1" dirty="0">
                <a:solidFill>
                  <a:schemeClr val="tx2"/>
                </a:solidFill>
                <a:latin typeface="+mj-lt"/>
              </a:rPr>
              <a:t>nation-wide standardized land classifications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/>
                </a:solidFill>
                <a:latin typeface="+mj-lt"/>
              </a:rPr>
              <a:t>30 meter spatial resolution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76400"/>
            <a:ext cx="1909011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6510528"/>
            <a:ext cx="2096814" cy="347472"/>
          </a:xfrm>
          <a:prstGeom prst="rect">
            <a:avLst/>
          </a:prstGeom>
          <a:effectLst>
            <a:outerShdw blurRad="50800" dist="50800" dir="5400000" algn="ctr" rotWithShape="0">
              <a:schemeClr val="tx2"/>
            </a:outerShdw>
          </a:effectLst>
        </p:spPr>
      </p:pic>
    </p:spTree>
    <p:extLst>
      <p:ext uri="{BB962C8B-B14F-4D97-AF65-F5344CB8AC3E}">
        <p14:creationId xmlns:p14="http://schemas.microsoft.com/office/powerpoint/2010/main" val="32707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153400" cy="1143000"/>
          </a:xfrm>
        </p:spPr>
        <p:txBody>
          <a:bodyPr/>
          <a:lstStyle/>
          <a:p>
            <a:r>
              <a:rPr lang="en-US" sz="3600" b="1" dirty="0"/>
              <a:t>Determining Distribution Method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5" y="1218591"/>
            <a:ext cx="7543245" cy="51822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6510528"/>
            <a:ext cx="2096814" cy="347472"/>
          </a:xfrm>
          <a:prstGeom prst="rect">
            <a:avLst/>
          </a:prstGeom>
          <a:effectLst>
            <a:outerShdw blurRad="50800" dist="50800" dir="5400000" algn="ctr" rotWithShape="0">
              <a:schemeClr val="tx2"/>
            </a:outerShdw>
          </a:effectLst>
        </p:spPr>
      </p:pic>
    </p:spTree>
    <p:extLst>
      <p:ext uri="{BB962C8B-B14F-4D97-AF65-F5344CB8AC3E}">
        <p14:creationId xmlns:p14="http://schemas.microsoft.com/office/powerpoint/2010/main" val="424314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2"/>
          <a:stretch/>
        </p:blipFill>
        <p:spPr>
          <a:xfrm>
            <a:off x="0" y="1524000"/>
            <a:ext cx="4288891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96"/>
          <a:stretch/>
        </p:blipFill>
        <p:spPr bwMode="auto">
          <a:xfrm>
            <a:off x="4334244" y="1524000"/>
            <a:ext cx="4809756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Flight Lines &amp; Bait Densities</a:t>
            </a:r>
            <a:endParaRPr lang="en-US" sz="4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6510528"/>
            <a:ext cx="2096814" cy="347472"/>
          </a:xfrm>
          <a:prstGeom prst="rect">
            <a:avLst/>
          </a:prstGeom>
          <a:effectLst>
            <a:outerShdw blurRad="50800" dist="50800" dir="5400000" algn="ctr" rotWithShape="0">
              <a:schemeClr val="tx2"/>
            </a:outerShdw>
          </a:effectLst>
        </p:spPr>
      </p:pic>
    </p:spTree>
    <p:extLst>
      <p:ext uri="{BB962C8B-B14F-4D97-AF65-F5344CB8AC3E}">
        <p14:creationId xmlns:p14="http://schemas.microsoft.com/office/powerpoint/2010/main" val="38411770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Offtime Applied to Grids</a:t>
            </a:r>
            <a:endParaRPr lang="en-US" sz="4000" b="1" dirty="0"/>
          </a:p>
        </p:txBody>
      </p:sp>
      <p:pic>
        <p:nvPicPr>
          <p:cNvPr id="4097" name="Picture 1" descr="T:\ORV_Programs\FY2015\2015Clarksburg\MapData\Zones\example\Morgantown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905000"/>
            <a:ext cx="5598422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312130"/>
              </p:ext>
            </p:extLst>
          </p:nvPr>
        </p:nvGraphicFramePr>
        <p:xfrm>
          <a:off x="228600" y="2209800"/>
          <a:ext cx="5105402" cy="2693670"/>
        </p:xfrm>
        <a:graphic>
          <a:graphicData uri="http://schemas.openxmlformats.org/drawingml/2006/table">
            <a:tbl>
              <a:tblPr/>
              <a:tblGrid>
                <a:gridCol w="707753"/>
                <a:gridCol w="825710"/>
                <a:gridCol w="707753"/>
                <a:gridCol w="707753"/>
                <a:gridCol w="707753"/>
                <a:gridCol w="707753"/>
                <a:gridCol w="740927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Value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Count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KM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Offtime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Adjusted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Density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Baits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1,530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1.38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-  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 -  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7,743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6.97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6.97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522.65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10,576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9.52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6.19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464.02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9,339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8.41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2.94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220.63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3,634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3.27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0.33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24.53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  55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0.05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-  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 -  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5,846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5.26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5.26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394.61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    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0.01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0.01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0.54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  44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0.04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0.04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2.97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732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0.66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0.33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24.71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    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0.00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0.00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0.07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      12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0.01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0.01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  0.81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Totals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      39,520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     35.57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     22.07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1,655.54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888755" y="5410200"/>
            <a:ext cx="22029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+mj-lt"/>
              </a:rPr>
              <a:t>Morgantown, WV</a:t>
            </a:r>
            <a:endParaRPr lang="en-US" sz="2000" b="1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53340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+mj-lt"/>
              </a:rPr>
              <a:t>CKB: 27 Ground Grids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6510528"/>
            <a:ext cx="2096814" cy="347472"/>
          </a:xfrm>
          <a:prstGeom prst="rect">
            <a:avLst/>
          </a:prstGeom>
          <a:effectLst>
            <a:outerShdw blurRad="50800" dist="50800" dir="5400000" algn="ctr" rotWithShape="0">
              <a:schemeClr val="tx2"/>
            </a:outerShdw>
          </a:effectLst>
        </p:spPr>
      </p:pic>
    </p:spTree>
    <p:extLst>
      <p:ext uri="{BB962C8B-B14F-4D97-AF65-F5344CB8AC3E}">
        <p14:creationId xmlns:p14="http://schemas.microsoft.com/office/powerpoint/2010/main" val="29056004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2" name="Rectangle 1"/>
          <p:cNvSpPr/>
          <p:nvPr/>
        </p:nvSpPr>
        <p:spPr>
          <a:xfrm>
            <a:off x="1490656" y="152400"/>
            <a:ext cx="4048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2014 ORV Baiting </a:t>
            </a:r>
            <a:r>
              <a:rPr 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Summary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81000" y="838200"/>
            <a:ext cx="8382000" cy="4877603"/>
            <a:chOff x="381000" y="1266498"/>
            <a:chExt cx="8382000" cy="4877603"/>
          </a:xfrm>
        </p:grpSpPr>
        <p:pic>
          <p:nvPicPr>
            <p:cNvPr id="5" name="Picture 2" descr="DSCN00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5800" y="1266498"/>
              <a:ext cx="1843088" cy="1382713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6" name="Picture 7" descr="DSCN099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76525" y="1272054"/>
              <a:ext cx="1828800" cy="1371600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7" name="Picture 11" descr="DSC_001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70831" y="2736850"/>
              <a:ext cx="1828800" cy="1384300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8" name="Picture 13" descr="DSCN027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629400" y="2745637"/>
              <a:ext cx="1828800" cy="1373187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Picture 15" descr="MVC-434S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629400" y="1272054"/>
              <a:ext cx="1828800" cy="1371600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0" name="Picture 16" descr="dynamic bait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85800" y="2743993"/>
              <a:ext cx="1828800" cy="1370013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0" cstate="print">
              <a:lum brigh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14"/>
            <a:stretch>
              <a:fillRect/>
            </a:stretch>
          </p:blipFill>
          <p:spPr>
            <a:xfrm>
              <a:off x="4652962" y="1275285"/>
              <a:ext cx="1828800" cy="1365138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457200" y="4670833"/>
              <a:ext cx="4042431" cy="146983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prstDash val="sysDash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lvl="0"/>
              <a:r>
                <a:rPr lang="en-US" sz="1700" b="1" dirty="0">
                  <a:solidFill>
                    <a:prstClr val="black"/>
                  </a:solidFill>
                </a:rPr>
                <a:t>Baits Distributed: 8,198,991  </a:t>
              </a:r>
            </a:p>
            <a:p>
              <a:pPr lvl="0"/>
              <a:r>
                <a:rPr lang="en-US" sz="1700" b="1" dirty="0">
                  <a:solidFill>
                    <a:prstClr val="black"/>
                  </a:solidFill>
                </a:rPr>
                <a:t>Distance Flown: 274,167 km</a:t>
              </a:r>
            </a:p>
            <a:p>
              <a:pPr lvl="0"/>
              <a:r>
                <a:rPr lang="en-US" sz="1700" b="1" dirty="0">
                  <a:solidFill>
                    <a:prstClr val="black"/>
                  </a:solidFill>
                </a:rPr>
                <a:t>Area baited: 162,902 km</a:t>
              </a:r>
              <a:r>
                <a:rPr lang="en-US" sz="1700" b="1" baseline="30000" dirty="0">
                  <a:solidFill>
                    <a:prstClr val="black"/>
                  </a:solidFill>
                </a:rPr>
                <a:t>2</a:t>
              </a:r>
            </a:p>
            <a:p>
              <a:pPr lvl="0"/>
              <a:r>
                <a:rPr lang="en-US" sz="1700" b="1" dirty="0">
                  <a:solidFill>
                    <a:prstClr val="black"/>
                  </a:solidFill>
                </a:rPr>
                <a:t>Hours of Flight: 1,133 hours</a:t>
              </a:r>
            </a:p>
            <a:p>
              <a:pPr lvl="0"/>
              <a:r>
                <a:rPr lang="en-US" sz="1700" b="1" dirty="0">
                  <a:solidFill>
                    <a:prstClr val="black"/>
                  </a:solidFill>
                </a:rPr>
                <a:t>Across 15 States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4645036" y="4620552"/>
              <a:ext cx="1968957" cy="1520116"/>
              <a:chOff x="4645036" y="4620552"/>
              <a:chExt cx="1968957" cy="1520116"/>
            </a:xfrm>
          </p:grpSpPr>
          <p:pic>
            <p:nvPicPr>
              <p:cNvPr id="20" name="Picture 4" descr="The figure is a photograph of a gloved hand holding a raccoon rabies vaccine bait, which consists of a fishmeal block and the sealed plastic packet that is encased inside the block and contains the vaccine. "/>
              <p:cNvPicPr>
                <a:picLocks noChangeAspect="1" noChangeArrowheads="1"/>
              </p:cNvPicPr>
              <p:nvPr/>
            </p:nvPicPr>
            <p:blipFill rotWithShape="1">
              <a:blip r:embed="rId11" cstate="print"/>
              <a:srcRect l="3325" t="6160" r="4392" b="3504"/>
              <a:stretch/>
            </p:blipFill>
            <p:spPr bwMode="auto">
              <a:xfrm>
                <a:off x="4645036" y="4673258"/>
                <a:ext cx="1968957" cy="1467410"/>
              </a:xfrm>
              <a:prstGeom prst="rect">
                <a:avLst/>
              </a:prstGeom>
              <a:ln w="38100" cap="sq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21" name="Rectangle 20"/>
              <p:cNvSpPr/>
              <p:nvPr/>
            </p:nvSpPr>
            <p:spPr>
              <a:xfrm>
                <a:off x="4844432" y="4620552"/>
                <a:ext cx="165609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</a:rPr>
                  <a:t>6,505,631 V-RG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759399" y="4620101"/>
              <a:ext cx="1927401" cy="1524000"/>
              <a:chOff x="6987999" y="4614242"/>
              <a:chExt cx="1927401" cy="1524000"/>
            </a:xfrm>
          </p:grpSpPr>
          <p:pic>
            <p:nvPicPr>
              <p:cNvPr id="18" name="Picture 2" descr="H:\Dennis13\Rabies 13\field trials\Figure1.tif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292" r="9291"/>
              <a:stretch/>
            </p:blipFill>
            <p:spPr bwMode="auto">
              <a:xfrm>
                <a:off x="6987999" y="4670832"/>
                <a:ext cx="1927401" cy="1467410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Rectangle 18"/>
              <p:cNvSpPr/>
              <p:nvPr/>
            </p:nvSpPr>
            <p:spPr>
              <a:xfrm>
                <a:off x="7033153" y="4614242"/>
                <a:ext cx="1882247" cy="36933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1,693,360 ONRAB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5" name="Picture 4" descr="Bait wagon and master baiter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" t="6323" r="10140"/>
            <a:stretch/>
          </p:blipFill>
          <p:spPr bwMode="auto">
            <a:xfrm>
              <a:off x="4655862" y="2747661"/>
              <a:ext cx="1817307" cy="138430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7" name="Straight Connector 16"/>
            <p:cNvCxnSpPr/>
            <p:nvPr/>
          </p:nvCxnSpPr>
          <p:spPr>
            <a:xfrm>
              <a:off x="381000" y="4419600"/>
              <a:ext cx="8382000" cy="0"/>
            </a:xfrm>
            <a:prstGeom prst="line">
              <a:avLst/>
            </a:prstGeom>
            <a:ln w="381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610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3" name="TextBox 2"/>
          <p:cNvSpPr txBox="1"/>
          <p:nvPr/>
        </p:nvSpPr>
        <p:spPr>
          <a:xfrm>
            <a:off x="2583246" y="147935"/>
            <a:ext cx="3101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Rabies in the U.S. 2012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5498" y="609600"/>
            <a:ext cx="9165957" cy="76200"/>
          </a:xfrm>
          <a:prstGeom prst="rect">
            <a:avLst/>
          </a:prstGeom>
          <a:solidFill>
            <a:srgbClr val="93A299"/>
          </a:solidFill>
          <a:ln w="25400" cap="flat" cmpd="sng" algn="ctr">
            <a:solidFill>
              <a:srgbClr val="93A29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931" y="748505"/>
            <a:ext cx="2438400" cy="1969501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99" y="748504"/>
            <a:ext cx="2438401" cy="1969501"/>
          </a:xfrm>
          <a:prstGeom prst="rect">
            <a:avLst/>
          </a:prstGeom>
        </p:spPr>
      </p:pic>
      <p:pic>
        <p:nvPicPr>
          <p:cNvPr id="7" name="Content Placeholder 4"/>
          <p:cNvPicPr>
            <a:picLocks noGrp="1"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230" y="2933515"/>
            <a:ext cx="2438400" cy="1969501"/>
          </a:xfrm>
          <a:prstGeom prst="rect">
            <a:avLst/>
          </a:prstGeom>
        </p:spPr>
      </p:pic>
      <p:pic>
        <p:nvPicPr>
          <p:cNvPr id="8" name="Content Placeholder 5"/>
          <p:cNvPicPr>
            <a:picLocks noGrp="1"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933515"/>
            <a:ext cx="2438400" cy="1969501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413428" y="2138829"/>
            <a:ext cx="2133600" cy="1431360"/>
            <a:chOff x="381000" y="2185809"/>
            <a:chExt cx="2133600" cy="1431360"/>
          </a:xfrm>
        </p:grpSpPr>
        <p:sp>
          <p:nvSpPr>
            <p:cNvPr id="10" name="Oval 9"/>
            <p:cNvSpPr/>
            <p:nvPr/>
          </p:nvSpPr>
          <p:spPr>
            <a:xfrm>
              <a:off x="381000" y="2185809"/>
              <a:ext cx="2133600" cy="1431360"/>
            </a:xfrm>
            <a:prstGeom prst="ellipse">
              <a:avLst/>
            </a:prstGeom>
            <a:solidFill>
              <a:srgbClr val="848058">
                <a:lumMod val="40000"/>
                <a:lumOff val="60000"/>
                <a:alpha val="50000"/>
              </a:srgbClr>
            </a:solidFill>
            <a:ln w="25400" cap="flat" cmpd="sng" algn="ctr">
              <a:solidFill>
                <a:srgbClr val="93A299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1410" y="2688488"/>
              <a:ext cx="838200" cy="838200"/>
            </a:xfrm>
            <a:prstGeom prst="rect">
              <a:avLst/>
            </a:prstGeom>
          </p:spPr>
        </p:pic>
        <p:pic>
          <p:nvPicPr>
            <p:cNvPr id="12" name="Picture 1113" descr="AN02595_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40836">
              <a:off x="1778669" y="2567998"/>
              <a:ext cx="401133" cy="137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113" descr="AN02595_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40836">
              <a:off x="1822329" y="2422893"/>
              <a:ext cx="426103" cy="145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Freeform 1037"/>
            <p:cNvSpPr>
              <a:spLocks/>
            </p:cNvSpPr>
            <p:nvPr/>
          </p:nvSpPr>
          <p:spPr bwMode="auto">
            <a:xfrm>
              <a:off x="636113" y="2375053"/>
              <a:ext cx="635009" cy="318165"/>
            </a:xfrm>
            <a:custGeom>
              <a:avLst/>
              <a:gdLst>
                <a:gd name="T0" fmla="*/ 0 w 1144"/>
                <a:gd name="T1" fmla="*/ 718 h 871"/>
                <a:gd name="T2" fmla="*/ 32 w 1144"/>
                <a:gd name="T3" fmla="*/ 613 h 871"/>
                <a:gd name="T4" fmla="*/ 105 w 1144"/>
                <a:gd name="T5" fmla="*/ 508 h 871"/>
                <a:gd name="T6" fmla="*/ 189 w 1144"/>
                <a:gd name="T7" fmla="*/ 427 h 871"/>
                <a:gd name="T8" fmla="*/ 218 w 1144"/>
                <a:gd name="T9" fmla="*/ 319 h 871"/>
                <a:gd name="T10" fmla="*/ 266 w 1144"/>
                <a:gd name="T11" fmla="*/ 234 h 871"/>
                <a:gd name="T12" fmla="*/ 294 w 1144"/>
                <a:gd name="T13" fmla="*/ 165 h 871"/>
                <a:gd name="T14" fmla="*/ 391 w 1144"/>
                <a:gd name="T15" fmla="*/ 77 h 871"/>
                <a:gd name="T16" fmla="*/ 556 w 1144"/>
                <a:gd name="T17" fmla="*/ 8 h 871"/>
                <a:gd name="T18" fmla="*/ 705 w 1144"/>
                <a:gd name="T19" fmla="*/ 24 h 871"/>
                <a:gd name="T20" fmla="*/ 798 w 1144"/>
                <a:gd name="T21" fmla="*/ 73 h 871"/>
                <a:gd name="T22" fmla="*/ 854 w 1144"/>
                <a:gd name="T23" fmla="*/ 69 h 871"/>
                <a:gd name="T24" fmla="*/ 930 w 1144"/>
                <a:gd name="T25" fmla="*/ 44 h 871"/>
                <a:gd name="T26" fmla="*/ 1007 w 1144"/>
                <a:gd name="T27" fmla="*/ 0 h 871"/>
                <a:gd name="T28" fmla="*/ 1051 w 1144"/>
                <a:gd name="T29" fmla="*/ 40 h 871"/>
                <a:gd name="T30" fmla="*/ 1084 w 1144"/>
                <a:gd name="T31" fmla="*/ 125 h 871"/>
                <a:gd name="T32" fmla="*/ 1120 w 1144"/>
                <a:gd name="T33" fmla="*/ 274 h 871"/>
                <a:gd name="T34" fmla="*/ 1140 w 1144"/>
                <a:gd name="T35" fmla="*/ 351 h 871"/>
                <a:gd name="T36" fmla="*/ 1055 w 1144"/>
                <a:gd name="T37" fmla="*/ 327 h 871"/>
                <a:gd name="T38" fmla="*/ 1063 w 1144"/>
                <a:gd name="T39" fmla="*/ 363 h 871"/>
                <a:gd name="T40" fmla="*/ 991 w 1144"/>
                <a:gd name="T41" fmla="*/ 335 h 871"/>
                <a:gd name="T42" fmla="*/ 979 w 1144"/>
                <a:gd name="T43" fmla="*/ 363 h 871"/>
                <a:gd name="T44" fmla="*/ 979 w 1144"/>
                <a:gd name="T45" fmla="*/ 419 h 871"/>
                <a:gd name="T46" fmla="*/ 951 w 1144"/>
                <a:gd name="T47" fmla="*/ 448 h 871"/>
                <a:gd name="T48" fmla="*/ 947 w 1144"/>
                <a:gd name="T49" fmla="*/ 488 h 871"/>
                <a:gd name="T50" fmla="*/ 955 w 1144"/>
                <a:gd name="T51" fmla="*/ 528 h 871"/>
                <a:gd name="T52" fmla="*/ 967 w 1144"/>
                <a:gd name="T53" fmla="*/ 577 h 871"/>
                <a:gd name="T54" fmla="*/ 979 w 1144"/>
                <a:gd name="T55" fmla="*/ 669 h 871"/>
                <a:gd name="T56" fmla="*/ 1011 w 1144"/>
                <a:gd name="T57" fmla="*/ 762 h 871"/>
                <a:gd name="T58" fmla="*/ 1067 w 1144"/>
                <a:gd name="T59" fmla="*/ 786 h 871"/>
                <a:gd name="T60" fmla="*/ 1019 w 1144"/>
                <a:gd name="T61" fmla="*/ 794 h 871"/>
                <a:gd name="T62" fmla="*/ 882 w 1144"/>
                <a:gd name="T63" fmla="*/ 601 h 871"/>
                <a:gd name="T64" fmla="*/ 866 w 1144"/>
                <a:gd name="T65" fmla="*/ 601 h 871"/>
                <a:gd name="T66" fmla="*/ 830 w 1144"/>
                <a:gd name="T67" fmla="*/ 565 h 871"/>
                <a:gd name="T68" fmla="*/ 790 w 1144"/>
                <a:gd name="T69" fmla="*/ 653 h 871"/>
                <a:gd name="T70" fmla="*/ 753 w 1144"/>
                <a:gd name="T71" fmla="*/ 754 h 871"/>
                <a:gd name="T72" fmla="*/ 790 w 1144"/>
                <a:gd name="T73" fmla="*/ 790 h 871"/>
                <a:gd name="T74" fmla="*/ 794 w 1144"/>
                <a:gd name="T75" fmla="*/ 815 h 871"/>
                <a:gd name="T76" fmla="*/ 737 w 1144"/>
                <a:gd name="T77" fmla="*/ 815 h 871"/>
                <a:gd name="T78" fmla="*/ 717 w 1144"/>
                <a:gd name="T79" fmla="*/ 685 h 871"/>
                <a:gd name="T80" fmla="*/ 697 w 1144"/>
                <a:gd name="T81" fmla="*/ 661 h 871"/>
                <a:gd name="T82" fmla="*/ 681 w 1144"/>
                <a:gd name="T83" fmla="*/ 552 h 871"/>
                <a:gd name="T84" fmla="*/ 636 w 1144"/>
                <a:gd name="T85" fmla="*/ 552 h 871"/>
                <a:gd name="T86" fmla="*/ 596 w 1144"/>
                <a:gd name="T87" fmla="*/ 569 h 871"/>
                <a:gd name="T88" fmla="*/ 544 w 1144"/>
                <a:gd name="T89" fmla="*/ 641 h 871"/>
                <a:gd name="T90" fmla="*/ 504 w 1144"/>
                <a:gd name="T91" fmla="*/ 673 h 871"/>
                <a:gd name="T92" fmla="*/ 439 w 1144"/>
                <a:gd name="T93" fmla="*/ 706 h 871"/>
                <a:gd name="T94" fmla="*/ 520 w 1144"/>
                <a:gd name="T95" fmla="*/ 742 h 871"/>
                <a:gd name="T96" fmla="*/ 504 w 1144"/>
                <a:gd name="T97" fmla="*/ 770 h 871"/>
                <a:gd name="T98" fmla="*/ 471 w 1144"/>
                <a:gd name="T99" fmla="*/ 774 h 871"/>
                <a:gd name="T100" fmla="*/ 427 w 1144"/>
                <a:gd name="T101" fmla="*/ 758 h 871"/>
                <a:gd name="T102" fmla="*/ 375 w 1144"/>
                <a:gd name="T103" fmla="*/ 718 h 871"/>
                <a:gd name="T104" fmla="*/ 322 w 1144"/>
                <a:gd name="T105" fmla="*/ 657 h 871"/>
                <a:gd name="T106" fmla="*/ 310 w 1144"/>
                <a:gd name="T107" fmla="*/ 597 h 871"/>
                <a:gd name="T108" fmla="*/ 282 w 1144"/>
                <a:gd name="T109" fmla="*/ 629 h 871"/>
                <a:gd name="T110" fmla="*/ 214 w 1144"/>
                <a:gd name="T111" fmla="*/ 694 h 871"/>
                <a:gd name="T112" fmla="*/ 181 w 1144"/>
                <a:gd name="T113" fmla="*/ 690 h 871"/>
                <a:gd name="T114" fmla="*/ 145 w 1144"/>
                <a:gd name="T115" fmla="*/ 726 h 871"/>
                <a:gd name="T116" fmla="*/ 101 w 1144"/>
                <a:gd name="T117" fmla="*/ 798 h 871"/>
                <a:gd name="T118" fmla="*/ 52 w 1144"/>
                <a:gd name="T119" fmla="*/ 847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4" h="871">
                  <a:moveTo>
                    <a:pt x="20" y="871"/>
                  </a:moveTo>
                  <a:lnTo>
                    <a:pt x="20" y="859"/>
                  </a:lnTo>
                  <a:lnTo>
                    <a:pt x="16" y="839"/>
                  </a:lnTo>
                  <a:lnTo>
                    <a:pt x="8" y="815"/>
                  </a:lnTo>
                  <a:lnTo>
                    <a:pt x="4" y="782"/>
                  </a:lnTo>
                  <a:lnTo>
                    <a:pt x="0" y="770"/>
                  </a:lnTo>
                  <a:lnTo>
                    <a:pt x="0" y="750"/>
                  </a:lnTo>
                  <a:lnTo>
                    <a:pt x="0" y="734"/>
                  </a:lnTo>
                  <a:lnTo>
                    <a:pt x="0" y="718"/>
                  </a:lnTo>
                  <a:lnTo>
                    <a:pt x="4" y="702"/>
                  </a:lnTo>
                  <a:lnTo>
                    <a:pt x="8" y="685"/>
                  </a:lnTo>
                  <a:lnTo>
                    <a:pt x="12" y="665"/>
                  </a:lnTo>
                  <a:lnTo>
                    <a:pt x="20" y="649"/>
                  </a:lnTo>
                  <a:lnTo>
                    <a:pt x="8" y="657"/>
                  </a:lnTo>
                  <a:lnTo>
                    <a:pt x="12" y="649"/>
                  </a:lnTo>
                  <a:lnTo>
                    <a:pt x="12" y="641"/>
                  </a:lnTo>
                  <a:lnTo>
                    <a:pt x="24" y="629"/>
                  </a:lnTo>
                  <a:lnTo>
                    <a:pt x="32" y="613"/>
                  </a:lnTo>
                  <a:lnTo>
                    <a:pt x="48" y="601"/>
                  </a:lnTo>
                  <a:lnTo>
                    <a:pt x="32" y="605"/>
                  </a:lnTo>
                  <a:lnTo>
                    <a:pt x="36" y="589"/>
                  </a:lnTo>
                  <a:lnTo>
                    <a:pt x="44" y="577"/>
                  </a:lnTo>
                  <a:lnTo>
                    <a:pt x="52" y="560"/>
                  </a:lnTo>
                  <a:lnTo>
                    <a:pt x="60" y="548"/>
                  </a:lnTo>
                  <a:lnTo>
                    <a:pt x="73" y="536"/>
                  </a:lnTo>
                  <a:lnTo>
                    <a:pt x="89" y="520"/>
                  </a:lnTo>
                  <a:lnTo>
                    <a:pt x="105" y="508"/>
                  </a:lnTo>
                  <a:lnTo>
                    <a:pt x="129" y="496"/>
                  </a:lnTo>
                  <a:lnTo>
                    <a:pt x="137" y="492"/>
                  </a:lnTo>
                  <a:lnTo>
                    <a:pt x="125" y="484"/>
                  </a:lnTo>
                  <a:lnTo>
                    <a:pt x="145" y="472"/>
                  </a:lnTo>
                  <a:lnTo>
                    <a:pt x="157" y="464"/>
                  </a:lnTo>
                  <a:lnTo>
                    <a:pt x="165" y="456"/>
                  </a:lnTo>
                  <a:lnTo>
                    <a:pt x="177" y="448"/>
                  </a:lnTo>
                  <a:lnTo>
                    <a:pt x="181" y="440"/>
                  </a:lnTo>
                  <a:lnTo>
                    <a:pt x="189" y="427"/>
                  </a:lnTo>
                  <a:lnTo>
                    <a:pt x="193" y="415"/>
                  </a:lnTo>
                  <a:lnTo>
                    <a:pt x="177" y="431"/>
                  </a:lnTo>
                  <a:lnTo>
                    <a:pt x="181" y="415"/>
                  </a:lnTo>
                  <a:lnTo>
                    <a:pt x="185" y="399"/>
                  </a:lnTo>
                  <a:lnTo>
                    <a:pt x="193" y="363"/>
                  </a:lnTo>
                  <a:lnTo>
                    <a:pt x="201" y="351"/>
                  </a:lnTo>
                  <a:lnTo>
                    <a:pt x="205" y="335"/>
                  </a:lnTo>
                  <a:lnTo>
                    <a:pt x="209" y="327"/>
                  </a:lnTo>
                  <a:lnTo>
                    <a:pt x="218" y="319"/>
                  </a:lnTo>
                  <a:lnTo>
                    <a:pt x="222" y="311"/>
                  </a:lnTo>
                  <a:lnTo>
                    <a:pt x="230" y="306"/>
                  </a:lnTo>
                  <a:lnTo>
                    <a:pt x="205" y="315"/>
                  </a:lnTo>
                  <a:lnTo>
                    <a:pt x="230" y="270"/>
                  </a:lnTo>
                  <a:lnTo>
                    <a:pt x="238" y="262"/>
                  </a:lnTo>
                  <a:lnTo>
                    <a:pt x="246" y="250"/>
                  </a:lnTo>
                  <a:lnTo>
                    <a:pt x="254" y="242"/>
                  </a:lnTo>
                  <a:lnTo>
                    <a:pt x="258" y="238"/>
                  </a:lnTo>
                  <a:lnTo>
                    <a:pt x="266" y="234"/>
                  </a:lnTo>
                  <a:lnTo>
                    <a:pt x="246" y="242"/>
                  </a:lnTo>
                  <a:lnTo>
                    <a:pt x="250" y="230"/>
                  </a:lnTo>
                  <a:lnTo>
                    <a:pt x="258" y="222"/>
                  </a:lnTo>
                  <a:lnTo>
                    <a:pt x="266" y="210"/>
                  </a:lnTo>
                  <a:lnTo>
                    <a:pt x="274" y="202"/>
                  </a:lnTo>
                  <a:lnTo>
                    <a:pt x="290" y="186"/>
                  </a:lnTo>
                  <a:lnTo>
                    <a:pt x="310" y="169"/>
                  </a:lnTo>
                  <a:lnTo>
                    <a:pt x="286" y="177"/>
                  </a:lnTo>
                  <a:lnTo>
                    <a:pt x="294" y="165"/>
                  </a:lnTo>
                  <a:lnTo>
                    <a:pt x="302" y="157"/>
                  </a:lnTo>
                  <a:lnTo>
                    <a:pt x="322" y="137"/>
                  </a:lnTo>
                  <a:lnTo>
                    <a:pt x="346" y="121"/>
                  </a:lnTo>
                  <a:lnTo>
                    <a:pt x="371" y="105"/>
                  </a:lnTo>
                  <a:lnTo>
                    <a:pt x="354" y="109"/>
                  </a:lnTo>
                  <a:lnTo>
                    <a:pt x="363" y="97"/>
                  </a:lnTo>
                  <a:lnTo>
                    <a:pt x="371" y="93"/>
                  </a:lnTo>
                  <a:lnTo>
                    <a:pt x="383" y="85"/>
                  </a:lnTo>
                  <a:lnTo>
                    <a:pt x="391" y="77"/>
                  </a:lnTo>
                  <a:lnTo>
                    <a:pt x="411" y="65"/>
                  </a:lnTo>
                  <a:lnTo>
                    <a:pt x="431" y="56"/>
                  </a:lnTo>
                  <a:lnTo>
                    <a:pt x="451" y="48"/>
                  </a:lnTo>
                  <a:lnTo>
                    <a:pt x="475" y="40"/>
                  </a:lnTo>
                  <a:lnTo>
                    <a:pt x="516" y="32"/>
                  </a:lnTo>
                  <a:lnTo>
                    <a:pt x="491" y="20"/>
                  </a:lnTo>
                  <a:lnTo>
                    <a:pt x="516" y="16"/>
                  </a:lnTo>
                  <a:lnTo>
                    <a:pt x="536" y="12"/>
                  </a:lnTo>
                  <a:lnTo>
                    <a:pt x="556" y="8"/>
                  </a:lnTo>
                  <a:lnTo>
                    <a:pt x="580" y="8"/>
                  </a:lnTo>
                  <a:lnTo>
                    <a:pt x="604" y="12"/>
                  </a:lnTo>
                  <a:lnTo>
                    <a:pt x="624" y="12"/>
                  </a:lnTo>
                  <a:lnTo>
                    <a:pt x="669" y="24"/>
                  </a:lnTo>
                  <a:lnTo>
                    <a:pt x="657" y="8"/>
                  </a:lnTo>
                  <a:lnTo>
                    <a:pt x="669" y="8"/>
                  </a:lnTo>
                  <a:lnTo>
                    <a:pt x="681" y="12"/>
                  </a:lnTo>
                  <a:lnTo>
                    <a:pt x="693" y="16"/>
                  </a:lnTo>
                  <a:lnTo>
                    <a:pt x="705" y="24"/>
                  </a:lnTo>
                  <a:lnTo>
                    <a:pt x="725" y="36"/>
                  </a:lnTo>
                  <a:lnTo>
                    <a:pt x="745" y="52"/>
                  </a:lnTo>
                  <a:lnTo>
                    <a:pt x="745" y="36"/>
                  </a:lnTo>
                  <a:lnTo>
                    <a:pt x="753" y="44"/>
                  </a:lnTo>
                  <a:lnTo>
                    <a:pt x="757" y="52"/>
                  </a:lnTo>
                  <a:lnTo>
                    <a:pt x="765" y="61"/>
                  </a:lnTo>
                  <a:lnTo>
                    <a:pt x="777" y="65"/>
                  </a:lnTo>
                  <a:lnTo>
                    <a:pt x="785" y="69"/>
                  </a:lnTo>
                  <a:lnTo>
                    <a:pt x="798" y="73"/>
                  </a:lnTo>
                  <a:lnTo>
                    <a:pt x="818" y="77"/>
                  </a:lnTo>
                  <a:lnTo>
                    <a:pt x="806" y="61"/>
                  </a:lnTo>
                  <a:lnTo>
                    <a:pt x="814" y="69"/>
                  </a:lnTo>
                  <a:lnTo>
                    <a:pt x="822" y="73"/>
                  </a:lnTo>
                  <a:lnTo>
                    <a:pt x="830" y="73"/>
                  </a:lnTo>
                  <a:lnTo>
                    <a:pt x="838" y="77"/>
                  </a:lnTo>
                  <a:lnTo>
                    <a:pt x="854" y="77"/>
                  </a:lnTo>
                  <a:lnTo>
                    <a:pt x="874" y="81"/>
                  </a:lnTo>
                  <a:lnTo>
                    <a:pt x="854" y="69"/>
                  </a:lnTo>
                  <a:lnTo>
                    <a:pt x="870" y="65"/>
                  </a:lnTo>
                  <a:lnTo>
                    <a:pt x="886" y="61"/>
                  </a:lnTo>
                  <a:lnTo>
                    <a:pt x="902" y="61"/>
                  </a:lnTo>
                  <a:lnTo>
                    <a:pt x="918" y="61"/>
                  </a:lnTo>
                  <a:lnTo>
                    <a:pt x="902" y="52"/>
                  </a:lnTo>
                  <a:lnTo>
                    <a:pt x="910" y="48"/>
                  </a:lnTo>
                  <a:lnTo>
                    <a:pt x="914" y="48"/>
                  </a:lnTo>
                  <a:lnTo>
                    <a:pt x="922" y="48"/>
                  </a:lnTo>
                  <a:lnTo>
                    <a:pt x="930" y="44"/>
                  </a:lnTo>
                  <a:lnTo>
                    <a:pt x="943" y="44"/>
                  </a:lnTo>
                  <a:lnTo>
                    <a:pt x="959" y="44"/>
                  </a:lnTo>
                  <a:lnTo>
                    <a:pt x="975" y="24"/>
                  </a:lnTo>
                  <a:lnTo>
                    <a:pt x="987" y="8"/>
                  </a:lnTo>
                  <a:lnTo>
                    <a:pt x="991" y="4"/>
                  </a:lnTo>
                  <a:lnTo>
                    <a:pt x="995" y="0"/>
                  </a:lnTo>
                  <a:lnTo>
                    <a:pt x="999" y="0"/>
                  </a:lnTo>
                  <a:lnTo>
                    <a:pt x="1003" y="0"/>
                  </a:lnTo>
                  <a:lnTo>
                    <a:pt x="1007" y="0"/>
                  </a:lnTo>
                  <a:lnTo>
                    <a:pt x="1011" y="4"/>
                  </a:lnTo>
                  <a:lnTo>
                    <a:pt x="1015" y="12"/>
                  </a:lnTo>
                  <a:lnTo>
                    <a:pt x="1019" y="20"/>
                  </a:lnTo>
                  <a:lnTo>
                    <a:pt x="1023" y="36"/>
                  </a:lnTo>
                  <a:lnTo>
                    <a:pt x="1027" y="65"/>
                  </a:lnTo>
                  <a:lnTo>
                    <a:pt x="1031" y="69"/>
                  </a:lnTo>
                  <a:lnTo>
                    <a:pt x="1039" y="56"/>
                  </a:lnTo>
                  <a:lnTo>
                    <a:pt x="1047" y="44"/>
                  </a:lnTo>
                  <a:lnTo>
                    <a:pt x="1051" y="40"/>
                  </a:lnTo>
                  <a:lnTo>
                    <a:pt x="1059" y="40"/>
                  </a:lnTo>
                  <a:lnTo>
                    <a:pt x="1063" y="40"/>
                  </a:lnTo>
                  <a:lnTo>
                    <a:pt x="1063" y="40"/>
                  </a:lnTo>
                  <a:lnTo>
                    <a:pt x="1067" y="44"/>
                  </a:lnTo>
                  <a:lnTo>
                    <a:pt x="1067" y="48"/>
                  </a:lnTo>
                  <a:lnTo>
                    <a:pt x="1071" y="65"/>
                  </a:lnTo>
                  <a:lnTo>
                    <a:pt x="1071" y="81"/>
                  </a:lnTo>
                  <a:lnTo>
                    <a:pt x="1067" y="105"/>
                  </a:lnTo>
                  <a:lnTo>
                    <a:pt x="1084" y="125"/>
                  </a:lnTo>
                  <a:lnTo>
                    <a:pt x="1096" y="145"/>
                  </a:lnTo>
                  <a:lnTo>
                    <a:pt x="1104" y="161"/>
                  </a:lnTo>
                  <a:lnTo>
                    <a:pt x="1108" y="177"/>
                  </a:lnTo>
                  <a:lnTo>
                    <a:pt x="1112" y="190"/>
                  </a:lnTo>
                  <a:lnTo>
                    <a:pt x="1116" y="202"/>
                  </a:lnTo>
                  <a:lnTo>
                    <a:pt x="1116" y="226"/>
                  </a:lnTo>
                  <a:lnTo>
                    <a:pt x="1116" y="242"/>
                  </a:lnTo>
                  <a:lnTo>
                    <a:pt x="1116" y="262"/>
                  </a:lnTo>
                  <a:lnTo>
                    <a:pt x="1120" y="274"/>
                  </a:lnTo>
                  <a:lnTo>
                    <a:pt x="1124" y="286"/>
                  </a:lnTo>
                  <a:lnTo>
                    <a:pt x="1128" y="298"/>
                  </a:lnTo>
                  <a:lnTo>
                    <a:pt x="1136" y="315"/>
                  </a:lnTo>
                  <a:lnTo>
                    <a:pt x="1140" y="327"/>
                  </a:lnTo>
                  <a:lnTo>
                    <a:pt x="1144" y="331"/>
                  </a:lnTo>
                  <a:lnTo>
                    <a:pt x="1144" y="339"/>
                  </a:lnTo>
                  <a:lnTo>
                    <a:pt x="1144" y="343"/>
                  </a:lnTo>
                  <a:lnTo>
                    <a:pt x="1144" y="347"/>
                  </a:lnTo>
                  <a:lnTo>
                    <a:pt x="1140" y="351"/>
                  </a:lnTo>
                  <a:lnTo>
                    <a:pt x="1140" y="351"/>
                  </a:lnTo>
                  <a:lnTo>
                    <a:pt x="1136" y="351"/>
                  </a:lnTo>
                  <a:lnTo>
                    <a:pt x="1132" y="351"/>
                  </a:lnTo>
                  <a:lnTo>
                    <a:pt x="1124" y="351"/>
                  </a:lnTo>
                  <a:lnTo>
                    <a:pt x="1108" y="351"/>
                  </a:lnTo>
                  <a:lnTo>
                    <a:pt x="1088" y="347"/>
                  </a:lnTo>
                  <a:lnTo>
                    <a:pt x="1080" y="343"/>
                  </a:lnTo>
                  <a:lnTo>
                    <a:pt x="1071" y="339"/>
                  </a:lnTo>
                  <a:lnTo>
                    <a:pt x="1055" y="327"/>
                  </a:lnTo>
                  <a:lnTo>
                    <a:pt x="1055" y="327"/>
                  </a:lnTo>
                  <a:lnTo>
                    <a:pt x="1055" y="331"/>
                  </a:lnTo>
                  <a:lnTo>
                    <a:pt x="1055" y="335"/>
                  </a:lnTo>
                  <a:lnTo>
                    <a:pt x="1063" y="351"/>
                  </a:lnTo>
                  <a:lnTo>
                    <a:pt x="1071" y="363"/>
                  </a:lnTo>
                  <a:lnTo>
                    <a:pt x="1071" y="363"/>
                  </a:lnTo>
                  <a:lnTo>
                    <a:pt x="1067" y="363"/>
                  </a:lnTo>
                  <a:lnTo>
                    <a:pt x="1067" y="363"/>
                  </a:lnTo>
                  <a:lnTo>
                    <a:pt x="1063" y="363"/>
                  </a:lnTo>
                  <a:lnTo>
                    <a:pt x="1047" y="355"/>
                  </a:lnTo>
                  <a:lnTo>
                    <a:pt x="1031" y="347"/>
                  </a:lnTo>
                  <a:lnTo>
                    <a:pt x="1011" y="331"/>
                  </a:lnTo>
                  <a:lnTo>
                    <a:pt x="1003" y="327"/>
                  </a:lnTo>
                  <a:lnTo>
                    <a:pt x="999" y="323"/>
                  </a:lnTo>
                  <a:lnTo>
                    <a:pt x="999" y="327"/>
                  </a:lnTo>
                  <a:lnTo>
                    <a:pt x="995" y="327"/>
                  </a:lnTo>
                  <a:lnTo>
                    <a:pt x="995" y="331"/>
                  </a:lnTo>
                  <a:lnTo>
                    <a:pt x="991" y="335"/>
                  </a:lnTo>
                  <a:lnTo>
                    <a:pt x="991" y="343"/>
                  </a:lnTo>
                  <a:lnTo>
                    <a:pt x="987" y="347"/>
                  </a:lnTo>
                  <a:lnTo>
                    <a:pt x="991" y="351"/>
                  </a:lnTo>
                  <a:lnTo>
                    <a:pt x="991" y="363"/>
                  </a:lnTo>
                  <a:lnTo>
                    <a:pt x="995" y="371"/>
                  </a:lnTo>
                  <a:lnTo>
                    <a:pt x="999" y="379"/>
                  </a:lnTo>
                  <a:lnTo>
                    <a:pt x="991" y="375"/>
                  </a:lnTo>
                  <a:lnTo>
                    <a:pt x="983" y="367"/>
                  </a:lnTo>
                  <a:lnTo>
                    <a:pt x="979" y="363"/>
                  </a:lnTo>
                  <a:lnTo>
                    <a:pt x="975" y="359"/>
                  </a:lnTo>
                  <a:lnTo>
                    <a:pt x="975" y="351"/>
                  </a:lnTo>
                  <a:lnTo>
                    <a:pt x="971" y="347"/>
                  </a:lnTo>
                  <a:lnTo>
                    <a:pt x="971" y="363"/>
                  </a:lnTo>
                  <a:lnTo>
                    <a:pt x="971" y="383"/>
                  </a:lnTo>
                  <a:lnTo>
                    <a:pt x="971" y="391"/>
                  </a:lnTo>
                  <a:lnTo>
                    <a:pt x="971" y="399"/>
                  </a:lnTo>
                  <a:lnTo>
                    <a:pt x="975" y="411"/>
                  </a:lnTo>
                  <a:lnTo>
                    <a:pt x="979" y="419"/>
                  </a:lnTo>
                  <a:lnTo>
                    <a:pt x="975" y="415"/>
                  </a:lnTo>
                  <a:lnTo>
                    <a:pt x="971" y="411"/>
                  </a:lnTo>
                  <a:lnTo>
                    <a:pt x="967" y="407"/>
                  </a:lnTo>
                  <a:lnTo>
                    <a:pt x="963" y="403"/>
                  </a:lnTo>
                  <a:lnTo>
                    <a:pt x="959" y="391"/>
                  </a:lnTo>
                  <a:lnTo>
                    <a:pt x="955" y="383"/>
                  </a:lnTo>
                  <a:lnTo>
                    <a:pt x="951" y="407"/>
                  </a:lnTo>
                  <a:lnTo>
                    <a:pt x="951" y="436"/>
                  </a:lnTo>
                  <a:lnTo>
                    <a:pt x="951" y="448"/>
                  </a:lnTo>
                  <a:lnTo>
                    <a:pt x="951" y="464"/>
                  </a:lnTo>
                  <a:lnTo>
                    <a:pt x="955" y="476"/>
                  </a:lnTo>
                  <a:lnTo>
                    <a:pt x="959" y="488"/>
                  </a:lnTo>
                  <a:lnTo>
                    <a:pt x="955" y="484"/>
                  </a:lnTo>
                  <a:lnTo>
                    <a:pt x="951" y="480"/>
                  </a:lnTo>
                  <a:lnTo>
                    <a:pt x="947" y="476"/>
                  </a:lnTo>
                  <a:lnTo>
                    <a:pt x="943" y="468"/>
                  </a:lnTo>
                  <a:lnTo>
                    <a:pt x="943" y="480"/>
                  </a:lnTo>
                  <a:lnTo>
                    <a:pt x="947" y="488"/>
                  </a:lnTo>
                  <a:lnTo>
                    <a:pt x="947" y="496"/>
                  </a:lnTo>
                  <a:lnTo>
                    <a:pt x="951" y="508"/>
                  </a:lnTo>
                  <a:lnTo>
                    <a:pt x="955" y="516"/>
                  </a:lnTo>
                  <a:lnTo>
                    <a:pt x="959" y="524"/>
                  </a:lnTo>
                  <a:lnTo>
                    <a:pt x="967" y="532"/>
                  </a:lnTo>
                  <a:lnTo>
                    <a:pt x="971" y="540"/>
                  </a:lnTo>
                  <a:lnTo>
                    <a:pt x="967" y="536"/>
                  </a:lnTo>
                  <a:lnTo>
                    <a:pt x="959" y="532"/>
                  </a:lnTo>
                  <a:lnTo>
                    <a:pt x="955" y="528"/>
                  </a:lnTo>
                  <a:lnTo>
                    <a:pt x="951" y="524"/>
                  </a:lnTo>
                  <a:lnTo>
                    <a:pt x="959" y="540"/>
                  </a:lnTo>
                  <a:lnTo>
                    <a:pt x="967" y="560"/>
                  </a:lnTo>
                  <a:lnTo>
                    <a:pt x="971" y="569"/>
                  </a:lnTo>
                  <a:lnTo>
                    <a:pt x="971" y="581"/>
                  </a:lnTo>
                  <a:lnTo>
                    <a:pt x="975" y="589"/>
                  </a:lnTo>
                  <a:lnTo>
                    <a:pt x="971" y="601"/>
                  </a:lnTo>
                  <a:lnTo>
                    <a:pt x="971" y="589"/>
                  </a:lnTo>
                  <a:lnTo>
                    <a:pt x="967" y="577"/>
                  </a:lnTo>
                  <a:lnTo>
                    <a:pt x="963" y="569"/>
                  </a:lnTo>
                  <a:lnTo>
                    <a:pt x="951" y="560"/>
                  </a:lnTo>
                  <a:lnTo>
                    <a:pt x="959" y="577"/>
                  </a:lnTo>
                  <a:lnTo>
                    <a:pt x="963" y="593"/>
                  </a:lnTo>
                  <a:lnTo>
                    <a:pt x="967" y="605"/>
                  </a:lnTo>
                  <a:lnTo>
                    <a:pt x="971" y="621"/>
                  </a:lnTo>
                  <a:lnTo>
                    <a:pt x="975" y="653"/>
                  </a:lnTo>
                  <a:lnTo>
                    <a:pt x="979" y="665"/>
                  </a:lnTo>
                  <a:lnTo>
                    <a:pt x="979" y="669"/>
                  </a:lnTo>
                  <a:lnTo>
                    <a:pt x="983" y="677"/>
                  </a:lnTo>
                  <a:lnTo>
                    <a:pt x="987" y="690"/>
                  </a:lnTo>
                  <a:lnTo>
                    <a:pt x="991" y="702"/>
                  </a:lnTo>
                  <a:lnTo>
                    <a:pt x="995" y="718"/>
                  </a:lnTo>
                  <a:lnTo>
                    <a:pt x="995" y="726"/>
                  </a:lnTo>
                  <a:lnTo>
                    <a:pt x="999" y="734"/>
                  </a:lnTo>
                  <a:lnTo>
                    <a:pt x="1003" y="746"/>
                  </a:lnTo>
                  <a:lnTo>
                    <a:pt x="1007" y="758"/>
                  </a:lnTo>
                  <a:lnTo>
                    <a:pt x="1011" y="762"/>
                  </a:lnTo>
                  <a:lnTo>
                    <a:pt x="1015" y="762"/>
                  </a:lnTo>
                  <a:lnTo>
                    <a:pt x="1019" y="766"/>
                  </a:lnTo>
                  <a:lnTo>
                    <a:pt x="1027" y="766"/>
                  </a:lnTo>
                  <a:lnTo>
                    <a:pt x="1031" y="766"/>
                  </a:lnTo>
                  <a:lnTo>
                    <a:pt x="1035" y="766"/>
                  </a:lnTo>
                  <a:lnTo>
                    <a:pt x="1043" y="766"/>
                  </a:lnTo>
                  <a:lnTo>
                    <a:pt x="1047" y="770"/>
                  </a:lnTo>
                  <a:lnTo>
                    <a:pt x="1055" y="778"/>
                  </a:lnTo>
                  <a:lnTo>
                    <a:pt x="1067" y="786"/>
                  </a:lnTo>
                  <a:lnTo>
                    <a:pt x="1051" y="786"/>
                  </a:lnTo>
                  <a:lnTo>
                    <a:pt x="1055" y="794"/>
                  </a:lnTo>
                  <a:lnTo>
                    <a:pt x="1051" y="794"/>
                  </a:lnTo>
                  <a:lnTo>
                    <a:pt x="1047" y="790"/>
                  </a:lnTo>
                  <a:lnTo>
                    <a:pt x="1043" y="790"/>
                  </a:lnTo>
                  <a:lnTo>
                    <a:pt x="1035" y="790"/>
                  </a:lnTo>
                  <a:lnTo>
                    <a:pt x="1023" y="790"/>
                  </a:lnTo>
                  <a:lnTo>
                    <a:pt x="1023" y="798"/>
                  </a:lnTo>
                  <a:lnTo>
                    <a:pt x="1019" y="794"/>
                  </a:lnTo>
                  <a:lnTo>
                    <a:pt x="1011" y="790"/>
                  </a:lnTo>
                  <a:lnTo>
                    <a:pt x="999" y="782"/>
                  </a:lnTo>
                  <a:lnTo>
                    <a:pt x="987" y="778"/>
                  </a:lnTo>
                  <a:lnTo>
                    <a:pt x="979" y="770"/>
                  </a:lnTo>
                  <a:lnTo>
                    <a:pt x="971" y="762"/>
                  </a:lnTo>
                  <a:lnTo>
                    <a:pt x="967" y="750"/>
                  </a:lnTo>
                  <a:lnTo>
                    <a:pt x="910" y="629"/>
                  </a:lnTo>
                  <a:lnTo>
                    <a:pt x="906" y="649"/>
                  </a:lnTo>
                  <a:lnTo>
                    <a:pt x="882" y="601"/>
                  </a:lnTo>
                  <a:lnTo>
                    <a:pt x="882" y="629"/>
                  </a:lnTo>
                  <a:lnTo>
                    <a:pt x="882" y="621"/>
                  </a:lnTo>
                  <a:lnTo>
                    <a:pt x="878" y="613"/>
                  </a:lnTo>
                  <a:lnTo>
                    <a:pt x="878" y="601"/>
                  </a:lnTo>
                  <a:lnTo>
                    <a:pt x="874" y="589"/>
                  </a:lnTo>
                  <a:lnTo>
                    <a:pt x="870" y="581"/>
                  </a:lnTo>
                  <a:lnTo>
                    <a:pt x="866" y="573"/>
                  </a:lnTo>
                  <a:lnTo>
                    <a:pt x="866" y="593"/>
                  </a:lnTo>
                  <a:lnTo>
                    <a:pt x="866" y="601"/>
                  </a:lnTo>
                  <a:lnTo>
                    <a:pt x="866" y="605"/>
                  </a:lnTo>
                  <a:lnTo>
                    <a:pt x="866" y="605"/>
                  </a:lnTo>
                  <a:lnTo>
                    <a:pt x="862" y="609"/>
                  </a:lnTo>
                  <a:lnTo>
                    <a:pt x="858" y="589"/>
                  </a:lnTo>
                  <a:lnTo>
                    <a:pt x="854" y="573"/>
                  </a:lnTo>
                  <a:lnTo>
                    <a:pt x="846" y="556"/>
                  </a:lnTo>
                  <a:lnTo>
                    <a:pt x="838" y="544"/>
                  </a:lnTo>
                  <a:lnTo>
                    <a:pt x="834" y="556"/>
                  </a:lnTo>
                  <a:lnTo>
                    <a:pt x="830" y="565"/>
                  </a:lnTo>
                  <a:lnTo>
                    <a:pt x="830" y="577"/>
                  </a:lnTo>
                  <a:lnTo>
                    <a:pt x="834" y="585"/>
                  </a:lnTo>
                  <a:lnTo>
                    <a:pt x="818" y="565"/>
                  </a:lnTo>
                  <a:lnTo>
                    <a:pt x="814" y="581"/>
                  </a:lnTo>
                  <a:lnTo>
                    <a:pt x="810" y="597"/>
                  </a:lnTo>
                  <a:lnTo>
                    <a:pt x="810" y="613"/>
                  </a:lnTo>
                  <a:lnTo>
                    <a:pt x="806" y="629"/>
                  </a:lnTo>
                  <a:lnTo>
                    <a:pt x="798" y="601"/>
                  </a:lnTo>
                  <a:lnTo>
                    <a:pt x="790" y="653"/>
                  </a:lnTo>
                  <a:lnTo>
                    <a:pt x="785" y="633"/>
                  </a:lnTo>
                  <a:lnTo>
                    <a:pt x="777" y="649"/>
                  </a:lnTo>
                  <a:lnTo>
                    <a:pt x="773" y="665"/>
                  </a:lnTo>
                  <a:lnTo>
                    <a:pt x="769" y="681"/>
                  </a:lnTo>
                  <a:lnTo>
                    <a:pt x="765" y="698"/>
                  </a:lnTo>
                  <a:lnTo>
                    <a:pt x="761" y="726"/>
                  </a:lnTo>
                  <a:lnTo>
                    <a:pt x="757" y="742"/>
                  </a:lnTo>
                  <a:lnTo>
                    <a:pt x="757" y="746"/>
                  </a:lnTo>
                  <a:lnTo>
                    <a:pt x="753" y="754"/>
                  </a:lnTo>
                  <a:lnTo>
                    <a:pt x="749" y="766"/>
                  </a:lnTo>
                  <a:lnTo>
                    <a:pt x="749" y="774"/>
                  </a:lnTo>
                  <a:lnTo>
                    <a:pt x="749" y="778"/>
                  </a:lnTo>
                  <a:lnTo>
                    <a:pt x="749" y="782"/>
                  </a:lnTo>
                  <a:lnTo>
                    <a:pt x="753" y="786"/>
                  </a:lnTo>
                  <a:lnTo>
                    <a:pt x="757" y="786"/>
                  </a:lnTo>
                  <a:lnTo>
                    <a:pt x="765" y="786"/>
                  </a:lnTo>
                  <a:lnTo>
                    <a:pt x="777" y="786"/>
                  </a:lnTo>
                  <a:lnTo>
                    <a:pt x="790" y="790"/>
                  </a:lnTo>
                  <a:lnTo>
                    <a:pt x="794" y="790"/>
                  </a:lnTo>
                  <a:lnTo>
                    <a:pt x="798" y="794"/>
                  </a:lnTo>
                  <a:lnTo>
                    <a:pt x="802" y="798"/>
                  </a:lnTo>
                  <a:lnTo>
                    <a:pt x="802" y="802"/>
                  </a:lnTo>
                  <a:lnTo>
                    <a:pt x="814" y="810"/>
                  </a:lnTo>
                  <a:lnTo>
                    <a:pt x="794" y="806"/>
                  </a:lnTo>
                  <a:lnTo>
                    <a:pt x="802" y="815"/>
                  </a:lnTo>
                  <a:lnTo>
                    <a:pt x="798" y="815"/>
                  </a:lnTo>
                  <a:lnTo>
                    <a:pt x="794" y="815"/>
                  </a:lnTo>
                  <a:lnTo>
                    <a:pt x="790" y="815"/>
                  </a:lnTo>
                  <a:lnTo>
                    <a:pt x="781" y="815"/>
                  </a:lnTo>
                  <a:lnTo>
                    <a:pt x="777" y="815"/>
                  </a:lnTo>
                  <a:lnTo>
                    <a:pt x="777" y="819"/>
                  </a:lnTo>
                  <a:lnTo>
                    <a:pt x="769" y="815"/>
                  </a:lnTo>
                  <a:lnTo>
                    <a:pt x="753" y="815"/>
                  </a:lnTo>
                  <a:lnTo>
                    <a:pt x="749" y="815"/>
                  </a:lnTo>
                  <a:lnTo>
                    <a:pt x="741" y="815"/>
                  </a:lnTo>
                  <a:lnTo>
                    <a:pt x="737" y="815"/>
                  </a:lnTo>
                  <a:lnTo>
                    <a:pt x="733" y="810"/>
                  </a:lnTo>
                  <a:lnTo>
                    <a:pt x="725" y="802"/>
                  </a:lnTo>
                  <a:lnTo>
                    <a:pt x="721" y="794"/>
                  </a:lnTo>
                  <a:lnTo>
                    <a:pt x="717" y="786"/>
                  </a:lnTo>
                  <a:lnTo>
                    <a:pt x="717" y="774"/>
                  </a:lnTo>
                  <a:lnTo>
                    <a:pt x="717" y="762"/>
                  </a:lnTo>
                  <a:lnTo>
                    <a:pt x="717" y="734"/>
                  </a:lnTo>
                  <a:lnTo>
                    <a:pt x="717" y="710"/>
                  </a:lnTo>
                  <a:lnTo>
                    <a:pt x="717" y="685"/>
                  </a:lnTo>
                  <a:lnTo>
                    <a:pt x="717" y="673"/>
                  </a:lnTo>
                  <a:lnTo>
                    <a:pt x="717" y="669"/>
                  </a:lnTo>
                  <a:lnTo>
                    <a:pt x="717" y="665"/>
                  </a:lnTo>
                  <a:lnTo>
                    <a:pt x="705" y="669"/>
                  </a:lnTo>
                  <a:lnTo>
                    <a:pt x="705" y="657"/>
                  </a:lnTo>
                  <a:lnTo>
                    <a:pt x="709" y="645"/>
                  </a:lnTo>
                  <a:lnTo>
                    <a:pt x="709" y="633"/>
                  </a:lnTo>
                  <a:lnTo>
                    <a:pt x="709" y="621"/>
                  </a:lnTo>
                  <a:lnTo>
                    <a:pt x="697" y="661"/>
                  </a:lnTo>
                  <a:lnTo>
                    <a:pt x="701" y="641"/>
                  </a:lnTo>
                  <a:lnTo>
                    <a:pt x="701" y="621"/>
                  </a:lnTo>
                  <a:lnTo>
                    <a:pt x="697" y="601"/>
                  </a:lnTo>
                  <a:lnTo>
                    <a:pt x="693" y="581"/>
                  </a:lnTo>
                  <a:lnTo>
                    <a:pt x="685" y="613"/>
                  </a:lnTo>
                  <a:lnTo>
                    <a:pt x="685" y="597"/>
                  </a:lnTo>
                  <a:lnTo>
                    <a:pt x="681" y="581"/>
                  </a:lnTo>
                  <a:lnTo>
                    <a:pt x="681" y="565"/>
                  </a:lnTo>
                  <a:lnTo>
                    <a:pt x="681" y="552"/>
                  </a:lnTo>
                  <a:lnTo>
                    <a:pt x="669" y="573"/>
                  </a:lnTo>
                  <a:lnTo>
                    <a:pt x="665" y="556"/>
                  </a:lnTo>
                  <a:lnTo>
                    <a:pt x="665" y="548"/>
                  </a:lnTo>
                  <a:lnTo>
                    <a:pt x="665" y="536"/>
                  </a:lnTo>
                  <a:lnTo>
                    <a:pt x="657" y="548"/>
                  </a:lnTo>
                  <a:lnTo>
                    <a:pt x="649" y="556"/>
                  </a:lnTo>
                  <a:lnTo>
                    <a:pt x="640" y="569"/>
                  </a:lnTo>
                  <a:lnTo>
                    <a:pt x="628" y="573"/>
                  </a:lnTo>
                  <a:lnTo>
                    <a:pt x="636" y="552"/>
                  </a:lnTo>
                  <a:lnTo>
                    <a:pt x="632" y="552"/>
                  </a:lnTo>
                  <a:lnTo>
                    <a:pt x="628" y="552"/>
                  </a:lnTo>
                  <a:lnTo>
                    <a:pt x="620" y="556"/>
                  </a:lnTo>
                  <a:lnTo>
                    <a:pt x="612" y="565"/>
                  </a:lnTo>
                  <a:lnTo>
                    <a:pt x="612" y="573"/>
                  </a:lnTo>
                  <a:lnTo>
                    <a:pt x="612" y="548"/>
                  </a:lnTo>
                  <a:lnTo>
                    <a:pt x="608" y="552"/>
                  </a:lnTo>
                  <a:lnTo>
                    <a:pt x="604" y="556"/>
                  </a:lnTo>
                  <a:lnTo>
                    <a:pt x="596" y="569"/>
                  </a:lnTo>
                  <a:lnTo>
                    <a:pt x="588" y="581"/>
                  </a:lnTo>
                  <a:lnTo>
                    <a:pt x="584" y="589"/>
                  </a:lnTo>
                  <a:lnTo>
                    <a:pt x="580" y="601"/>
                  </a:lnTo>
                  <a:lnTo>
                    <a:pt x="572" y="613"/>
                  </a:lnTo>
                  <a:lnTo>
                    <a:pt x="564" y="621"/>
                  </a:lnTo>
                  <a:lnTo>
                    <a:pt x="560" y="625"/>
                  </a:lnTo>
                  <a:lnTo>
                    <a:pt x="552" y="629"/>
                  </a:lnTo>
                  <a:lnTo>
                    <a:pt x="548" y="637"/>
                  </a:lnTo>
                  <a:lnTo>
                    <a:pt x="544" y="641"/>
                  </a:lnTo>
                  <a:lnTo>
                    <a:pt x="540" y="649"/>
                  </a:lnTo>
                  <a:lnTo>
                    <a:pt x="532" y="653"/>
                  </a:lnTo>
                  <a:lnTo>
                    <a:pt x="532" y="629"/>
                  </a:lnTo>
                  <a:lnTo>
                    <a:pt x="524" y="633"/>
                  </a:lnTo>
                  <a:lnTo>
                    <a:pt x="520" y="637"/>
                  </a:lnTo>
                  <a:lnTo>
                    <a:pt x="516" y="645"/>
                  </a:lnTo>
                  <a:lnTo>
                    <a:pt x="512" y="649"/>
                  </a:lnTo>
                  <a:lnTo>
                    <a:pt x="508" y="661"/>
                  </a:lnTo>
                  <a:lnTo>
                    <a:pt x="504" y="673"/>
                  </a:lnTo>
                  <a:lnTo>
                    <a:pt x="499" y="653"/>
                  </a:lnTo>
                  <a:lnTo>
                    <a:pt x="483" y="665"/>
                  </a:lnTo>
                  <a:lnTo>
                    <a:pt x="467" y="673"/>
                  </a:lnTo>
                  <a:lnTo>
                    <a:pt x="451" y="681"/>
                  </a:lnTo>
                  <a:lnTo>
                    <a:pt x="435" y="685"/>
                  </a:lnTo>
                  <a:lnTo>
                    <a:pt x="435" y="694"/>
                  </a:lnTo>
                  <a:lnTo>
                    <a:pt x="435" y="698"/>
                  </a:lnTo>
                  <a:lnTo>
                    <a:pt x="435" y="702"/>
                  </a:lnTo>
                  <a:lnTo>
                    <a:pt x="439" y="706"/>
                  </a:lnTo>
                  <a:lnTo>
                    <a:pt x="439" y="706"/>
                  </a:lnTo>
                  <a:lnTo>
                    <a:pt x="471" y="706"/>
                  </a:lnTo>
                  <a:lnTo>
                    <a:pt x="479" y="706"/>
                  </a:lnTo>
                  <a:lnTo>
                    <a:pt x="483" y="706"/>
                  </a:lnTo>
                  <a:lnTo>
                    <a:pt x="487" y="710"/>
                  </a:lnTo>
                  <a:lnTo>
                    <a:pt x="491" y="714"/>
                  </a:lnTo>
                  <a:lnTo>
                    <a:pt x="508" y="730"/>
                  </a:lnTo>
                  <a:lnTo>
                    <a:pt x="508" y="730"/>
                  </a:lnTo>
                  <a:lnTo>
                    <a:pt x="520" y="742"/>
                  </a:lnTo>
                  <a:lnTo>
                    <a:pt x="504" y="738"/>
                  </a:lnTo>
                  <a:lnTo>
                    <a:pt x="508" y="746"/>
                  </a:lnTo>
                  <a:lnTo>
                    <a:pt x="495" y="742"/>
                  </a:lnTo>
                  <a:lnTo>
                    <a:pt x="499" y="746"/>
                  </a:lnTo>
                  <a:lnTo>
                    <a:pt x="504" y="750"/>
                  </a:lnTo>
                  <a:lnTo>
                    <a:pt x="504" y="754"/>
                  </a:lnTo>
                  <a:lnTo>
                    <a:pt x="508" y="762"/>
                  </a:lnTo>
                  <a:lnTo>
                    <a:pt x="520" y="778"/>
                  </a:lnTo>
                  <a:lnTo>
                    <a:pt x="504" y="770"/>
                  </a:lnTo>
                  <a:lnTo>
                    <a:pt x="504" y="774"/>
                  </a:lnTo>
                  <a:lnTo>
                    <a:pt x="499" y="774"/>
                  </a:lnTo>
                  <a:lnTo>
                    <a:pt x="495" y="778"/>
                  </a:lnTo>
                  <a:lnTo>
                    <a:pt x="491" y="774"/>
                  </a:lnTo>
                  <a:lnTo>
                    <a:pt x="495" y="786"/>
                  </a:lnTo>
                  <a:lnTo>
                    <a:pt x="483" y="774"/>
                  </a:lnTo>
                  <a:lnTo>
                    <a:pt x="479" y="774"/>
                  </a:lnTo>
                  <a:lnTo>
                    <a:pt x="479" y="774"/>
                  </a:lnTo>
                  <a:lnTo>
                    <a:pt x="471" y="774"/>
                  </a:lnTo>
                  <a:lnTo>
                    <a:pt x="471" y="782"/>
                  </a:lnTo>
                  <a:lnTo>
                    <a:pt x="455" y="774"/>
                  </a:lnTo>
                  <a:lnTo>
                    <a:pt x="447" y="774"/>
                  </a:lnTo>
                  <a:lnTo>
                    <a:pt x="443" y="774"/>
                  </a:lnTo>
                  <a:lnTo>
                    <a:pt x="443" y="770"/>
                  </a:lnTo>
                  <a:lnTo>
                    <a:pt x="439" y="766"/>
                  </a:lnTo>
                  <a:lnTo>
                    <a:pt x="439" y="774"/>
                  </a:lnTo>
                  <a:lnTo>
                    <a:pt x="431" y="758"/>
                  </a:lnTo>
                  <a:lnTo>
                    <a:pt x="427" y="758"/>
                  </a:lnTo>
                  <a:lnTo>
                    <a:pt x="423" y="754"/>
                  </a:lnTo>
                  <a:lnTo>
                    <a:pt x="415" y="750"/>
                  </a:lnTo>
                  <a:lnTo>
                    <a:pt x="403" y="746"/>
                  </a:lnTo>
                  <a:lnTo>
                    <a:pt x="399" y="742"/>
                  </a:lnTo>
                  <a:lnTo>
                    <a:pt x="399" y="742"/>
                  </a:lnTo>
                  <a:lnTo>
                    <a:pt x="399" y="738"/>
                  </a:lnTo>
                  <a:lnTo>
                    <a:pt x="391" y="730"/>
                  </a:lnTo>
                  <a:lnTo>
                    <a:pt x="383" y="722"/>
                  </a:lnTo>
                  <a:lnTo>
                    <a:pt x="375" y="718"/>
                  </a:lnTo>
                  <a:lnTo>
                    <a:pt x="367" y="714"/>
                  </a:lnTo>
                  <a:lnTo>
                    <a:pt x="346" y="706"/>
                  </a:lnTo>
                  <a:lnTo>
                    <a:pt x="338" y="702"/>
                  </a:lnTo>
                  <a:lnTo>
                    <a:pt x="330" y="694"/>
                  </a:lnTo>
                  <a:lnTo>
                    <a:pt x="326" y="690"/>
                  </a:lnTo>
                  <a:lnTo>
                    <a:pt x="322" y="685"/>
                  </a:lnTo>
                  <a:lnTo>
                    <a:pt x="318" y="677"/>
                  </a:lnTo>
                  <a:lnTo>
                    <a:pt x="318" y="673"/>
                  </a:lnTo>
                  <a:lnTo>
                    <a:pt x="322" y="657"/>
                  </a:lnTo>
                  <a:lnTo>
                    <a:pt x="326" y="645"/>
                  </a:lnTo>
                  <a:lnTo>
                    <a:pt x="318" y="633"/>
                  </a:lnTo>
                  <a:lnTo>
                    <a:pt x="314" y="625"/>
                  </a:lnTo>
                  <a:lnTo>
                    <a:pt x="310" y="617"/>
                  </a:lnTo>
                  <a:lnTo>
                    <a:pt x="314" y="609"/>
                  </a:lnTo>
                  <a:lnTo>
                    <a:pt x="314" y="605"/>
                  </a:lnTo>
                  <a:lnTo>
                    <a:pt x="322" y="597"/>
                  </a:lnTo>
                  <a:lnTo>
                    <a:pt x="338" y="581"/>
                  </a:lnTo>
                  <a:lnTo>
                    <a:pt x="310" y="597"/>
                  </a:lnTo>
                  <a:lnTo>
                    <a:pt x="310" y="589"/>
                  </a:lnTo>
                  <a:lnTo>
                    <a:pt x="310" y="581"/>
                  </a:lnTo>
                  <a:lnTo>
                    <a:pt x="310" y="569"/>
                  </a:lnTo>
                  <a:lnTo>
                    <a:pt x="306" y="560"/>
                  </a:lnTo>
                  <a:lnTo>
                    <a:pt x="302" y="573"/>
                  </a:lnTo>
                  <a:lnTo>
                    <a:pt x="298" y="589"/>
                  </a:lnTo>
                  <a:lnTo>
                    <a:pt x="294" y="601"/>
                  </a:lnTo>
                  <a:lnTo>
                    <a:pt x="290" y="617"/>
                  </a:lnTo>
                  <a:lnTo>
                    <a:pt x="282" y="629"/>
                  </a:lnTo>
                  <a:lnTo>
                    <a:pt x="274" y="641"/>
                  </a:lnTo>
                  <a:lnTo>
                    <a:pt x="262" y="649"/>
                  </a:lnTo>
                  <a:lnTo>
                    <a:pt x="254" y="653"/>
                  </a:lnTo>
                  <a:lnTo>
                    <a:pt x="246" y="669"/>
                  </a:lnTo>
                  <a:lnTo>
                    <a:pt x="238" y="681"/>
                  </a:lnTo>
                  <a:lnTo>
                    <a:pt x="234" y="685"/>
                  </a:lnTo>
                  <a:lnTo>
                    <a:pt x="226" y="690"/>
                  </a:lnTo>
                  <a:lnTo>
                    <a:pt x="222" y="694"/>
                  </a:lnTo>
                  <a:lnTo>
                    <a:pt x="214" y="694"/>
                  </a:lnTo>
                  <a:lnTo>
                    <a:pt x="214" y="677"/>
                  </a:lnTo>
                  <a:lnTo>
                    <a:pt x="214" y="669"/>
                  </a:lnTo>
                  <a:lnTo>
                    <a:pt x="209" y="661"/>
                  </a:lnTo>
                  <a:lnTo>
                    <a:pt x="205" y="677"/>
                  </a:lnTo>
                  <a:lnTo>
                    <a:pt x="197" y="690"/>
                  </a:lnTo>
                  <a:lnTo>
                    <a:pt x="189" y="706"/>
                  </a:lnTo>
                  <a:lnTo>
                    <a:pt x="181" y="718"/>
                  </a:lnTo>
                  <a:lnTo>
                    <a:pt x="181" y="698"/>
                  </a:lnTo>
                  <a:lnTo>
                    <a:pt x="181" y="690"/>
                  </a:lnTo>
                  <a:lnTo>
                    <a:pt x="181" y="690"/>
                  </a:lnTo>
                  <a:lnTo>
                    <a:pt x="181" y="681"/>
                  </a:lnTo>
                  <a:lnTo>
                    <a:pt x="173" y="698"/>
                  </a:lnTo>
                  <a:lnTo>
                    <a:pt x="169" y="718"/>
                  </a:lnTo>
                  <a:lnTo>
                    <a:pt x="161" y="726"/>
                  </a:lnTo>
                  <a:lnTo>
                    <a:pt x="157" y="730"/>
                  </a:lnTo>
                  <a:lnTo>
                    <a:pt x="153" y="738"/>
                  </a:lnTo>
                  <a:lnTo>
                    <a:pt x="145" y="746"/>
                  </a:lnTo>
                  <a:lnTo>
                    <a:pt x="145" y="726"/>
                  </a:lnTo>
                  <a:lnTo>
                    <a:pt x="145" y="714"/>
                  </a:lnTo>
                  <a:lnTo>
                    <a:pt x="141" y="710"/>
                  </a:lnTo>
                  <a:lnTo>
                    <a:pt x="141" y="706"/>
                  </a:lnTo>
                  <a:lnTo>
                    <a:pt x="133" y="734"/>
                  </a:lnTo>
                  <a:lnTo>
                    <a:pt x="129" y="746"/>
                  </a:lnTo>
                  <a:lnTo>
                    <a:pt x="125" y="762"/>
                  </a:lnTo>
                  <a:lnTo>
                    <a:pt x="117" y="774"/>
                  </a:lnTo>
                  <a:lnTo>
                    <a:pt x="109" y="786"/>
                  </a:lnTo>
                  <a:lnTo>
                    <a:pt x="101" y="798"/>
                  </a:lnTo>
                  <a:lnTo>
                    <a:pt x="93" y="806"/>
                  </a:lnTo>
                  <a:lnTo>
                    <a:pt x="89" y="798"/>
                  </a:lnTo>
                  <a:lnTo>
                    <a:pt x="85" y="810"/>
                  </a:lnTo>
                  <a:lnTo>
                    <a:pt x="77" y="827"/>
                  </a:lnTo>
                  <a:lnTo>
                    <a:pt x="69" y="839"/>
                  </a:lnTo>
                  <a:lnTo>
                    <a:pt x="60" y="851"/>
                  </a:lnTo>
                  <a:lnTo>
                    <a:pt x="60" y="827"/>
                  </a:lnTo>
                  <a:lnTo>
                    <a:pt x="56" y="835"/>
                  </a:lnTo>
                  <a:lnTo>
                    <a:pt x="52" y="847"/>
                  </a:lnTo>
                  <a:lnTo>
                    <a:pt x="48" y="855"/>
                  </a:lnTo>
                  <a:lnTo>
                    <a:pt x="40" y="863"/>
                  </a:lnTo>
                  <a:lnTo>
                    <a:pt x="40" y="843"/>
                  </a:lnTo>
                  <a:lnTo>
                    <a:pt x="20" y="871"/>
                  </a:lnTo>
                  <a:close/>
                </a:path>
              </a:pathLst>
            </a:custGeom>
            <a:solidFill>
              <a:sysClr val="windowText" lastClr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pic>
          <p:nvPicPr>
            <p:cNvPr id="15" name="Picture 1110" descr="AN04330_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5800" y="2989887"/>
              <a:ext cx="464994" cy="450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Content Placeholder 4"/>
          <p:cNvPicPr>
            <a:picLocks noGrp="1"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4343400"/>
            <a:ext cx="2457450" cy="174413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49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355" y="4191000"/>
            <a:ext cx="386786" cy="40324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74" y="4191000"/>
            <a:ext cx="523826" cy="531703"/>
          </a:xfrm>
          <a:prstGeom prst="rect">
            <a:avLst/>
          </a:prstGeom>
        </p:spPr>
      </p:pic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694399781"/>
              </p:ext>
            </p:extLst>
          </p:nvPr>
        </p:nvGraphicFramePr>
        <p:xfrm>
          <a:off x="164853" y="897763"/>
          <a:ext cx="2971800" cy="2707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21" name="Rectangle 20"/>
          <p:cNvSpPr/>
          <p:nvPr/>
        </p:nvSpPr>
        <p:spPr>
          <a:xfrm>
            <a:off x="2645981" y="5215469"/>
            <a:ext cx="6468786" cy="584775"/>
          </a:xfrm>
          <a:prstGeom prst="rect">
            <a:avLst/>
          </a:prstGeom>
          <a:solidFill>
            <a:srgbClr val="ECEDD1">
              <a:lumMod val="9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Dyer JL, Wallace R, Orciari L, Hightower D, Yager P, Blanton JD. 2013. Rabies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surveillance in the United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States during 2012.</a:t>
            </a:r>
            <a:r>
              <a:rPr kumimoji="0" lang="nn-NO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JAVMA, </a:t>
            </a:r>
            <a:r>
              <a:rPr kumimoji="0" lang="nn-NO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243 (6):805-815.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96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pic>
        <p:nvPicPr>
          <p:cNvPr id="61" name="Picture 2" descr="C:\Users\kmnelson\Dropbox\Kathy (3)\FY2014_Species_Vaccine.pn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2934" r="1530" b="2091"/>
          <a:stretch/>
        </p:blipFill>
        <p:spPr bwMode="auto">
          <a:xfrm>
            <a:off x="76200" y="1317447"/>
            <a:ext cx="6256283" cy="4776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31" y="2326847"/>
            <a:ext cx="1992630" cy="1394841"/>
          </a:xfrm>
          <a:prstGeom prst="rect">
            <a:avLst/>
          </a:prstGeom>
        </p:spPr>
      </p:pic>
      <p:grpSp>
        <p:nvGrpSpPr>
          <p:cNvPr id="63" name="Group 62"/>
          <p:cNvGrpSpPr/>
          <p:nvPr/>
        </p:nvGrpSpPr>
        <p:grpSpPr>
          <a:xfrm>
            <a:off x="5642705" y="152400"/>
            <a:ext cx="3388863" cy="2005501"/>
            <a:chOff x="0" y="817563"/>
            <a:chExt cx="9144000" cy="59324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4" name="Picture 2" descr="points_of_entry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17563"/>
              <a:ext cx="9144000" cy="5932487"/>
            </a:xfrm>
            <a:prstGeom prst="rect">
              <a:avLst/>
            </a:prstGeom>
            <a:noFill/>
            <a:ln>
              <a:noFill/>
            </a:ln>
            <a:effectLst>
              <a:outerShdw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5" name="Group 16"/>
            <p:cNvGrpSpPr>
              <a:grpSpLocks/>
            </p:cNvGrpSpPr>
            <p:nvPr/>
          </p:nvGrpSpPr>
          <p:grpSpPr bwMode="auto">
            <a:xfrm>
              <a:off x="515938" y="1946275"/>
              <a:ext cx="6853237" cy="4219575"/>
              <a:chOff x="516048" y="1946493"/>
              <a:chExt cx="6853475" cy="4218916"/>
            </a:xfrm>
          </p:grpSpPr>
          <p:sp>
            <p:nvSpPr>
              <p:cNvPr id="83" name="Arc 82"/>
              <p:cNvSpPr/>
              <p:nvPr/>
            </p:nvSpPr>
            <p:spPr>
              <a:xfrm rot="19694198">
                <a:off x="516048" y="4562284"/>
                <a:ext cx="2398795" cy="1603125"/>
              </a:xfrm>
              <a:prstGeom prst="arc">
                <a:avLst/>
              </a:prstGeom>
              <a:ln w="825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CA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84" name="Straight Connector 83"/>
              <p:cNvCxnSpPr/>
              <p:nvPr/>
            </p:nvCxnSpPr>
            <p:spPr>
              <a:xfrm rot="10800000" flipV="1">
                <a:off x="6491606" y="1946493"/>
                <a:ext cx="877917" cy="525381"/>
              </a:xfrm>
              <a:prstGeom prst="line">
                <a:avLst/>
              </a:prstGeom>
              <a:ln w="825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rot="10800000" flipV="1">
                <a:off x="3700684" y="4381338"/>
                <a:ext cx="282585" cy="7937"/>
              </a:xfrm>
              <a:prstGeom prst="line">
                <a:avLst/>
              </a:prstGeom>
              <a:ln w="825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 rot="5400000">
                <a:off x="6070141" y="2817074"/>
                <a:ext cx="341260" cy="282585"/>
              </a:xfrm>
              <a:prstGeom prst="line">
                <a:avLst/>
              </a:prstGeom>
              <a:ln w="825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 rot="10800000" flipV="1">
                <a:off x="4970728" y="3992461"/>
                <a:ext cx="552469" cy="190470"/>
              </a:xfrm>
              <a:prstGeom prst="line">
                <a:avLst/>
              </a:prstGeom>
              <a:ln w="825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31"/>
            <p:cNvGrpSpPr>
              <a:grpSpLocks/>
            </p:cNvGrpSpPr>
            <p:nvPr/>
          </p:nvGrpSpPr>
          <p:grpSpPr bwMode="auto">
            <a:xfrm>
              <a:off x="6397625" y="5911854"/>
              <a:ext cx="2554288" cy="734193"/>
              <a:chOff x="6397289" y="5911913"/>
              <a:chExt cx="2555079" cy="733902"/>
            </a:xfrm>
          </p:grpSpPr>
          <p:cxnSp>
            <p:nvCxnSpPr>
              <p:cNvPr id="79" name="Straight Connector 78"/>
              <p:cNvCxnSpPr/>
              <p:nvPr/>
            </p:nvCxnSpPr>
            <p:spPr>
              <a:xfrm rot="10800000">
                <a:off x="6463985" y="6119794"/>
                <a:ext cx="298542" cy="1586"/>
              </a:xfrm>
              <a:prstGeom prst="line">
                <a:avLst/>
              </a:prstGeom>
              <a:ln w="825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20"/>
              <p:cNvSpPr txBox="1">
                <a:spLocks noChangeArrowheads="1"/>
              </p:cNvSpPr>
              <p:nvPr/>
            </p:nvSpPr>
            <p:spPr bwMode="auto">
              <a:xfrm>
                <a:off x="6787935" y="5911913"/>
                <a:ext cx="2164433" cy="373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CA" sz="600" dirty="0" smtClean="0">
                    <a:solidFill>
                      <a:srgbClr val="FFFFFF"/>
                    </a:solidFill>
                  </a:rPr>
                  <a:t>Paysage barrière</a:t>
                </a:r>
                <a:endParaRPr lang="en-CA" sz="600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1" name="Notched Right Arrow 80"/>
              <p:cNvSpPr/>
              <p:nvPr/>
            </p:nvSpPr>
            <p:spPr>
              <a:xfrm rot="10800000">
                <a:off x="6397289" y="6370519"/>
                <a:ext cx="392234" cy="192011"/>
              </a:xfrm>
              <a:prstGeom prst="notched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CA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2" name="TextBox 81"/>
              <p:cNvSpPr txBox="1">
                <a:spLocks noChangeArrowheads="1"/>
              </p:cNvSpPr>
              <p:nvPr/>
            </p:nvSpPr>
            <p:spPr bwMode="auto">
              <a:xfrm>
                <a:off x="6787935" y="6272134"/>
                <a:ext cx="2164433" cy="373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CA" sz="600" dirty="0" smtClean="0">
                    <a:solidFill>
                      <a:srgbClr val="FFFFFF"/>
                    </a:solidFill>
                  </a:rPr>
                  <a:t>Point d’entrée</a:t>
                </a:r>
                <a:endParaRPr lang="en-CA" sz="600" dirty="0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7" name="Group 35"/>
            <p:cNvGrpSpPr>
              <a:grpSpLocks/>
            </p:cNvGrpSpPr>
            <p:nvPr/>
          </p:nvGrpSpPr>
          <p:grpSpPr bwMode="auto">
            <a:xfrm>
              <a:off x="542925" y="1563688"/>
              <a:ext cx="7677150" cy="3455987"/>
              <a:chOff x="542733" y="1563687"/>
              <a:chExt cx="7676584" cy="3455945"/>
            </a:xfrm>
          </p:grpSpPr>
          <p:grpSp>
            <p:nvGrpSpPr>
              <p:cNvPr id="68" name="Group 33"/>
              <p:cNvGrpSpPr>
                <a:grpSpLocks/>
              </p:cNvGrpSpPr>
              <p:nvPr/>
            </p:nvGrpSpPr>
            <p:grpSpPr bwMode="auto">
              <a:xfrm>
                <a:off x="542733" y="1712130"/>
                <a:ext cx="7316336" cy="3307502"/>
                <a:chOff x="542733" y="1712130"/>
                <a:chExt cx="7316336" cy="3307502"/>
              </a:xfrm>
            </p:grpSpPr>
            <p:grpSp>
              <p:nvGrpSpPr>
                <p:cNvPr id="70" name="Group 29"/>
                <p:cNvGrpSpPr>
                  <a:grpSpLocks/>
                </p:cNvGrpSpPr>
                <p:nvPr/>
              </p:nvGrpSpPr>
              <p:grpSpPr bwMode="auto">
                <a:xfrm>
                  <a:off x="542733" y="1712130"/>
                  <a:ext cx="7316336" cy="3307502"/>
                  <a:chOff x="542733" y="1712130"/>
                  <a:chExt cx="7316336" cy="3307502"/>
                </a:xfrm>
              </p:grpSpPr>
              <p:sp>
                <p:nvSpPr>
                  <p:cNvPr id="72" name="Notched Right Arrow 71"/>
                  <p:cNvSpPr/>
                  <p:nvPr/>
                </p:nvSpPr>
                <p:spPr>
                  <a:xfrm rot="19494898">
                    <a:off x="779254" y="4546563"/>
                    <a:ext cx="696861" cy="198436"/>
                  </a:xfrm>
                  <a:prstGeom prst="notchedRightArrow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CA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3" name="Notched Right Arrow 72"/>
                  <p:cNvSpPr/>
                  <p:nvPr/>
                </p:nvSpPr>
                <p:spPr>
                  <a:xfrm rot="19494898">
                    <a:off x="542733" y="4265579"/>
                    <a:ext cx="696862" cy="196848"/>
                  </a:xfrm>
                  <a:prstGeom prst="notchedRightArrow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CA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" name="Notched Right Arrow 73"/>
                  <p:cNvSpPr/>
                  <p:nvPr/>
                </p:nvSpPr>
                <p:spPr>
                  <a:xfrm rot="16200000">
                    <a:off x="2534877" y="4573556"/>
                    <a:ext cx="695317" cy="196835"/>
                  </a:xfrm>
                  <a:prstGeom prst="notchedRightArrow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CA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5" name="Notched Right Arrow 74"/>
                  <p:cNvSpPr/>
                  <p:nvPr/>
                </p:nvSpPr>
                <p:spPr>
                  <a:xfrm rot="16200000">
                    <a:off x="3267464" y="4283841"/>
                    <a:ext cx="392107" cy="190486"/>
                  </a:xfrm>
                  <a:prstGeom prst="notchedRightArrow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CA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6" name="Notched Right Arrow 75"/>
                  <p:cNvSpPr/>
                  <p:nvPr/>
                </p:nvSpPr>
                <p:spPr>
                  <a:xfrm rot="18523769">
                    <a:off x="4090522" y="4217961"/>
                    <a:ext cx="392108" cy="192074"/>
                  </a:xfrm>
                  <a:prstGeom prst="notchedRightArrow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CA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" name="Notched Right Arrow 76"/>
                  <p:cNvSpPr/>
                  <p:nvPr/>
                </p:nvSpPr>
                <p:spPr>
                  <a:xfrm rot="13516045">
                    <a:off x="5845371" y="3444064"/>
                    <a:ext cx="481007" cy="177787"/>
                  </a:xfrm>
                  <a:prstGeom prst="notchedRightArrow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CA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" name="Notched Right Arrow 77"/>
                  <p:cNvSpPr/>
                  <p:nvPr/>
                </p:nvSpPr>
                <p:spPr>
                  <a:xfrm rot="13516045">
                    <a:off x="7451800" y="1904208"/>
                    <a:ext cx="598480" cy="215884"/>
                  </a:xfrm>
                  <a:prstGeom prst="notchedRightArrow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CA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71" name="Notched Right Arrow 70"/>
                <p:cNvSpPr/>
                <p:nvPr/>
              </p:nvSpPr>
              <p:spPr>
                <a:xfrm rot="13516045">
                  <a:off x="5409636" y="3808389"/>
                  <a:ext cx="481006" cy="176200"/>
                </a:xfrm>
                <a:prstGeom prst="notchedRightArrow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CA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69" name="Notched Right Arrow 68"/>
              <p:cNvSpPr/>
              <p:nvPr/>
            </p:nvSpPr>
            <p:spPr>
              <a:xfrm rot="13516045">
                <a:off x="7889920" y="1715297"/>
                <a:ext cx="481006" cy="177787"/>
              </a:xfrm>
              <a:prstGeom prst="notched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CA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912883" y="1143000"/>
            <a:ext cx="2527295" cy="369332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/>
              <a:t>ORV Landscape 2014</a:t>
            </a:r>
            <a:endParaRPr lang="en-US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3945370" y="5297269"/>
            <a:ext cx="5086198" cy="646331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Calibri" panose="020F0502020204030204" pitchFamily="34" charset="0"/>
              </a:rPr>
              <a:t>Raboral V-RG only licensed oral vaccine in U.S.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Calibri" panose="020F0502020204030204" pitchFamily="34" charset="0"/>
              </a:rPr>
              <a:t>&gt; 140 million doses distributed in U.S. since 1997</a:t>
            </a:r>
            <a:endParaRPr lang="en-US" b="1" dirty="0">
              <a:latin typeface="Calibri" panose="020F0502020204030204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152400" y="-83447"/>
            <a:ext cx="5908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endParaRPr lang="en-US" sz="1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>
              <a:spcBef>
                <a:spcPct val="0"/>
              </a:spcBef>
              <a:defRPr/>
            </a:pP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Tiered collaboration – International to the local level</a:t>
            </a:r>
          </a:p>
        </p:txBody>
      </p:sp>
    </p:spTree>
    <p:extLst>
      <p:ext uri="{BB962C8B-B14F-4D97-AF65-F5344CB8AC3E}">
        <p14:creationId xmlns:p14="http://schemas.microsoft.com/office/powerpoint/2010/main" val="151383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0" name="WordArt 2"/>
          <p:cNvSpPr>
            <a:spLocks noChangeArrowheads="1" noChangeShapeType="1" noTextEdit="1"/>
          </p:cNvSpPr>
          <p:nvPr/>
        </p:nvSpPr>
        <p:spPr bwMode="auto">
          <a:xfrm>
            <a:off x="6665913" y="136525"/>
            <a:ext cx="2352675" cy="731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Impact"/>
              </a:rPr>
              <a:t>rabies present</a:t>
            </a:r>
          </a:p>
        </p:txBody>
      </p:sp>
      <p:sp>
        <p:nvSpPr>
          <p:cNvPr id="933891" name="WordArt 3"/>
          <p:cNvSpPr>
            <a:spLocks noChangeArrowheads="1" noChangeShapeType="1" noTextEdit="1"/>
          </p:cNvSpPr>
          <p:nvPr/>
        </p:nvSpPr>
        <p:spPr bwMode="auto">
          <a:xfrm>
            <a:off x="3575050" y="136525"/>
            <a:ext cx="2011363" cy="660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Impact"/>
              </a:rPr>
              <a:t>ORV barrier</a:t>
            </a:r>
          </a:p>
        </p:txBody>
      </p:sp>
      <p:sp>
        <p:nvSpPr>
          <p:cNvPr id="933892" name="WordArt 4"/>
          <p:cNvSpPr>
            <a:spLocks noChangeArrowheads="1" noChangeShapeType="1" noTextEdit="1"/>
          </p:cNvSpPr>
          <p:nvPr/>
        </p:nvSpPr>
        <p:spPr bwMode="auto">
          <a:xfrm>
            <a:off x="450850" y="136525"/>
            <a:ext cx="1828800" cy="641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Impact"/>
              </a:rPr>
              <a:t>rabies free</a:t>
            </a:r>
          </a:p>
        </p:txBody>
      </p:sp>
      <p:sp>
        <p:nvSpPr>
          <p:cNvPr id="933893" name="Text Box 5"/>
          <p:cNvSpPr txBox="1">
            <a:spLocks noChangeArrowheads="1"/>
          </p:cNvSpPr>
          <p:nvPr/>
        </p:nvSpPr>
        <p:spPr bwMode="auto">
          <a:xfrm>
            <a:off x="7345363" y="6246813"/>
            <a:ext cx="1023937" cy="528637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rabid</a:t>
            </a:r>
          </a:p>
        </p:txBody>
      </p:sp>
      <p:sp>
        <p:nvSpPr>
          <p:cNvPr id="933894" name="Text Box 6"/>
          <p:cNvSpPr txBox="1">
            <a:spLocks noChangeArrowheads="1"/>
          </p:cNvSpPr>
          <p:nvPr/>
        </p:nvSpPr>
        <p:spPr bwMode="auto">
          <a:xfrm>
            <a:off x="3576638" y="6221413"/>
            <a:ext cx="1812925" cy="52863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vaccinated</a:t>
            </a:r>
          </a:p>
        </p:txBody>
      </p:sp>
      <p:sp>
        <p:nvSpPr>
          <p:cNvPr id="933895" name="Text Box 7"/>
          <p:cNvSpPr txBox="1">
            <a:spLocks noChangeArrowheads="1"/>
          </p:cNvSpPr>
          <p:nvPr/>
        </p:nvSpPr>
        <p:spPr bwMode="auto">
          <a:xfrm>
            <a:off x="439738" y="6246813"/>
            <a:ext cx="1852612" cy="5286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susceptible</a:t>
            </a:r>
          </a:p>
        </p:txBody>
      </p:sp>
      <p:sp>
        <p:nvSpPr>
          <p:cNvPr id="933896" name="Line 8"/>
          <p:cNvSpPr>
            <a:spLocks noChangeShapeType="1"/>
          </p:cNvSpPr>
          <p:nvPr/>
        </p:nvSpPr>
        <p:spPr bwMode="auto">
          <a:xfrm>
            <a:off x="2743200" y="0"/>
            <a:ext cx="0" cy="6858000"/>
          </a:xfrm>
          <a:prstGeom prst="line">
            <a:avLst/>
          </a:prstGeom>
          <a:noFill/>
          <a:ln w="127000">
            <a:solidFill>
              <a:srgbClr val="FFFF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897" name="Line 9"/>
          <p:cNvSpPr>
            <a:spLocks noChangeShapeType="1"/>
          </p:cNvSpPr>
          <p:nvPr/>
        </p:nvSpPr>
        <p:spPr bwMode="auto">
          <a:xfrm>
            <a:off x="6400800" y="0"/>
            <a:ext cx="0" cy="6858000"/>
          </a:xfrm>
          <a:prstGeom prst="line">
            <a:avLst/>
          </a:prstGeom>
          <a:noFill/>
          <a:ln w="127000">
            <a:solidFill>
              <a:srgbClr val="FF66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898" name="Freeform 10"/>
          <p:cNvSpPr>
            <a:spLocks/>
          </p:cNvSpPr>
          <p:nvPr/>
        </p:nvSpPr>
        <p:spPr bwMode="auto">
          <a:xfrm>
            <a:off x="1463675" y="105092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899" name="Freeform 11"/>
          <p:cNvSpPr>
            <a:spLocks/>
          </p:cNvSpPr>
          <p:nvPr/>
        </p:nvSpPr>
        <p:spPr bwMode="auto">
          <a:xfrm>
            <a:off x="365125" y="1600200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0" name="Freeform 12"/>
          <p:cNvSpPr>
            <a:spLocks/>
          </p:cNvSpPr>
          <p:nvPr/>
        </p:nvSpPr>
        <p:spPr bwMode="auto">
          <a:xfrm>
            <a:off x="182563" y="2149475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1" name="Freeform 13"/>
          <p:cNvSpPr>
            <a:spLocks/>
          </p:cNvSpPr>
          <p:nvPr/>
        </p:nvSpPr>
        <p:spPr bwMode="auto">
          <a:xfrm>
            <a:off x="1463675" y="379412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2" name="Freeform 14"/>
          <p:cNvSpPr>
            <a:spLocks/>
          </p:cNvSpPr>
          <p:nvPr/>
        </p:nvSpPr>
        <p:spPr bwMode="auto">
          <a:xfrm flipH="1">
            <a:off x="914400" y="287972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3" name="Freeform 15"/>
          <p:cNvSpPr>
            <a:spLocks/>
          </p:cNvSpPr>
          <p:nvPr/>
        </p:nvSpPr>
        <p:spPr bwMode="auto">
          <a:xfrm flipH="1">
            <a:off x="182563" y="3246438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4" name="Freeform 16"/>
          <p:cNvSpPr>
            <a:spLocks/>
          </p:cNvSpPr>
          <p:nvPr/>
        </p:nvSpPr>
        <p:spPr bwMode="auto">
          <a:xfrm flipH="1">
            <a:off x="731838" y="4343400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5" name="Freeform 17"/>
          <p:cNvSpPr>
            <a:spLocks/>
          </p:cNvSpPr>
          <p:nvPr/>
        </p:nvSpPr>
        <p:spPr bwMode="auto">
          <a:xfrm>
            <a:off x="2009775" y="3060700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6" name="Freeform 18"/>
          <p:cNvSpPr>
            <a:spLocks/>
          </p:cNvSpPr>
          <p:nvPr/>
        </p:nvSpPr>
        <p:spPr bwMode="auto">
          <a:xfrm flipH="1">
            <a:off x="1646238" y="1600200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7" name="Freeform 19"/>
          <p:cNvSpPr>
            <a:spLocks/>
          </p:cNvSpPr>
          <p:nvPr/>
        </p:nvSpPr>
        <p:spPr bwMode="auto">
          <a:xfrm>
            <a:off x="1279525" y="5075238"/>
            <a:ext cx="1036638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8" name="Freeform 20"/>
          <p:cNvSpPr>
            <a:spLocks/>
          </p:cNvSpPr>
          <p:nvPr/>
        </p:nvSpPr>
        <p:spPr bwMode="auto">
          <a:xfrm>
            <a:off x="0" y="470852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09" name="Freeform 21"/>
          <p:cNvSpPr>
            <a:spLocks/>
          </p:cNvSpPr>
          <p:nvPr/>
        </p:nvSpPr>
        <p:spPr bwMode="auto">
          <a:xfrm flipH="1">
            <a:off x="0" y="105092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0" name="Freeform 22"/>
          <p:cNvSpPr>
            <a:spLocks/>
          </p:cNvSpPr>
          <p:nvPr/>
        </p:nvSpPr>
        <p:spPr bwMode="auto">
          <a:xfrm>
            <a:off x="1646238" y="2332038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1" name="Freeform 23"/>
          <p:cNvSpPr>
            <a:spLocks/>
          </p:cNvSpPr>
          <p:nvPr/>
        </p:nvSpPr>
        <p:spPr bwMode="auto">
          <a:xfrm flipH="1">
            <a:off x="3840163" y="1965325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2" name="Freeform 24"/>
          <p:cNvSpPr>
            <a:spLocks/>
          </p:cNvSpPr>
          <p:nvPr/>
        </p:nvSpPr>
        <p:spPr bwMode="auto">
          <a:xfrm>
            <a:off x="2743200" y="1417638"/>
            <a:ext cx="1036638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3" name="Freeform 25"/>
          <p:cNvSpPr>
            <a:spLocks/>
          </p:cNvSpPr>
          <p:nvPr/>
        </p:nvSpPr>
        <p:spPr bwMode="auto">
          <a:xfrm>
            <a:off x="4754563" y="1965325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4" name="Freeform 26"/>
          <p:cNvSpPr>
            <a:spLocks/>
          </p:cNvSpPr>
          <p:nvPr/>
        </p:nvSpPr>
        <p:spPr bwMode="auto">
          <a:xfrm flipH="1">
            <a:off x="3475038" y="4708525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5" name="Freeform 27"/>
          <p:cNvSpPr>
            <a:spLocks/>
          </p:cNvSpPr>
          <p:nvPr/>
        </p:nvSpPr>
        <p:spPr bwMode="auto">
          <a:xfrm flipH="1">
            <a:off x="3840163" y="2879725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6" name="Freeform 28"/>
          <p:cNvSpPr>
            <a:spLocks/>
          </p:cNvSpPr>
          <p:nvPr/>
        </p:nvSpPr>
        <p:spPr bwMode="auto">
          <a:xfrm>
            <a:off x="5121275" y="2697163"/>
            <a:ext cx="1036638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7" name="Freeform 29"/>
          <p:cNvSpPr>
            <a:spLocks/>
          </p:cNvSpPr>
          <p:nvPr/>
        </p:nvSpPr>
        <p:spPr bwMode="auto">
          <a:xfrm>
            <a:off x="3657600" y="5440363"/>
            <a:ext cx="1036638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8" name="Freeform 30"/>
          <p:cNvSpPr>
            <a:spLocks/>
          </p:cNvSpPr>
          <p:nvPr/>
        </p:nvSpPr>
        <p:spPr bwMode="auto">
          <a:xfrm>
            <a:off x="4022725" y="379412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19" name="Freeform 31"/>
          <p:cNvSpPr>
            <a:spLocks/>
          </p:cNvSpPr>
          <p:nvPr/>
        </p:nvSpPr>
        <p:spPr bwMode="auto">
          <a:xfrm>
            <a:off x="3108325" y="3611563"/>
            <a:ext cx="1036638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0" name="Freeform 32"/>
          <p:cNvSpPr>
            <a:spLocks/>
          </p:cNvSpPr>
          <p:nvPr/>
        </p:nvSpPr>
        <p:spPr bwMode="auto">
          <a:xfrm flipH="1">
            <a:off x="4937125" y="5440363"/>
            <a:ext cx="1036638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1" name="Freeform 33"/>
          <p:cNvSpPr>
            <a:spLocks/>
          </p:cNvSpPr>
          <p:nvPr/>
        </p:nvSpPr>
        <p:spPr bwMode="auto">
          <a:xfrm>
            <a:off x="5121275" y="397827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2" name="Freeform 34"/>
          <p:cNvSpPr>
            <a:spLocks/>
          </p:cNvSpPr>
          <p:nvPr/>
        </p:nvSpPr>
        <p:spPr bwMode="auto">
          <a:xfrm>
            <a:off x="5851525" y="489267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3" name="Freeform 35"/>
          <p:cNvSpPr>
            <a:spLocks/>
          </p:cNvSpPr>
          <p:nvPr/>
        </p:nvSpPr>
        <p:spPr bwMode="auto">
          <a:xfrm flipH="1">
            <a:off x="2925763" y="2149475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4" name="Freeform 36"/>
          <p:cNvSpPr>
            <a:spLocks/>
          </p:cNvSpPr>
          <p:nvPr/>
        </p:nvSpPr>
        <p:spPr bwMode="auto">
          <a:xfrm>
            <a:off x="5121275" y="105092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5" name="Freeform 37"/>
          <p:cNvSpPr>
            <a:spLocks/>
          </p:cNvSpPr>
          <p:nvPr/>
        </p:nvSpPr>
        <p:spPr bwMode="auto">
          <a:xfrm flipH="1">
            <a:off x="2378075" y="5257800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6" name="Freeform 38"/>
          <p:cNvSpPr>
            <a:spLocks/>
          </p:cNvSpPr>
          <p:nvPr/>
        </p:nvSpPr>
        <p:spPr bwMode="auto">
          <a:xfrm>
            <a:off x="4206875" y="4343400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7" name="Freeform 39"/>
          <p:cNvSpPr>
            <a:spLocks/>
          </p:cNvSpPr>
          <p:nvPr/>
        </p:nvSpPr>
        <p:spPr bwMode="auto">
          <a:xfrm>
            <a:off x="8107363" y="5075238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8" name="Freeform 40"/>
          <p:cNvSpPr>
            <a:spLocks/>
          </p:cNvSpPr>
          <p:nvPr/>
        </p:nvSpPr>
        <p:spPr bwMode="auto">
          <a:xfrm>
            <a:off x="6583363" y="5440363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29" name="Freeform 41"/>
          <p:cNvSpPr>
            <a:spLocks/>
          </p:cNvSpPr>
          <p:nvPr/>
        </p:nvSpPr>
        <p:spPr bwMode="auto">
          <a:xfrm>
            <a:off x="6400800" y="3429000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0" name="Freeform 42"/>
          <p:cNvSpPr>
            <a:spLocks/>
          </p:cNvSpPr>
          <p:nvPr/>
        </p:nvSpPr>
        <p:spPr bwMode="auto">
          <a:xfrm>
            <a:off x="6218238" y="1235075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1" name="Freeform 43"/>
          <p:cNvSpPr>
            <a:spLocks/>
          </p:cNvSpPr>
          <p:nvPr/>
        </p:nvSpPr>
        <p:spPr bwMode="auto">
          <a:xfrm>
            <a:off x="8107363" y="1417638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2" name="Freeform 44"/>
          <p:cNvSpPr>
            <a:spLocks/>
          </p:cNvSpPr>
          <p:nvPr/>
        </p:nvSpPr>
        <p:spPr bwMode="auto">
          <a:xfrm flipH="1">
            <a:off x="8107363" y="4160838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3" name="Freeform 45"/>
          <p:cNvSpPr>
            <a:spLocks/>
          </p:cNvSpPr>
          <p:nvPr/>
        </p:nvSpPr>
        <p:spPr bwMode="auto">
          <a:xfrm>
            <a:off x="6765925" y="1782763"/>
            <a:ext cx="1036638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4" name="Freeform 46"/>
          <p:cNvSpPr>
            <a:spLocks/>
          </p:cNvSpPr>
          <p:nvPr/>
        </p:nvSpPr>
        <p:spPr bwMode="auto">
          <a:xfrm flipH="1">
            <a:off x="7497763" y="3611563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5" name="Freeform 47"/>
          <p:cNvSpPr>
            <a:spLocks/>
          </p:cNvSpPr>
          <p:nvPr/>
        </p:nvSpPr>
        <p:spPr bwMode="auto">
          <a:xfrm flipH="1">
            <a:off x="7315200" y="954088"/>
            <a:ext cx="1036638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66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6" name="Freeform 48"/>
          <p:cNvSpPr>
            <a:spLocks/>
          </p:cNvSpPr>
          <p:nvPr/>
        </p:nvSpPr>
        <p:spPr bwMode="auto">
          <a:xfrm flipH="1">
            <a:off x="7497763" y="4892675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66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7" name="Freeform 49"/>
          <p:cNvSpPr>
            <a:spLocks/>
          </p:cNvSpPr>
          <p:nvPr/>
        </p:nvSpPr>
        <p:spPr bwMode="auto">
          <a:xfrm>
            <a:off x="8107363" y="2514600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66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8" name="Freeform 50"/>
          <p:cNvSpPr>
            <a:spLocks/>
          </p:cNvSpPr>
          <p:nvPr/>
        </p:nvSpPr>
        <p:spPr bwMode="auto">
          <a:xfrm flipH="1">
            <a:off x="6218238" y="2697163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66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39" name="Freeform 51"/>
          <p:cNvSpPr>
            <a:spLocks/>
          </p:cNvSpPr>
          <p:nvPr/>
        </p:nvSpPr>
        <p:spPr bwMode="auto">
          <a:xfrm>
            <a:off x="6583363" y="4160838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66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40" name="Freeform 52"/>
          <p:cNvSpPr>
            <a:spLocks/>
          </p:cNvSpPr>
          <p:nvPr/>
        </p:nvSpPr>
        <p:spPr bwMode="auto">
          <a:xfrm flipH="1">
            <a:off x="7132638" y="2332038"/>
            <a:ext cx="1036637" cy="731837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41" name="Freeform 53"/>
          <p:cNvSpPr>
            <a:spLocks/>
          </p:cNvSpPr>
          <p:nvPr/>
        </p:nvSpPr>
        <p:spPr bwMode="auto">
          <a:xfrm>
            <a:off x="7680325" y="287972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42" name="Freeform 54"/>
          <p:cNvSpPr>
            <a:spLocks/>
          </p:cNvSpPr>
          <p:nvPr/>
        </p:nvSpPr>
        <p:spPr bwMode="auto">
          <a:xfrm>
            <a:off x="4937125" y="470852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43" name="Freeform 55"/>
          <p:cNvSpPr>
            <a:spLocks/>
          </p:cNvSpPr>
          <p:nvPr/>
        </p:nvSpPr>
        <p:spPr bwMode="auto">
          <a:xfrm>
            <a:off x="2378075" y="4343400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44" name="Freeform 56"/>
          <p:cNvSpPr>
            <a:spLocks/>
          </p:cNvSpPr>
          <p:nvPr/>
        </p:nvSpPr>
        <p:spPr bwMode="auto">
          <a:xfrm>
            <a:off x="3657600" y="1235075"/>
            <a:ext cx="1036638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33945" name="Freeform 57"/>
          <p:cNvSpPr>
            <a:spLocks/>
          </p:cNvSpPr>
          <p:nvPr/>
        </p:nvSpPr>
        <p:spPr bwMode="auto">
          <a:xfrm flipH="1">
            <a:off x="2560638" y="685800"/>
            <a:ext cx="1036637" cy="731838"/>
          </a:xfrm>
          <a:custGeom>
            <a:avLst/>
            <a:gdLst>
              <a:gd name="T0" fmla="*/ 0 w 1144"/>
              <a:gd name="T1" fmla="*/ 718 h 871"/>
              <a:gd name="T2" fmla="*/ 32 w 1144"/>
              <a:gd name="T3" fmla="*/ 613 h 871"/>
              <a:gd name="T4" fmla="*/ 105 w 1144"/>
              <a:gd name="T5" fmla="*/ 508 h 871"/>
              <a:gd name="T6" fmla="*/ 189 w 1144"/>
              <a:gd name="T7" fmla="*/ 427 h 871"/>
              <a:gd name="T8" fmla="*/ 218 w 1144"/>
              <a:gd name="T9" fmla="*/ 319 h 871"/>
              <a:gd name="T10" fmla="*/ 266 w 1144"/>
              <a:gd name="T11" fmla="*/ 234 h 871"/>
              <a:gd name="T12" fmla="*/ 294 w 1144"/>
              <a:gd name="T13" fmla="*/ 165 h 871"/>
              <a:gd name="T14" fmla="*/ 391 w 1144"/>
              <a:gd name="T15" fmla="*/ 77 h 871"/>
              <a:gd name="T16" fmla="*/ 556 w 1144"/>
              <a:gd name="T17" fmla="*/ 8 h 871"/>
              <a:gd name="T18" fmla="*/ 705 w 1144"/>
              <a:gd name="T19" fmla="*/ 24 h 871"/>
              <a:gd name="T20" fmla="*/ 798 w 1144"/>
              <a:gd name="T21" fmla="*/ 73 h 871"/>
              <a:gd name="T22" fmla="*/ 854 w 1144"/>
              <a:gd name="T23" fmla="*/ 69 h 871"/>
              <a:gd name="T24" fmla="*/ 930 w 1144"/>
              <a:gd name="T25" fmla="*/ 44 h 871"/>
              <a:gd name="T26" fmla="*/ 1007 w 1144"/>
              <a:gd name="T27" fmla="*/ 0 h 871"/>
              <a:gd name="T28" fmla="*/ 1051 w 1144"/>
              <a:gd name="T29" fmla="*/ 40 h 871"/>
              <a:gd name="T30" fmla="*/ 1084 w 1144"/>
              <a:gd name="T31" fmla="*/ 125 h 871"/>
              <a:gd name="T32" fmla="*/ 1120 w 1144"/>
              <a:gd name="T33" fmla="*/ 274 h 871"/>
              <a:gd name="T34" fmla="*/ 1140 w 1144"/>
              <a:gd name="T35" fmla="*/ 351 h 871"/>
              <a:gd name="T36" fmla="*/ 1055 w 1144"/>
              <a:gd name="T37" fmla="*/ 327 h 871"/>
              <a:gd name="T38" fmla="*/ 1063 w 1144"/>
              <a:gd name="T39" fmla="*/ 363 h 871"/>
              <a:gd name="T40" fmla="*/ 991 w 1144"/>
              <a:gd name="T41" fmla="*/ 335 h 871"/>
              <a:gd name="T42" fmla="*/ 979 w 1144"/>
              <a:gd name="T43" fmla="*/ 363 h 871"/>
              <a:gd name="T44" fmla="*/ 979 w 1144"/>
              <a:gd name="T45" fmla="*/ 419 h 871"/>
              <a:gd name="T46" fmla="*/ 951 w 1144"/>
              <a:gd name="T47" fmla="*/ 448 h 871"/>
              <a:gd name="T48" fmla="*/ 947 w 1144"/>
              <a:gd name="T49" fmla="*/ 488 h 871"/>
              <a:gd name="T50" fmla="*/ 955 w 1144"/>
              <a:gd name="T51" fmla="*/ 528 h 871"/>
              <a:gd name="T52" fmla="*/ 967 w 1144"/>
              <a:gd name="T53" fmla="*/ 577 h 871"/>
              <a:gd name="T54" fmla="*/ 979 w 1144"/>
              <a:gd name="T55" fmla="*/ 669 h 871"/>
              <a:gd name="T56" fmla="*/ 1011 w 1144"/>
              <a:gd name="T57" fmla="*/ 762 h 871"/>
              <a:gd name="T58" fmla="*/ 1067 w 1144"/>
              <a:gd name="T59" fmla="*/ 786 h 871"/>
              <a:gd name="T60" fmla="*/ 1019 w 1144"/>
              <a:gd name="T61" fmla="*/ 794 h 871"/>
              <a:gd name="T62" fmla="*/ 882 w 1144"/>
              <a:gd name="T63" fmla="*/ 601 h 871"/>
              <a:gd name="T64" fmla="*/ 866 w 1144"/>
              <a:gd name="T65" fmla="*/ 601 h 871"/>
              <a:gd name="T66" fmla="*/ 830 w 1144"/>
              <a:gd name="T67" fmla="*/ 565 h 871"/>
              <a:gd name="T68" fmla="*/ 790 w 1144"/>
              <a:gd name="T69" fmla="*/ 653 h 871"/>
              <a:gd name="T70" fmla="*/ 753 w 1144"/>
              <a:gd name="T71" fmla="*/ 754 h 871"/>
              <a:gd name="T72" fmla="*/ 790 w 1144"/>
              <a:gd name="T73" fmla="*/ 790 h 871"/>
              <a:gd name="T74" fmla="*/ 794 w 1144"/>
              <a:gd name="T75" fmla="*/ 815 h 871"/>
              <a:gd name="T76" fmla="*/ 737 w 1144"/>
              <a:gd name="T77" fmla="*/ 815 h 871"/>
              <a:gd name="T78" fmla="*/ 717 w 1144"/>
              <a:gd name="T79" fmla="*/ 685 h 871"/>
              <a:gd name="T80" fmla="*/ 697 w 1144"/>
              <a:gd name="T81" fmla="*/ 661 h 871"/>
              <a:gd name="T82" fmla="*/ 681 w 1144"/>
              <a:gd name="T83" fmla="*/ 552 h 871"/>
              <a:gd name="T84" fmla="*/ 636 w 1144"/>
              <a:gd name="T85" fmla="*/ 552 h 871"/>
              <a:gd name="T86" fmla="*/ 596 w 1144"/>
              <a:gd name="T87" fmla="*/ 569 h 871"/>
              <a:gd name="T88" fmla="*/ 544 w 1144"/>
              <a:gd name="T89" fmla="*/ 641 h 871"/>
              <a:gd name="T90" fmla="*/ 504 w 1144"/>
              <a:gd name="T91" fmla="*/ 673 h 871"/>
              <a:gd name="T92" fmla="*/ 439 w 1144"/>
              <a:gd name="T93" fmla="*/ 706 h 871"/>
              <a:gd name="T94" fmla="*/ 520 w 1144"/>
              <a:gd name="T95" fmla="*/ 742 h 871"/>
              <a:gd name="T96" fmla="*/ 504 w 1144"/>
              <a:gd name="T97" fmla="*/ 770 h 871"/>
              <a:gd name="T98" fmla="*/ 471 w 1144"/>
              <a:gd name="T99" fmla="*/ 774 h 871"/>
              <a:gd name="T100" fmla="*/ 427 w 1144"/>
              <a:gd name="T101" fmla="*/ 758 h 871"/>
              <a:gd name="T102" fmla="*/ 375 w 1144"/>
              <a:gd name="T103" fmla="*/ 718 h 871"/>
              <a:gd name="T104" fmla="*/ 322 w 1144"/>
              <a:gd name="T105" fmla="*/ 657 h 871"/>
              <a:gd name="T106" fmla="*/ 310 w 1144"/>
              <a:gd name="T107" fmla="*/ 597 h 871"/>
              <a:gd name="T108" fmla="*/ 282 w 1144"/>
              <a:gd name="T109" fmla="*/ 629 h 871"/>
              <a:gd name="T110" fmla="*/ 214 w 1144"/>
              <a:gd name="T111" fmla="*/ 694 h 871"/>
              <a:gd name="T112" fmla="*/ 181 w 1144"/>
              <a:gd name="T113" fmla="*/ 690 h 871"/>
              <a:gd name="T114" fmla="*/ 145 w 1144"/>
              <a:gd name="T115" fmla="*/ 726 h 871"/>
              <a:gd name="T116" fmla="*/ 101 w 1144"/>
              <a:gd name="T117" fmla="*/ 798 h 871"/>
              <a:gd name="T118" fmla="*/ 52 w 1144"/>
              <a:gd name="T119" fmla="*/ 84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4" h="871">
                <a:moveTo>
                  <a:pt x="20" y="871"/>
                </a:moveTo>
                <a:lnTo>
                  <a:pt x="20" y="859"/>
                </a:lnTo>
                <a:lnTo>
                  <a:pt x="16" y="839"/>
                </a:lnTo>
                <a:lnTo>
                  <a:pt x="8" y="815"/>
                </a:lnTo>
                <a:lnTo>
                  <a:pt x="4" y="782"/>
                </a:lnTo>
                <a:lnTo>
                  <a:pt x="0" y="770"/>
                </a:lnTo>
                <a:lnTo>
                  <a:pt x="0" y="750"/>
                </a:lnTo>
                <a:lnTo>
                  <a:pt x="0" y="734"/>
                </a:lnTo>
                <a:lnTo>
                  <a:pt x="0" y="718"/>
                </a:lnTo>
                <a:lnTo>
                  <a:pt x="4" y="702"/>
                </a:lnTo>
                <a:lnTo>
                  <a:pt x="8" y="685"/>
                </a:lnTo>
                <a:lnTo>
                  <a:pt x="12" y="665"/>
                </a:lnTo>
                <a:lnTo>
                  <a:pt x="20" y="649"/>
                </a:lnTo>
                <a:lnTo>
                  <a:pt x="8" y="657"/>
                </a:lnTo>
                <a:lnTo>
                  <a:pt x="12" y="649"/>
                </a:lnTo>
                <a:lnTo>
                  <a:pt x="12" y="641"/>
                </a:lnTo>
                <a:lnTo>
                  <a:pt x="24" y="629"/>
                </a:lnTo>
                <a:lnTo>
                  <a:pt x="32" y="613"/>
                </a:lnTo>
                <a:lnTo>
                  <a:pt x="48" y="601"/>
                </a:lnTo>
                <a:lnTo>
                  <a:pt x="32" y="605"/>
                </a:lnTo>
                <a:lnTo>
                  <a:pt x="36" y="589"/>
                </a:lnTo>
                <a:lnTo>
                  <a:pt x="44" y="577"/>
                </a:lnTo>
                <a:lnTo>
                  <a:pt x="52" y="560"/>
                </a:lnTo>
                <a:lnTo>
                  <a:pt x="60" y="548"/>
                </a:lnTo>
                <a:lnTo>
                  <a:pt x="73" y="536"/>
                </a:lnTo>
                <a:lnTo>
                  <a:pt x="89" y="520"/>
                </a:lnTo>
                <a:lnTo>
                  <a:pt x="105" y="508"/>
                </a:lnTo>
                <a:lnTo>
                  <a:pt x="129" y="496"/>
                </a:lnTo>
                <a:lnTo>
                  <a:pt x="137" y="492"/>
                </a:lnTo>
                <a:lnTo>
                  <a:pt x="125" y="484"/>
                </a:lnTo>
                <a:lnTo>
                  <a:pt x="145" y="472"/>
                </a:lnTo>
                <a:lnTo>
                  <a:pt x="157" y="464"/>
                </a:lnTo>
                <a:lnTo>
                  <a:pt x="165" y="456"/>
                </a:lnTo>
                <a:lnTo>
                  <a:pt x="177" y="448"/>
                </a:lnTo>
                <a:lnTo>
                  <a:pt x="181" y="440"/>
                </a:lnTo>
                <a:lnTo>
                  <a:pt x="189" y="427"/>
                </a:lnTo>
                <a:lnTo>
                  <a:pt x="193" y="415"/>
                </a:lnTo>
                <a:lnTo>
                  <a:pt x="177" y="431"/>
                </a:lnTo>
                <a:lnTo>
                  <a:pt x="181" y="415"/>
                </a:lnTo>
                <a:lnTo>
                  <a:pt x="185" y="399"/>
                </a:lnTo>
                <a:lnTo>
                  <a:pt x="193" y="363"/>
                </a:lnTo>
                <a:lnTo>
                  <a:pt x="201" y="351"/>
                </a:lnTo>
                <a:lnTo>
                  <a:pt x="205" y="335"/>
                </a:lnTo>
                <a:lnTo>
                  <a:pt x="209" y="327"/>
                </a:lnTo>
                <a:lnTo>
                  <a:pt x="218" y="319"/>
                </a:lnTo>
                <a:lnTo>
                  <a:pt x="222" y="311"/>
                </a:lnTo>
                <a:lnTo>
                  <a:pt x="230" y="306"/>
                </a:lnTo>
                <a:lnTo>
                  <a:pt x="205" y="315"/>
                </a:lnTo>
                <a:lnTo>
                  <a:pt x="230" y="270"/>
                </a:lnTo>
                <a:lnTo>
                  <a:pt x="238" y="262"/>
                </a:lnTo>
                <a:lnTo>
                  <a:pt x="246" y="250"/>
                </a:lnTo>
                <a:lnTo>
                  <a:pt x="254" y="242"/>
                </a:lnTo>
                <a:lnTo>
                  <a:pt x="258" y="238"/>
                </a:lnTo>
                <a:lnTo>
                  <a:pt x="266" y="234"/>
                </a:lnTo>
                <a:lnTo>
                  <a:pt x="246" y="242"/>
                </a:lnTo>
                <a:lnTo>
                  <a:pt x="250" y="230"/>
                </a:lnTo>
                <a:lnTo>
                  <a:pt x="258" y="222"/>
                </a:lnTo>
                <a:lnTo>
                  <a:pt x="266" y="210"/>
                </a:lnTo>
                <a:lnTo>
                  <a:pt x="274" y="202"/>
                </a:lnTo>
                <a:lnTo>
                  <a:pt x="290" y="186"/>
                </a:lnTo>
                <a:lnTo>
                  <a:pt x="310" y="169"/>
                </a:lnTo>
                <a:lnTo>
                  <a:pt x="286" y="177"/>
                </a:lnTo>
                <a:lnTo>
                  <a:pt x="294" y="165"/>
                </a:lnTo>
                <a:lnTo>
                  <a:pt x="302" y="157"/>
                </a:lnTo>
                <a:lnTo>
                  <a:pt x="322" y="137"/>
                </a:lnTo>
                <a:lnTo>
                  <a:pt x="346" y="121"/>
                </a:lnTo>
                <a:lnTo>
                  <a:pt x="371" y="105"/>
                </a:lnTo>
                <a:lnTo>
                  <a:pt x="354" y="109"/>
                </a:lnTo>
                <a:lnTo>
                  <a:pt x="363" y="97"/>
                </a:lnTo>
                <a:lnTo>
                  <a:pt x="371" y="93"/>
                </a:lnTo>
                <a:lnTo>
                  <a:pt x="383" y="85"/>
                </a:lnTo>
                <a:lnTo>
                  <a:pt x="391" y="77"/>
                </a:lnTo>
                <a:lnTo>
                  <a:pt x="411" y="65"/>
                </a:lnTo>
                <a:lnTo>
                  <a:pt x="431" y="56"/>
                </a:lnTo>
                <a:lnTo>
                  <a:pt x="451" y="48"/>
                </a:lnTo>
                <a:lnTo>
                  <a:pt x="475" y="40"/>
                </a:lnTo>
                <a:lnTo>
                  <a:pt x="516" y="32"/>
                </a:lnTo>
                <a:lnTo>
                  <a:pt x="491" y="20"/>
                </a:lnTo>
                <a:lnTo>
                  <a:pt x="516" y="16"/>
                </a:lnTo>
                <a:lnTo>
                  <a:pt x="536" y="12"/>
                </a:lnTo>
                <a:lnTo>
                  <a:pt x="556" y="8"/>
                </a:lnTo>
                <a:lnTo>
                  <a:pt x="580" y="8"/>
                </a:lnTo>
                <a:lnTo>
                  <a:pt x="604" y="12"/>
                </a:lnTo>
                <a:lnTo>
                  <a:pt x="624" y="12"/>
                </a:lnTo>
                <a:lnTo>
                  <a:pt x="669" y="24"/>
                </a:lnTo>
                <a:lnTo>
                  <a:pt x="657" y="8"/>
                </a:lnTo>
                <a:lnTo>
                  <a:pt x="669" y="8"/>
                </a:lnTo>
                <a:lnTo>
                  <a:pt x="681" y="12"/>
                </a:lnTo>
                <a:lnTo>
                  <a:pt x="693" y="16"/>
                </a:lnTo>
                <a:lnTo>
                  <a:pt x="705" y="24"/>
                </a:lnTo>
                <a:lnTo>
                  <a:pt x="725" y="36"/>
                </a:lnTo>
                <a:lnTo>
                  <a:pt x="745" y="52"/>
                </a:lnTo>
                <a:lnTo>
                  <a:pt x="745" y="36"/>
                </a:lnTo>
                <a:lnTo>
                  <a:pt x="753" y="44"/>
                </a:lnTo>
                <a:lnTo>
                  <a:pt x="757" y="52"/>
                </a:lnTo>
                <a:lnTo>
                  <a:pt x="765" y="61"/>
                </a:lnTo>
                <a:lnTo>
                  <a:pt x="777" y="65"/>
                </a:lnTo>
                <a:lnTo>
                  <a:pt x="785" y="69"/>
                </a:lnTo>
                <a:lnTo>
                  <a:pt x="798" y="73"/>
                </a:lnTo>
                <a:lnTo>
                  <a:pt x="818" y="77"/>
                </a:lnTo>
                <a:lnTo>
                  <a:pt x="806" y="61"/>
                </a:lnTo>
                <a:lnTo>
                  <a:pt x="814" y="69"/>
                </a:lnTo>
                <a:lnTo>
                  <a:pt x="822" y="73"/>
                </a:lnTo>
                <a:lnTo>
                  <a:pt x="830" y="73"/>
                </a:lnTo>
                <a:lnTo>
                  <a:pt x="838" y="77"/>
                </a:lnTo>
                <a:lnTo>
                  <a:pt x="854" y="77"/>
                </a:lnTo>
                <a:lnTo>
                  <a:pt x="874" y="81"/>
                </a:lnTo>
                <a:lnTo>
                  <a:pt x="854" y="69"/>
                </a:lnTo>
                <a:lnTo>
                  <a:pt x="870" y="65"/>
                </a:lnTo>
                <a:lnTo>
                  <a:pt x="886" y="61"/>
                </a:lnTo>
                <a:lnTo>
                  <a:pt x="902" y="61"/>
                </a:lnTo>
                <a:lnTo>
                  <a:pt x="918" y="61"/>
                </a:lnTo>
                <a:lnTo>
                  <a:pt x="902" y="52"/>
                </a:lnTo>
                <a:lnTo>
                  <a:pt x="910" y="48"/>
                </a:lnTo>
                <a:lnTo>
                  <a:pt x="914" y="48"/>
                </a:lnTo>
                <a:lnTo>
                  <a:pt x="922" y="48"/>
                </a:lnTo>
                <a:lnTo>
                  <a:pt x="930" y="44"/>
                </a:lnTo>
                <a:lnTo>
                  <a:pt x="943" y="44"/>
                </a:lnTo>
                <a:lnTo>
                  <a:pt x="959" y="44"/>
                </a:lnTo>
                <a:lnTo>
                  <a:pt x="975" y="24"/>
                </a:lnTo>
                <a:lnTo>
                  <a:pt x="987" y="8"/>
                </a:lnTo>
                <a:lnTo>
                  <a:pt x="991" y="4"/>
                </a:lnTo>
                <a:lnTo>
                  <a:pt x="995" y="0"/>
                </a:lnTo>
                <a:lnTo>
                  <a:pt x="999" y="0"/>
                </a:lnTo>
                <a:lnTo>
                  <a:pt x="1003" y="0"/>
                </a:lnTo>
                <a:lnTo>
                  <a:pt x="1007" y="0"/>
                </a:lnTo>
                <a:lnTo>
                  <a:pt x="1011" y="4"/>
                </a:lnTo>
                <a:lnTo>
                  <a:pt x="1015" y="12"/>
                </a:lnTo>
                <a:lnTo>
                  <a:pt x="1019" y="20"/>
                </a:lnTo>
                <a:lnTo>
                  <a:pt x="1023" y="36"/>
                </a:lnTo>
                <a:lnTo>
                  <a:pt x="1027" y="65"/>
                </a:lnTo>
                <a:lnTo>
                  <a:pt x="1031" y="69"/>
                </a:lnTo>
                <a:lnTo>
                  <a:pt x="1039" y="56"/>
                </a:lnTo>
                <a:lnTo>
                  <a:pt x="1047" y="44"/>
                </a:lnTo>
                <a:lnTo>
                  <a:pt x="1051" y="40"/>
                </a:lnTo>
                <a:lnTo>
                  <a:pt x="1059" y="40"/>
                </a:lnTo>
                <a:lnTo>
                  <a:pt x="1063" y="40"/>
                </a:lnTo>
                <a:lnTo>
                  <a:pt x="1063" y="40"/>
                </a:lnTo>
                <a:lnTo>
                  <a:pt x="1067" y="44"/>
                </a:lnTo>
                <a:lnTo>
                  <a:pt x="1067" y="48"/>
                </a:lnTo>
                <a:lnTo>
                  <a:pt x="1071" y="65"/>
                </a:lnTo>
                <a:lnTo>
                  <a:pt x="1071" y="81"/>
                </a:lnTo>
                <a:lnTo>
                  <a:pt x="1067" y="105"/>
                </a:lnTo>
                <a:lnTo>
                  <a:pt x="1084" y="125"/>
                </a:lnTo>
                <a:lnTo>
                  <a:pt x="1096" y="145"/>
                </a:lnTo>
                <a:lnTo>
                  <a:pt x="1104" y="161"/>
                </a:lnTo>
                <a:lnTo>
                  <a:pt x="1108" y="177"/>
                </a:lnTo>
                <a:lnTo>
                  <a:pt x="1112" y="190"/>
                </a:lnTo>
                <a:lnTo>
                  <a:pt x="1116" y="202"/>
                </a:lnTo>
                <a:lnTo>
                  <a:pt x="1116" y="226"/>
                </a:lnTo>
                <a:lnTo>
                  <a:pt x="1116" y="242"/>
                </a:lnTo>
                <a:lnTo>
                  <a:pt x="1116" y="262"/>
                </a:lnTo>
                <a:lnTo>
                  <a:pt x="1120" y="274"/>
                </a:lnTo>
                <a:lnTo>
                  <a:pt x="1124" y="286"/>
                </a:lnTo>
                <a:lnTo>
                  <a:pt x="1128" y="298"/>
                </a:lnTo>
                <a:lnTo>
                  <a:pt x="1136" y="315"/>
                </a:lnTo>
                <a:lnTo>
                  <a:pt x="1140" y="327"/>
                </a:lnTo>
                <a:lnTo>
                  <a:pt x="1144" y="331"/>
                </a:lnTo>
                <a:lnTo>
                  <a:pt x="1144" y="339"/>
                </a:lnTo>
                <a:lnTo>
                  <a:pt x="1144" y="343"/>
                </a:lnTo>
                <a:lnTo>
                  <a:pt x="1144" y="347"/>
                </a:lnTo>
                <a:lnTo>
                  <a:pt x="1140" y="351"/>
                </a:lnTo>
                <a:lnTo>
                  <a:pt x="1140" y="351"/>
                </a:lnTo>
                <a:lnTo>
                  <a:pt x="1136" y="351"/>
                </a:lnTo>
                <a:lnTo>
                  <a:pt x="1132" y="351"/>
                </a:lnTo>
                <a:lnTo>
                  <a:pt x="1124" y="351"/>
                </a:lnTo>
                <a:lnTo>
                  <a:pt x="1108" y="351"/>
                </a:lnTo>
                <a:lnTo>
                  <a:pt x="1088" y="347"/>
                </a:lnTo>
                <a:lnTo>
                  <a:pt x="1080" y="343"/>
                </a:lnTo>
                <a:lnTo>
                  <a:pt x="1071" y="339"/>
                </a:lnTo>
                <a:lnTo>
                  <a:pt x="1055" y="327"/>
                </a:lnTo>
                <a:lnTo>
                  <a:pt x="1055" y="327"/>
                </a:lnTo>
                <a:lnTo>
                  <a:pt x="1055" y="331"/>
                </a:lnTo>
                <a:lnTo>
                  <a:pt x="1055" y="335"/>
                </a:lnTo>
                <a:lnTo>
                  <a:pt x="1063" y="351"/>
                </a:lnTo>
                <a:lnTo>
                  <a:pt x="1071" y="363"/>
                </a:lnTo>
                <a:lnTo>
                  <a:pt x="1071" y="363"/>
                </a:lnTo>
                <a:lnTo>
                  <a:pt x="1067" y="363"/>
                </a:lnTo>
                <a:lnTo>
                  <a:pt x="1067" y="363"/>
                </a:lnTo>
                <a:lnTo>
                  <a:pt x="1063" y="363"/>
                </a:lnTo>
                <a:lnTo>
                  <a:pt x="1047" y="355"/>
                </a:lnTo>
                <a:lnTo>
                  <a:pt x="1031" y="347"/>
                </a:lnTo>
                <a:lnTo>
                  <a:pt x="1011" y="331"/>
                </a:lnTo>
                <a:lnTo>
                  <a:pt x="1003" y="327"/>
                </a:lnTo>
                <a:lnTo>
                  <a:pt x="999" y="323"/>
                </a:lnTo>
                <a:lnTo>
                  <a:pt x="999" y="327"/>
                </a:lnTo>
                <a:lnTo>
                  <a:pt x="995" y="327"/>
                </a:lnTo>
                <a:lnTo>
                  <a:pt x="995" y="331"/>
                </a:lnTo>
                <a:lnTo>
                  <a:pt x="991" y="335"/>
                </a:lnTo>
                <a:lnTo>
                  <a:pt x="991" y="343"/>
                </a:lnTo>
                <a:lnTo>
                  <a:pt x="987" y="347"/>
                </a:lnTo>
                <a:lnTo>
                  <a:pt x="991" y="351"/>
                </a:lnTo>
                <a:lnTo>
                  <a:pt x="991" y="363"/>
                </a:lnTo>
                <a:lnTo>
                  <a:pt x="995" y="371"/>
                </a:lnTo>
                <a:lnTo>
                  <a:pt x="999" y="379"/>
                </a:lnTo>
                <a:lnTo>
                  <a:pt x="991" y="375"/>
                </a:lnTo>
                <a:lnTo>
                  <a:pt x="983" y="367"/>
                </a:lnTo>
                <a:lnTo>
                  <a:pt x="979" y="363"/>
                </a:lnTo>
                <a:lnTo>
                  <a:pt x="975" y="359"/>
                </a:lnTo>
                <a:lnTo>
                  <a:pt x="975" y="351"/>
                </a:lnTo>
                <a:lnTo>
                  <a:pt x="971" y="347"/>
                </a:lnTo>
                <a:lnTo>
                  <a:pt x="971" y="363"/>
                </a:lnTo>
                <a:lnTo>
                  <a:pt x="971" y="383"/>
                </a:lnTo>
                <a:lnTo>
                  <a:pt x="971" y="391"/>
                </a:lnTo>
                <a:lnTo>
                  <a:pt x="971" y="399"/>
                </a:lnTo>
                <a:lnTo>
                  <a:pt x="975" y="411"/>
                </a:lnTo>
                <a:lnTo>
                  <a:pt x="979" y="419"/>
                </a:lnTo>
                <a:lnTo>
                  <a:pt x="975" y="415"/>
                </a:lnTo>
                <a:lnTo>
                  <a:pt x="971" y="411"/>
                </a:lnTo>
                <a:lnTo>
                  <a:pt x="967" y="407"/>
                </a:lnTo>
                <a:lnTo>
                  <a:pt x="963" y="403"/>
                </a:lnTo>
                <a:lnTo>
                  <a:pt x="959" y="391"/>
                </a:lnTo>
                <a:lnTo>
                  <a:pt x="955" y="383"/>
                </a:lnTo>
                <a:lnTo>
                  <a:pt x="951" y="407"/>
                </a:lnTo>
                <a:lnTo>
                  <a:pt x="951" y="436"/>
                </a:lnTo>
                <a:lnTo>
                  <a:pt x="951" y="448"/>
                </a:lnTo>
                <a:lnTo>
                  <a:pt x="951" y="464"/>
                </a:lnTo>
                <a:lnTo>
                  <a:pt x="955" y="476"/>
                </a:lnTo>
                <a:lnTo>
                  <a:pt x="959" y="488"/>
                </a:lnTo>
                <a:lnTo>
                  <a:pt x="955" y="484"/>
                </a:lnTo>
                <a:lnTo>
                  <a:pt x="951" y="480"/>
                </a:lnTo>
                <a:lnTo>
                  <a:pt x="947" y="476"/>
                </a:lnTo>
                <a:lnTo>
                  <a:pt x="943" y="468"/>
                </a:lnTo>
                <a:lnTo>
                  <a:pt x="943" y="480"/>
                </a:lnTo>
                <a:lnTo>
                  <a:pt x="947" y="488"/>
                </a:lnTo>
                <a:lnTo>
                  <a:pt x="947" y="496"/>
                </a:lnTo>
                <a:lnTo>
                  <a:pt x="951" y="508"/>
                </a:lnTo>
                <a:lnTo>
                  <a:pt x="955" y="516"/>
                </a:lnTo>
                <a:lnTo>
                  <a:pt x="959" y="524"/>
                </a:lnTo>
                <a:lnTo>
                  <a:pt x="967" y="532"/>
                </a:lnTo>
                <a:lnTo>
                  <a:pt x="971" y="540"/>
                </a:lnTo>
                <a:lnTo>
                  <a:pt x="967" y="536"/>
                </a:lnTo>
                <a:lnTo>
                  <a:pt x="959" y="532"/>
                </a:lnTo>
                <a:lnTo>
                  <a:pt x="955" y="528"/>
                </a:lnTo>
                <a:lnTo>
                  <a:pt x="951" y="524"/>
                </a:lnTo>
                <a:lnTo>
                  <a:pt x="959" y="540"/>
                </a:lnTo>
                <a:lnTo>
                  <a:pt x="967" y="560"/>
                </a:lnTo>
                <a:lnTo>
                  <a:pt x="971" y="569"/>
                </a:lnTo>
                <a:lnTo>
                  <a:pt x="971" y="581"/>
                </a:lnTo>
                <a:lnTo>
                  <a:pt x="975" y="589"/>
                </a:lnTo>
                <a:lnTo>
                  <a:pt x="971" y="601"/>
                </a:lnTo>
                <a:lnTo>
                  <a:pt x="971" y="589"/>
                </a:lnTo>
                <a:lnTo>
                  <a:pt x="967" y="577"/>
                </a:lnTo>
                <a:lnTo>
                  <a:pt x="963" y="569"/>
                </a:lnTo>
                <a:lnTo>
                  <a:pt x="951" y="560"/>
                </a:lnTo>
                <a:lnTo>
                  <a:pt x="959" y="577"/>
                </a:lnTo>
                <a:lnTo>
                  <a:pt x="963" y="593"/>
                </a:lnTo>
                <a:lnTo>
                  <a:pt x="967" y="605"/>
                </a:lnTo>
                <a:lnTo>
                  <a:pt x="971" y="621"/>
                </a:lnTo>
                <a:lnTo>
                  <a:pt x="975" y="653"/>
                </a:lnTo>
                <a:lnTo>
                  <a:pt x="979" y="665"/>
                </a:lnTo>
                <a:lnTo>
                  <a:pt x="979" y="669"/>
                </a:lnTo>
                <a:lnTo>
                  <a:pt x="983" y="677"/>
                </a:lnTo>
                <a:lnTo>
                  <a:pt x="987" y="690"/>
                </a:lnTo>
                <a:lnTo>
                  <a:pt x="991" y="702"/>
                </a:lnTo>
                <a:lnTo>
                  <a:pt x="995" y="718"/>
                </a:lnTo>
                <a:lnTo>
                  <a:pt x="995" y="726"/>
                </a:lnTo>
                <a:lnTo>
                  <a:pt x="999" y="734"/>
                </a:lnTo>
                <a:lnTo>
                  <a:pt x="1003" y="746"/>
                </a:lnTo>
                <a:lnTo>
                  <a:pt x="1007" y="758"/>
                </a:lnTo>
                <a:lnTo>
                  <a:pt x="1011" y="762"/>
                </a:lnTo>
                <a:lnTo>
                  <a:pt x="1015" y="762"/>
                </a:lnTo>
                <a:lnTo>
                  <a:pt x="1019" y="766"/>
                </a:lnTo>
                <a:lnTo>
                  <a:pt x="1027" y="766"/>
                </a:lnTo>
                <a:lnTo>
                  <a:pt x="1031" y="766"/>
                </a:lnTo>
                <a:lnTo>
                  <a:pt x="1035" y="766"/>
                </a:lnTo>
                <a:lnTo>
                  <a:pt x="1043" y="766"/>
                </a:lnTo>
                <a:lnTo>
                  <a:pt x="1047" y="770"/>
                </a:lnTo>
                <a:lnTo>
                  <a:pt x="1055" y="778"/>
                </a:lnTo>
                <a:lnTo>
                  <a:pt x="1067" y="786"/>
                </a:lnTo>
                <a:lnTo>
                  <a:pt x="1051" y="786"/>
                </a:lnTo>
                <a:lnTo>
                  <a:pt x="1055" y="794"/>
                </a:lnTo>
                <a:lnTo>
                  <a:pt x="1051" y="794"/>
                </a:lnTo>
                <a:lnTo>
                  <a:pt x="1047" y="790"/>
                </a:lnTo>
                <a:lnTo>
                  <a:pt x="1043" y="790"/>
                </a:lnTo>
                <a:lnTo>
                  <a:pt x="1035" y="790"/>
                </a:lnTo>
                <a:lnTo>
                  <a:pt x="1023" y="790"/>
                </a:lnTo>
                <a:lnTo>
                  <a:pt x="1023" y="798"/>
                </a:lnTo>
                <a:lnTo>
                  <a:pt x="1019" y="794"/>
                </a:lnTo>
                <a:lnTo>
                  <a:pt x="1011" y="790"/>
                </a:lnTo>
                <a:lnTo>
                  <a:pt x="999" y="782"/>
                </a:lnTo>
                <a:lnTo>
                  <a:pt x="987" y="778"/>
                </a:lnTo>
                <a:lnTo>
                  <a:pt x="979" y="770"/>
                </a:lnTo>
                <a:lnTo>
                  <a:pt x="971" y="762"/>
                </a:lnTo>
                <a:lnTo>
                  <a:pt x="967" y="750"/>
                </a:lnTo>
                <a:lnTo>
                  <a:pt x="910" y="629"/>
                </a:lnTo>
                <a:lnTo>
                  <a:pt x="906" y="649"/>
                </a:lnTo>
                <a:lnTo>
                  <a:pt x="882" y="601"/>
                </a:lnTo>
                <a:lnTo>
                  <a:pt x="882" y="629"/>
                </a:lnTo>
                <a:lnTo>
                  <a:pt x="882" y="621"/>
                </a:lnTo>
                <a:lnTo>
                  <a:pt x="878" y="613"/>
                </a:lnTo>
                <a:lnTo>
                  <a:pt x="878" y="601"/>
                </a:lnTo>
                <a:lnTo>
                  <a:pt x="874" y="589"/>
                </a:lnTo>
                <a:lnTo>
                  <a:pt x="870" y="581"/>
                </a:lnTo>
                <a:lnTo>
                  <a:pt x="866" y="573"/>
                </a:lnTo>
                <a:lnTo>
                  <a:pt x="866" y="593"/>
                </a:lnTo>
                <a:lnTo>
                  <a:pt x="866" y="601"/>
                </a:lnTo>
                <a:lnTo>
                  <a:pt x="866" y="605"/>
                </a:lnTo>
                <a:lnTo>
                  <a:pt x="866" y="605"/>
                </a:lnTo>
                <a:lnTo>
                  <a:pt x="862" y="609"/>
                </a:lnTo>
                <a:lnTo>
                  <a:pt x="858" y="589"/>
                </a:lnTo>
                <a:lnTo>
                  <a:pt x="854" y="573"/>
                </a:lnTo>
                <a:lnTo>
                  <a:pt x="846" y="556"/>
                </a:lnTo>
                <a:lnTo>
                  <a:pt x="838" y="544"/>
                </a:lnTo>
                <a:lnTo>
                  <a:pt x="834" y="556"/>
                </a:lnTo>
                <a:lnTo>
                  <a:pt x="830" y="565"/>
                </a:lnTo>
                <a:lnTo>
                  <a:pt x="830" y="577"/>
                </a:lnTo>
                <a:lnTo>
                  <a:pt x="834" y="585"/>
                </a:lnTo>
                <a:lnTo>
                  <a:pt x="818" y="565"/>
                </a:lnTo>
                <a:lnTo>
                  <a:pt x="814" y="581"/>
                </a:lnTo>
                <a:lnTo>
                  <a:pt x="810" y="597"/>
                </a:lnTo>
                <a:lnTo>
                  <a:pt x="810" y="613"/>
                </a:lnTo>
                <a:lnTo>
                  <a:pt x="806" y="629"/>
                </a:lnTo>
                <a:lnTo>
                  <a:pt x="798" y="601"/>
                </a:lnTo>
                <a:lnTo>
                  <a:pt x="790" y="653"/>
                </a:lnTo>
                <a:lnTo>
                  <a:pt x="785" y="633"/>
                </a:lnTo>
                <a:lnTo>
                  <a:pt x="777" y="649"/>
                </a:lnTo>
                <a:lnTo>
                  <a:pt x="773" y="665"/>
                </a:lnTo>
                <a:lnTo>
                  <a:pt x="769" y="681"/>
                </a:lnTo>
                <a:lnTo>
                  <a:pt x="765" y="698"/>
                </a:lnTo>
                <a:lnTo>
                  <a:pt x="761" y="726"/>
                </a:lnTo>
                <a:lnTo>
                  <a:pt x="757" y="742"/>
                </a:lnTo>
                <a:lnTo>
                  <a:pt x="757" y="746"/>
                </a:lnTo>
                <a:lnTo>
                  <a:pt x="753" y="754"/>
                </a:lnTo>
                <a:lnTo>
                  <a:pt x="749" y="766"/>
                </a:lnTo>
                <a:lnTo>
                  <a:pt x="749" y="774"/>
                </a:lnTo>
                <a:lnTo>
                  <a:pt x="749" y="778"/>
                </a:lnTo>
                <a:lnTo>
                  <a:pt x="749" y="782"/>
                </a:lnTo>
                <a:lnTo>
                  <a:pt x="753" y="786"/>
                </a:lnTo>
                <a:lnTo>
                  <a:pt x="757" y="786"/>
                </a:lnTo>
                <a:lnTo>
                  <a:pt x="765" y="786"/>
                </a:lnTo>
                <a:lnTo>
                  <a:pt x="777" y="786"/>
                </a:lnTo>
                <a:lnTo>
                  <a:pt x="790" y="790"/>
                </a:lnTo>
                <a:lnTo>
                  <a:pt x="794" y="790"/>
                </a:lnTo>
                <a:lnTo>
                  <a:pt x="798" y="794"/>
                </a:lnTo>
                <a:lnTo>
                  <a:pt x="802" y="798"/>
                </a:lnTo>
                <a:lnTo>
                  <a:pt x="802" y="802"/>
                </a:lnTo>
                <a:lnTo>
                  <a:pt x="814" y="810"/>
                </a:lnTo>
                <a:lnTo>
                  <a:pt x="794" y="806"/>
                </a:lnTo>
                <a:lnTo>
                  <a:pt x="802" y="815"/>
                </a:lnTo>
                <a:lnTo>
                  <a:pt x="798" y="815"/>
                </a:lnTo>
                <a:lnTo>
                  <a:pt x="794" y="815"/>
                </a:lnTo>
                <a:lnTo>
                  <a:pt x="790" y="815"/>
                </a:lnTo>
                <a:lnTo>
                  <a:pt x="781" y="815"/>
                </a:lnTo>
                <a:lnTo>
                  <a:pt x="777" y="815"/>
                </a:lnTo>
                <a:lnTo>
                  <a:pt x="777" y="819"/>
                </a:lnTo>
                <a:lnTo>
                  <a:pt x="769" y="815"/>
                </a:lnTo>
                <a:lnTo>
                  <a:pt x="753" y="815"/>
                </a:lnTo>
                <a:lnTo>
                  <a:pt x="749" y="815"/>
                </a:lnTo>
                <a:lnTo>
                  <a:pt x="741" y="815"/>
                </a:lnTo>
                <a:lnTo>
                  <a:pt x="737" y="815"/>
                </a:lnTo>
                <a:lnTo>
                  <a:pt x="733" y="810"/>
                </a:lnTo>
                <a:lnTo>
                  <a:pt x="725" y="802"/>
                </a:lnTo>
                <a:lnTo>
                  <a:pt x="721" y="794"/>
                </a:lnTo>
                <a:lnTo>
                  <a:pt x="717" y="786"/>
                </a:lnTo>
                <a:lnTo>
                  <a:pt x="717" y="774"/>
                </a:lnTo>
                <a:lnTo>
                  <a:pt x="717" y="762"/>
                </a:lnTo>
                <a:lnTo>
                  <a:pt x="717" y="734"/>
                </a:lnTo>
                <a:lnTo>
                  <a:pt x="717" y="710"/>
                </a:lnTo>
                <a:lnTo>
                  <a:pt x="717" y="685"/>
                </a:lnTo>
                <a:lnTo>
                  <a:pt x="717" y="673"/>
                </a:lnTo>
                <a:lnTo>
                  <a:pt x="717" y="669"/>
                </a:lnTo>
                <a:lnTo>
                  <a:pt x="717" y="665"/>
                </a:lnTo>
                <a:lnTo>
                  <a:pt x="705" y="669"/>
                </a:lnTo>
                <a:lnTo>
                  <a:pt x="705" y="657"/>
                </a:lnTo>
                <a:lnTo>
                  <a:pt x="709" y="645"/>
                </a:lnTo>
                <a:lnTo>
                  <a:pt x="709" y="633"/>
                </a:lnTo>
                <a:lnTo>
                  <a:pt x="709" y="621"/>
                </a:lnTo>
                <a:lnTo>
                  <a:pt x="697" y="661"/>
                </a:lnTo>
                <a:lnTo>
                  <a:pt x="701" y="641"/>
                </a:lnTo>
                <a:lnTo>
                  <a:pt x="701" y="621"/>
                </a:lnTo>
                <a:lnTo>
                  <a:pt x="697" y="601"/>
                </a:lnTo>
                <a:lnTo>
                  <a:pt x="693" y="581"/>
                </a:lnTo>
                <a:lnTo>
                  <a:pt x="685" y="613"/>
                </a:lnTo>
                <a:lnTo>
                  <a:pt x="685" y="597"/>
                </a:lnTo>
                <a:lnTo>
                  <a:pt x="681" y="581"/>
                </a:lnTo>
                <a:lnTo>
                  <a:pt x="681" y="565"/>
                </a:lnTo>
                <a:lnTo>
                  <a:pt x="681" y="552"/>
                </a:lnTo>
                <a:lnTo>
                  <a:pt x="669" y="573"/>
                </a:lnTo>
                <a:lnTo>
                  <a:pt x="665" y="556"/>
                </a:lnTo>
                <a:lnTo>
                  <a:pt x="665" y="548"/>
                </a:lnTo>
                <a:lnTo>
                  <a:pt x="665" y="536"/>
                </a:lnTo>
                <a:lnTo>
                  <a:pt x="657" y="548"/>
                </a:lnTo>
                <a:lnTo>
                  <a:pt x="649" y="556"/>
                </a:lnTo>
                <a:lnTo>
                  <a:pt x="640" y="569"/>
                </a:lnTo>
                <a:lnTo>
                  <a:pt x="628" y="573"/>
                </a:lnTo>
                <a:lnTo>
                  <a:pt x="636" y="552"/>
                </a:lnTo>
                <a:lnTo>
                  <a:pt x="632" y="552"/>
                </a:lnTo>
                <a:lnTo>
                  <a:pt x="628" y="552"/>
                </a:lnTo>
                <a:lnTo>
                  <a:pt x="620" y="556"/>
                </a:lnTo>
                <a:lnTo>
                  <a:pt x="612" y="565"/>
                </a:lnTo>
                <a:lnTo>
                  <a:pt x="612" y="573"/>
                </a:lnTo>
                <a:lnTo>
                  <a:pt x="612" y="548"/>
                </a:lnTo>
                <a:lnTo>
                  <a:pt x="608" y="552"/>
                </a:lnTo>
                <a:lnTo>
                  <a:pt x="604" y="556"/>
                </a:lnTo>
                <a:lnTo>
                  <a:pt x="596" y="569"/>
                </a:lnTo>
                <a:lnTo>
                  <a:pt x="588" y="581"/>
                </a:lnTo>
                <a:lnTo>
                  <a:pt x="584" y="589"/>
                </a:lnTo>
                <a:lnTo>
                  <a:pt x="580" y="601"/>
                </a:lnTo>
                <a:lnTo>
                  <a:pt x="572" y="613"/>
                </a:lnTo>
                <a:lnTo>
                  <a:pt x="564" y="621"/>
                </a:lnTo>
                <a:lnTo>
                  <a:pt x="560" y="625"/>
                </a:lnTo>
                <a:lnTo>
                  <a:pt x="552" y="629"/>
                </a:lnTo>
                <a:lnTo>
                  <a:pt x="548" y="637"/>
                </a:lnTo>
                <a:lnTo>
                  <a:pt x="544" y="641"/>
                </a:lnTo>
                <a:lnTo>
                  <a:pt x="540" y="649"/>
                </a:lnTo>
                <a:lnTo>
                  <a:pt x="532" y="653"/>
                </a:lnTo>
                <a:lnTo>
                  <a:pt x="532" y="629"/>
                </a:lnTo>
                <a:lnTo>
                  <a:pt x="524" y="633"/>
                </a:lnTo>
                <a:lnTo>
                  <a:pt x="520" y="637"/>
                </a:lnTo>
                <a:lnTo>
                  <a:pt x="516" y="645"/>
                </a:lnTo>
                <a:lnTo>
                  <a:pt x="512" y="649"/>
                </a:lnTo>
                <a:lnTo>
                  <a:pt x="508" y="661"/>
                </a:lnTo>
                <a:lnTo>
                  <a:pt x="504" y="673"/>
                </a:lnTo>
                <a:lnTo>
                  <a:pt x="499" y="653"/>
                </a:lnTo>
                <a:lnTo>
                  <a:pt x="483" y="665"/>
                </a:lnTo>
                <a:lnTo>
                  <a:pt x="467" y="673"/>
                </a:lnTo>
                <a:lnTo>
                  <a:pt x="451" y="681"/>
                </a:lnTo>
                <a:lnTo>
                  <a:pt x="435" y="685"/>
                </a:lnTo>
                <a:lnTo>
                  <a:pt x="435" y="694"/>
                </a:lnTo>
                <a:lnTo>
                  <a:pt x="435" y="698"/>
                </a:lnTo>
                <a:lnTo>
                  <a:pt x="435" y="702"/>
                </a:lnTo>
                <a:lnTo>
                  <a:pt x="439" y="706"/>
                </a:lnTo>
                <a:lnTo>
                  <a:pt x="439" y="706"/>
                </a:lnTo>
                <a:lnTo>
                  <a:pt x="471" y="706"/>
                </a:lnTo>
                <a:lnTo>
                  <a:pt x="479" y="706"/>
                </a:lnTo>
                <a:lnTo>
                  <a:pt x="483" y="706"/>
                </a:lnTo>
                <a:lnTo>
                  <a:pt x="487" y="710"/>
                </a:lnTo>
                <a:lnTo>
                  <a:pt x="491" y="714"/>
                </a:lnTo>
                <a:lnTo>
                  <a:pt x="508" y="730"/>
                </a:lnTo>
                <a:lnTo>
                  <a:pt x="508" y="730"/>
                </a:lnTo>
                <a:lnTo>
                  <a:pt x="520" y="742"/>
                </a:lnTo>
                <a:lnTo>
                  <a:pt x="504" y="738"/>
                </a:lnTo>
                <a:lnTo>
                  <a:pt x="508" y="746"/>
                </a:lnTo>
                <a:lnTo>
                  <a:pt x="495" y="742"/>
                </a:lnTo>
                <a:lnTo>
                  <a:pt x="499" y="746"/>
                </a:lnTo>
                <a:lnTo>
                  <a:pt x="504" y="750"/>
                </a:lnTo>
                <a:lnTo>
                  <a:pt x="504" y="754"/>
                </a:lnTo>
                <a:lnTo>
                  <a:pt x="508" y="762"/>
                </a:lnTo>
                <a:lnTo>
                  <a:pt x="520" y="778"/>
                </a:lnTo>
                <a:lnTo>
                  <a:pt x="504" y="770"/>
                </a:lnTo>
                <a:lnTo>
                  <a:pt x="504" y="774"/>
                </a:lnTo>
                <a:lnTo>
                  <a:pt x="499" y="774"/>
                </a:lnTo>
                <a:lnTo>
                  <a:pt x="495" y="778"/>
                </a:lnTo>
                <a:lnTo>
                  <a:pt x="491" y="774"/>
                </a:lnTo>
                <a:lnTo>
                  <a:pt x="495" y="786"/>
                </a:lnTo>
                <a:lnTo>
                  <a:pt x="483" y="774"/>
                </a:lnTo>
                <a:lnTo>
                  <a:pt x="479" y="774"/>
                </a:lnTo>
                <a:lnTo>
                  <a:pt x="479" y="774"/>
                </a:lnTo>
                <a:lnTo>
                  <a:pt x="471" y="774"/>
                </a:lnTo>
                <a:lnTo>
                  <a:pt x="471" y="782"/>
                </a:lnTo>
                <a:lnTo>
                  <a:pt x="455" y="774"/>
                </a:lnTo>
                <a:lnTo>
                  <a:pt x="447" y="774"/>
                </a:lnTo>
                <a:lnTo>
                  <a:pt x="443" y="774"/>
                </a:lnTo>
                <a:lnTo>
                  <a:pt x="443" y="770"/>
                </a:lnTo>
                <a:lnTo>
                  <a:pt x="439" y="766"/>
                </a:lnTo>
                <a:lnTo>
                  <a:pt x="439" y="774"/>
                </a:lnTo>
                <a:lnTo>
                  <a:pt x="431" y="758"/>
                </a:lnTo>
                <a:lnTo>
                  <a:pt x="427" y="758"/>
                </a:lnTo>
                <a:lnTo>
                  <a:pt x="423" y="754"/>
                </a:lnTo>
                <a:lnTo>
                  <a:pt x="415" y="750"/>
                </a:lnTo>
                <a:lnTo>
                  <a:pt x="403" y="746"/>
                </a:lnTo>
                <a:lnTo>
                  <a:pt x="399" y="742"/>
                </a:lnTo>
                <a:lnTo>
                  <a:pt x="399" y="742"/>
                </a:lnTo>
                <a:lnTo>
                  <a:pt x="399" y="738"/>
                </a:lnTo>
                <a:lnTo>
                  <a:pt x="391" y="730"/>
                </a:lnTo>
                <a:lnTo>
                  <a:pt x="383" y="722"/>
                </a:lnTo>
                <a:lnTo>
                  <a:pt x="375" y="718"/>
                </a:lnTo>
                <a:lnTo>
                  <a:pt x="367" y="714"/>
                </a:lnTo>
                <a:lnTo>
                  <a:pt x="346" y="706"/>
                </a:lnTo>
                <a:lnTo>
                  <a:pt x="338" y="702"/>
                </a:lnTo>
                <a:lnTo>
                  <a:pt x="330" y="694"/>
                </a:lnTo>
                <a:lnTo>
                  <a:pt x="326" y="690"/>
                </a:lnTo>
                <a:lnTo>
                  <a:pt x="322" y="685"/>
                </a:lnTo>
                <a:lnTo>
                  <a:pt x="318" y="677"/>
                </a:lnTo>
                <a:lnTo>
                  <a:pt x="318" y="673"/>
                </a:lnTo>
                <a:lnTo>
                  <a:pt x="322" y="657"/>
                </a:lnTo>
                <a:lnTo>
                  <a:pt x="326" y="645"/>
                </a:lnTo>
                <a:lnTo>
                  <a:pt x="318" y="633"/>
                </a:lnTo>
                <a:lnTo>
                  <a:pt x="314" y="625"/>
                </a:lnTo>
                <a:lnTo>
                  <a:pt x="310" y="617"/>
                </a:lnTo>
                <a:lnTo>
                  <a:pt x="314" y="609"/>
                </a:lnTo>
                <a:lnTo>
                  <a:pt x="314" y="605"/>
                </a:lnTo>
                <a:lnTo>
                  <a:pt x="322" y="597"/>
                </a:lnTo>
                <a:lnTo>
                  <a:pt x="338" y="581"/>
                </a:lnTo>
                <a:lnTo>
                  <a:pt x="310" y="597"/>
                </a:lnTo>
                <a:lnTo>
                  <a:pt x="310" y="589"/>
                </a:lnTo>
                <a:lnTo>
                  <a:pt x="310" y="581"/>
                </a:lnTo>
                <a:lnTo>
                  <a:pt x="310" y="569"/>
                </a:lnTo>
                <a:lnTo>
                  <a:pt x="306" y="560"/>
                </a:lnTo>
                <a:lnTo>
                  <a:pt x="302" y="573"/>
                </a:lnTo>
                <a:lnTo>
                  <a:pt x="298" y="589"/>
                </a:lnTo>
                <a:lnTo>
                  <a:pt x="294" y="601"/>
                </a:lnTo>
                <a:lnTo>
                  <a:pt x="290" y="617"/>
                </a:lnTo>
                <a:lnTo>
                  <a:pt x="282" y="629"/>
                </a:lnTo>
                <a:lnTo>
                  <a:pt x="274" y="641"/>
                </a:lnTo>
                <a:lnTo>
                  <a:pt x="262" y="649"/>
                </a:lnTo>
                <a:lnTo>
                  <a:pt x="254" y="653"/>
                </a:lnTo>
                <a:lnTo>
                  <a:pt x="246" y="669"/>
                </a:lnTo>
                <a:lnTo>
                  <a:pt x="238" y="681"/>
                </a:lnTo>
                <a:lnTo>
                  <a:pt x="234" y="685"/>
                </a:lnTo>
                <a:lnTo>
                  <a:pt x="226" y="690"/>
                </a:lnTo>
                <a:lnTo>
                  <a:pt x="222" y="694"/>
                </a:lnTo>
                <a:lnTo>
                  <a:pt x="214" y="694"/>
                </a:lnTo>
                <a:lnTo>
                  <a:pt x="214" y="677"/>
                </a:lnTo>
                <a:lnTo>
                  <a:pt x="214" y="669"/>
                </a:lnTo>
                <a:lnTo>
                  <a:pt x="209" y="661"/>
                </a:lnTo>
                <a:lnTo>
                  <a:pt x="205" y="677"/>
                </a:lnTo>
                <a:lnTo>
                  <a:pt x="197" y="690"/>
                </a:lnTo>
                <a:lnTo>
                  <a:pt x="189" y="706"/>
                </a:lnTo>
                <a:lnTo>
                  <a:pt x="181" y="718"/>
                </a:lnTo>
                <a:lnTo>
                  <a:pt x="181" y="698"/>
                </a:lnTo>
                <a:lnTo>
                  <a:pt x="181" y="690"/>
                </a:lnTo>
                <a:lnTo>
                  <a:pt x="181" y="690"/>
                </a:lnTo>
                <a:lnTo>
                  <a:pt x="181" y="681"/>
                </a:lnTo>
                <a:lnTo>
                  <a:pt x="173" y="698"/>
                </a:lnTo>
                <a:lnTo>
                  <a:pt x="169" y="718"/>
                </a:lnTo>
                <a:lnTo>
                  <a:pt x="161" y="726"/>
                </a:lnTo>
                <a:lnTo>
                  <a:pt x="157" y="730"/>
                </a:lnTo>
                <a:lnTo>
                  <a:pt x="153" y="738"/>
                </a:lnTo>
                <a:lnTo>
                  <a:pt x="145" y="746"/>
                </a:lnTo>
                <a:lnTo>
                  <a:pt x="145" y="726"/>
                </a:lnTo>
                <a:lnTo>
                  <a:pt x="145" y="714"/>
                </a:lnTo>
                <a:lnTo>
                  <a:pt x="141" y="710"/>
                </a:lnTo>
                <a:lnTo>
                  <a:pt x="141" y="706"/>
                </a:lnTo>
                <a:lnTo>
                  <a:pt x="133" y="734"/>
                </a:lnTo>
                <a:lnTo>
                  <a:pt x="129" y="746"/>
                </a:lnTo>
                <a:lnTo>
                  <a:pt x="125" y="762"/>
                </a:lnTo>
                <a:lnTo>
                  <a:pt x="117" y="774"/>
                </a:lnTo>
                <a:lnTo>
                  <a:pt x="109" y="786"/>
                </a:lnTo>
                <a:lnTo>
                  <a:pt x="101" y="798"/>
                </a:lnTo>
                <a:lnTo>
                  <a:pt x="93" y="806"/>
                </a:lnTo>
                <a:lnTo>
                  <a:pt x="89" y="798"/>
                </a:lnTo>
                <a:lnTo>
                  <a:pt x="85" y="810"/>
                </a:lnTo>
                <a:lnTo>
                  <a:pt x="77" y="827"/>
                </a:lnTo>
                <a:lnTo>
                  <a:pt x="69" y="839"/>
                </a:lnTo>
                <a:lnTo>
                  <a:pt x="60" y="851"/>
                </a:lnTo>
                <a:lnTo>
                  <a:pt x="60" y="827"/>
                </a:lnTo>
                <a:lnTo>
                  <a:pt x="56" y="835"/>
                </a:lnTo>
                <a:lnTo>
                  <a:pt x="52" y="847"/>
                </a:lnTo>
                <a:lnTo>
                  <a:pt x="48" y="855"/>
                </a:lnTo>
                <a:lnTo>
                  <a:pt x="40" y="863"/>
                </a:lnTo>
                <a:lnTo>
                  <a:pt x="40" y="843"/>
                </a:lnTo>
                <a:lnTo>
                  <a:pt x="20" y="8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16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" y="1143000"/>
            <a:ext cx="8991600" cy="46021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dirty="0"/>
              <a:t>No canine rabies in U.S</a:t>
            </a:r>
            <a:r>
              <a:rPr lang="en-US" sz="2000" dirty="0" smtClean="0"/>
              <a:t>. </a:t>
            </a:r>
            <a:r>
              <a:rPr lang="en-US" sz="2000" dirty="0"/>
              <a:t>since </a:t>
            </a:r>
            <a:r>
              <a:rPr lang="en-US" sz="2000" dirty="0" smtClean="0"/>
              <a:t>2004, declared free in 2007</a:t>
            </a:r>
            <a:endParaRPr lang="en-US" sz="2000" dirty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dirty="0" smtClean="0"/>
              <a:t>One gray </a:t>
            </a:r>
            <a:r>
              <a:rPr lang="en-US" sz="2000" dirty="0"/>
              <a:t>fox </a:t>
            </a:r>
            <a:r>
              <a:rPr lang="en-US" sz="2000" dirty="0" smtClean="0"/>
              <a:t>rabies case </a:t>
            </a:r>
            <a:r>
              <a:rPr lang="en-US" sz="2000" dirty="0"/>
              <a:t>in Texas </a:t>
            </a:r>
            <a:r>
              <a:rPr lang="en-US" sz="2000" dirty="0" smtClean="0"/>
              <a:t>since </a:t>
            </a:r>
            <a:r>
              <a:rPr lang="en-US" sz="2000" dirty="0"/>
              <a:t>May 2009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dirty="0" smtClean="0"/>
              <a:t>No appreciable spread </a:t>
            </a:r>
            <a:r>
              <a:rPr lang="en-US" sz="2000" dirty="0"/>
              <a:t>of raccoon </a:t>
            </a:r>
            <a:r>
              <a:rPr lang="en-US" sz="2000" dirty="0" smtClean="0"/>
              <a:t>rabies to the West</a:t>
            </a:r>
            <a:endParaRPr lang="en-US" sz="2000" dirty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dirty="0" smtClean="0"/>
              <a:t>Also: No cases of bat-like virus in gray foxes near Flagstaff, AZ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dirty="0" smtClean="0"/>
              <a:t>Also: Conducted </a:t>
            </a:r>
            <a:r>
              <a:rPr lang="en-US" sz="2000" dirty="0"/>
              <a:t>broad scale </a:t>
            </a:r>
            <a:r>
              <a:rPr lang="en-US" sz="2000" dirty="0" smtClean="0"/>
              <a:t>ONRAB Field </a:t>
            </a:r>
            <a:r>
              <a:rPr lang="en-US" sz="2000" dirty="0"/>
              <a:t>Trials in </a:t>
            </a:r>
            <a:r>
              <a:rPr lang="en-US" sz="2000" dirty="0" smtClean="0"/>
              <a:t>5 states (2011-2014)</a:t>
            </a:r>
            <a:endParaRPr lang="en-US" sz="2000" dirty="0"/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7422965"/>
              </p:ext>
            </p:extLst>
          </p:nvPr>
        </p:nvGraphicFramePr>
        <p:xfrm>
          <a:off x="4343400" y="4494310"/>
          <a:ext cx="4648200" cy="2192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2" descr="https://naturalunseenhazards.files.wordpress.com/2011/04/10875359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4953000"/>
            <a:ext cx="1524000" cy="1143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/>
          <p:cNvSpPr/>
          <p:nvPr/>
        </p:nvSpPr>
        <p:spPr>
          <a:xfrm>
            <a:off x="6282460" y="4494311"/>
            <a:ext cx="14283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Canine Variant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90600" y="87868"/>
            <a:ext cx="8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Cooperative Rabies Management Program Accomplishments</a:t>
            </a:r>
            <a:endParaRPr lang="en-US" b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3" y="3984983"/>
            <a:ext cx="4009697" cy="27014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  <a:extLst/>
        </p:spPr>
      </p:pic>
      <p:pic>
        <p:nvPicPr>
          <p:cNvPr id="14" name="Picture 2" descr="COYOTE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6903" y="4376738"/>
            <a:ext cx="863812" cy="1276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86528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1" t="19737" r="15651" b="9930"/>
          <a:stretch/>
        </p:blipFill>
        <p:spPr bwMode="auto">
          <a:xfrm>
            <a:off x="0" y="255049"/>
            <a:ext cx="9144000" cy="6347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633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5181600" cy="29546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2400" b="1" u="sng" dirty="0" smtClean="0"/>
              <a:t>Contingency actions are considered: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/>
              <a:t>rabies case(s) &gt; 80 km beyond ORV zones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/>
              <a:t>rabies case (s) </a:t>
            </a:r>
            <a:r>
              <a:rPr lang="en-US" dirty="0"/>
              <a:t>just beyond </a:t>
            </a:r>
            <a:r>
              <a:rPr lang="en-US" dirty="0" smtClean="0"/>
              <a:t>ORV zones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/>
              <a:t>rabies </a:t>
            </a:r>
            <a:r>
              <a:rPr lang="en-US" dirty="0"/>
              <a:t>case(s) </a:t>
            </a:r>
            <a:r>
              <a:rPr lang="en-US" dirty="0" smtClean="0"/>
              <a:t>where ORV is not present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p</a:t>
            </a:r>
            <a:r>
              <a:rPr lang="en-US" dirty="0" smtClean="0"/>
              <a:t>erpetuation of </a:t>
            </a:r>
            <a:r>
              <a:rPr lang="en-US" dirty="0"/>
              <a:t>rabies cases </a:t>
            </a:r>
            <a:r>
              <a:rPr lang="en-US" dirty="0" smtClean="0"/>
              <a:t>in </a:t>
            </a:r>
            <a:r>
              <a:rPr lang="en-US" dirty="0"/>
              <a:t>ORV </a:t>
            </a:r>
            <a:r>
              <a:rPr lang="en-US" dirty="0" smtClean="0"/>
              <a:t>zones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/>
              <a:t>e</a:t>
            </a:r>
            <a:r>
              <a:rPr lang="en-US" dirty="0" smtClean="0"/>
              <a:t>merging “hotspots” within an ORV zone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/>
              <a:t>epizootic </a:t>
            </a:r>
            <a:r>
              <a:rPr lang="en-US" dirty="0"/>
              <a:t>approaching an </a:t>
            </a:r>
            <a:r>
              <a:rPr lang="en-US" dirty="0" smtClean="0"/>
              <a:t>ORV zone</a:t>
            </a:r>
            <a:endParaRPr lang="en-US" dirty="0"/>
          </a:p>
        </p:txBody>
      </p:sp>
      <p:pic>
        <p:nvPicPr>
          <p:cNvPr id="5" name="Picture 2" descr="C:\Users\kmnelson\Dropbox\Kathy (3)\FY2014_Species_Vaccine.pn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9" t="2934" r="1530" b="2091"/>
          <a:stretch/>
        </p:blipFill>
        <p:spPr bwMode="auto">
          <a:xfrm>
            <a:off x="5562600" y="152400"/>
            <a:ext cx="3428999" cy="65532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kmnelson\Dropbox\Kathy (3)\FY2014_Species_Vaccine.pn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 t="5887" r="83365" b="87936"/>
          <a:stretch/>
        </p:blipFill>
        <p:spPr bwMode="auto">
          <a:xfrm>
            <a:off x="6757736" y="304800"/>
            <a:ext cx="1038725" cy="4888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141" y="5421868"/>
            <a:ext cx="525958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Implementation of a contingency action is risk based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7"/>
          <a:stretch/>
        </p:blipFill>
        <p:spPr>
          <a:xfrm>
            <a:off x="8077200" y="2819400"/>
            <a:ext cx="1002030" cy="21680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942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8" name="Text Box 8"/>
          <p:cNvSpPr txBox="1">
            <a:spLocks noChangeArrowheads="1"/>
          </p:cNvSpPr>
          <p:nvPr/>
        </p:nvSpPr>
        <p:spPr bwMode="auto">
          <a:xfrm>
            <a:off x="685800" y="1752600"/>
            <a:ext cx="7613650" cy="207441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Enhanced rabies surveillance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Oral rabies vaccination (75/150 baits/km</a:t>
            </a:r>
            <a:r>
              <a:rPr lang="en-US" sz="2800" baseline="30000" dirty="0">
                <a:solidFill>
                  <a:prstClr val="black"/>
                </a:solidFill>
                <a:latin typeface="Arial" charset="0"/>
              </a:rPr>
              <a:t>2</a:t>
            </a:r>
            <a:r>
              <a:rPr lang="en-US" sz="2800" dirty="0">
                <a:solidFill>
                  <a:prstClr val="black"/>
                </a:solidFill>
                <a:latin typeface="Arial" charset="0"/>
              </a:rPr>
              <a:t>)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Trap-vaccinate-release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Local population </a:t>
            </a:r>
            <a:r>
              <a:rPr lang="en-US" sz="2800" dirty="0" smtClean="0">
                <a:solidFill>
                  <a:prstClr val="black"/>
                </a:solidFill>
                <a:latin typeface="Arial" charset="0"/>
              </a:rPr>
              <a:t>reduction and testing</a:t>
            </a: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587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484688"/>
            <a:ext cx="2895600" cy="22209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158730" name="Picture 10" descr="100_1668"/>
          <p:cNvPicPr>
            <a:picLocks noChangeAspect="1" noChangeArrowheads="1"/>
          </p:cNvPicPr>
          <p:nvPr/>
        </p:nvPicPr>
        <p:blipFill>
          <a:blip r:embed="rId5" cstate="print"/>
          <a:srcRect l="15384"/>
          <a:stretch>
            <a:fillRect/>
          </a:stretch>
        </p:blipFill>
        <p:spPr bwMode="auto">
          <a:xfrm>
            <a:off x="3276600" y="4476750"/>
            <a:ext cx="2514600" cy="22288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133600" y="609600"/>
            <a:ext cx="419100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black"/>
                </a:solidFill>
              </a:rPr>
              <a:t>Contingency Actions</a:t>
            </a:r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6019800" y="4457700"/>
          <a:ext cx="3019425" cy="226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3" name="Slide" r:id="rId6" imgW="5143680" imgH="3429000" progId="PowerPoint.Slide.8">
                  <p:embed/>
                </p:oleObj>
              </mc:Choice>
              <mc:Fallback>
                <p:oleObj name="Slide" r:id="rId6" imgW="5143680" imgH="3429000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4457700"/>
                        <a:ext cx="3019425" cy="226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35921" dir="2700000" algn="ctr" rotWithShape="0">
                          <a:schemeClr val="tx1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455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Oval 2"/>
          <p:cNvSpPr>
            <a:spLocks noChangeArrowheads="1"/>
          </p:cNvSpPr>
          <p:nvPr/>
        </p:nvSpPr>
        <p:spPr bwMode="auto">
          <a:xfrm>
            <a:off x="4817995" y="3959189"/>
            <a:ext cx="2514600" cy="1397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Rabies control/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elimination</a:t>
            </a:r>
          </a:p>
        </p:txBody>
      </p:sp>
      <p:sp>
        <p:nvSpPr>
          <p:cNvPr id="932867" name="Oval 3"/>
          <p:cNvSpPr>
            <a:spLocks noChangeArrowheads="1"/>
          </p:cNvSpPr>
          <p:nvPr/>
        </p:nvSpPr>
        <p:spPr bwMode="auto">
          <a:xfrm>
            <a:off x="6702550" y="231099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Enhanced rabies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</a:rPr>
              <a:t>Surveillance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8" name="Oval 4"/>
          <p:cNvSpPr>
            <a:spLocks noChangeArrowheads="1"/>
          </p:cNvSpPr>
          <p:nvPr/>
        </p:nvSpPr>
        <p:spPr bwMode="auto">
          <a:xfrm>
            <a:off x="152400" y="279440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Research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9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32885" name="Oval 21"/>
          <p:cNvSpPr>
            <a:spLocks noChangeArrowheads="1"/>
          </p:cNvSpPr>
          <p:nvPr/>
        </p:nvSpPr>
        <p:spPr bwMode="auto">
          <a:xfrm>
            <a:off x="1371600" y="45720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Monitoring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65">
            <a:off x="4793484" y="1581941"/>
            <a:ext cx="2276475" cy="58578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60406">
            <a:off x="1534655" y="1933523"/>
            <a:ext cx="2114719" cy="58578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66435">
            <a:off x="1981634" y="2838878"/>
            <a:ext cx="3243206" cy="64233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7689">
            <a:off x="3905861" y="2411275"/>
            <a:ext cx="2702645" cy="585787"/>
          </a:xfrm>
          <a:prstGeom prst="rect">
            <a:avLst/>
          </a:prstGeom>
        </p:spPr>
      </p:pic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rgbClr val="9966FF">
                <a:alpha val="40000"/>
              </a:srgbClr>
            </a:glow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srgbClr val="FF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568" y="4320381"/>
            <a:ext cx="2633663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549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23" name="Picture 3" descr="Untitled-8"/>
          <p:cNvPicPr>
            <a:picLocks noGrp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9088" y="4159250"/>
            <a:ext cx="3562350" cy="2378075"/>
          </a:xfrm>
          <a:noFill/>
          <a:ln w="57150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15526" name="Picture 6" descr="Collared_coon_in_tra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3346450"/>
            <a:ext cx="3475037" cy="2606675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juvtooth3"/>
          <p:cNvPicPr>
            <a:picLocks noChangeAspect="1" noChangeArrowheads="1"/>
          </p:cNvPicPr>
          <p:nvPr/>
        </p:nvPicPr>
        <p:blipFill>
          <a:blip r:embed="rId6" cstate="print"/>
          <a:srcRect b="6209"/>
          <a:stretch>
            <a:fillRect/>
          </a:stretch>
        </p:blipFill>
        <p:spPr bwMode="auto">
          <a:xfrm>
            <a:off x="1792285" y="609600"/>
            <a:ext cx="1103315" cy="8365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5" descr="tooth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609599"/>
            <a:ext cx="1115374" cy="836531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82563" y="82190"/>
            <a:ext cx="3962400" cy="369332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>
            <a:solidFill>
              <a:srgbClr val="5FAD7D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First pre-molars for Age/Tetracycline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2916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46"/>
          <p:cNvSpPr>
            <a:spLocks noChangeArrowheads="1"/>
          </p:cNvSpPr>
          <p:nvPr/>
        </p:nvSpPr>
        <p:spPr bwMode="auto">
          <a:xfrm>
            <a:off x="157163" y="5715000"/>
            <a:ext cx="8837612" cy="695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>
              <a:solidFill>
                <a:srgbClr val="000000"/>
              </a:solidFill>
            </a:endParaRPr>
          </a:p>
        </p:txBody>
      </p:sp>
      <p:graphicFrame>
        <p:nvGraphicFramePr>
          <p:cNvPr id="34" name="Object 13"/>
          <p:cNvGraphicFramePr>
            <a:graphicFrameLocks noChangeAspect="1"/>
          </p:cNvGraphicFramePr>
          <p:nvPr/>
        </p:nvGraphicFramePr>
        <p:xfrm>
          <a:off x="200025" y="1219200"/>
          <a:ext cx="8943975" cy="476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7" name="Chart" r:id="rId4" imgW="8943887" imgH="4619478" progId="Excel.Sheet.8">
                  <p:embed/>
                </p:oleObj>
              </mc:Choice>
              <mc:Fallback>
                <p:oleObj name="Chart" r:id="rId4" imgW="8943887" imgH="4619478" progId="Excel.Sheet.8">
                  <p:embed/>
                  <p:pic>
                    <p:nvPicPr>
                      <p:cNvPr id="0" name=""/>
                      <p:cNvPicPr>
                        <a:picLocks noRot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" y="1219200"/>
                        <a:ext cx="8943975" cy="476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14"/>
          <p:cNvSpPr>
            <a:spLocks noChangeArrowheads="1"/>
          </p:cNvSpPr>
          <p:nvPr/>
        </p:nvSpPr>
        <p:spPr bwMode="auto">
          <a:xfrm>
            <a:off x="886325" y="1484700"/>
            <a:ext cx="8112125" cy="1903413"/>
          </a:xfrm>
          <a:prstGeom prst="rect">
            <a:avLst/>
          </a:prstGeom>
          <a:gradFill rotWithShape="1">
            <a:gsLst>
              <a:gs pos="0">
                <a:srgbClr val="BBE0E3">
                  <a:gamma/>
                  <a:shade val="36471"/>
                  <a:invGamma/>
                </a:srgbClr>
              </a:gs>
              <a:gs pos="100000">
                <a:srgbClr val="BBE0E3">
                  <a:alpha val="25000"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>
              <a:solidFill>
                <a:srgbClr val="000000"/>
              </a:solidFill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811963" y="1616075"/>
            <a:ext cx="2019300" cy="1241425"/>
            <a:chOff x="4396" y="1107"/>
            <a:chExt cx="1272" cy="78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4479" y="1218"/>
              <a:ext cx="192" cy="0"/>
              <a:chOff x="4800" y="432"/>
              <a:chExt cx="192" cy="0"/>
            </a:xfrm>
          </p:grpSpPr>
          <p:sp>
            <p:nvSpPr>
              <p:cNvPr id="44" name="Line 4"/>
              <p:cNvSpPr>
                <a:spLocks noChangeShapeType="1"/>
              </p:cNvSpPr>
              <p:nvPr/>
            </p:nvSpPr>
            <p:spPr bwMode="auto">
              <a:xfrm>
                <a:off x="4800" y="432"/>
                <a:ext cx="9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diamond" w="lg" len="lg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Line 5"/>
              <p:cNvSpPr>
                <a:spLocks noChangeShapeType="1"/>
              </p:cNvSpPr>
              <p:nvPr/>
            </p:nvSpPr>
            <p:spPr bwMode="auto">
              <a:xfrm flipH="1">
                <a:off x="4896" y="432"/>
                <a:ext cx="9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diamond" w="lg" len="lg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8" name="Text Box 6"/>
            <p:cNvSpPr txBox="1">
              <a:spLocks noChangeArrowheads="1"/>
            </p:cNvSpPr>
            <p:nvPr/>
          </p:nvSpPr>
          <p:spPr bwMode="auto">
            <a:xfrm>
              <a:off x="4685" y="1132"/>
              <a:ext cx="3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kern="0" dirty="0">
                  <a:solidFill>
                    <a:srgbClr val="000000"/>
                  </a:solidFill>
                </a:rPr>
                <a:t>Mean</a:t>
              </a:r>
            </a:p>
          </p:txBody>
        </p:sp>
        <p:sp>
          <p:nvSpPr>
            <p:cNvPr id="39" name="Line 7"/>
            <p:cNvSpPr>
              <a:spLocks noChangeShapeType="1"/>
            </p:cNvSpPr>
            <p:nvPr/>
          </p:nvSpPr>
          <p:spPr bwMode="auto">
            <a:xfrm>
              <a:off x="4575" y="1372"/>
              <a:ext cx="0" cy="1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40" name="Text Box 8"/>
            <p:cNvSpPr txBox="1">
              <a:spLocks noChangeArrowheads="1"/>
            </p:cNvSpPr>
            <p:nvPr/>
          </p:nvSpPr>
          <p:spPr bwMode="auto">
            <a:xfrm>
              <a:off x="4685" y="1382"/>
              <a:ext cx="40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kern="0" dirty="0">
                  <a:solidFill>
                    <a:srgbClr val="000000"/>
                  </a:solidFill>
                </a:rPr>
                <a:t>Range</a:t>
              </a:r>
            </a:p>
          </p:txBody>
        </p:sp>
        <p:sp>
          <p:nvSpPr>
            <p:cNvPr id="41" name="Rectangle 9"/>
            <p:cNvSpPr>
              <a:spLocks noChangeArrowheads="1"/>
            </p:cNvSpPr>
            <p:nvPr/>
          </p:nvSpPr>
          <p:spPr bwMode="auto">
            <a:xfrm>
              <a:off x="4459" y="1632"/>
              <a:ext cx="232" cy="1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42" name="Text Box 10"/>
            <p:cNvSpPr txBox="1">
              <a:spLocks noChangeArrowheads="1"/>
            </p:cNvSpPr>
            <p:nvPr/>
          </p:nvSpPr>
          <p:spPr bwMode="auto">
            <a:xfrm>
              <a:off x="4685" y="1638"/>
              <a:ext cx="98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kern="0" dirty="0">
                  <a:solidFill>
                    <a:srgbClr val="000000"/>
                  </a:solidFill>
                </a:rPr>
                <a:t>Standard deviation</a:t>
              </a:r>
            </a:p>
          </p:txBody>
        </p:sp>
        <p:sp>
          <p:nvSpPr>
            <p:cNvPr id="43" name="Rectangle 11"/>
            <p:cNvSpPr>
              <a:spLocks noChangeArrowheads="1"/>
            </p:cNvSpPr>
            <p:nvPr/>
          </p:nvSpPr>
          <p:spPr bwMode="auto">
            <a:xfrm>
              <a:off x="4396" y="1107"/>
              <a:ext cx="1272" cy="78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46" name="Text Box 57"/>
          <p:cNvSpPr txBox="1">
            <a:spLocks noChangeArrowheads="1"/>
          </p:cNvSpPr>
          <p:nvPr/>
        </p:nvSpPr>
        <p:spPr bwMode="auto">
          <a:xfrm>
            <a:off x="815975" y="5927725"/>
            <a:ext cx="60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462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2</a:t>
            </a:r>
          </a:p>
        </p:txBody>
      </p:sp>
      <p:sp>
        <p:nvSpPr>
          <p:cNvPr id="47" name="Text Box 57"/>
          <p:cNvSpPr txBox="1">
            <a:spLocks noChangeArrowheads="1"/>
          </p:cNvSpPr>
          <p:nvPr/>
        </p:nvSpPr>
        <p:spPr bwMode="auto">
          <a:xfrm>
            <a:off x="1444625" y="5927725"/>
            <a:ext cx="60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574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2</a:t>
            </a:r>
          </a:p>
        </p:txBody>
      </p:sp>
      <p:sp>
        <p:nvSpPr>
          <p:cNvPr id="48" name="Text Box 57"/>
          <p:cNvSpPr txBox="1">
            <a:spLocks noChangeArrowheads="1"/>
          </p:cNvSpPr>
          <p:nvPr/>
        </p:nvSpPr>
        <p:spPr bwMode="auto">
          <a:xfrm>
            <a:off x="2074863" y="5927725"/>
            <a:ext cx="608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392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2</a:t>
            </a:r>
          </a:p>
        </p:txBody>
      </p:sp>
      <p:sp>
        <p:nvSpPr>
          <p:cNvPr id="49" name="Text Box 57"/>
          <p:cNvSpPr txBox="1">
            <a:spLocks noChangeArrowheads="1"/>
          </p:cNvSpPr>
          <p:nvPr/>
        </p:nvSpPr>
        <p:spPr bwMode="auto">
          <a:xfrm>
            <a:off x="2703513" y="5927725"/>
            <a:ext cx="608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154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2</a:t>
            </a:r>
          </a:p>
        </p:txBody>
      </p:sp>
      <p:sp>
        <p:nvSpPr>
          <p:cNvPr id="50" name="Text Box 57"/>
          <p:cNvSpPr txBox="1">
            <a:spLocks noChangeArrowheads="1"/>
          </p:cNvSpPr>
          <p:nvPr/>
        </p:nvSpPr>
        <p:spPr bwMode="auto">
          <a:xfrm>
            <a:off x="3333750" y="5927725"/>
            <a:ext cx="677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1442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6</a:t>
            </a:r>
          </a:p>
        </p:txBody>
      </p:sp>
      <p:sp>
        <p:nvSpPr>
          <p:cNvPr id="51" name="Text Box 57"/>
          <p:cNvSpPr txBox="1">
            <a:spLocks noChangeArrowheads="1"/>
          </p:cNvSpPr>
          <p:nvPr/>
        </p:nvSpPr>
        <p:spPr bwMode="auto">
          <a:xfrm>
            <a:off x="4032250" y="5927725"/>
            <a:ext cx="677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1591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8</a:t>
            </a:r>
          </a:p>
        </p:txBody>
      </p:sp>
      <p:sp>
        <p:nvSpPr>
          <p:cNvPr id="52" name="Text Box 57"/>
          <p:cNvSpPr txBox="1">
            <a:spLocks noChangeArrowheads="1"/>
          </p:cNvSpPr>
          <p:nvPr/>
        </p:nvSpPr>
        <p:spPr bwMode="auto">
          <a:xfrm>
            <a:off x="4732338" y="59277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2996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13</a:t>
            </a:r>
          </a:p>
        </p:txBody>
      </p:sp>
      <p:sp>
        <p:nvSpPr>
          <p:cNvPr id="53" name="Text Box 57"/>
          <p:cNvSpPr txBox="1">
            <a:spLocks noChangeArrowheads="1"/>
          </p:cNvSpPr>
          <p:nvPr/>
        </p:nvSpPr>
        <p:spPr bwMode="auto">
          <a:xfrm>
            <a:off x="5430838" y="59277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4051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14</a:t>
            </a:r>
          </a:p>
        </p:txBody>
      </p:sp>
      <p:sp>
        <p:nvSpPr>
          <p:cNvPr id="54" name="Text Box 57"/>
          <p:cNvSpPr txBox="1">
            <a:spLocks noChangeArrowheads="1"/>
          </p:cNvSpPr>
          <p:nvPr/>
        </p:nvSpPr>
        <p:spPr bwMode="auto">
          <a:xfrm>
            <a:off x="6130925" y="5927725"/>
            <a:ext cx="677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4458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15</a:t>
            </a:r>
          </a:p>
        </p:txBody>
      </p:sp>
      <p:sp>
        <p:nvSpPr>
          <p:cNvPr id="55" name="Text Box 57"/>
          <p:cNvSpPr txBox="1">
            <a:spLocks noChangeArrowheads="1"/>
          </p:cNvSpPr>
          <p:nvPr/>
        </p:nvSpPr>
        <p:spPr bwMode="auto">
          <a:xfrm>
            <a:off x="6829425" y="5927725"/>
            <a:ext cx="677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3050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15</a:t>
            </a:r>
          </a:p>
        </p:txBody>
      </p:sp>
      <p:sp>
        <p:nvSpPr>
          <p:cNvPr id="56" name="Text Box 57"/>
          <p:cNvSpPr txBox="1">
            <a:spLocks noChangeArrowheads="1"/>
          </p:cNvSpPr>
          <p:nvPr/>
        </p:nvSpPr>
        <p:spPr bwMode="auto">
          <a:xfrm>
            <a:off x="7529513" y="59277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5537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15</a:t>
            </a:r>
          </a:p>
        </p:txBody>
      </p:sp>
      <p:sp>
        <p:nvSpPr>
          <p:cNvPr id="57" name="Text Box 57"/>
          <p:cNvSpPr txBox="1">
            <a:spLocks noChangeArrowheads="1"/>
          </p:cNvSpPr>
          <p:nvPr/>
        </p:nvSpPr>
        <p:spPr bwMode="auto">
          <a:xfrm>
            <a:off x="8229600" y="5927725"/>
            <a:ext cx="677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4195</a:t>
            </a:r>
          </a:p>
          <a:p>
            <a:pPr algn="ctr" defTabSz="43195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14</a:t>
            </a: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1676400" y="6248400"/>
            <a:ext cx="3059113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</a:t>
            </a:r>
            <a:r>
              <a:rPr lang="en-US" sz="1000" kern="0" baseline="-25000" dirty="0">
                <a:solidFill>
                  <a:srgbClr val="000000"/>
                </a:solidFill>
              </a:rPr>
              <a:t>s</a:t>
            </a:r>
            <a:r>
              <a:rPr lang="en-US" sz="1000" kern="0" dirty="0">
                <a:solidFill>
                  <a:srgbClr val="000000"/>
                </a:solidFill>
              </a:rPr>
              <a:t> = number of states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7467600" y="6553200"/>
            <a:ext cx="1523999" cy="252729"/>
            <a:chOff x="4512" y="4121"/>
            <a:chExt cx="1200" cy="199"/>
          </a:xfrm>
        </p:grpSpPr>
        <p:sp>
          <p:nvSpPr>
            <p:cNvPr id="36" name="AutoShape 3"/>
            <p:cNvSpPr>
              <a:spLocks noChangeAspect="1" noChangeArrowheads="1" noTextEdit="1"/>
            </p:cNvSpPr>
            <p:nvPr/>
          </p:nvSpPr>
          <p:spPr bwMode="auto">
            <a:xfrm>
              <a:off x="4512" y="4121"/>
              <a:ext cx="1200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4754" y="4121"/>
              <a:ext cx="89" cy="86"/>
            </a:xfrm>
            <a:custGeom>
              <a:avLst/>
              <a:gdLst/>
              <a:ahLst/>
              <a:cxnLst>
                <a:cxn ang="0">
                  <a:pos x="96" y="217"/>
                </a:cxn>
                <a:cxn ang="0">
                  <a:pos x="38" y="178"/>
                </a:cxn>
                <a:cxn ang="0">
                  <a:pos x="22" y="162"/>
                </a:cxn>
                <a:cxn ang="0">
                  <a:pos x="16" y="153"/>
                </a:cxn>
                <a:cxn ang="0">
                  <a:pos x="6" y="121"/>
                </a:cxn>
                <a:cxn ang="0">
                  <a:pos x="9" y="107"/>
                </a:cxn>
                <a:cxn ang="0">
                  <a:pos x="16" y="88"/>
                </a:cxn>
                <a:cxn ang="0">
                  <a:pos x="31" y="69"/>
                </a:cxn>
                <a:cxn ang="0">
                  <a:pos x="53" y="54"/>
                </a:cxn>
                <a:cxn ang="0">
                  <a:pos x="78" y="47"/>
                </a:cxn>
                <a:cxn ang="0">
                  <a:pos x="95" y="46"/>
                </a:cxn>
                <a:cxn ang="0">
                  <a:pos x="146" y="56"/>
                </a:cxn>
                <a:cxn ang="0">
                  <a:pos x="178" y="73"/>
                </a:cxn>
                <a:cxn ang="0">
                  <a:pos x="214" y="111"/>
                </a:cxn>
                <a:cxn ang="0">
                  <a:pos x="228" y="147"/>
                </a:cxn>
                <a:cxn ang="0">
                  <a:pos x="239" y="200"/>
                </a:cxn>
                <a:cxn ang="0">
                  <a:pos x="240" y="0"/>
                </a:cxn>
                <a:cxn ang="0">
                  <a:pos x="236" y="15"/>
                </a:cxn>
                <a:cxn ang="0">
                  <a:pos x="229" y="27"/>
                </a:cxn>
                <a:cxn ang="0">
                  <a:pos x="217" y="32"/>
                </a:cxn>
                <a:cxn ang="0">
                  <a:pos x="208" y="30"/>
                </a:cxn>
                <a:cxn ang="0">
                  <a:pos x="164" y="13"/>
                </a:cxn>
                <a:cxn ang="0">
                  <a:pos x="95" y="0"/>
                </a:cxn>
                <a:cxn ang="0">
                  <a:pos x="60" y="4"/>
                </a:cxn>
                <a:cxn ang="0">
                  <a:pos x="28" y="20"/>
                </a:cxn>
                <a:cxn ang="0">
                  <a:pos x="60" y="11"/>
                </a:cxn>
                <a:cxn ang="0">
                  <a:pos x="95" y="7"/>
                </a:cxn>
                <a:cxn ang="0">
                  <a:pos x="163" y="19"/>
                </a:cxn>
                <a:cxn ang="0">
                  <a:pos x="206" y="36"/>
                </a:cxn>
                <a:cxn ang="0">
                  <a:pos x="217" y="38"/>
                </a:cxn>
                <a:cxn ang="0">
                  <a:pos x="230" y="34"/>
                </a:cxn>
                <a:cxn ang="0">
                  <a:pos x="238" y="28"/>
                </a:cxn>
                <a:cxn ang="0">
                  <a:pos x="245" y="7"/>
                </a:cxn>
                <a:cxn ang="0">
                  <a:pos x="245" y="193"/>
                </a:cxn>
                <a:cxn ang="0">
                  <a:pos x="235" y="146"/>
                </a:cxn>
                <a:cxn ang="0">
                  <a:pos x="220" y="108"/>
                </a:cxn>
                <a:cxn ang="0">
                  <a:pos x="183" y="68"/>
                </a:cxn>
                <a:cxn ang="0">
                  <a:pos x="150" y="50"/>
                </a:cxn>
                <a:cxn ang="0">
                  <a:pos x="95" y="39"/>
                </a:cxn>
                <a:cxn ang="0">
                  <a:pos x="76" y="40"/>
                </a:cxn>
                <a:cxn ang="0">
                  <a:pos x="49" y="49"/>
                </a:cxn>
                <a:cxn ang="0">
                  <a:pos x="27" y="64"/>
                </a:cxn>
                <a:cxn ang="0">
                  <a:pos x="15" y="77"/>
                </a:cxn>
                <a:cxn ang="0">
                  <a:pos x="4" y="98"/>
                </a:cxn>
                <a:cxn ang="0">
                  <a:pos x="0" y="121"/>
                </a:cxn>
                <a:cxn ang="0">
                  <a:pos x="4" y="145"/>
                </a:cxn>
                <a:cxn ang="0">
                  <a:pos x="17" y="166"/>
                </a:cxn>
                <a:cxn ang="0">
                  <a:pos x="45" y="191"/>
                </a:cxn>
                <a:cxn ang="0">
                  <a:pos x="134" y="245"/>
                </a:cxn>
                <a:cxn ang="0">
                  <a:pos x="175" y="259"/>
                </a:cxn>
                <a:cxn ang="0">
                  <a:pos x="138" y="239"/>
                </a:cxn>
              </a:cxnLst>
              <a:rect l="0" t="0" r="r" b="b"/>
              <a:pathLst>
                <a:path w="267" h="259">
                  <a:moveTo>
                    <a:pt x="138" y="239"/>
                  </a:moveTo>
                  <a:lnTo>
                    <a:pt x="138" y="239"/>
                  </a:lnTo>
                  <a:lnTo>
                    <a:pt x="96" y="217"/>
                  </a:lnTo>
                  <a:lnTo>
                    <a:pt x="63" y="195"/>
                  </a:lnTo>
                  <a:lnTo>
                    <a:pt x="50" y="186"/>
                  </a:lnTo>
                  <a:lnTo>
                    <a:pt x="38" y="178"/>
                  </a:lnTo>
                  <a:lnTo>
                    <a:pt x="29" y="169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16" y="153"/>
                  </a:lnTo>
                  <a:lnTo>
                    <a:pt x="11" y="142"/>
                  </a:lnTo>
                  <a:lnTo>
                    <a:pt x="8" y="133"/>
                  </a:lnTo>
                  <a:lnTo>
                    <a:pt x="6" y="121"/>
                  </a:lnTo>
                  <a:lnTo>
                    <a:pt x="6" y="121"/>
                  </a:lnTo>
                  <a:lnTo>
                    <a:pt x="8" y="114"/>
                  </a:lnTo>
                  <a:lnTo>
                    <a:pt x="9" y="107"/>
                  </a:lnTo>
                  <a:lnTo>
                    <a:pt x="10" y="101"/>
                  </a:lnTo>
                  <a:lnTo>
                    <a:pt x="12" y="94"/>
                  </a:lnTo>
                  <a:lnTo>
                    <a:pt x="16" y="88"/>
                  </a:lnTo>
                  <a:lnTo>
                    <a:pt x="21" y="81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8" y="64"/>
                  </a:lnTo>
                  <a:lnTo>
                    <a:pt x="45" y="59"/>
                  </a:lnTo>
                  <a:lnTo>
                    <a:pt x="53" y="54"/>
                  </a:lnTo>
                  <a:lnTo>
                    <a:pt x="60" y="51"/>
                  </a:lnTo>
                  <a:lnTo>
                    <a:pt x="68" y="49"/>
                  </a:lnTo>
                  <a:lnTo>
                    <a:pt x="78" y="47"/>
                  </a:lnTo>
                  <a:lnTo>
                    <a:pt x="86" y="46"/>
                  </a:lnTo>
                  <a:lnTo>
                    <a:pt x="95" y="46"/>
                  </a:lnTo>
                  <a:lnTo>
                    <a:pt x="95" y="46"/>
                  </a:lnTo>
                  <a:lnTo>
                    <a:pt x="113" y="46"/>
                  </a:lnTo>
                  <a:lnTo>
                    <a:pt x="130" y="50"/>
                  </a:lnTo>
                  <a:lnTo>
                    <a:pt x="146" y="56"/>
                  </a:lnTo>
                  <a:lnTo>
                    <a:pt x="163" y="64"/>
                  </a:lnTo>
                  <a:lnTo>
                    <a:pt x="163" y="64"/>
                  </a:lnTo>
                  <a:lnTo>
                    <a:pt x="178" y="73"/>
                  </a:lnTo>
                  <a:lnTo>
                    <a:pt x="192" y="84"/>
                  </a:lnTo>
                  <a:lnTo>
                    <a:pt x="203" y="97"/>
                  </a:lnTo>
                  <a:lnTo>
                    <a:pt x="214" y="111"/>
                  </a:lnTo>
                  <a:lnTo>
                    <a:pt x="214" y="111"/>
                  </a:lnTo>
                  <a:lnTo>
                    <a:pt x="222" y="128"/>
                  </a:lnTo>
                  <a:lnTo>
                    <a:pt x="228" y="147"/>
                  </a:lnTo>
                  <a:lnTo>
                    <a:pt x="234" y="169"/>
                  </a:lnTo>
                  <a:lnTo>
                    <a:pt x="239" y="194"/>
                  </a:lnTo>
                  <a:lnTo>
                    <a:pt x="239" y="200"/>
                  </a:lnTo>
                  <a:lnTo>
                    <a:pt x="267" y="200"/>
                  </a:lnTo>
                  <a:lnTo>
                    <a:pt x="267" y="0"/>
                  </a:lnTo>
                  <a:lnTo>
                    <a:pt x="240" y="0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36" y="15"/>
                  </a:lnTo>
                  <a:lnTo>
                    <a:pt x="234" y="21"/>
                  </a:lnTo>
                  <a:lnTo>
                    <a:pt x="232" y="25"/>
                  </a:lnTo>
                  <a:lnTo>
                    <a:pt x="229" y="27"/>
                  </a:lnTo>
                  <a:lnTo>
                    <a:pt x="229" y="27"/>
                  </a:lnTo>
                  <a:lnTo>
                    <a:pt x="224" y="31"/>
                  </a:lnTo>
                  <a:lnTo>
                    <a:pt x="217" y="32"/>
                  </a:lnTo>
                  <a:lnTo>
                    <a:pt x="217" y="32"/>
                  </a:lnTo>
                  <a:lnTo>
                    <a:pt x="214" y="31"/>
                  </a:lnTo>
                  <a:lnTo>
                    <a:pt x="208" y="30"/>
                  </a:lnTo>
                  <a:lnTo>
                    <a:pt x="189" y="23"/>
                  </a:lnTo>
                  <a:lnTo>
                    <a:pt x="189" y="23"/>
                  </a:lnTo>
                  <a:lnTo>
                    <a:pt x="164" y="13"/>
                  </a:lnTo>
                  <a:lnTo>
                    <a:pt x="140" y="6"/>
                  </a:lnTo>
                  <a:lnTo>
                    <a:pt x="118" y="1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78" y="1"/>
                  </a:lnTo>
                  <a:lnTo>
                    <a:pt x="60" y="4"/>
                  </a:lnTo>
                  <a:lnTo>
                    <a:pt x="43" y="7"/>
                  </a:lnTo>
                  <a:lnTo>
                    <a:pt x="28" y="13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43" y="14"/>
                  </a:lnTo>
                  <a:lnTo>
                    <a:pt x="60" y="11"/>
                  </a:lnTo>
                  <a:lnTo>
                    <a:pt x="76" y="8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117" y="8"/>
                  </a:lnTo>
                  <a:lnTo>
                    <a:pt x="139" y="12"/>
                  </a:lnTo>
                  <a:lnTo>
                    <a:pt x="163" y="19"/>
                  </a:lnTo>
                  <a:lnTo>
                    <a:pt x="187" y="28"/>
                  </a:lnTo>
                  <a:lnTo>
                    <a:pt x="187" y="28"/>
                  </a:lnTo>
                  <a:lnTo>
                    <a:pt x="206" y="36"/>
                  </a:lnTo>
                  <a:lnTo>
                    <a:pt x="213" y="38"/>
                  </a:lnTo>
                  <a:lnTo>
                    <a:pt x="217" y="38"/>
                  </a:lnTo>
                  <a:lnTo>
                    <a:pt x="217" y="38"/>
                  </a:lnTo>
                  <a:lnTo>
                    <a:pt x="222" y="38"/>
                  </a:lnTo>
                  <a:lnTo>
                    <a:pt x="227" y="37"/>
                  </a:lnTo>
                  <a:lnTo>
                    <a:pt x="230" y="34"/>
                  </a:lnTo>
                  <a:lnTo>
                    <a:pt x="234" y="32"/>
                  </a:lnTo>
                  <a:lnTo>
                    <a:pt x="234" y="32"/>
                  </a:lnTo>
                  <a:lnTo>
                    <a:pt x="238" y="28"/>
                  </a:lnTo>
                  <a:lnTo>
                    <a:pt x="240" y="23"/>
                  </a:lnTo>
                  <a:lnTo>
                    <a:pt x="242" y="15"/>
                  </a:lnTo>
                  <a:lnTo>
                    <a:pt x="245" y="7"/>
                  </a:lnTo>
                  <a:lnTo>
                    <a:pt x="260" y="7"/>
                  </a:lnTo>
                  <a:lnTo>
                    <a:pt x="260" y="193"/>
                  </a:lnTo>
                  <a:lnTo>
                    <a:pt x="245" y="193"/>
                  </a:lnTo>
                  <a:lnTo>
                    <a:pt x="245" y="193"/>
                  </a:lnTo>
                  <a:lnTo>
                    <a:pt x="241" y="168"/>
                  </a:lnTo>
                  <a:lnTo>
                    <a:pt x="235" y="146"/>
                  </a:lnTo>
                  <a:lnTo>
                    <a:pt x="228" y="126"/>
                  </a:lnTo>
                  <a:lnTo>
                    <a:pt x="220" y="108"/>
                  </a:lnTo>
                  <a:lnTo>
                    <a:pt x="220" y="108"/>
                  </a:lnTo>
                  <a:lnTo>
                    <a:pt x="209" y="92"/>
                  </a:lnTo>
                  <a:lnTo>
                    <a:pt x="197" y="79"/>
                  </a:lnTo>
                  <a:lnTo>
                    <a:pt x="183" y="68"/>
                  </a:lnTo>
                  <a:lnTo>
                    <a:pt x="166" y="58"/>
                  </a:lnTo>
                  <a:lnTo>
                    <a:pt x="166" y="58"/>
                  </a:lnTo>
                  <a:lnTo>
                    <a:pt x="150" y="50"/>
                  </a:lnTo>
                  <a:lnTo>
                    <a:pt x="132" y="44"/>
                  </a:lnTo>
                  <a:lnTo>
                    <a:pt x="114" y="40"/>
                  </a:lnTo>
                  <a:lnTo>
                    <a:pt x="95" y="39"/>
                  </a:lnTo>
                  <a:lnTo>
                    <a:pt x="95" y="39"/>
                  </a:lnTo>
                  <a:lnTo>
                    <a:pt x="86" y="39"/>
                  </a:lnTo>
                  <a:lnTo>
                    <a:pt x="76" y="40"/>
                  </a:lnTo>
                  <a:lnTo>
                    <a:pt x="67" y="43"/>
                  </a:lnTo>
                  <a:lnTo>
                    <a:pt x="57" y="45"/>
                  </a:lnTo>
                  <a:lnTo>
                    <a:pt x="49" y="49"/>
                  </a:lnTo>
                  <a:lnTo>
                    <a:pt x="42" y="53"/>
                  </a:lnTo>
                  <a:lnTo>
                    <a:pt x="34" y="58"/>
                  </a:lnTo>
                  <a:lnTo>
                    <a:pt x="27" y="64"/>
                  </a:lnTo>
                  <a:lnTo>
                    <a:pt x="27" y="64"/>
                  </a:lnTo>
                  <a:lnTo>
                    <a:pt x="21" y="70"/>
                  </a:lnTo>
                  <a:lnTo>
                    <a:pt x="15" y="77"/>
                  </a:lnTo>
                  <a:lnTo>
                    <a:pt x="11" y="84"/>
                  </a:lnTo>
                  <a:lnTo>
                    <a:pt x="6" y="91"/>
                  </a:lnTo>
                  <a:lnTo>
                    <a:pt x="4" y="98"/>
                  </a:lnTo>
                  <a:lnTo>
                    <a:pt x="2" y="105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0" y="134"/>
                  </a:lnTo>
                  <a:lnTo>
                    <a:pt x="4" y="145"/>
                  </a:lnTo>
                  <a:lnTo>
                    <a:pt x="10" y="155"/>
                  </a:lnTo>
                  <a:lnTo>
                    <a:pt x="17" y="166"/>
                  </a:lnTo>
                  <a:lnTo>
                    <a:pt x="17" y="166"/>
                  </a:lnTo>
                  <a:lnTo>
                    <a:pt x="24" y="174"/>
                  </a:lnTo>
                  <a:lnTo>
                    <a:pt x="34" y="182"/>
                  </a:lnTo>
                  <a:lnTo>
                    <a:pt x="45" y="191"/>
                  </a:lnTo>
                  <a:lnTo>
                    <a:pt x="59" y="201"/>
                  </a:lnTo>
                  <a:lnTo>
                    <a:pt x="93" y="222"/>
                  </a:lnTo>
                  <a:lnTo>
                    <a:pt x="134" y="245"/>
                  </a:lnTo>
                  <a:lnTo>
                    <a:pt x="134" y="245"/>
                  </a:lnTo>
                  <a:lnTo>
                    <a:pt x="162" y="259"/>
                  </a:lnTo>
                  <a:lnTo>
                    <a:pt x="175" y="259"/>
                  </a:lnTo>
                  <a:lnTo>
                    <a:pt x="175" y="259"/>
                  </a:lnTo>
                  <a:lnTo>
                    <a:pt x="138" y="239"/>
                  </a:lnTo>
                  <a:lnTo>
                    <a:pt x="138" y="2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4732" y="4207"/>
              <a:ext cx="123" cy="106"/>
            </a:xfrm>
            <a:custGeom>
              <a:avLst/>
              <a:gdLst/>
              <a:ahLst/>
              <a:cxnLst>
                <a:cxn ang="0">
                  <a:pos x="332" y="68"/>
                </a:cxn>
                <a:cxn ang="0">
                  <a:pos x="294" y="35"/>
                </a:cxn>
                <a:cxn ang="0">
                  <a:pos x="226" y="0"/>
                </a:cxn>
                <a:cxn ang="0">
                  <a:pos x="303" y="49"/>
                </a:cxn>
                <a:cxn ang="0">
                  <a:pos x="345" y="100"/>
                </a:cxn>
                <a:cxn ang="0">
                  <a:pos x="358" y="145"/>
                </a:cxn>
                <a:cxn ang="0">
                  <a:pos x="357" y="190"/>
                </a:cxn>
                <a:cxn ang="0">
                  <a:pos x="334" y="243"/>
                </a:cxn>
                <a:cxn ang="0">
                  <a:pos x="300" y="276"/>
                </a:cxn>
                <a:cxn ang="0">
                  <a:pos x="242" y="305"/>
                </a:cxn>
                <a:cxn ang="0">
                  <a:pos x="190" y="311"/>
                </a:cxn>
                <a:cxn ang="0">
                  <a:pos x="127" y="302"/>
                </a:cxn>
                <a:cxn ang="0">
                  <a:pos x="53" y="280"/>
                </a:cxn>
                <a:cxn ang="0">
                  <a:pos x="37" y="281"/>
                </a:cxn>
                <a:cxn ang="0">
                  <a:pos x="28" y="289"/>
                </a:cxn>
                <a:cxn ang="0">
                  <a:pos x="6" y="311"/>
                </a:cxn>
                <a:cxn ang="0">
                  <a:pos x="28" y="153"/>
                </a:cxn>
                <a:cxn ang="0">
                  <a:pos x="49" y="212"/>
                </a:cxn>
                <a:cxn ang="0">
                  <a:pos x="102" y="260"/>
                </a:cxn>
                <a:cxn ang="0">
                  <a:pos x="160" y="279"/>
                </a:cxn>
                <a:cxn ang="0">
                  <a:pos x="206" y="278"/>
                </a:cxn>
                <a:cxn ang="0">
                  <a:pos x="245" y="265"/>
                </a:cxn>
                <a:cxn ang="0">
                  <a:pos x="267" y="247"/>
                </a:cxn>
                <a:cxn ang="0">
                  <a:pos x="285" y="216"/>
                </a:cxn>
                <a:cxn ang="0">
                  <a:pos x="290" y="191"/>
                </a:cxn>
                <a:cxn ang="0">
                  <a:pos x="278" y="151"/>
                </a:cxn>
                <a:cxn ang="0">
                  <a:pos x="255" y="122"/>
                </a:cxn>
                <a:cxn ang="0">
                  <a:pos x="215" y="94"/>
                </a:cxn>
                <a:cxn ang="0">
                  <a:pos x="95" y="25"/>
                </a:cxn>
                <a:cxn ang="0">
                  <a:pos x="115" y="45"/>
                </a:cxn>
                <a:cxn ang="0">
                  <a:pos x="229" y="111"/>
                </a:cxn>
                <a:cxn ang="0">
                  <a:pos x="259" y="135"/>
                </a:cxn>
                <a:cxn ang="0">
                  <a:pos x="277" y="164"/>
                </a:cxn>
                <a:cxn ang="0">
                  <a:pos x="283" y="191"/>
                </a:cxn>
                <a:cxn ang="0">
                  <a:pos x="275" y="222"/>
                </a:cxn>
                <a:cxn ang="0">
                  <a:pos x="255" y="248"/>
                </a:cxn>
                <a:cxn ang="0">
                  <a:pos x="233" y="263"/>
                </a:cxn>
                <a:cxn ang="0">
                  <a:pos x="194" y="273"/>
                </a:cxn>
                <a:cxn ang="0">
                  <a:pos x="143" y="268"/>
                </a:cxn>
                <a:cxn ang="0">
                  <a:pos x="91" y="244"/>
                </a:cxn>
                <a:cxn ang="0">
                  <a:pos x="55" y="209"/>
                </a:cxn>
                <a:cxn ang="0">
                  <a:pos x="28" y="125"/>
                </a:cxn>
                <a:cxn ang="0">
                  <a:pos x="28" y="317"/>
                </a:cxn>
                <a:cxn ang="0">
                  <a:pos x="32" y="295"/>
                </a:cxn>
                <a:cxn ang="0">
                  <a:pos x="40" y="287"/>
                </a:cxn>
                <a:cxn ang="0">
                  <a:pos x="59" y="288"/>
                </a:cxn>
                <a:cxn ang="0">
                  <a:pos x="125" y="308"/>
                </a:cxn>
                <a:cxn ang="0">
                  <a:pos x="166" y="317"/>
                </a:cxn>
                <a:cxn ang="0">
                  <a:pos x="227" y="314"/>
                </a:cxn>
                <a:cxn ang="0">
                  <a:pos x="291" y="292"/>
                </a:cxn>
                <a:cxn ang="0">
                  <a:pos x="329" y="260"/>
                </a:cxn>
                <a:cxn ang="0">
                  <a:pos x="360" y="207"/>
                </a:cxn>
                <a:cxn ang="0">
                  <a:pos x="367" y="162"/>
                </a:cxn>
                <a:cxn ang="0">
                  <a:pos x="351" y="96"/>
                </a:cxn>
              </a:cxnLst>
              <a:rect l="0" t="0" r="r" b="b"/>
              <a:pathLst>
                <a:path w="367" h="317">
                  <a:moveTo>
                    <a:pt x="351" y="96"/>
                  </a:moveTo>
                  <a:lnTo>
                    <a:pt x="351" y="96"/>
                  </a:lnTo>
                  <a:lnTo>
                    <a:pt x="342" y="82"/>
                  </a:lnTo>
                  <a:lnTo>
                    <a:pt x="332" y="68"/>
                  </a:lnTo>
                  <a:lnTo>
                    <a:pt x="320" y="55"/>
                  </a:lnTo>
                  <a:lnTo>
                    <a:pt x="306" y="43"/>
                  </a:lnTo>
                  <a:lnTo>
                    <a:pt x="306" y="43"/>
                  </a:lnTo>
                  <a:lnTo>
                    <a:pt x="294" y="35"/>
                  </a:lnTo>
                  <a:lnTo>
                    <a:pt x="279" y="24"/>
                  </a:lnTo>
                  <a:lnTo>
                    <a:pt x="239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72" y="28"/>
                  </a:lnTo>
                  <a:lnTo>
                    <a:pt x="290" y="38"/>
                  </a:lnTo>
                  <a:lnTo>
                    <a:pt x="303" y="49"/>
                  </a:lnTo>
                  <a:lnTo>
                    <a:pt x="303" y="49"/>
                  </a:lnTo>
                  <a:lnTo>
                    <a:pt x="316" y="60"/>
                  </a:lnTo>
                  <a:lnTo>
                    <a:pt x="326" y="71"/>
                  </a:lnTo>
                  <a:lnTo>
                    <a:pt x="337" y="86"/>
                  </a:lnTo>
                  <a:lnTo>
                    <a:pt x="345" y="100"/>
                  </a:lnTo>
                  <a:lnTo>
                    <a:pt x="345" y="100"/>
                  </a:lnTo>
                  <a:lnTo>
                    <a:pt x="351" y="114"/>
                  </a:lnTo>
                  <a:lnTo>
                    <a:pt x="356" y="130"/>
                  </a:lnTo>
                  <a:lnTo>
                    <a:pt x="358" y="145"/>
                  </a:lnTo>
                  <a:lnTo>
                    <a:pt x="360" y="162"/>
                  </a:lnTo>
                  <a:lnTo>
                    <a:pt x="360" y="162"/>
                  </a:lnTo>
                  <a:lnTo>
                    <a:pt x="360" y="176"/>
                  </a:lnTo>
                  <a:lnTo>
                    <a:pt x="357" y="190"/>
                  </a:lnTo>
                  <a:lnTo>
                    <a:pt x="354" y="204"/>
                  </a:lnTo>
                  <a:lnTo>
                    <a:pt x="348" y="218"/>
                  </a:lnTo>
                  <a:lnTo>
                    <a:pt x="342" y="230"/>
                  </a:lnTo>
                  <a:lnTo>
                    <a:pt x="334" y="243"/>
                  </a:lnTo>
                  <a:lnTo>
                    <a:pt x="323" y="255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00" y="276"/>
                  </a:lnTo>
                  <a:lnTo>
                    <a:pt x="287" y="286"/>
                  </a:lnTo>
                  <a:lnTo>
                    <a:pt x="273" y="293"/>
                  </a:lnTo>
                  <a:lnTo>
                    <a:pt x="258" y="299"/>
                  </a:lnTo>
                  <a:lnTo>
                    <a:pt x="242" y="305"/>
                  </a:lnTo>
                  <a:lnTo>
                    <a:pt x="226" y="307"/>
                  </a:lnTo>
                  <a:lnTo>
                    <a:pt x="208" y="310"/>
                  </a:lnTo>
                  <a:lnTo>
                    <a:pt x="190" y="311"/>
                  </a:lnTo>
                  <a:lnTo>
                    <a:pt x="190" y="311"/>
                  </a:lnTo>
                  <a:lnTo>
                    <a:pt x="168" y="310"/>
                  </a:lnTo>
                  <a:lnTo>
                    <a:pt x="146" y="307"/>
                  </a:lnTo>
                  <a:lnTo>
                    <a:pt x="146" y="307"/>
                  </a:lnTo>
                  <a:lnTo>
                    <a:pt x="127" y="302"/>
                  </a:lnTo>
                  <a:lnTo>
                    <a:pt x="95" y="292"/>
                  </a:lnTo>
                  <a:lnTo>
                    <a:pt x="95" y="292"/>
                  </a:lnTo>
                  <a:lnTo>
                    <a:pt x="63" y="282"/>
                  </a:lnTo>
                  <a:lnTo>
                    <a:pt x="53" y="280"/>
                  </a:lnTo>
                  <a:lnTo>
                    <a:pt x="45" y="280"/>
                  </a:lnTo>
                  <a:lnTo>
                    <a:pt x="45" y="280"/>
                  </a:lnTo>
                  <a:lnTo>
                    <a:pt x="41" y="280"/>
                  </a:lnTo>
                  <a:lnTo>
                    <a:pt x="37" y="281"/>
                  </a:lnTo>
                  <a:lnTo>
                    <a:pt x="34" y="282"/>
                  </a:lnTo>
                  <a:lnTo>
                    <a:pt x="30" y="286"/>
                  </a:lnTo>
                  <a:lnTo>
                    <a:pt x="30" y="286"/>
                  </a:lnTo>
                  <a:lnTo>
                    <a:pt x="28" y="289"/>
                  </a:lnTo>
                  <a:lnTo>
                    <a:pt x="25" y="294"/>
                  </a:lnTo>
                  <a:lnTo>
                    <a:pt x="23" y="301"/>
                  </a:lnTo>
                  <a:lnTo>
                    <a:pt x="22" y="311"/>
                  </a:lnTo>
                  <a:lnTo>
                    <a:pt x="6" y="311"/>
                  </a:lnTo>
                  <a:lnTo>
                    <a:pt x="6" y="126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28" y="153"/>
                  </a:lnTo>
                  <a:lnTo>
                    <a:pt x="34" y="177"/>
                  </a:lnTo>
                  <a:lnTo>
                    <a:pt x="41" y="196"/>
                  </a:lnTo>
                  <a:lnTo>
                    <a:pt x="49" y="212"/>
                  </a:lnTo>
                  <a:lnTo>
                    <a:pt x="49" y="212"/>
                  </a:lnTo>
                  <a:lnTo>
                    <a:pt x="60" y="227"/>
                  </a:lnTo>
                  <a:lnTo>
                    <a:pt x="72" y="239"/>
                  </a:lnTo>
                  <a:lnTo>
                    <a:pt x="86" y="250"/>
                  </a:lnTo>
                  <a:lnTo>
                    <a:pt x="102" y="260"/>
                  </a:lnTo>
                  <a:lnTo>
                    <a:pt x="102" y="260"/>
                  </a:lnTo>
                  <a:lnTo>
                    <a:pt x="121" y="268"/>
                  </a:lnTo>
                  <a:lnTo>
                    <a:pt x="140" y="275"/>
                  </a:lnTo>
                  <a:lnTo>
                    <a:pt x="160" y="279"/>
                  </a:lnTo>
                  <a:lnTo>
                    <a:pt x="182" y="280"/>
                  </a:lnTo>
                  <a:lnTo>
                    <a:pt x="182" y="280"/>
                  </a:lnTo>
                  <a:lnTo>
                    <a:pt x="194" y="279"/>
                  </a:lnTo>
                  <a:lnTo>
                    <a:pt x="206" y="278"/>
                  </a:lnTo>
                  <a:lnTo>
                    <a:pt x="216" y="275"/>
                  </a:lnTo>
                  <a:lnTo>
                    <a:pt x="227" y="273"/>
                  </a:lnTo>
                  <a:lnTo>
                    <a:pt x="236" y="269"/>
                  </a:lnTo>
                  <a:lnTo>
                    <a:pt x="245" y="265"/>
                  </a:lnTo>
                  <a:lnTo>
                    <a:pt x="253" y="260"/>
                  </a:lnTo>
                  <a:lnTo>
                    <a:pt x="260" y="253"/>
                  </a:lnTo>
                  <a:lnTo>
                    <a:pt x="260" y="253"/>
                  </a:lnTo>
                  <a:lnTo>
                    <a:pt x="267" y="247"/>
                  </a:lnTo>
                  <a:lnTo>
                    <a:pt x="273" y="240"/>
                  </a:lnTo>
                  <a:lnTo>
                    <a:pt x="278" y="233"/>
                  </a:lnTo>
                  <a:lnTo>
                    <a:pt x="283" y="224"/>
                  </a:lnTo>
                  <a:lnTo>
                    <a:pt x="285" y="216"/>
                  </a:lnTo>
                  <a:lnTo>
                    <a:pt x="287" y="209"/>
                  </a:lnTo>
                  <a:lnTo>
                    <a:pt x="288" y="199"/>
                  </a:lnTo>
                  <a:lnTo>
                    <a:pt x="290" y="191"/>
                  </a:lnTo>
                  <a:lnTo>
                    <a:pt x="290" y="191"/>
                  </a:lnTo>
                  <a:lnTo>
                    <a:pt x="288" y="182"/>
                  </a:lnTo>
                  <a:lnTo>
                    <a:pt x="286" y="171"/>
                  </a:lnTo>
                  <a:lnTo>
                    <a:pt x="283" y="162"/>
                  </a:lnTo>
                  <a:lnTo>
                    <a:pt x="278" y="151"/>
                  </a:lnTo>
                  <a:lnTo>
                    <a:pt x="278" y="151"/>
                  </a:lnTo>
                  <a:lnTo>
                    <a:pt x="272" y="141"/>
                  </a:lnTo>
                  <a:lnTo>
                    <a:pt x="265" y="131"/>
                  </a:lnTo>
                  <a:lnTo>
                    <a:pt x="255" y="122"/>
                  </a:lnTo>
                  <a:lnTo>
                    <a:pt x="245" y="113"/>
                  </a:lnTo>
                  <a:lnTo>
                    <a:pt x="245" y="113"/>
                  </a:lnTo>
                  <a:lnTo>
                    <a:pt x="233" y="106"/>
                  </a:lnTo>
                  <a:lnTo>
                    <a:pt x="215" y="94"/>
                  </a:lnTo>
                  <a:lnTo>
                    <a:pt x="159" y="63"/>
                  </a:lnTo>
                  <a:lnTo>
                    <a:pt x="159" y="63"/>
                  </a:lnTo>
                  <a:lnTo>
                    <a:pt x="125" y="43"/>
                  </a:lnTo>
                  <a:lnTo>
                    <a:pt x="95" y="25"/>
                  </a:lnTo>
                  <a:lnTo>
                    <a:pt x="95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115" y="45"/>
                  </a:lnTo>
                  <a:lnTo>
                    <a:pt x="156" y="69"/>
                  </a:lnTo>
                  <a:lnTo>
                    <a:pt x="156" y="69"/>
                  </a:lnTo>
                  <a:lnTo>
                    <a:pt x="211" y="100"/>
                  </a:lnTo>
                  <a:lnTo>
                    <a:pt x="229" y="111"/>
                  </a:lnTo>
                  <a:lnTo>
                    <a:pt x="240" y="119"/>
                  </a:lnTo>
                  <a:lnTo>
                    <a:pt x="240" y="119"/>
                  </a:lnTo>
                  <a:lnTo>
                    <a:pt x="251" y="127"/>
                  </a:lnTo>
                  <a:lnTo>
                    <a:pt x="259" y="135"/>
                  </a:lnTo>
                  <a:lnTo>
                    <a:pt x="266" y="145"/>
                  </a:lnTo>
                  <a:lnTo>
                    <a:pt x="272" y="154"/>
                  </a:lnTo>
                  <a:lnTo>
                    <a:pt x="272" y="154"/>
                  </a:lnTo>
                  <a:lnTo>
                    <a:pt x="277" y="164"/>
                  </a:lnTo>
                  <a:lnTo>
                    <a:pt x="280" y="172"/>
                  </a:lnTo>
                  <a:lnTo>
                    <a:pt x="281" y="182"/>
                  </a:lnTo>
                  <a:lnTo>
                    <a:pt x="283" y="191"/>
                  </a:lnTo>
                  <a:lnTo>
                    <a:pt x="283" y="191"/>
                  </a:lnTo>
                  <a:lnTo>
                    <a:pt x="283" y="199"/>
                  </a:lnTo>
                  <a:lnTo>
                    <a:pt x="281" y="207"/>
                  </a:lnTo>
                  <a:lnTo>
                    <a:pt x="279" y="215"/>
                  </a:lnTo>
                  <a:lnTo>
                    <a:pt x="275" y="222"/>
                  </a:lnTo>
                  <a:lnTo>
                    <a:pt x="272" y="229"/>
                  </a:lnTo>
                  <a:lnTo>
                    <a:pt x="267" y="235"/>
                  </a:lnTo>
                  <a:lnTo>
                    <a:pt x="262" y="242"/>
                  </a:lnTo>
                  <a:lnTo>
                    <a:pt x="255" y="248"/>
                  </a:lnTo>
                  <a:lnTo>
                    <a:pt x="255" y="248"/>
                  </a:lnTo>
                  <a:lnTo>
                    <a:pt x="249" y="254"/>
                  </a:lnTo>
                  <a:lnTo>
                    <a:pt x="241" y="259"/>
                  </a:lnTo>
                  <a:lnTo>
                    <a:pt x="233" y="263"/>
                  </a:lnTo>
                  <a:lnTo>
                    <a:pt x="223" y="267"/>
                  </a:lnTo>
                  <a:lnTo>
                    <a:pt x="214" y="269"/>
                  </a:lnTo>
                  <a:lnTo>
                    <a:pt x="204" y="272"/>
                  </a:lnTo>
                  <a:lnTo>
                    <a:pt x="194" y="273"/>
                  </a:lnTo>
                  <a:lnTo>
                    <a:pt x="182" y="273"/>
                  </a:lnTo>
                  <a:lnTo>
                    <a:pt x="182" y="273"/>
                  </a:lnTo>
                  <a:lnTo>
                    <a:pt x="162" y="272"/>
                  </a:lnTo>
                  <a:lnTo>
                    <a:pt x="143" y="268"/>
                  </a:lnTo>
                  <a:lnTo>
                    <a:pt x="124" y="262"/>
                  </a:lnTo>
                  <a:lnTo>
                    <a:pt x="106" y="254"/>
                  </a:lnTo>
                  <a:lnTo>
                    <a:pt x="106" y="254"/>
                  </a:lnTo>
                  <a:lnTo>
                    <a:pt x="91" y="244"/>
                  </a:lnTo>
                  <a:lnTo>
                    <a:pt x="76" y="234"/>
                  </a:lnTo>
                  <a:lnTo>
                    <a:pt x="64" y="222"/>
                  </a:lnTo>
                  <a:lnTo>
                    <a:pt x="55" y="209"/>
                  </a:lnTo>
                  <a:lnTo>
                    <a:pt x="55" y="209"/>
                  </a:lnTo>
                  <a:lnTo>
                    <a:pt x="47" y="193"/>
                  </a:lnTo>
                  <a:lnTo>
                    <a:pt x="40" y="173"/>
                  </a:lnTo>
                  <a:lnTo>
                    <a:pt x="34" y="151"/>
                  </a:lnTo>
                  <a:lnTo>
                    <a:pt x="28" y="125"/>
                  </a:lnTo>
                  <a:lnTo>
                    <a:pt x="28" y="119"/>
                  </a:lnTo>
                  <a:lnTo>
                    <a:pt x="0" y="119"/>
                  </a:lnTo>
                  <a:lnTo>
                    <a:pt x="0" y="317"/>
                  </a:lnTo>
                  <a:lnTo>
                    <a:pt x="28" y="317"/>
                  </a:lnTo>
                  <a:lnTo>
                    <a:pt x="28" y="312"/>
                  </a:lnTo>
                  <a:lnTo>
                    <a:pt x="28" y="312"/>
                  </a:lnTo>
                  <a:lnTo>
                    <a:pt x="30" y="302"/>
                  </a:lnTo>
                  <a:lnTo>
                    <a:pt x="32" y="295"/>
                  </a:lnTo>
                  <a:lnTo>
                    <a:pt x="34" y="292"/>
                  </a:lnTo>
                  <a:lnTo>
                    <a:pt x="35" y="291"/>
                  </a:lnTo>
                  <a:lnTo>
                    <a:pt x="35" y="291"/>
                  </a:lnTo>
                  <a:lnTo>
                    <a:pt x="40" y="287"/>
                  </a:lnTo>
                  <a:lnTo>
                    <a:pt x="45" y="286"/>
                  </a:lnTo>
                  <a:lnTo>
                    <a:pt x="45" y="286"/>
                  </a:lnTo>
                  <a:lnTo>
                    <a:pt x="50" y="287"/>
                  </a:lnTo>
                  <a:lnTo>
                    <a:pt x="59" y="288"/>
                  </a:lnTo>
                  <a:lnTo>
                    <a:pt x="72" y="292"/>
                  </a:lnTo>
                  <a:lnTo>
                    <a:pt x="93" y="299"/>
                  </a:lnTo>
                  <a:lnTo>
                    <a:pt x="93" y="299"/>
                  </a:lnTo>
                  <a:lnTo>
                    <a:pt x="125" y="308"/>
                  </a:lnTo>
                  <a:lnTo>
                    <a:pt x="145" y="313"/>
                  </a:lnTo>
                  <a:lnTo>
                    <a:pt x="145" y="313"/>
                  </a:lnTo>
                  <a:lnTo>
                    <a:pt x="145" y="313"/>
                  </a:lnTo>
                  <a:lnTo>
                    <a:pt x="166" y="317"/>
                  </a:lnTo>
                  <a:lnTo>
                    <a:pt x="190" y="317"/>
                  </a:lnTo>
                  <a:lnTo>
                    <a:pt x="190" y="317"/>
                  </a:lnTo>
                  <a:lnTo>
                    <a:pt x="209" y="317"/>
                  </a:lnTo>
                  <a:lnTo>
                    <a:pt x="227" y="314"/>
                  </a:lnTo>
                  <a:lnTo>
                    <a:pt x="245" y="311"/>
                  </a:lnTo>
                  <a:lnTo>
                    <a:pt x="260" y="306"/>
                  </a:lnTo>
                  <a:lnTo>
                    <a:pt x="275" y="299"/>
                  </a:lnTo>
                  <a:lnTo>
                    <a:pt x="291" y="292"/>
                  </a:lnTo>
                  <a:lnTo>
                    <a:pt x="304" y="282"/>
                  </a:lnTo>
                  <a:lnTo>
                    <a:pt x="317" y="272"/>
                  </a:lnTo>
                  <a:lnTo>
                    <a:pt x="317" y="272"/>
                  </a:lnTo>
                  <a:lnTo>
                    <a:pt x="329" y="260"/>
                  </a:lnTo>
                  <a:lnTo>
                    <a:pt x="338" y="247"/>
                  </a:lnTo>
                  <a:lnTo>
                    <a:pt x="347" y="234"/>
                  </a:lnTo>
                  <a:lnTo>
                    <a:pt x="354" y="221"/>
                  </a:lnTo>
                  <a:lnTo>
                    <a:pt x="360" y="207"/>
                  </a:lnTo>
                  <a:lnTo>
                    <a:pt x="363" y="192"/>
                  </a:lnTo>
                  <a:lnTo>
                    <a:pt x="366" y="177"/>
                  </a:lnTo>
                  <a:lnTo>
                    <a:pt x="367" y="162"/>
                  </a:lnTo>
                  <a:lnTo>
                    <a:pt x="367" y="162"/>
                  </a:lnTo>
                  <a:lnTo>
                    <a:pt x="366" y="144"/>
                  </a:lnTo>
                  <a:lnTo>
                    <a:pt x="363" y="128"/>
                  </a:lnTo>
                  <a:lnTo>
                    <a:pt x="357" y="112"/>
                  </a:lnTo>
                  <a:lnTo>
                    <a:pt x="351" y="96"/>
                  </a:lnTo>
                  <a:lnTo>
                    <a:pt x="351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4708" y="4125"/>
              <a:ext cx="55" cy="41"/>
            </a:xfrm>
            <a:custGeom>
              <a:avLst/>
              <a:gdLst/>
              <a:ahLst/>
              <a:cxnLst>
                <a:cxn ang="0">
                  <a:pos x="102" y="58"/>
                </a:cxn>
                <a:cxn ang="0">
                  <a:pos x="102" y="58"/>
                </a:cxn>
                <a:cxn ang="0">
                  <a:pos x="108" y="49"/>
                </a:cxn>
                <a:cxn ang="0">
                  <a:pos x="114" y="40"/>
                </a:cxn>
                <a:cxn ang="0">
                  <a:pos x="121" y="34"/>
                </a:cxn>
                <a:cxn ang="0">
                  <a:pos x="127" y="30"/>
                </a:cxn>
                <a:cxn ang="0">
                  <a:pos x="127" y="30"/>
                </a:cxn>
                <a:cxn ang="0">
                  <a:pos x="134" y="26"/>
                </a:cxn>
                <a:cxn ang="0">
                  <a:pos x="142" y="24"/>
                </a:cxn>
                <a:cxn ang="0">
                  <a:pos x="151" y="23"/>
                </a:cxn>
                <a:cxn ang="0">
                  <a:pos x="161" y="23"/>
                </a:cxn>
                <a:cxn ang="0">
                  <a:pos x="161" y="7"/>
                </a:cxn>
                <a:cxn ang="0">
                  <a:pos x="161" y="7"/>
                </a:cxn>
                <a:cxn ang="0">
                  <a:pos x="164" y="7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46" y="7"/>
                </a:cxn>
                <a:cxn ang="0">
                  <a:pos x="0" y="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2" y="23"/>
                </a:cxn>
                <a:cxn ang="0">
                  <a:pos x="23" y="24"/>
                </a:cxn>
                <a:cxn ang="0">
                  <a:pos x="32" y="25"/>
                </a:cxn>
                <a:cxn ang="0">
                  <a:pos x="39" y="27"/>
                </a:cxn>
                <a:cxn ang="0">
                  <a:pos x="39" y="27"/>
                </a:cxn>
                <a:cxn ang="0">
                  <a:pos x="48" y="32"/>
                </a:cxn>
                <a:cxn ang="0">
                  <a:pos x="55" y="39"/>
                </a:cxn>
                <a:cxn ang="0">
                  <a:pos x="55" y="39"/>
                </a:cxn>
                <a:cxn ang="0">
                  <a:pos x="58" y="47"/>
                </a:cxn>
                <a:cxn ang="0">
                  <a:pos x="59" y="51"/>
                </a:cxn>
                <a:cxn ang="0">
                  <a:pos x="61" y="56"/>
                </a:cxn>
                <a:cxn ang="0">
                  <a:pos x="61" y="56"/>
                </a:cxn>
                <a:cxn ang="0">
                  <a:pos x="59" y="68"/>
                </a:cxn>
                <a:cxn ang="0">
                  <a:pos x="56" y="82"/>
                </a:cxn>
                <a:cxn ang="0">
                  <a:pos x="50" y="101"/>
                </a:cxn>
                <a:cxn ang="0">
                  <a:pos x="43" y="123"/>
                </a:cxn>
                <a:cxn ang="0">
                  <a:pos x="77" y="123"/>
                </a:cxn>
                <a:cxn ang="0">
                  <a:pos x="77" y="123"/>
                </a:cxn>
                <a:cxn ang="0">
                  <a:pos x="91" y="81"/>
                </a:cxn>
                <a:cxn ang="0">
                  <a:pos x="97" y="68"/>
                </a:cxn>
                <a:cxn ang="0">
                  <a:pos x="102" y="58"/>
                </a:cxn>
                <a:cxn ang="0">
                  <a:pos x="102" y="58"/>
                </a:cxn>
              </a:cxnLst>
              <a:rect l="0" t="0" r="r" b="b"/>
              <a:pathLst>
                <a:path w="164" h="123">
                  <a:moveTo>
                    <a:pt x="102" y="58"/>
                  </a:moveTo>
                  <a:lnTo>
                    <a:pt x="102" y="58"/>
                  </a:lnTo>
                  <a:lnTo>
                    <a:pt x="108" y="49"/>
                  </a:lnTo>
                  <a:lnTo>
                    <a:pt x="114" y="40"/>
                  </a:lnTo>
                  <a:lnTo>
                    <a:pt x="121" y="34"/>
                  </a:lnTo>
                  <a:lnTo>
                    <a:pt x="127" y="30"/>
                  </a:lnTo>
                  <a:lnTo>
                    <a:pt x="127" y="30"/>
                  </a:lnTo>
                  <a:lnTo>
                    <a:pt x="134" y="26"/>
                  </a:lnTo>
                  <a:lnTo>
                    <a:pt x="142" y="24"/>
                  </a:lnTo>
                  <a:lnTo>
                    <a:pt x="151" y="23"/>
                  </a:lnTo>
                  <a:lnTo>
                    <a:pt x="161" y="23"/>
                  </a:lnTo>
                  <a:lnTo>
                    <a:pt x="161" y="7"/>
                  </a:lnTo>
                  <a:lnTo>
                    <a:pt x="161" y="7"/>
                  </a:lnTo>
                  <a:lnTo>
                    <a:pt x="164" y="7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6" y="7"/>
                  </a:lnTo>
                  <a:lnTo>
                    <a:pt x="0" y="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2" y="23"/>
                  </a:lnTo>
                  <a:lnTo>
                    <a:pt x="23" y="24"/>
                  </a:lnTo>
                  <a:lnTo>
                    <a:pt x="32" y="25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48" y="32"/>
                  </a:lnTo>
                  <a:lnTo>
                    <a:pt x="55" y="39"/>
                  </a:lnTo>
                  <a:lnTo>
                    <a:pt x="55" y="39"/>
                  </a:lnTo>
                  <a:lnTo>
                    <a:pt x="58" y="47"/>
                  </a:lnTo>
                  <a:lnTo>
                    <a:pt x="59" y="51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59" y="68"/>
                  </a:lnTo>
                  <a:lnTo>
                    <a:pt x="56" y="82"/>
                  </a:lnTo>
                  <a:lnTo>
                    <a:pt x="50" y="101"/>
                  </a:lnTo>
                  <a:lnTo>
                    <a:pt x="43" y="123"/>
                  </a:lnTo>
                  <a:lnTo>
                    <a:pt x="77" y="123"/>
                  </a:lnTo>
                  <a:lnTo>
                    <a:pt x="77" y="123"/>
                  </a:lnTo>
                  <a:lnTo>
                    <a:pt x="91" y="81"/>
                  </a:lnTo>
                  <a:lnTo>
                    <a:pt x="97" y="68"/>
                  </a:lnTo>
                  <a:lnTo>
                    <a:pt x="102" y="58"/>
                  </a:lnTo>
                  <a:lnTo>
                    <a:pt x="102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4512" y="4128"/>
              <a:ext cx="252" cy="183"/>
            </a:xfrm>
            <a:custGeom>
              <a:avLst/>
              <a:gdLst/>
              <a:ahLst/>
              <a:cxnLst>
                <a:cxn ang="0">
                  <a:pos x="722" y="241"/>
                </a:cxn>
                <a:cxn ang="0">
                  <a:pos x="696" y="216"/>
                </a:cxn>
                <a:cxn ang="0">
                  <a:pos x="677" y="190"/>
                </a:cxn>
                <a:cxn ang="0">
                  <a:pos x="671" y="175"/>
                </a:cxn>
                <a:cxn ang="0">
                  <a:pos x="663" y="145"/>
                </a:cxn>
                <a:cxn ang="0">
                  <a:pos x="663" y="129"/>
                </a:cxn>
                <a:cxn ang="0">
                  <a:pos x="666" y="117"/>
                </a:cxn>
                <a:cxn ang="0">
                  <a:pos x="666" y="116"/>
                </a:cxn>
                <a:cxn ang="0">
                  <a:pos x="632" y="116"/>
                </a:cxn>
                <a:cxn ang="0">
                  <a:pos x="529" y="414"/>
                </a:cxn>
                <a:cxn ang="0">
                  <a:pos x="424" y="121"/>
                </a:cxn>
                <a:cxn ang="0">
                  <a:pos x="411" y="78"/>
                </a:cxn>
                <a:cxn ang="0">
                  <a:pos x="407" y="50"/>
                </a:cxn>
                <a:cxn ang="0">
                  <a:pos x="408" y="43"/>
                </a:cxn>
                <a:cxn ang="0">
                  <a:pos x="413" y="30"/>
                </a:cxn>
                <a:cxn ang="0">
                  <a:pos x="417" y="25"/>
                </a:cxn>
                <a:cxn ang="0">
                  <a:pos x="430" y="18"/>
                </a:cxn>
                <a:cxn ang="0">
                  <a:pos x="449" y="16"/>
                </a:cxn>
                <a:cxn ang="0">
                  <a:pos x="463" y="0"/>
                </a:cxn>
                <a:cxn ang="0">
                  <a:pos x="255" y="16"/>
                </a:cxn>
                <a:cxn ang="0">
                  <a:pos x="269" y="16"/>
                </a:cxn>
                <a:cxn ang="0">
                  <a:pos x="279" y="18"/>
                </a:cxn>
                <a:cxn ang="0">
                  <a:pos x="299" y="27"/>
                </a:cxn>
                <a:cxn ang="0">
                  <a:pos x="306" y="33"/>
                </a:cxn>
                <a:cxn ang="0">
                  <a:pos x="312" y="40"/>
                </a:cxn>
                <a:cxn ang="0">
                  <a:pos x="330" y="75"/>
                </a:cxn>
                <a:cxn ang="0">
                  <a:pos x="359" y="156"/>
                </a:cxn>
                <a:cxn ang="0">
                  <a:pos x="164" y="111"/>
                </a:cxn>
                <a:cxn ang="0">
                  <a:pos x="151" y="70"/>
                </a:cxn>
                <a:cxn ang="0">
                  <a:pos x="146" y="48"/>
                </a:cxn>
                <a:cxn ang="0">
                  <a:pos x="147" y="42"/>
                </a:cxn>
                <a:cxn ang="0">
                  <a:pos x="152" y="30"/>
                </a:cxn>
                <a:cxn ang="0">
                  <a:pos x="156" y="25"/>
                </a:cxn>
                <a:cxn ang="0">
                  <a:pos x="171" y="18"/>
                </a:cxn>
                <a:cxn ang="0">
                  <a:pos x="190" y="16"/>
                </a:cxn>
                <a:cxn ang="0">
                  <a:pos x="199" y="0"/>
                </a:cxn>
                <a:cxn ang="0">
                  <a:pos x="0" y="16"/>
                </a:cxn>
                <a:cxn ang="0">
                  <a:pos x="11" y="16"/>
                </a:cxn>
                <a:cxn ang="0">
                  <a:pos x="30" y="19"/>
                </a:cxn>
                <a:cxn ang="0">
                  <a:pos x="37" y="23"/>
                </a:cxn>
                <a:cxn ang="0">
                  <a:pos x="50" y="32"/>
                </a:cxn>
                <a:cxn ang="0">
                  <a:pos x="59" y="45"/>
                </a:cxn>
                <a:cxn ang="0">
                  <a:pos x="66" y="64"/>
                </a:cxn>
                <a:cxn ang="0">
                  <a:pos x="241" y="551"/>
                </a:cxn>
                <a:cxn ang="0">
                  <a:pos x="377" y="207"/>
                </a:cxn>
                <a:cxn ang="0">
                  <a:pos x="516" y="551"/>
                </a:cxn>
                <a:cxn ang="0">
                  <a:pos x="657" y="145"/>
                </a:cxn>
                <a:cxn ang="0">
                  <a:pos x="661" y="170"/>
                </a:cxn>
                <a:cxn ang="0">
                  <a:pos x="671" y="193"/>
                </a:cxn>
                <a:cxn ang="0">
                  <a:pos x="680" y="207"/>
                </a:cxn>
                <a:cxn ang="0">
                  <a:pos x="703" y="233"/>
                </a:cxn>
                <a:cxn ang="0">
                  <a:pos x="717" y="245"/>
                </a:cxn>
                <a:cxn ang="0">
                  <a:pos x="744" y="264"/>
                </a:cxn>
                <a:cxn ang="0">
                  <a:pos x="756" y="264"/>
                </a:cxn>
                <a:cxn ang="0">
                  <a:pos x="737" y="251"/>
                </a:cxn>
                <a:cxn ang="0">
                  <a:pos x="722" y="241"/>
                </a:cxn>
              </a:cxnLst>
              <a:rect l="0" t="0" r="r" b="b"/>
              <a:pathLst>
                <a:path w="756" h="551">
                  <a:moveTo>
                    <a:pt x="722" y="241"/>
                  </a:moveTo>
                  <a:lnTo>
                    <a:pt x="722" y="241"/>
                  </a:lnTo>
                  <a:lnTo>
                    <a:pt x="708" y="229"/>
                  </a:lnTo>
                  <a:lnTo>
                    <a:pt x="696" y="216"/>
                  </a:lnTo>
                  <a:lnTo>
                    <a:pt x="685" y="204"/>
                  </a:lnTo>
                  <a:lnTo>
                    <a:pt x="677" y="190"/>
                  </a:lnTo>
                  <a:lnTo>
                    <a:pt x="677" y="190"/>
                  </a:lnTo>
                  <a:lnTo>
                    <a:pt x="671" y="175"/>
                  </a:lnTo>
                  <a:lnTo>
                    <a:pt x="666" y="160"/>
                  </a:lnTo>
                  <a:lnTo>
                    <a:pt x="663" y="145"/>
                  </a:lnTo>
                  <a:lnTo>
                    <a:pt x="663" y="129"/>
                  </a:lnTo>
                  <a:lnTo>
                    <a:pt x="663" y="129"/>
                  </a:lnTo>
                  <a:lnTo>
                    <a:pt x="663" y="128"/>
                  </a:lnTo>
                  <a:lnTo>
                    <a:pt x="666" y="117"/>
                  </a:lnTo>
                  <a:lnTo>
                    <a:pt x="666" y="117"/>
                  </a:lnTo>
                  <a:lnTo>
                    <a:pt x="666" y="116"/>
                  </a:lnTo>
                  <a:lnTo>
                    <a:pt x="632" y="116"/>
                  </a:lnTo>
                  <a:lnTo>
                    <a:pt x="632" y="116"/>
                  </a:lnTo>
                  <a:lnTo>
                    <a:pt x="632" y="117"/>
                  </a:lnTo>
                  <a:lnTo>
                    <a:pt x="529" y="414"/>
                  </a:lnTo>
                  <a:lnTo>
                    <a:pt x="424" y="121"/>
                  </a:lnTo>
                  <a:lnTo>
                    <a:pt x="424" y="121"/>
                  </a:lnTo>
                  <a:lnTo>
                    <a:pt x="417" y="97"/>
                  </a:lnTo>
                  <a:lnTo>
                    <a:pt x="411" y="78"/>
                  </a:lnTo>
                  <a:lnTo>
                    <a:pt x="408" y="63"/>
                  </a:lnTo>
                  <a:lnTo>
                    <a:pt x="407" y="50"/>
                  </a:lnTo>
                  <a:lnTo>
                    <a:pt x="407" y="50"/>
                  </a:lnTo>
                  <a:lnTo>
                    <a:pt x="408" y="43"/>
                  </a:lnTo>
                  <a:lnTo>
                    <a:pt x="409" y="36"/>
                  </a:lnTo>
                  <a:lnTo>
                    <a:pt x="413" y="30"/>
                  </a:lnTo>
                  <a:lnTo>
                    <a:pt x="417" y="25"/>
                  </a:lnTo>
                  <a:lnTo>
                    <a:pt x="417" y="25"/>
                  </a:lnTo>
                  <a:lnTo>
                    <a:pt x="423" y="20"/>
                  </a:lnTo>
                  <a:lnTo>
                    <a:pt x="430" y="18"/>
                  </a:lnTo>
                  <a:lnTo>
                    <a:pt x="440" y="16"/>
                  </a:lnTo>
                  <a:lnTo>
                    <a:pt x="449" y="16"/>
                  </a:lnTo>
                  <a:lnTo>
                    <a:pt x="463" y="16"/>
                  </a:lnTo>
                  <a:lnTo>
                    <a:pt x="463" y="0"/>
                  </a:lnTo>
                  <a:lnTo>
                    <a:pt x="255" y="0"/>
                  </a:lnTo>
                  <a:lnTo>
                    <a:pt x="255" y="16"/>
                  </a:lnTo>
                  <a:lnTo>
                    <a:pt x="255" y="16"/>
                  </a:lnTo>
                  <a:lnTo>
                    <a:pt x="269" y="16"/>
                  </a:lnTo>
                  <a:lnTo>
                    <a:pt x="279" y="18"/>
                  </a:lnTo>
                  <a:lnTo>
                    <a:pt x="279" y="18"/>
                  </a:lnTo>
                  <a:lnTo>
                    <a:pt x="288" y="21"/>
                  </a:lnTo>
                  <a:lnTo>
                    <a:pt x="299" y="27"/>
                  </a:lnTo>
                  <a:lnTo>
                    <a:pt x="299" y="27"/>
                  </a:lnTo>
                  <a:lnTo>
                    <a:pt x="306" y="33"/>
                  </a:lnTo>
                  <a:lnTo>
                    <a:pt x="312" y="40"/>
                  </a:lnTo>
                  <a:lnTo>
                    <a:pt x="312" y="40"/>
                  </a:lnTo>
                  <a:lnTo>
                    <a:pt x="321" y="57"/>
                  </a:lnTo>
                  <a:lnTo>
                    <a:pt x="330" y="75"/>
                  </a:lnTo>
                  <a:lnTo>
                    <a:pt x="343" y="111"/>
                  </a:lnTo>
                  <a:lnTo>
                    <a:pt x="359" y="156"/>
                  </a:lnTo>
                  <a:lnTo>
                    <a:pt x="269" y="414"/>
                  </a:lnTo>
                  <a:lnTo>
                    <a:pt x="164" y="111"/>
                  </a:lnTo>
                  <a:lnTo>
                    <a:pt x="164" y="111"/>
                  </a:lnTo>
                  <a:lnTo>
                    <a:pt x="151" y="70"/>
                  </a:lnTo>
                  <a:lnTo>
                    <a:pt x="147" y="57"/>
                  </a:lnTo>
                  <a:lnTo>
                    <a:pt x="146" y="48"/>
                  </a:lnTo>
                  <a:lnTo>
                    <a:pt x="146" y="48"/>
                  </a:lnTo>
                  <a:lnTo>
                    <a:pt x="147" y="42"/>
                  </a:lnTo>
                  <a:lnTo>
                    <a:pt x="148" y="34"/>
                  </a:lnTo>
                  <a:lnTo>
                    <a:pt x="152" y="30"/>
                  </a:lnTo>
                  <a:lnTo>
                    <a:pt x="156" y="25"/>
                  </a:lnTo>
                  <a:lnTo>
                    <a:pt x="156" y="25"/>
                  </a:lnTo>
                  <a:lnTo>
                    <a:pt x="164" y="20"/>
                  </a:lnTo>
                  <a:lnTo>
                    <a:pt x="171" y="18"/>
                  </a:lnTo>
                  <a:lnTo>
                    <a:pt x="179" y="16"/>
                  </a:lnTo>
                  <a:lnTo>
                    <a:pt x="190" y="16"/>
                  </a:lnTo>
                  <a:lnTo>
                    <a:pt x="199" y="16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1" y="16"/>
                  </a:lnTo>
                  <a:lnTo>
                    <a:pt x="21" y="17"/>
                  </a:lnTo>
                  <a:lnTo>
                    <a:pt x="30" y="19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44" y="26"/>
                  </a:lnTo>
                  <a:lnTo>
                    <a:pt x="50" y="32"/>
                  </a:lnTo>
                  <a:lnTo>
                    <a:pt x="55" y="38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66" y="64"/>
                  </a:lnTo>
                  <a:lnTo>
                    <a:pt x="82" y="103"/>
                  </a:lnTo>
                  <a:lnTo>
                    <a:pt x="241" y="551"/>
                  </a:lnTo>
                  <a:lnTo>
                    <a:pt x="256" y="551"/>
                  </a:lnTo>
                  <a:lnTo>
                    <a:pt x="377" y="207"/>
                  </a:lnTo>
                  <a:lnTo>
                    <a:pt x="499" y="551"/>
                  </a:lnTo>
                  <a:lnTo>
                    <a:pt x="516" y="551"/>
                  </a:lnTo>
                  <a:lnTo>
                    <a:pt x="657" y="145"/>
                  </a:lnTo>
                  <a:lnTo>
                    <a:pt x="657" y="145"/>
                  </a:lnTo>
                  <a:lnTo>
                    <a:pt x="658" y="158"/>
                  </a:lnTo>
                  <a:lnTo>
                    <a:pt x="661" y="170"/>
                  </a:lnTo>
                  <a:lnTo>
                    <a:pt x="666" y="181"/>
                  </a:lnTo>
                  <a:lnTo>
                    <a:pt x="671" y="193"/>
                  </a:lnTo>
                  <a:lnTo>
                    <a:pt x="671" y="193"/>
                  </a:lnTo>
                  <a:lnTo>
                    <a:pt x="680" y="207"/>
                  </a:lnTo>
                  <a:lnTo>
                    <a:pt x="691" y="220"/>
                  </a:lnTo>
                  <a:lnTo>
                    <a:pt x="703" y="233"/>
                  </a:lnTo>
                  <a:lnTo>
                    <a:pt x="717" y="245"/>
                  </a:lnTo>
                  <a:lnTo>
                    <a:pt x="717" y="245"/>
                  </a:lnTo>
                  <a:lnTo>
                    <a:pt x="729" y="255"/>
                  </a:lnTo>
                  <a:lnTo>
                    <a:pt x="744" y="264"/>
                  </a:lnTo>
                  <a:lnTo>
                    <a:pt x="744" y="264"/>
                  </a:lnTo>
                  <a:lnTo>
                    <a:pt x="756" y="264"/>
                  </a:lnTo>
                  <a:lnTo>
                    <a:pt x="756" y="264"/>
                  </a:lnTo>
                  <a:lnTo>
                    <a:pt x="737" y="251"/>
                  </a:lnTo>
                  <a:lnTo>
                    <a:pt x="722" y="241"/>
                  </a:lnTo>
                  <a:lnTo>
                    <a:pt x="722" y="2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4868" y="4130"/>
              <a:ext cx="75" cy="83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131" y="0"/>
                </a:cxn>
                <a:cxn ang="0">
                  <a:pos x="159" y="159"/>
                </a:cxn>
                <a:cxn ang="0">
                  <a:pos x="160" y="159"/>
                </a:cxn>
                <a:cxn ang="0">
                  <a:pos x="184" y="0"/>
                </a:cxn>
                <a:cxn ang="0">
                  <a:pos x="224" y="0"/>
                </a:cxn>
                <a:cxn ang="0">
                  <a:pos x="180" y="249"/>
                </a:cxn>
                <a:cxn ang="0">
                  <a:pos x="144" y="249"/>
                </a:cxn>
                <a:cxn ang="0">
                  <a:pos x="113" y="84"/>
                </a:cxn>
                <a:cxn ang="0">
                  <a:pos x="113" y="84"/>
                </a:cxn>
                <a:cxn ang="0">
                  <a:pos x="83" y="249"/>
                </a:cxn>
                <a:cxn ang="0">
                  <a:pos x="48" y="249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67" y="159"/>
                </a:cxn>
                <a:cxn ang="0">
                  <a:pos x="68" y="159"/>
                </a:cxn>
                <a:cxn ang="0">
                  <a:pos x="95" y="0"/>
                </a:cxn>
              </a:cxnLst>
              <a:rect l="0" t="0" r="r" b="b"/>
              <a:pathLst>
                <a:path w="224" h="249">
                  <a:moveTo>
                    <a:pt x="95" y="0"/>
                  </a:moveTo>
                  <a:lnTo>
                    <a:pt x="131" y="0"/>
                  </a:lnTo>
                  <a:lnTo>
                    <a:pt x="159" y="159"/>
                  </a:lnTo>
                  <a:lnTo>
                    <a:pt x="160" y="159"/>
                  </a:lnTo>
                  <a:lnTo>
                    <a:pt x="184" y="0"/>
                  </a:lnTo>
                  <a:lnTo>
                    <a:pt x="224" y="0"/>
                  </a:lnTo>
                  <a:lnTo>
                    <a:pt x="180" y="249"/>
                  </a:lnTo>
                  <a:lnTo>
                    <a:pt x="144" y="249"/>
                  </a:lnTo>
                  <a:lnTo>
                    <a:pt x="113" y="84"/>
                  </a:lnTo>
                  <a:lnTo>
                    <a:pt x="113" y="84"/>
                  </a:lnTo>
                  <a:lnTo>
                    <a:pt x="83" y="249"/>
                  </a:lnTo>
                  <a:lnTo>
                    <a:pt x="48" y="249"/>
                  </a:lnTo>
                  <a:lnTo>
                    <a:pt x="0" y="0"/>
                  </a:lnTo>
                  <a:lnTo>
                    <a:pt x="41" y="0"/>
                  </a:lnTo>
                  <a:lnTo>
                    <a:pt x="67" y="159"/>
                  </a:lnTo>
                  <a:lnTo>
                    <a:pt x="68" y="15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10"/>
            <p:cNvSpPr>
              <a:spLocks/>
            </p:cNvSpPr>
            <p:nvPr/>
          </p:nvSpPr>
          <p:spPr bwMode="auto">
            <a:xfrm>
              <a:off x="4949" y="4130"/>
              <a:ext cx="13" cy="83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0"/>
                </a:cxn>
                <a:cxn ang="0">
                  <a:pos x="39" y="0"/>
                </a:cxn>
                <a:cxn ang="0">
                  <a:pos x="39" y="36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249"/>
                </a:cxn>
                <a:cxn ang="0">
                  <a:pos x="0" y="63"/>
                </a:cxn>
                <a:cxn ang="0">
                  <a:pos x="39" y="63"/>
                </a:cxn>
                <a:cxn ang="0">
                  <a:pos x="39" y="249"/>
                </a:cxn>
                <a:cxn ang="0">
                  <a:pos x="0" y="249"/>
                </a:cxn>
                <a:cxn ang="0">
                  <a:pos x="0" y="36"/>
                </a:cxn>
              </a:cxnLst>
              <a:rect l="0" t="0" r="r" b="b"/>
              <a:pathLst>
                <a:path w="39" h="249">
                  <a:moveTo>
                    <a:pt x="0" y="36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49"/>
                  </a:lnTo>
                  <a:lnTo>
                    <a:pt x="0" y="63"/>
                  </a:lnTo>
                  <a:lnTo>
                    <a:pt x="39" y="63"/>
                  </a:lnTo>
                  <a:lnTo>
                    <a:pt x="39" y="249"/>
                  </a:lnTo>
                  <a:lnTo>
                    <a:pt x="0" y="24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11"/>
            <p:cNvSpPr>
              <a:spLocks/>
            </p:cNvSpPr>
            <p:nvPr/>
          </p:nvSpPr>
          <p:spPr bwMode="auto">
            <a:xfrm>
              <a:off x="4972" y="4130"/>
              <a:ext cx="13" cy="83"/>
            </a:xfrm>
            <a:custGeom>
              <a:avLst/>
              <a:gdLst/>
              <a:ahLst/>
              <a:cxnLst>
                <a:cxn ang="0">
                  <a:pos x="0" y="249"/>
                </a:cxn>
                <a:cxn ang="0">
                  <a:pos x="0" y="0"/>
                </a:cxn>
                <a:cxn ang="0">
                  <a:pos x="39" y="0"/>
                </a:cxn>
                <a:cxn ang="0">
                  <a:pos x="39" y="38"/>
                </a:cxn>
                <a:cxn ang="0">
                  <a:pos x="39" y="249"/>
                </a:cxn>
                <a:cxn ang="0">
                  <a:pos x="0" y="249"/>
                </a:cxn>
              </a:cxnLst>
              <a:rect l="0" t="0" r="r" b="b"/>
              <a:pathLst>
                <a:path w="39" h="249">
                  <a:moveTo>
                    <a:pt x="0" y="249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39" y="249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12"/>
            <p:cNvSpPr>
              <a:spLocks/>
            </p:cNvSpPr>
            <p:nvPr/>
          </p:nvSpPr>
          <p:spPr bwMode="auto">
            <a:xfrm>
              <a:off x="4995" y="4130"/>
              <a:ext cx="39" cy="84"/>
            </a:xfrm>
            <a:custGeom>
              <a:avLst/>
              <a:gdLst/>
              <a:ahLst/>
              <a:cxnLst>
                <a:cxn ang="0">
                  <a:pos x="79" y="79"/>
                </a:cxn>
                <a:cxn ang="0">
                  <a:pos x="68" y="71"/>
                </a:cxn>
                <a:cxn ang="0">
                  <a:pos x="51" y="62"/>
                </a:cxn>
                <a:cxn ang="0">
                  <a:pos x="39" y="60"/>
                </a:cxn>
                <a:cxn ang="0">
                  <a:pos x="30" y="60"/>
                </a:cxn>
                <a:cxn ang="0">
                  <a:pos x="16" y="68"/>
                </a:cxn>
                <a:cxn ang="0">
                  <a:pos x="5" y="81"/>
                </a:cxn>
                <a:cxn ang="0">
                  <a:pos x="1" y="100"/>
                </a:cxn>
                <a:cxn ang="0">
                  <a:pos x="0" y="149"/>
                </a:cxn>
                <a:cxn ang="0">
                  <a:pos x="39" y="122"/>
                </a:cxn>
                <a:cxn ang="0">
                  <a:pos x="39" y="114"/>
                </a:cxn>
                <a:cxn ang="0">
                  <a:pos x="41" y="102"/>
                </a:cxn>
                <a:cxn ang="0">
                  <a:pos x="47" y="95"/>
                </a:cxn>
                <a:cxn ang="0">
                  <a:pos x="53" y="92"/>
                </a:cxn>
                <a:cxn ang="0">
                  <a:pos x="56" y="91"/>
                </a:cxn>
                <a:cxn ang="0">
                  <a:pos x="68" y="95"/>
                </a:cxn>
                <a:cxn ang="0">
                  <a:pos x="79" y="211"/>
                </a:cxn>
                <a:cxn ang="0">
                  <a:pos x="68" y="218"/>
                </a:cxn>
                <a:cxn ang="0">
                  <a:pos x="56" y="220"/>
                </a:cxn>
                <a:cxn ang="0">
                  <a:pos x="53" y="220"/>
                </a:cxn>
                <a:cxn ang="0">
                  <a:pos x="47" y="218"/>
                </a:cxn>
                <a:cxn ang="0">
                  <a:pos x="41" y="211"/>
                </a:cxn>
                <a:cxn ang="0">
                  <a:pos x="39" y="199"/>
                </a:cxn>
                <a:cxn ang="0">
                  <a:pos x="39" y="149"/>
                </a:cxn>
                <a:cxn ang="0">
                  <a:pos x="0" y="200"/>
                </a:cxn>
                <a:cxn ang="0">
                  <a:pos x="1" y="212"/>
                </a:cxn>
                <a:cxn ang="0">
                  <a:pos x="5" y="232"/>
                </a:cxn>
                <a:cxn ang="0">
                  <a:pos x="16" y="245"/>
                </a:cxn>
                <a:cxn ang="0">
                  <a:pos x="30" y="251"/>
                </a:cxn>
                <a:cxn ang="0">
                  <a:pos x="39" y="252"/>
                </a:cxn>
                <a:cxn ang="0">
                  <a:pos x="52" y="251"/>
                </a:cxn>
                <a:cxn ang="0">
                  <a:pos x="62" y="248"/>
                </a:cxn>
                <a:cxn ang="0">
                  <a:pos x="71" y="241"/>
                </a:cxn>
                <a:cxn ang="0">
                  <a:pos x="81" y="230"/>
                </a:cxn>
                <a:cxn ang="0">
                  <a:pos x="118" y="249"/>
                </a:cxn>
                <a:cxn ang="0">
                  <a:pos x="79" y="0"/>
                </a:cxn>
              </a:cxnLst>
              <a:rect l="0" t="0" r="r" b="b"/>
              <a:pathLst>
                <a:path w="118" h="252">
                  <a:moveTo>
                    <a:pt x="79" y="0"/>
                  </a:moveTo>
                  <a:lnTo>
                    <a:pt x="79" y="79"/>
                  </a:lnTo>
                  <a:lnTo>
                    <a:pt x="79" y="79"/>
                  </a:lnTo>
                  <a:lnTo>
                    <a:pt x="68" y="71"/>
                  </a:lnTo>
                  <a:lnTo>
                    <a:pt x="60" y="65"/>
                  </a:lnTo>
                  <a:lnTo>
                    <a:pt x="51" y="62"/>
                  </a:lnTo>
                  <a:lnTo>
                    <a:pt x="45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0" y="60"/>
                  </a:lnTo>
                  <a:lnTo>
                    <a:pt x="22" y="63"/>
                  </a:lnTo>
                  <a:lnTo>
                    <a:pt x="16" y="68"/>
                  </a:lnTo>
                  <a:lnTo>
                    <a:pt x="10" y="74"/>
                  </a:lnTo>
                  <a:lnTo>
                    <a:pt x="5" y="81"/>
                  </a:lnTo>
                  <a:lnTo>
                    <a:pt x="2" y="89"/>
                  </a:lnTo>
                  <a:lnTo>
                    <a:pt x="1" y="100"/>
                  </a:lnTo>
                  <a:lnTo>
                    <a:pt x="0" y="111"/>
                  </a:lnTo>
                  <a:lnTo>
                    <a:pt x="0" y="149"/>
                  </a:lnTo>
                  <a:lnTo>
                    <a:pt x="39" y="149"/>
                  </a:lnTo>
                  <a:lnTo>
                    <a:pt x="39" y="122"/>
                  </a:lnTo>
                  <a:lnTo>
                    <a:pt x="39" y="122"/>
                  </a:lnTo>
                  <a:lnTo>
                    <a:pt x="39" y="114"/>
                  </a:lnTo>
                  <a:lnTo>
                    <a:pt x="40" y="107"/>
                  </a:lnTo>
                  <a:lnTo>
                    <a:pt x="41" y="102"/>
                  </a:lnTo>
                  <a:lnTo>
                    <a:pt x="43" y="97"/>
                  </a:lnTo>
                  <a:lnTo>
                    <a:pt x="47" y="95"/>
                  </a:lnTo>
                  <a:lnTo>
                    <a:pt x="49" y="92"/>
                  </a:lnTo>
                  <a:lnTo>
                    <a:pt x="53" y="92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62" y="92"/>
                  </a:lnTo>
                  <a:lnTo>
                    <a:pt x="68" y="95"/>
                  </a:lnTo>
                  <a:lnTo>
                    <a:pt x="79" y="101"/>
                  </a:lnTo>
                  <a:lnTo>
                    <a:pt x="79" y="211"/>
                  </a:lnTo>
                  <a:lnTo>
                    <a:pt x="79" y="211"/>
                  </a:lnTo>
                  <a:lnTo>
                    <a:pt x="68" y="218"/>
                  </a:lnTo>
                  <a:lnTo>
                    <a:pt x="62" y="220"/>
                  </a:lnTo>
                  <a:lnTo>
                    <a:pt x="56" y="220"/>
                  </a:lnTo>
                  <a:lnTo>
                    <a:pt x="56" y="220"/>
                  </a:lnTo>
                  <a:lnTo>
                    <a:pt x="53" y="220"/>
                  </a:lnTo>
                  <a:lnTo>
                    <a:pt x="49" y="219"/>
                  </a:lnTo>
                  <a:lnTo>
                    <a:pt x="47" y="218"/>
                  </a:lnTo>
                  <a:lnTo>
                    <a:pt x="43" y="214"/>
                  </a:lnTo>
                  <a:lnTo>
                    <a:pt x="41" y="211"/>
                  </a:lnTo>
                  <a:lnTo>
                    <a:pt x="40" y="206"/>
                  </a:lnTo>
                  <a:lnTo>
                    <a:pt x="39" y="199"/>
                  </a:lnTo>
                  <a:lnTo>
                    <a:pt x="39" y="191"/>
                  </a:lnTo>
                  <a:lnTo>
                    <a:pt x="39" y="149"/>
                  </a:lnTo>
                  <a:lnTo>
                    <a:pt x="0" y="149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1" y="212"/>
                  </a:lnTo>
                  <a:lnTo>
                    <a:pt x="2" y="223"/>
                  </a:lnTo>
                  <a:lnTo>
                    <a:pt x="5" y="232"/>
                  </a:lnTo>
                  <a:lnTo>
                    <a:pt x="10" y="239"/>
                  </a:lnTo>
                  <a:lnTo>
                    <a:pt x="16" y="245"/>
                  </a:lnTo>
                  <a:lnTo>
                    <a:pt x="22" y="249"/>
                  </a:lnTo>
                  <a:lnTo>
                    <a:pt x="30" y="251"/>
                  </a:lnTo>
                  <a:lnTo>
                    <a:pt x="39" y="252"/>
                  </a:lnTo>
                  <a:lnTo>
                    <a:pt x="39" y="252"/>
                  </a:lnTo>
                  <a:lnTo>
                    <a:pt x="46" y="252"/>
                  </a:lnTo>
                  <a:lnTo>
                    <a:pt x="52" y="251"/>
                  </a:lnTo>
                  <a:lnTo>
                    <a:pt x="58" y="250"/>
                  </a:lnTo>
                  <a:lnTo>
                    <a:pt x="62" y="248"/>
                  </a:lnTo>
                  <a:lnTo>
                    <a:pt x="67" y="244"/>
                  </a:lnTo>
                  <a:lnTo>
                    <a:pt x="71" y="241"/>
                  </a:lnTo>
                  <a:lnTo>
                    <a:pt x="80" y="230"/>
                  </a:lnTo>
                  <a:lnTo>
                    <a:pt x="81" y="230"/>
                  </a:lnTo>
                  <a:lnTo>
                    <a:pt x="81" y="249"/>
                  </a:lnTo>
                  <a:lnTo>
                    <a:pt x="118" y="249"/>
                  </a:lnTo>
                  <a:lnTo>
                    <a:pt x="118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Freeform 13"/>
            <p:cNvSpPr>
              <a:spLocks/>
            </p:cNvSpPr>
            <p:nvPr/>
          </p:nvSpPr>
          <p:spPr bwMode="auto">
            <a:xfrm>
              <a:off x="5045" y="4130"/>
              <a:ext cx="12" cy="83"/>
            </a:xfrm>
            <a:custGeom>
              <a:avLst/>
              <a:gdLst/>
              <a:ahLst/>
              <a:cxnLst>
                <a:cxn ang="0">
                  <a:pos x="0" y="249"/>
                </a:cxn>
                <a:cxn ang="0">
                  <a:pos x="0" y="0"/>
                </a:cxn>
                <a:cxn ang="0">
                  <a:pos x="38" y="0"/>
                </a:cxn>
                <a:cxn ang="0">
                  <a:pos x="38" y="46"/>
                </a:cxn>
                <a:cxn ang="0">
                  <a:pos x="38" y="249"/>
                </a:cxn>
                <a:cxn ang="0">
                  <a:pos x="0" y="249"/>
                </a:cxn>
              </a:cxnLst>
              <a:rect l="0" t="0" r="r" b="b"/>
              <a:pathLst>
                <a:path w="38" h="249">
                  <a:moveTo>
                    <a:pt x="0" y="249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46"/>
                  </a:lnTo>
                  <a:lnTo>
                    <a:pt x="38" y="249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5068" y="4130"/>
              <a:ext cx="13" cy="83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0"/>
                </a:cxn>
                <a:cxn ang="0">
                  <a:pos x="39" y="0"/>
                </a:cxn>
                <a:cxn ang="0">
                  <a:pos x="39" y="36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249"/>
                </a:cxn>
                <a:cxn ang="0">
                  <a:pos x="0" y="63"/>
                </a:cxn>
                <a:cxn ang="0">
                  <a:pos x="39" y="63"/>
                </a:cxn>
                <a:cxn ang="0">
                  <a:pos x="39" y="249"/>
                </a:cxn>
                <a:cxn ang="0">
                  <a:pos x="0" y="249"/>
                </a:cxn>
                <a:cxn ang="0">
                  <a:pos x="0" y="36"/>
                </a:cxn>
              </a:cxnLst>
              <a:rect l="0" t="0" r="r" b="b"/>
              <a:pathLst>
                <a:path w="39" h="249">
                  <a:moveTo>
                    <a:pt x="0" y="36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49"/>
                  </a:lnTo>
                  <a:lnTo>
                    <a:pt x="0" y="63"/>
                  </a:lnTo>
                  <a:lnTo>
                    <a:pt x="39" y="63"/>
                  </a:lnTo>
                  <a:lnTo>
                    <a:pt x="39" y="249"/>
                  </a:lnTo>
                  <a:lnTo>
                    <a:pt x="0" y="24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5088" y="4129"/>
              <a:ext cx="29" cy="84"/>
            </a:xfrm>
            <a:custGeom>
              <a:avLst/>
              <a:gdLst/>
              <a:ahLst/>
              <a:cxnLst>
                <a:cxn ang="0">
                  <a:pos x="23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23" y="66"/>
                </a:cxn>
                <a:cxn ang="0">
                  <a:pos x="23" y="43"/>
                </a:cxn>
                <a:cxn ang="0">
                  <a:pos x="23" y="43"/>
                </a:cxn>
                <a:cxn ang="0">
                  <a:pos x="24" y="33"/>
                </a:cxn>
                <a:cxn ang="0">
                  <a:pos x="26" y="23"/>
                </a:cxn>
                <a:cxn ang="0">
                  <a:pos x="30" y="16"/>
                </a:cxn>
                <a:cxn ang="0">
                  <a:pos x="35" y="10"/>
                </a:cxn>
                <a:cxn ang="0">
                  <a:pos x="41" y="5"/>
                </a:cxn>
                <a:cxn ang="0">
                  <a:pos x="48" y="2"/>
                </a:cxn>
                <a:cxn ang="0">
                  <a:pos x="56" y="1"/>
                </a:cxn>
                <a:cxn ang="0">
                  <a:pos x="65" y="0"/>
                </a:cxn>
                <a:cxn ang="0">
                  <a:pos x="86" y="0"/>
                </a:cxn>
                <a:cxn ang="0">
                  <a:pos x="86" y="31"/>
                </a:cxn>
                <a:cxn ang="0">
                  <a:pos x="74" y="31"/>
                </a:cxn>
                <a:cxn ang="0">
                  <a:pos x="74" y="31"/>
                </a:cxn>
                <a:cxn ang="0">
                  <a:pos x="68" y="31"/>
                </a:cxn>
                <a:cxn ang="0">
                  <a:pos x="64" y="34"/>
                </a:cxn>
                <a:cxn ang="0">
                  <a:pos x="62" y="37"/>
                </a:cxn>
                <a:cxn ang="0">
                  <a:pos x="62" y="43"/>
                </a:cxn>
                <a:cxn ang="0">
                  <a:pos x="62" y="66"/>
                </a:cxn>
                <a:cxn ang="0">
                  <a:pos x="83" y="66"/>
                </a:cxn>
                <a:cxn ang="0">
                  <a:pos x="83" y="98"/>
                </a:cxn>
                <a:cxn ang="0">
                  <a:pos x="62" y="98"/>
                </a:cxn>
                <a:cxn ang="0">
                  <a:pos x="62" y="252"/>
                </a:cxn>
                <a:cxn ang="0">
                  <a:pos x="23" y="252"/>
                </a:cxn>
                <a:cxn ang="0">
                  <a:pos x="23" y="98"/>
                </a:cxn>
              </a:cxnLst>
              <a:rect l="0" t="0" r="r" b="b"/>
              <a:pathLst>
                <a:path w="86" h="252">
                  <a:moveTo>
                    <a:pt x="23" y="98"/>
                  </a:moveTo>
                  <a:lnTo>
                    <a:pt x="0" y="98"/>
                  </a:lnTo>
                  <a:lnTo>
                    <a:pt x="0" y="66"/>
                  </a:lnTo>
                  <a:lnTo>
                    <a:pt x="23" y="66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4" y="33"/>
                  </a:lnTo>
                  <a:lnTo>
                    <a:pt x="26" y="23"/>
                  </a:lnTo>
                  <a:lnTo>
                    <a:pt x="30" y="16"/>
                  </a:lnTo>
                  <a:lnTo>
                    <a:pt x="35" y="10"/>
                  </a:lnTo>
                  <a:lnTo>
                    <a:pt x="41" y="5"/>
                  </a:lnTo>
                  <a:lnTo>
                    <a:pt x="48" y="2"/>
                  </a:lnTo>
                  <a:lnTo>
                    <a:pt x="56" y="1"/>
                  </a:lnTo>
                  <a:lnTo>
                    <a:pt x="65" y="0"/>
                  </a:lnTo>
                  <a:lnTo>
                    <a:pt x="86" y="0"/>
                  </a:lnTo>
                  <a:lnTo>
                    <a:pt x="86" y="31"/>
                  </a:lnTo>
                  <a:lnTo>
                    <a:pt x="74" y="31"/>
                  </a:lnTo>
                  <a:lnTo>
                    <a:pt x="74" y="31"/>
                  </a:lnTo>
                  <a:lnTo>
                    <a:pt x="68" y="31"/>
                  </a:lnTo>
                  <a:lnTo>
                    <a:pt x="64" y="34"/>
                  </a:lnTo>
                  <a:lnTo>
                    <a:pt x="62" y="37"/>
                  </a:lnTo>
                  <a:lnTo>
                    <a:pt x="62" y="43"/>
                  </a:lnTo>
                  <a:lnTo>
                    <a:pt x="62" y="66"/>
                  </a:lnTo>
                  <a:lnTo>
                    <a:pt x="83" y="66"/>
                  </a:lnTo>
                  <a:lnTo>
                    <a:pt x="83" y="98"/>
                  </a:lnTo>
                  <a:lnTo>
                    <a:pt x="62" y="98"/>
                  </a:lnTo>
                  <a:lnTo>
                    <a:pt x="62" y="252"/>
                  </a:lnTo>
                  <a:lnTo>
                    <a:pt x="23" y="252"/>
                  </a:lnTo>
                  <a:lnTo>
                    <a:pt x="23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5122" y="4150"/>
              <a:ext cx="40" cy="64"/>
            </a:xfrm>
            <a:custGeom>
              <a:avLst/>
              <a:gdLst/>
              <a:ahLst/>
              <a:cxnLst>
                <a:cxn ang="0">
                  <a:pos x="120" y="69"/>
                </a:cxn>
                <a:cxn ang="0">
                  <a:pos x="118" y="41"/>
                </a:cxn>
                <a:cxn ang="0">
                  <a:pos x="107" y="19"/>
                </a:cxn>
                <a:cxn ang="0">
                  <a:pos x="99" y="11"/>
                </a:cxn>
                <a:cxn ang="0">
                  <a:pos x="88" y="5"/>
                </a:cxn>
                <a:cxn ang="0">
                  <a:pos x="76" y="2"/>
                </a:cxn>
                <a:cxn ang="0">
                  <a:pos x="61" y="0"/>
                </a:cxn>
                <a:cxn ang="0">
                  <a:pos x="38" y="3"/>
                </a:cxn>
                <a:cxn ang="0">
                  <a:pos x="26" y="8"/>
                </a:cxn>
                <a:cxn ang="0">
                  <a:pos x="18" y="15"/>
                </a:cxn>
                <a:cxn ang="0">
                  <a:pos x="7" y="29"/>
                </a:cxn>
                <a:cxn ang="0">
                  <a:pos x="1" y="54"/>
                </a:cxn>
                <a:cxn ang="0">
                  <a:pos x="0" y="124"/>
                </a:cxn>
                <a:cxn ang="0">
                  <a:pos x="1" y="138"/>
                </a:cxn>
                <a:cxn ang="0">
                  <a:pos x="7" y="163"/>
                </a:cxn>
                <a:cxn ang="0">
                  <a:pos x="18" y="177"/>
                </a:cxn>
                <a:cxn ang="0">
                  <a:pos x="26" y="184"/>
                </a:cxn>
                <a:cxn ang="0">
                  <a:pos x="38" y="190"/>
                </a:cxn>
                <a:cxn ang="0">
                  <a:pos x="61" y="192"/>
                </a:cxn>
                <a:cxn ang="0">
                  <a:pos x="75" y="191"/>
                </a:cxn>
                <a:cxn ang="0">
                  <a:pos x="88" y="188"/>
                </a:cxn>
                <a:cxn ang="0">
                  <a:pos x="99" y="182"/>
                </a:cxn>
                <a:cxn ang="0">
                  <a:pos x="106" y="175"/>
                </a:cxn>
                <a:cxn ang="0">
                  <a:pos x="116" y="153"/>
                </a:cxn>
                <a:cxn ang="0">
                  <a:pos x="120" y="126"/>
                </a:cxn>
                <a:cxn ang="0">
                  <a:pos x="82" y="131"/>
                </a:cxn>
                <a:cxn ang="0">
                  <a:pos x="81" y="138"/>
                </a:cxn>
                <a:cxn ang="0">
                  <a:pos x="78" y="150"/>
                </a:cxn>
                <a:cxn ang="0">
                  <a:pos x="74" y="157"/>
                </a:cxn>
                <a:cxn ang="0">
                  <a:pos x="65" y="160"/>
                </a:cxn>
                <a:cxn ang="0">
                  <a:pos x="61" y="160"/>
                </a:cxn>
                <a:cxn ang="0">
                  <a:pos x="51" y="159"/>
                </a:cxn>
                <a:cxn ang="0">
                  <a:pos x="44" y="153"/>
                </a:cxn>
                <a:cxn ang="0">
                  <a:pos x="41" y="144"/>
                </a:cxn>
                <a:cxn ang="0">
                  <a:pos x="39" y="131"/>
                </a:cxn>
                <a:cxn ang="0">
                  <a:pos x="58" y="104"/>
                </a:cxn>
                <a:cxn ang="0">
                  <a:pos x="39" y="72"/>
                </a:cxn>
                <a:cxn ang="0">
                  <a:pos x="39" y="62"/>
                </a:cxn>
                <a:cxn ang="0">
                  <a:pos x="41" y="48"/>
                </a:cxn>
                <a:cxn ang="0">
                  <a:pos x="44" y="38"/>
                </a:cxn>
                <a:cxn ang="0">
                  <a:pos x="51" y="34"/>
                </a:cxn>
                <a:cxn ang="0">
                  <a:pos x="61" y="31"/>
                </a:cxn>
                <a:cxn ang="0">
                  <a:pos x="65" y="32"/>
                </a:cxn>
                <a:cxn ang="0">
                  <a:pos x="74" y="36"/>
                </a:cxn>
                <a:cxn ang="0">
                  <a:pos x="78" y="43"/>
                </a:cxn>
                <a:cxn ang="0">
                  <a:pos x="81" y="55"/>
                </a:cxn>
                <a:cxn ang="0">
                  <a:pos x="82" y="72"/>
                </a:cxn>
                <a:cxn ang="0">
                  <a:pos x="58" y="104"/>
                </a:cxn>
                <a:cxn ang="0">
                  <a:pos x="120" y="69"/>
                </a:cxn>
              </a:cxnLst>
              <a:rect l="0" t="0" r="r" b="b"/>
              <a:pathLst>
                <a:path w="120" h="192">
                  <a:moveTo>
                    <a:pt x="120" y="69"/>
                  </a:moveTo>
                  <a:lnTo>
                    <a:pt x="120" y="69"/>
                  </a:lnTo>
                  <a:lnTo>
                    <a:pt x="120" y="54"/>
                  </a:lnTo>
                  <a:lnTo>
                    <a:pt x="118" y="41"/>
                  </a:lnTo>
                  <a:lnTo>
                    <a:pt x="113" y="29"/>
                  </a:lnTo>
                  <a:lnTo>
                    <a:pt x="107" y="19"/>
                  </a:lnTo>
                  <a:lnTo>
                    <a:pt x="103" y="15"/>
                  </a:lnTo>
                  <a:lnTo>
                    <a:pt x="99" y="11"/>
                  </a:lnTo>
                  <a:lnTo>
                    <a:pt x="94" y="8"/>
                  </a:lnTo>
                  <a:lnTo>
                    <a:pt x="88" y="5"/>
                  </a:lnTo>
                  <a:lnTo>
                    <a:pt x="82" y="3"/>
                  </a:lnTo>
                  <a:lnTo>
                    <a:pt x="76" y="2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5" y="2"/>
                  </a:lnTo>
                  <a:lnTo>
                    <a:pt x="38" y="3"/>
                  </a:lnTo>
                  <a:lnTo>
                    <a:pt x="32" y="5"/>
                  </a:lnTo>
                  <a:lnTo>
                    <a:pt x="26" y="8"/>
                  </a:lnTo>
                  <a:lnTo>
                    <a:pt x="22" y="11"/>
                  </a:lnTo>
                  <a:lnTo>
                    <a:pt x="18" y="15"/>
                  </a:lnTo>
                  <a:lnTo>
                    <a:pt x="13" y="19"/>
                  </a:lnTo>
                  <a:lnTo>
                    <a:pt x="7" y="29"/>
                  </a:lnTo>
                  <a:lnTo>
                    <a:pt x="4" y="41"/>
                  </a:lnTo>
                  <a:lnTo>
                    <a:pt x="1" y="54"/>
                  </a:lnTo>
                  <a:lnTo>
                    <a:pt x="0" y="69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1" y="138"/>
                  </a:lnTo>
                  <a:lnTo>
                    <a:pt x="4" y="151"/>
                  </a:lnTo>
                  <a:lnTo>
                    <a:pt x="7" y="163"/>
                  </a:lnTo>
                  <a:lnTo>
                    <a:pt x="13" y="173"/>
                  </a:lnTo>
                  <a:lnTo>
                    <a:pt x="18" y="177"/>
                  </a:lnTo>
                  <a:lnTo>
                    <a:pt x="22" y="182"/>
                  </a:lnTo>
                  <a:lnTo>
                    <a:pt x="26" y="184"/>
                  </a:lnTo>
                  <a:lnTo>
                    <a:pt x="32" y="188"/>
                  </a:lnTo>
                  <a:lnTo>
                    <a:pt x="38" y="190"/>
                  </a:lnTo>
                  <a:lnTo>
                    <a:pt x="45" y="191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75" y="191"/>
                  </a:lnTo>
                  <a:lnTo>
                    <a:pt x="82" y="190"/>
                  </a:lnTo>
                  <a:lnTo>
                    <a:pt x="88" y="188"/>
                  </a:lnTo>
                  <a:lnTo>
                    <a:pt x="93" y="185"/>
                  </a:lnTo>
                  <a:lnTo>
                    <a:pt x="99" y="182"/>
                  </a:lnTo>
                  <a:lnTo>
                    <a:pt x="102" y="178"/>
                  </a:lnTo>
                  <a:lnTo>
                    <a:pt x="106" y="175"/>
                  </a:lnTo>
                  <a:lnTo>
                    <a:pt x="113" y="164"/>
                  </a:lnTo>
                  <a:lnTo>
                    <a:pt x="116" y="153"/>
                  </a:lnTo>
                  <a:lnTo>
                    <a:pt x="120" y="140"/>
                  </a:lnTo>
                  <a:lnTo>
                    <a:pt x="120" y="126"/>
                  </a:lnTo>
                  <a:lnTo>
                    <a:pt x="82" y="126"/>
                  </a:lnTo>
                  <a:lnTo>
                    <a:pt x="82" y="131"/>
                  </a:lnTo>
                  <a:lnTo>
                    <a:pt x="82" y="131"/>
                  </a:lnTo>
                  <a:lnTo>
                    <a:pt x="81" y="138"/>
                  </a:lnTo>
                  <a:lnTo>
                    <a:pt x="81" y="144"/>
                  </a:lnTo>
                  <a:lnTo>
                    <a:pt x="78" y="150"/>
                  </a:lnTo>
                  <a:lnTo>
                    <a:pt x="76" y="153"/>
                  </a:lnTo>
                  <a:lnTo>
                    <a:pt x="74" y="157"/>
                  </a:lnTo>
                  <a:lnTo>
                    <a:pt x="69" y="159"/>
                  </a:lnTo>
                  <a:lnTo>
                    <a:pt x="65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56" y="160"/>
                  </a:lnTo>
                  <a:lnTo>
                    <a:pt x="51" y="159"/>
                  </a:lnTo>
                  <a:lnTo>
                    <a:pt x="48" y="157"/>
                  </a:lnTo>
                  <a:lnTo>
                    <a:pt x="44" y="153"/>
                  </a:lnTo>
                  <a:lnTo>
                    <a:pt x="42" y="150"/>
                  </a:lnTo>
                  <a:lnTo>
                    <a:pt x="41" y="144"/>
                  </a:lnTo>
                  <a:lnTo>
                    <a:pt x="39" y="138"/>
                  </a:lnTo>
                  <a:lnTo>
                    <a:pt x="39" y="131"/>
                  </a:lnTo>
                  <a:lnTo>
                    <a:pt x="39" y="104"/>
                  </a:lnTo>
                  <a:lnTo>
                    <a:pt x="58" y="104"/>
                  </a:lnTo>
                  <a:lnTo>
                    <a:pt x="58" y="72"/>
                  </a:lnTo>
                  <a:lnTo>
                    <a:pt x="39" y="72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9" y="55"/>
                  </a:lnTo>
                  <a:lnTo>
                    <a:pt x="41" y="48"/>
                  </a:lnTo>
                  <a:lnTo>
                    <a:pt x="42" y="43"/>
                  </a:lnTo>
                  <a:lnTo>
                    <a:pt x="44" y="38"/>
                  </a:lnTo>
                  <a:lnTo>
                    <a:pt x="48" y="36"/>
                  </a:lnTo>
                  <a:lnTo>
                    <a:pt x="51" y="34"/>
                  </a:lnTo>
                  <a:lnTo>
                    <a:pt x="56" y="32"/>
                  </a:lnTo>
                  <a:lnTo>
                    <a:pt x="61" y="31"/>
                  </a:lnTo>
                  <a:lnTo>
                    <a:pt x="61" y="31"/>
                  </a:lnTo>
                  <a:lnTo>
                    <a:pt x="65" y="32"/>
                  </a:lnTo>
                  <a:lnTo>
                    <a:pt x="69" y="34"/>
                  </a:lnTo>
                  <a:lnTo>
                    <a:pt x="74" y="36"/>
                  </a:lnTo>
                  <a:lnTo>
                    <a:pt x="76" y="38"/>
                  </a:lnTo>
                  <a:lnTo>
                    <a:pt x="78" y="43"/>
                  </a:lnTo>
                  <a:lnTo>
                    <a:pt x="81" y="48"/>
                  </a:lnTo>
                  <a:lnTo>
                    <a:pt x="81" y="55"/>
                  </a:lnTo>
                  <a:lnTo>
                    <a:pt x="82" y="62"/>
                  </a:lnTo>
                  <a:lnTo>
                    <a:pt x="82" y="72"/>
                  </a:lnTo>
                  <a:lnTo>
                    <a:pt x="58" y="72"/>
                  </a:lnTo>
                  <a:lnTo>
                    <a:pt x="58" y="104"/>
                  </a:lnTo>
                  <a:lnTo>
                    <a:pt x="120" y="104"/>
                  </a:lnTo>
                  <a:lnTo>
                    <a:pt x="12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4872" y="4224"/>
              <a:ext cx="43" cy="86"/>
            </a:xfrm>
            <a:custGeom>
              <a:avLst/>
              <a:gdLst/>
              <a:ahLst/>
              <a:cxnLst>
                <a:cxn ang="0">
                  <a:pos x="89" y="64"/>
                </a:cxn>
                <a:cxn ang="0">
                  <a:pos x="86" y="51"/>
                </a:cxn>
                <a:cxn ang="0">
                  <a:pos x="80" y="43"/>
                </a:cxn>
                <a:cxn ang="0">
                  <a:pos x="73" y="38"/>
                </a:cxn>
                <a:cxn ang="0">
                  <a:pos x="66" y="37"/>
                </a:cxn>
                <a:cxn ang="0">
                  <a:pos x="61" y="37"/>
                </a:cxn>
                <a:cxn ang="0">
                  <a:pos x="53" y="41"/>
                </a:cxn>
                <a:cxn ang="0">
                  <a:pos x="48" y="47"/>
                </a:cxn>
                <a:cxn ang="0">
                  <a:pos x="45" y="56"/>
                </a:cxn>
                <a:cxn ang="0">
                  <a:pos x="45" y="62"/>
                </a:cxn>
                <a:cxn ang="0">
                  <a:pos x="48" y="76"/>
                </a:cxn>
                <a:cxn ang="0">
                  <a:pos x="59" y="90"/>
                </a:cxn>
                <a:cxn ang="0">
                  <a:pos x="89" y="118"/>
                </a:cxn>
                <a:cxn ang="0">
                  <a:pos x="111" y="140"/>
                </a:cxn>
                <a:cxn ang="0">
                  <a:pos x="124" y="159"/>
                </a:cxn>
                <a:cxn ang="0">
                  <a:pos x="131" y="180"/>
                </a:cxn>
                <a:cxn ang="0">
                  <a:pos x="131" y="192"/>
                </a:cxn>
                <a:cxn ang="0">
                  <a:pos x="127" y="219"/>
                </a:cxn>
                <a:cxn ang="0">
                  <a:pos x="113" y="240"/>
                </a:cxn>
                <a:cxn ang="0">
                  <a:pos x="92" y="251"/>
                </a:cxn>
                <a:cxn ang="0">
                  <a:pos x="64" y="256"/>
                </a:cxn>
                <a:cxn ang="0">
                  <a:pos x="57" y="255"/>
                </a:cxn>
                <a:cxn ang="0">
                  <a:pos x="44" y="253"/>
                </a:cxn>
                <a:cxn ang="0">
                  <a:pos x="27" y="244"/>
                </a:cxn>
                <a:cxn ang="0">
                  <a:pos x="10" y="225"/>
                </a:cxn>
                <a:cxn ang="0">
                  <a:pos x="2" y="201"/>
                </a:cxn>
                <a:cxn ang="0">
                  <a:pos x="41" y="180"/>
                </a:cxn>
                <a:cxn ang="0">
                  <a:pos x="41" y="190"/>
                </a:cxn>
                <a:cxn ang="0">
                  <a:pos x="46" y="204"/>
                </a:cxn>
                <a:cxn ang="0">
                  <a:pos x="53" y="214"/>
                </a:cxn>
                <a:cxn ang="0">
                  <a:pos x="61" y="218"/>
                </a:cxn>
                <a:cxn ang="0">
                  <a:pos x="66" y="218"/>
                </a:cxn>
                <a:cxn ang="0">
                  <a:pos x="77" y="217"/>
                </a:cxn>
                <a:cxn ang="0">
                  <a:pos x="84" y="212"/>
                </a:cxn>
                <a:cxn ang="0">
                  <a:pos x="90" y="205"/>
                </a:cxn>
                <a:cxn ang="0">
                  <a:pos x="91" y="196"/>
                </a:cxn>
                <a:cxn ang="0">
                  <a:pos x="90" y="188"/>
                </a:cxn>
                <a:cxn ang="0">
                  <a:pos x="83" y="171"/>
                </a:cxn>
                <a:cxn ang="0">
                  <a:pos x="71" y="158"/>
                </a:cxn>
                <a:cxn ang="0">
                  <a:pos x="47" y="138"/>
                </a:cxn>
                <a:cxn ang="0">
                  <a:pos x="25" y="115"/>
                </a:cxn>
                <a:cxn ang="0">
                  <a:pos x="12" y="96"/>
                </a:cxn>
                <a:cxn ang="0">
                  <a:pos x="6" y="75"/>
                </a:cxn>
                <a:cxn ang="0">
                  <a:pos x="4" y="62"/>
                </a:cxn>
                <a:cxn ang="0">
                  <a:pos x="8" y="36"/>
                </a:cxn>
                <a:cxn ang="0">
                  <a:pos x="21" y="16"/>
                </a:cxn>
                <a:cxn ang="0">
                  <a:pos x="42" y="4"/>
                </a:cxn>
                <a:cxn ang="0">
                  <a:pos x="71" y="0"/>
                </a:cxn>
                <a:cxn ang="0">
                  <a:pos x="83" y="2"/>
                </a:cxn>
                <a:cxn ang="0">
                  <a:pos x="104" y="10"/>
                </a:cxn>
                <a:cxn ang="0">
                  <a:pos x="118" y="25"/>
                </a:cxn>
                <a:cxn ang="0">
                  <a:pos x="128" y="48"/>
                </a:cxn>
                <a:cxn ang="0">
                  <a:pos x="89" y="64"/>
                </a:cxn>
              </a:cxnLst>
              <a:rect l="0" t="0" r="r" b="b"/>
              <a:pathLst>
                <a:path w="131" h="256">
                  <a:moveTo>
                    <a:pt x="89" y="64"/>
                  </a:moveTo>
                  <a:lnTo>
                    <a:pt x="89" y="64"/>
                  </a:lnTo>
                  <a:lnTo>
                    <a:pt x="87" y="57"/>
                  </a:lnTo>
                  <a:lnTo>
                    <a:pt x="86" y="51"/>
                  </a:lnTo>
                  <a:lnTo>
                    <a:pt x="84" y="47"/>
                  </a:lnTo>
                  <a:lnTo>
                    <a:pt x="80" y="43"/>
                  </a:lnTo>
                  <a:lnTo>
                    <a:pt x="77" y="41"/>
                  </a:lnTo>
                  <a:lnTo>
                    <a:pt x="73" y="38"/>
                  </a:lnTo>
                  <a:lnTo>
                    <a:pt x="70" y="37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1" y="37"/>
                  </a:lnTo>
                  <a:lnTo>
                    <a:pt x="57" y="38"/>
                  </a:lnTo>
                  <a:lnTo>
                    <a:pt x="53" y="41"/>
                  </a:lnTo>
                  <a:lnTo>
                    <a:pt x="51" y="44"/>
                  </a:lnTo>
                  <a:lnTo>
                    <a:pt x="48" y="47"/>
                  </a:lnTo>
                  <a:lnTo>
                    <a:pt x="46" y="51"/>
                  </a:lnTo>
                  <a:lnTo>
                    <a:pt x="45" y="56"/>
                  </a:lnTo>
                  <a:lnTo>
                    <a:pt x="45" y="62"/>
                  </a:lnTo>
                  <a:lnTo>
                    <a:pt x="45" y="62"/>
                  </a:lnTo>
                  <a:lnTo>
                    <a:pt x="46" y="69"/>
                  </a:lnTo>
                  <a:lnTo>
                    <a:pt x="48" y="76"/>
                  </a:lnTo>
                  <a:lnTo>
                    <a:pt x="53" y="83"/>
                  </a:lnTo>
                  <a:lnTo>
                    <a:pt x="59" y="90"/>
                  </a:lnTo>
                  <a:lnTo>
                    <a:pt x="72" y="103"/>
                  </a:lnTo>
                  <a:lnTo>
                    <a:pt x="89" y="118"/>
                  </a:lnTo>
                  <a:lnTo>
                    <a:pt x="104" y="132"/>
                  </a:lnTo>
                  <a:lnTo>
                    <a:pt x="111" y="140"/>
                  </a:lnTo>
                  <a:lnTo>
                    <a:pt x="118" y="150"/>
                  </a:lnTo>
                  <a:lnTo>
                    <a:pt x="124" y="159"/>
                  </a:lnTo>
                  <a:lnTo>
                    <a:pt x="128" y="169"/>
                  </a:lnTo>
                  <a:lnTo>
                    <a:pt x="131" y="180"/>
                  </a:lnTo>
                  <a:lnTo>
                    <a:pt x="131" y="192"/>
                  </a:lnTo>
                  <a:lnTo>
                    <a:pt x="131" y="192"/>
                  </a:lnTo>
                  <a:lnTo>
                    <a:pt x="130" y="206"/>
                  </a:lnTo>
                  <a:lnTo>
                    <a:pt x="127" y="219"/>
                  </a:lnTo>
                  <a:lnTo>
                    <a:pt x="121" y="230"/>
                  </a:lnTo>
                  <a:lnTo>
                    <a:pt x="113" y="240"/>
                  </a:lnTo>
                  <a:lnTo>
                    <a:pt x="103" y="247"/>
                  </a:lnTo>
                  <a:lnTo>
                    <a:pt x="92" y="251"/>
                  </a:lnTo>
                  <a:lnTo>
                    <a:pt x="78" y="255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7" y="255"/>
                  </a:lnTo>
                  <a:lnTo>
                    <a:pt x="49" y="254"/>
                  </a:lnTo>
                  <a:lnTo>
                    <a:pt x="44" y="253"/>
                  </a:lnTo>
                  <a:lnTo>
                    <a:pt x="38" y="250"/>
                  </a:lnTo>
                  <a:lnTo>
                    <a:pt x="27" y="244"/>
                  </a:lnTo>
                  <a:lnTo>
                    <a:pt x="17" y="235"/>
                  </a:lnTo>
                  <a:lnTo>
                    <a:pt x="10" y="225"/>
                  </a:lnTo>
                  <a:lnTo>
                    <a:pt x="6" y="214"/>
                  </a:lnTo>
                  <a:lnTo>
                    <a:pt x="2" y="201"/>
                  </a:lnTo>
                  <a:lnTo>
                    <a:pt x="0" y="186"/>
                  </a:lnTo>
                  <a:lnTo>
                    <a:pt x="41" y="180"/>
                  </a:lnTo>
                  <a:lnTo>
                    <a:pt x="41" y="180"/>
                  </a:lnTo>
                  <a:lnTo>
                    <a:pt x="41" y="190"/>
                  </a:lnTo>
                  <a:lnTo>
                    <a:pt x="44" y="197"/>
                  </a:lnTo>
                  <a:lnTo>
                    <a:pt x="46" y="204"/>
                  </a:lnTo>
                  <a:lnTo>
                    <a:pt x="48" y="209"/>
                  </a:lnTo>
                  <a:lnTo>
                    <a:pt x="53" y="214"/>
                  </a:lnTo>
                  <a:lnTo>
                    <a:pt x="57" y="216"/>
                  </a:lnTo>
                  <a:lnTo>
                    <a:pt x="61" y="218"/>
                  </a:lnTo>
                  <a:lnTo>
                    <a:pt x="66" y="218"/>
                  </a:lnTo>
                  <a:lnTo>
                    <a:pt x="66" y="218"/>
                  </a:lnTo>
                  <a:lnTo>
                    <a:pt x="72" y="218"/>
                  </a:lnTo>
                  <a:lnTo>
                    <a:pt x="77" y="217"/>
                  </a:lnTo>
                  <a:lnTo>
                    <a:pt x="80" y="215"/>
                  </a:lnTo>
                  <a:lnTo>
                    <a:pt x="84" y="212"/>
                  </a:lnTo>
                  <a:lnTo>
                    <a:pt x="87" y="210"/>
                  </a:lnTo>
                  <a:lnTo>
                    <a:pt x="90" y="205"/>
                  </a:lnTo>
                  <a:lnTo>
                    <a:pt x="91" y="201"/>
                  </a:lnTo>
                  <a:lnTo>
                    <a:pt x="91" y="196"/>
                  </a:lnTo>
                  <a:lnTo>
                    <a:pt x="91" y="196"/>
                  </a:lnTo>
                  <a:lnTo>
                    <a:pt x="90" y="188"/>
                  </a:lnTo>
                  <a:lnTo>
                    <a:pt x="87" y="179"/>
                  </a:lnTo>
                  <a:lnTo>
                    <a:pt x="83" y="171"/>
                  </a:lnTo>
                  <a:lnTo>
                    <a:pt x="78" y="164"/>
                  </a:lnTo>
                  <a:lnTo>
                    <a:pt x="71" y="158"/>
                  </a:lnTo>
                  <a:lnTo>
                    <a:pt x="64" y="151"/>
                  </a:lnTo>
                  <a:lnTo>
                    <a:pt x="47" y="138"/>
                  </a:lnTo>
                  <a:lnTo>
                    <a:pt x="32" y="122"/>
                  </a:lnTo>
                  <a:lnTo>
                    <a:pt x="25" y="115"/>
                  </a:lnTo>
                  <a:lnTo>
                    <a:pt x="17" y="106"/>
                  </a:lnTo>
                  <a:lnTo>
                    <a:pt x="12" y="96"/>
                  </a:lnTo>
                  <a:lnTo>
                    <a:pt x="8" y="86"/>
                  </a:lnTo>
                  <a:lnTo>
                    <a:pt x="6" y="75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6" y="48"/>
                  </a:lnTo>
                  <a:lnTo>
                    <a:pt x="8" y="36"/>
                  </a:lnTo>
                  <a:lnTo>
                    <a:pt x="14" y="25"/>
                  </a:lnTo>
                  <a:lnTo>
                    <a:pt x="21" y="16"/>
                  </a:lnTo>
                  <a:lnTo>
                    <a:pt x="31" y="9"/>
                  </a:lnTo>
                  <a:lnTo>
                    <a:pt x="42" y="4"/>
                  </a:lnTo>
                  <a:lnTo>
                    <a:pt x="5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3" y="2"/>
                  </a:lnTo>
                  <a:lnTo>
                    <a:pt x="93" y="4"/>
                  </a:lnTo>
                  <a:lnTo>
                    <a:pt x="104" y="10"/>
                  </a:lnTo>
                  <a:lnTo>
                    <a:pt x="111" y="17"/>
                  </a:lnTo>
                  <a:lnTo>
                    <a:pt x="118" y="25"/>
                  </a:lnTo>
                  <a:lnTo>
                    <a:pt x="124" y="36"/>
                  </a:lnTo>
                  <a:lnTo>
                    <a:pt x="128" y="48"/>
                  </a:lnTo>
                  <a:lnTo>
                    <a:pt x="130" y="61"/>
                  </a:lnTo>
                  <a:lnTo>
                    <a:pt x="89" y="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4921" y="4245"/>
              <a:ext cx="39" cy="65"/>
            </a:xfrm>
            <a:custGeom>
              <a:avLst/>
              <a:gdLst/>
              <a:ahLst/>
              <a:cxnLst>
                <a:cxn ang="0">
                  <a:pos x="119" y="69"/>
                </a:cxn>
                <a:cxn ang="0">
                  <a:pos x="116" y="42"/>
                </a:cxn>
                <a:cxn ang="0">
                  <a:pos x="106" y="19"/>
                </a:cxn>
                <a:cxn ang="0">
                  <a:pos x="98" y="12"/>
                </a:cxn>
                <a:cxn ang="0">
                  <a:pos x="87" y="5"/>
                </a:cxn>
                <a:cxn ang="0">
                  <a:pos x="74" y="1"/>
                </a:cxn>
                <a:cxn ang="0">
                  <a:pos x="59" y="0"/>
                </a:cxn>
                <a:cxn ang="0">
                  <a:pos x="38" y="4"/>
                </a:cxn>
                <a:cxn ang="0">
                  <a:pos x="26" y="8"/>
                </a:cxn>
                <a:cxn ang="0">
                  <a:pos x="16" y="16"/>
                </a:cxn>
                <a:cxn ang="0">
                  <a:pos x="7" y="30"/>
                </a:cxn>
                <a:cxn ang="0">
                  <a:pos x="0" y="55"/>
                </a:cxn>
                <a:cxn ang="0">
                  <a:pos x="0" y="123"/>
                </a:cxn>
                <a:cxn ang="0">
                  <a:pos x="0" y="139"/>
                </a:cxn>
                <a:cxn ang="0">
                  <a:pos x="7" y="164"/>
                </a:cxn>
                <a:cxn ang="0">
                  <a:pos x="16" y="178"/>
                </a:cxn>
                <a:cxn ang="0">
                  <a:pos x="26" y="185"/>
                </a:cxn>
                <a:cxn ang="0">
                  <a:pos x="38" y="190"/>
                </a:cxn>
                <a:cxn ang="0">
                  <a:pos x="59" y="193"/>
                </a:cxn>
                <a:cxn ang="0">
                  <a:pos x="74" y="192"/>
                </a:cxn>
                <a:cxn ang="0">
                  <a:pos x="87" y="188"/>
                </a:cxn>
                <a:cxn ang="0">
                  <a:pos x="97" y="183"/>
                </a:cxn>
                <a:cxn ang="0">
                  <a:pos x="105" y="174"/>
                </a:cxn>
                <a:cxn ang="0">
                  <a:pos x="116" y="154"/>
                </a:cxn>
                <a:cxn ang="0">
                  <a:pos x="119" y="127"/>
                </a:cxn>
                <a:cxn ang="0">
                  <a:pos x="80" y="130"/>
                </a:cxn>
                <a:cxn ang="0">
                  <a:pos x="80" y="139"/>
                </a:cxn>
                <a:cxn ang="0">
                  <a:pos x="78" y="149"/>
                </a:cxn>
                <a:cxn ang="0">
                  <a:pos x="72" y="158"/>
                </a:cxn>
                <a:cxn ang="0">
                  <a:pos x="64" y="161"/>
                </a:cxn>
                <a:cxn ang="0">
                  <a:pos x="59" y="161"/>
                </a:cxn>
                <a:cxn ang="0">
                  <a:pos x="51" y="159"/>
                </a:cxn>
                <a:cxn ang="0">
                  <a:pos x="44" y="154"/>
                </a:cxn>
                <a:cxn ang="0">
                  <a:pos x="39" y="145"/>
                </a:cxn>
                <a:cxn ang="0">
                  <a:pos x="38" y="130"/>
                </a:cxn>
                <a:cxn ang="0">
                  <a:pos x="53" y="104"/>
                </a:cxn>
                <a:cxn ang="0">
                  <a:pos x="38" y="72"/>
                </a:cxn>
                <a:cxn ang="0">
                  <a:pos x="38" y="63"/>
                </a:cxn>
                <a:cxn ang="0">
                  <a:pos x="39" y="49"/>
                </a:cxn>
                <a:cxn ang="0">
                  <a:pos x="44" y="39"/>
                </a:cxn>
                <a:cxn ang="0">
                  <a:pos x="51" y="33"/>
                </a:cxn>
                <a:cxn ang="0">
                  <a:pos x="59" y="32"/>
                </a:cxn>
                <a:cxn ang="0">
                  <a:pos x="64" y="32"/>
                </a:cxn>
                <a:cxn ang="0">
                  <a:pos x="72" y="36"/>
                </a:cxn>
                <a:cxn ang="0">
                  <a:pos x="78" y="44"/>
                </a:cxn>
                <a:cxn ang="0">
                  <a:pos x="80" y="55"/>
                </a:cxn>
                <a:cxn ang="0">
                  <a:pos x="80" y="72"/>
                </a:cxn>
                <a:cxn ang="0">
                  <a:pos x="53" y="104"/>
                </a:cxn>
                <a:cxn ang="0">
                  <a:pos x="119" y="69"/>
                </a:cxn>
              </a:cxnLst>
              <a:rect l="0" t="0" r="r" b="b"/>
              <a:pathLst>
                <a:path w="119" h="193">
                  <a:moveTo>
                    <a:pt x="119" y="69"/>
                  </a:moveTo>
                  <a:lnTo>
                    <a:pt x="119" y="69"/>
                  </a:lnTo>
                  <a:lnTo>
                    <a:pt x="118" y="55"/>
                  </a:lnTo>
                  <a:lnTo>
                    <a:pt x="116" y="42"/>
                  </a:lnTo>
                  <a:lnTo>
                    <a:pt x="112" y="30"/>
                  </a:lnTo>
                  <a:lnTo>
                    <a:pt x="106" y="19"/>
                  </a:lnTo>
                  <a:lnTo>
                    <a:pt x="102" y="16"/>
                  </a:lnTo>
                  <a:lnTo>
                    <a:pt x="98" y="12"/>
                  </a:lnTo>
                  <a:lnTo>
                    <a:pt x="93" y="8"/>
                  </a:lnTo>
                  <a:lnTo>
                    <a:pt x="87" y="5"/>
                  </a:lnTo>
                  <a:lnTo>
                    <a:pt x="81" y="4"/>
                  </a:lnTo>
                  <a:lnTo>
                    <a:pt x="74" y="1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4" y="1"/>
                  </a:lnTo>
                  <a:lnTo>
                    <a:pt x="38" y="4"/>
                  </a:lnTo>
                  <a:lnTo>
                    <a:pt x="32" y="5"/>
                  </a:lnTo>
                  <a:lnTo>
                    <a:pt x="26" y="8"/>
                  </a:lnTo>
                  <a:lnTo>
                    <a:pt x="21" y="12"/>
                  </a:lnTo>
                  <a:lnTo>
                    <a:pt x="16" y="16"/>
                  </a:lnTo>
                  <a:lnTo>
                    <a:pt x="13" y="19"/>
                  </a:lnTo>
                  <a:lnTo>
                    <a:pt x="7" y="30"/>
                  </a:lnTo>
                  <a:lnTo>
                    <a:pt x="2" y="4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0" y="139"/>
                  </a:lnTo>
                  <a:lnTo>
                    <a:pt x="2" y="152"/>
                  </a:lnTo>
                  <a:lnTo>
                    <a:pt x="7" y="164"/>
                  </a:lnTo>
                  <a:lnTo>
                    <a:pt x="13" y="173"/>
                  </a:lnTo>
                  <a:lnTo>
                    <a:pt x="16" y="178"/>
                  </a:lnTo>
                  <a:lnTo>
                    <a:pt x="21" y="181"/>
                  </a:lnTo>
                  <a:lnTo>
                    <a:pt x="26" y="185"/>
                  </a:lnTo>
                  <a:lnTo>
                    <a:pt x="32" y="187"/>
                  </a:lnTo>
                  <a:lnTo>
                    <a:pt x="38" y="190"/>
                  </a:lnTo>
                  <a:lnTo>
                    <a:pt x="44" y="192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74" y="192"/>
                  </a:lnTo>
                  <a:lnTo>
                    <a:pt x="80" y="190"/>
                  </a:lnTo>
                  <a:lnTo>
                    <a:pt x="87" y="188"/>
                  </a:lnTo>
                  <a:lnTo>
                    <a:pt x="92" y="185"/>
                  </a:lnTo>
                  <a:lnTo>
                    <a:pt x="97" y="183"/>
                  </a:lnTo>
                  <a:lnTo>
                    <a:pt x="102" y="179"/>
                  </a:lnTo>
                  <a:lnTo>
                    <a:pt x="105" y="174"/>
                  </a:lnTo>
                  <a:lnTo>
                    <a:pt x="111" y="165"/>
                  </a:lnTo>
                  <a:lnTo>
                    <a:pt x="116" y="154"/>
                  </a:lnTo>
                  <a:lnTo>
                    <a:pt x="118" y="141"/>
                  </a:lnTo>
                  <a:lnTo>
                    <a:pt x="119" y="127"/>
                  </a:lnTo>
                  <a:lnTo>
                    <a:pt x="80" y="127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39"/>
                  </a:lnTo>
                  <a:lnTo>
                    <a:pt x="79" y="145"/>
                  </a:lnTo>
                  <a:lnTo>
                    <a:pt x="78" y="149"/>
                  </a:lnTo>
                  <a:lnTo>
                    <a:pt x="76" y="154"/>
                  </a:lnTo>
                  <a:lnTo>
                    <a:pt x="72" y="158"/>
                  </a:lnTo>
                  <a:lnTo>
                    <a:pt x="68" y="159"/>
                  </a:lnTo>
                  <a:lnTo>
                    <a:pt x="64" y="161"/>
                  </a:lnTo>
                  <a:lnTo>
                    <a:pt x="59" y="161"/>
                  </a:lnTo>
                  <a:lnTo>
                    <a:pt x="59" y="161"/>
                  </a:lnTo>
                  <a:lnTo>
                    <a:pt x="54" y="161"/>
                  </a:lnTo>
                  <a:lnTo>
                    <a:pt x="51" y="159"/>
                  </a:lnTo>
                  <a:lnTo>
                    <a:pt x="46" y="158"/>
                  </a:lnTo>
                  <a:lnTo>
                    <a:pt x="44" y="154"/>
                  </a:lnTo>
                  <a:lnTo>
                    <a:pt x="41" y="149"/>
                  </a:lnTo>
                  <a:lnTo>
                    <a:pt x="39" y="145"/>
                  </a:lnTo>
                  <a:lnTo>
                    <a:pt x="39" y="139"/>
                  </a:lnTo>
                  <a:lnTo>
                    <a:pt x="38" y="130"/>
                  </a:lnTo>
                  <a:lnTo>
                    <a:pt x="38" y="104"/>
                  </a:lnTo>
                  <a:lnTo>
                    <a:pt x="53" y="104"/>
                  </a:lnTo>
                  <a:lnTo>
                    <a:pt x="53" y="72"/>
                  </a:lnTo>
                  <a:lnTo>
                    <a:pt x="38" y="72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9" y="55"/>
                  </a:lnTo>
                  <a:lnTo>
                    <a:pt x="39" y="49"/>
                  </a:lnTo>
                  <a:lnTo>
                    <a:pt x="41" y="44"/>
                  </a:lnTo>
                  <a:lnTo>
                    <a:pt x="44" y="39"/>
                  </a:lnTo>
                  <a:lnTo>
                    <a:pt x="46" y="36"/>
                  </a:lnTo>
                  <a:lnTo>
                    <a:pt x="51" y="33"/>
                  </a:lnTo>
                  <a:lnTo>
                    <a:pt x="54" y="32"/>
                  </a:lnTo>
                  <a:lnTo>
                    <a:pt x="59" y="32"/>
                  </a:lnTo>
                  <a:lnTo>
                    <a:pt x="59" y="32"/>
                  </a:lnTo>
                  <a:lnTo>
                    <a:pt x="64" y="32"/>
                  </a:lnTo>
                  <a:lnTo>
                    <a:pt x="68" y="33"/>
                  </a:lnTo>
                  <a:lnTo>
                    <a:pt x="72" y="36"/>
                  </a:lnTo>
                  <a:lnTo>
                    <a:pt x="76" y="39"/>
                  </a:lnTo>
                  <a:lnTo>
                    <a:pt x="78" y="44"/>
                  </a:lnTo>
                  <a:lnTo>
                    <a:pt x="79" y="49"/>
                  </a:lnTo>
                  <a:lnTo>
                    <a:pt x="80" y="55"/>
                  </a:lnTo>
                  <a:lnTo>
                    <a:pt x="80" y="63"/>
                  </a:lnTo>
                  <a:lnTo>
                    <a:pt x="80" y="72"/>
                  </a:lnTo>
                  <a:lnTo>
                    <a:pt x="53" y="72"/>
                  </a:lnTo>
                  <a:lnTo>
                    <a:pt x="53" y="104"/>
                  </a:lnTo>
                  <a:lnTo>
                    <a:pt x="119" y="104"/>
                  </a:lnTo>
                  <a:lnTo>
                    <a:pt x="119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4968" y="4245"/>
              <a:ext cx="29" cy="64"/>
            </a:xfrm>
            <a:custGeom>
              <a:avLst/>
              <a:gdLst/>
              <a:ahLst/>
              <a:cxnLst>
                <a:cxn ang="0">
                  <a:pos x="0" y="190"/>
                </a:cxn>
                <a:cxn ang="0">
                  <a:pos x="0" y="4"/>
                </a:cxn>
                <a:cxn ang="0">
                  <a:pos x="36" y="4"/>
                </a:cxn>
                <a:cxn ang="0">
                  <a:pos x="36" y="25"/>
                </a:cxn>
                <a:cxn ang="0">
                  <a:pos x="38" y="25"/>
                </a:cxn>
                <a:cxn ang="0">
                  <a:pos x="38" y="25"/>
                </a:cxn>
                <a:cxn ang="0">
                  <a:pos x="41" y="20"/>
                </a:cxn>
                <a:cxn ang="0">
                  <a:pos x="46" y="14"/>
                </a:cxn>
                <a:cxn ang="0">
                  <a:pos x="51" y="11"/>
                </a:cxn>
                <a:cxn ang="0">
                  <a:pos x="55" y="7"/>
                </a:cxn>
                <a:cxn ang="0">
                  <a:pos x="61" y="4"/>
                </a:cxn>
                <a:cxn ang="0">
                  <a:pos x="68" y="2"/>
                </a:cxn>
                <a:cxn ang="0">
                  <a:pos x="74" y="1"/>
                </a:cxn>
                <a:cxn ang="0">
                  <a:pos x="82" y="0"/>
                </a:cxn>
                <a:cxn ang="0">
                  <a:pos x="89" y="0"/>
                </a:cxn>
                <a:cxn ang="0">
                  <a:pos x="89" y="40"/>
                </a:cxn>
                <a:cxn ang="0">
                  <a:pos x="89" y="40"/>
                </a:cxn>
                <a:cxn ang="0">
                  <a:pos x="78" y="38"/>
                </a:cxn>
                <a:cxn ang="0">
                  <a:pos x="72" y="37"/>
                </a:cxn>
                <a:cxn ang="0">
                  <a:pos x="64" y="37"/>
                </a:cxn>
                <a:cxn ang="0">
                  <a:pos x="64" y="37"/>
                </a:cxn>
                <a:cxn ang="0">
                  <a:pos x="59" y="37"/>
                </a:cxn>
                <a:cxn ang="0">
                  <a:pos x="54" y="38"/>
                </a:cxn>
                <a:cxn ang="0">
                  <a:pos x="51" y="40"/>
                </a:cxn>
                <a:cxn ang="0">
                  <a:pos x="46" y="43"/>
                </a:cxn>
                <a:cxn ang="0">
                  <a:pos x="44" y="46"/>
                </a:cxn>
                <a:cxn ang="0">
                  <a:pos x="40" y="51"/>
                </a:cxn>
                <a:cxn ang="0">
                  <a:pos x="39" y="56"/>
                </a:cxn>
                <a:cxn ang="0">
                  <a:pos x="39" y="62"/>
                </a:cxn>
                <a:cxn ang="0">
                  <a:pos x="39" y="190"/>
                </a:cxn>
                <a:cxn ang="0">
                  <a:pos x="0" y="190"/>
                </a:cxn>
              </a:cxnLst>
              <a:rect l="0" t="0" r="r" b="b"/>
              <a:pathLst>
                <a:path w="89" h="190">
                  <a:moveTo>
                    <a:pt x="0" y="190"/>
                  </a:moveTo>
                  <a:lnTo>
                    <a:pt x="0" y="4"/>
                  </a:lnTo>
                  <a:lnTo>
                    <a:pt x="36" y="4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41" y="20"/>
                  </a:lnTo>
                  <a:lnTo>
                    <a:pt x="46" y="14"/>
                  </a:lnTo>
                  <a:lnTo>
                    <a:pt x="51" y="11"/>
                  </a:lnTo>
                  <a:lnTo>
                    <a:pt x="55" y="7"/>
                  </a:lnTo>
                  <a:lnTo>
                    <a:pt x="61" y="4"/>
                  </a:lnTo>
                  <a:lnTo>
                    <a:pt x="68" y="2"/>
                  </a:lnTo>
                  <a:lnTo>
                    <a:pt x="74" y="1"/>
                  </a:lnTo>
                  <a:lnTo>
                    <a:pt x="82" y="0"/>
                  </a:lnTo>
                  <a:lnTo>
                    <a:pt x="89" y="0"/>
                  </a:lnTo>
                  <a:lnTo>
                    <a:pt x="89" y="40"/>
                  </a:lnTo>
                  <a:lnTo>
                    <a:pt x="89" y="40"/>
                  </a:lnTo>
                  <a:lnTo>
                    <a:pt x="78" y="38"/>
                  </a:lnTo>
                  <a:lnTo>
                    <a:pt x="72" y="37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59" y="37"/>
                  </a:lnTo>
                  <a:lnTo>
                    <a:pt x="54" y="38"/>
                  </a:lnTo>
                  <a:lnTo>
                    <a:pt x="51" y="40"/>
                  </a:lnTo>
                  <a:lnTo>
                    <a:pt x="46" y="43"/>
                  </a:lnTo>
                  <a:lnTo>
                    <a:pt x="44" y="46"/>
                  </a:lnTo>
                  <a:lnTo>
                    <a:pt x="40" y="51"/>
                  </a:lnTo>
                  <a:lnTo>
                    <a:pt x="39" y="56"/>
                  </a:lnTo>
                  <a:lnTo>
                    <a:pt x="39" y="62"/>
                  </a:lnTo>
                  <a:lnTo>
                    <a:pt x="39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4998" y="4247"/>
              <a:ext cx="43" cy="62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128" y="0"/>
                </a:cxn>
                <a:cxn ang="0">
                  <a:pos x="83" y="186"/>
                </a:cxn>
                <a:cxn ang="0">
                  <a:pos x="45" y="186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64" y="124"/>
                </a:cxn>
                <a:cxn ang="0">
                  <a:pos x="64" y="124"/>
                </a:cxn>
                <a:cxn ang="0">
                  <a:pos x="89" y="0"/>
                </a:cxn>
              </a:cxnLst>
              <a:rect l="0" t="0" r="r" b="b"/>
              <a:pathLst>
                <a:path w="128" h="186">
                  <a:moveTo>
                    <a:pt x="89" y="0"/>
                  </a:moveTo>
                  <a:lnTo>
                    <a:pt x="128" y="0"/>
                  </a:lnTo>
                  <a:lnTo>
                    <a:pt x="83" y="186"/>
                  </a:lnTo>
                  <a:lnTo>
                    <a:pt x="45" y="18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5044" y="4226"/>
              <a:ext cx="13" cy="8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39" y="0"/>
                </a:cxn>
                <a:cxn ang="0">
                  <a:pos x="39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249"/>
                </a:cxn>
                <a:cxn ang="0">
                  <a:pos x="0" y="63"/>
                </a:cxn>
                <a:cxn ang="0">
                  <a:pos x="39" y="63"/>
                </a:cxn>
                <a:cxn ang="0">
                  <a:pos x="39" y="249"/>
                </a:cxn>
                <a:cxn ang="0">
                  <a:pos x="0" y="249"/>
                </a:cxn>
                <a:cxn ang="0">
                  <a:pos x="0" y="34"/>
                </a:cxn>
              </a:cxnLst>
              <a:rect l="0" t="0" r="r" b="b"/>
              <a:pathLst>
                <a:path w="39" h="249">
                  <a:moveTo>
                    <a:pt x="0" y="34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49"/>
                  </a:lnTo>
                  <a:lnTo>
                    <a:pt x="0" y="63"/>
                  </a:lnTo>
                  <a:lnTo>
                    <a:pt x="39" y="63"/>
                  </a:lnTo>
                  <a:lnTo>
                    <a:pt x="39" y="249"/>
                  </a:lnTo>
                  <a:lnTo>
                    <a:pt x="0" y="249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7" name="Freeform 22"/>
            <p:cNvSpPr>
              <a:spLocks/>
            </p:cNvSpPr>
            <p:nvPr/>
          </p:nvSpPr>
          <p:spPr bwMode="auto">
            <a:xfrm>
              <a:off x="5064" y="4245"/>
              <a:ext cx="40" cy="65"/>
            </a:xfrm>
            <a:custGeom>
              <a:avLst/>
              <a:gdLst/>
              <a:ahLst/>
              <a:cxnLst>
                <a:cxn ang="0">
                  <a:pos x="82" y="63"/>
                </a:cxn>
                <a:cxn ang="0">
                  <a:pos x="81" y="55"/>
                </a:cxn>
                <a:cxn ang="0">
                  <a:pos x="78" y="44"/>
                </a:cxn>
                <a:cxn ang="0">
                  <a:pos x="73" y="36"/>
                </a:cxn>
                <a:cxn ang="0">
                  <a:pos x="65" y="32"/>
                </a:cxn>
                <a:cxn ang="0">
                  <a:pos x="60" y="32"/>
                </a:cxn>
                <a:cxn ang="0">
                  <a:pos x="51" y="33"/>
                </a:cxn>
                <a:cxn ang="0">
                  <a:pos x="44" y="39"/>
                </a:cxn>
                <a:cxn ang="0">
                  <a:pos x="40" y="49"/>
                </a:cxn>
                <a:cxn ang="0">
                  <a:pos x="39" y="63"/>
                </a:cxn>
                <a:cxn ang="0">
                  <a:pos x="39" y="130"/>
                </a:cxn>
                <a:cxn ang="0">
                  <a:pos x="40" y="145"/>
                </a:cxn>
                <a:cxn ang="0">
                  <a:pos x="44" y="154"/>
                </a:cxn>
                <a:cxn ang="0">
                  <a:pos x="51" y="159"/>
                </a:cxn>
                <a:cxn ang="0">
                  <a:pos x="60" y="161"/>
                </a:cxn>
                <a:cxn ang="0">
                  <a:pos x="65" y="161"/>
                </a:cxn>
                <a:cxn ang="0">
                  <a:pos x="73" y="158"/>
                </a:cxn>
                <a:cxn ang="0">
                  <a:pos x="78" y="149"/>
                </a:cxn>
                <a:cxn ang="0">
                  <a:pos x="81" y="139"/>
                </a:cxn>
                <a:cxn ang="0">
                  <a:pos x="82" y="119"/>
                </a:cxn>
                <a:cxn ang="0">
                  <a:pos x="120" y="123"/>
                </a:cxn>
                <a:cxn ang="0">
                  <a:pos x="120" y="139"/>
                </a:cxn>
                <a:cxn ang="0">
                  <a:pos x="113" y="164"/>
                </a:cxn>
                <a:cxn ang="0">
                  <a:pos x="103" y="178"/>
                </a:cxn>
                <a:cxn ang="0">
                  <a:pos x="94" y="185"/>
                </a:cxn>
                <a:cxn ang="0">
                  <a:pos x="82" y="190"/>
                </a:cxn>
                <a:cxn ang="0">
                  <a:pos x="60" y="193"/>
                </a:cxn>
                <a:cxn ang="0">
                  <a:pos x="45" y="192"/>
                </a:cxn>
                <a:cxn ang="0">
                  <a:pos x="32" y="187"/>
                </a:cxn>
                <a:cxn ang="0">
                  <a:pos x="21" y="181"/>
                </a:cxn>
                <a:cxn ang="0">
                  <a:pos x="13" y="173"/>
                </a:cxn>
                <a:cxn ang="0">
                  <a:pos x="4" y="152"/>
                </a:cxn>
                <a:cxn ang="0">
                  <a:pos x="0" y="123"/>
                </a:cxn>
                <a:cxn ang="0">
                  <a:pos x="0" y="69"/>
                </a:cxn>
                <a:cxn ang="0">
                  <a:pos x="4" y="42"/>
                </a:cxn>
                <a:cxn ang="0">
                  <a:pos x="13" y="19"/>
                </a:cxn>
                <a:cxn ang="0">
                  <a:pos x="21" y="12"/>
                </a:cxn>
                <a:cxn ang="0">
                  <a:pos x="32" y="5"/>
                </a:cxn>
                <a:cxn ang="0">
                  <a:pos x="45" y="1"/>
                </a:cxn>
                <a:cxn ang="0">
                  <a:pos x="60" y="0"/>
                </a:cxn>
                <a:cxn ang="0">
                  <a:pos x="82" y="4"/>
                </a:cxn>
                <a:cxn ang="0">
                  <a:pos x="94" y="8"/>
                </a:cxn>
                <a:cxn ang="0">
                  <a:pos x="102" y="14"/>
                </a:cxn>
                <a:cxn ang="0">
                  <a:pos x="113" y="29"/>
                </a:cxn>
                <a:cxn ang="0">
                  <a:pos x="120" y="53"/>
                </a:cxn>
                <a:cxn ang="0">
                  <a:pos x="82" y="68"/>
                </a:cxn>
              </a:cxnLst>
              <a:rect l="0" t="0" r="r" b="b"/>
              <a:pathLst>
                <a:path w="120" h="193">
                  <a:moveTo>
                    <a:pt x="82" y="68"/>
                  </a:moveTo>
                  <a:lnTo>
                    <a:pt x="82" y="63"/>
                  </a:lnTo>
                  <a:lnTo>
                    <a:pt x="82" y="63"/>
                  </a:lnTo>
                  <a:lnTo>
                    <a:pt x="81" y="55"/>
                  </a:lnTo>
                  <a:lnTo>
                    <a:pt x="81" y="49"/>
                  </a:lnTo>
                  <a:lnTo>
                    <a:pt x="78" y="44"/>
                  </a:lnTo>
                  <a:lnTo>
                    <a:pt x="76" y="39"/>
                  </a:lnTo>
                  <a:lnTo>
                    <a:pt x="73" y="36"/>
                  </a:lnTo>
                  <a:lnTo>
                    <a:pt x="69" y="33"/>
                  </a:lnTo>
                  <a:lnTo>
                    <a:pt x="65" y="32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56" y="32"/>
                  </a:lnTo>
                  <a:lnTo>
                    <a:pt x="51" y="33"/>
                  </a:lnTo>
                  <a:lnTo>
                    <a:pt x="47" y="36"/>
                  </a:lnTo>
                  <a:lnTo>
                    <a:pt x="44" y="39"/>
                  </a:lnTo>
                  <a:lnTo>
                    <a:pt x="41" y="44"/>
                  </a:lnTo>
                  <a:lnTo>
                    <a:pt x="40" y="49"/>
                  </a:lnTo>
                  <a:lnTo>
                    <a:pt x="39" y="55"/>
                  </a:lnTo>
                  <a:lnTo>
                    <a:pt x="39" y="63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39"/>
                  </a:lnTo>
                  <a:lnTo>
                    <a:pt x="40" y="145"/>
                  </a:lnTo>
                  <a:lnTo>
                    <a:pt x="41" y="149"/>
                  </a:lnTo>
                  <a:lnTo>
                    <a:pt x="44" y="154"/>
                  </a:lnTo>
                  <a:lnTo>
                    <a:pt x="47" y="158"/>
                  </a:lnTo>
                  <a:lnTo>
                    <a:pt x="51" y="159"/>
                  </a:lnTo>
                  <a:lnTo>
                    <a:pt x="56" y="161"/>
                  </a:lnTo>
                  <a:lnTo>
                    <a:pt x="60" y="161"/>
                  </a:lnTo>
                  <a:lnTo>
                    <a:pt x="60" y="161"/>
                  </a:lnTo>
                  <a:lnTo>
                    <a:pt x="65" y="161"/>
                  </a:lnTo>
                  <a:lnTo>
                    <a:pt x="69" y="159"/>
                  </a:lnTo>
                  <a:lnTo>
                    <a:pt x="73" y="158"/>
                  </a:lnTo>
                  <a:lnTo>
                    <a:pt x="76" y="154"/>
                  </a:lnTo>
                  <a:lnTo>
                    <a:pt x="78" y="149"/>
                  </a:lnTo>
                  <a:lnTo>
                    <a:pt x="81" y="145"/>
                  </a:lnTo>
                  <a:lnTo>
                    <a:pt x="81" y="139"/>
                  </a:lnTo>
                  <a:lnTo>
                    <a:pt x="82" y="130"/>
                  </a:lnTo>
                  <a:lnTo>
                    <a:pt x="82" y="119"/>
                  </a:lnTo>
                  <a:lnTo>
                    <a:pt x="120" y="119"/>
                  </a:lnTo>
                  <a:lnTo>
                    <a:pt x="120" y="123"/>
                  </a:lnTo>
                  <a:lnTo>
                    <a:pt x="120" y="123"/>
                  </a:lnTo>
                  <a:lnTo>
                    <a:pt x="120" y="139"/>
                  </a:lnTo>
                  <a:lnTo>
                    <a:pt x="117" y="152"/>
                  </a:lnTo>
                  <a:lnTo>
                    <a:pt x="113" y="164"/>
                  </a:lnTo>
                  <a:lnTo>
                    <a:pt x="107" y="173"/>
                  </a:lnTo>
                  <a:lnTo>
                    <a:pt x="103" y="178"/>
                  </a:lnTo>
                  <a:lnTo>
                    <a:pt x="98" y="181"/>
                  </a:lnTo>
                  <a:lnTo>
                    <a:pt x="94" y="185"/>
                  </a:lnTo>
                  <a:lnTo>
                    <a:pt x="88" y="187"/>
                  </a:lnTo>
                  <a:lnTo>
                    <a:pt x="82" y="190"/>
                  </a:lnTo>
                  <a:lnTo>
                    <a:pt x="76" y="192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45" y="192"/>
                  </a:lnTo>
                  <a:lnTo>
                    <a:pt x="38" y="190"/>
                  </a:lnTo>
                  <a:lnTo>
                    <a:pt x="32" y="187"/>
                  </a:lnTo>
                  <a:lnTo>
                    <a:pt x="26" y="185"/>
                  </a:lnTo>
                  <a:lnTo>
                    <a:pt x="21" y="181"/>
                  </a:lnTo>
                  <a:lnTo>
                    <a:pt x="18" y="178"/>
                  </a:lnTo>
                  <a:lnTo>
                    <a:pt x="13" y="173"/>
                  </a:lnTo>
                  <a:lnTo>
                    <a:pt x="7" y="164"/>
                  </a:lnTo>
                  <a:lnTo>
                    <a:pt x="4" y="152"/>
                  </a:lnTo>
                  <a:lnTo>
                    <a:pt x="1" y="139"/>
                  </a:lnTo>
                  <a:lnTo>
                    <a:pt x="0" y="123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55"/>
                  </a:lnTo>
                  <a:lnTo>
                    <a:pt x="4" y="42"/>
                  </a:lnTo>
                  <a:lnTo>
                    <a:pt x="7" y="30"/>
                  </a:lnTo>
                  <a:lnTo>
                    <a:pt x="13" y="19"/>
                  </a:lnTo>
                  <a:lnTo>
                    <a:pt x="18" y="16"/>
                  </a:lnTo>
                  <a:lnTo>
                    <a:pt x="21" y="12"/>
                  </a:lnTo>
                  <a:lnTo>
                    <a:pt x="26" y="8"/>
                  </a:lnTo>
                  <a:lnTo>
                    <a:pt x="32" y="5"/>
                  </a:lnTo>
                  <a:lnTo>
                    <a:pt x="38" y="4"/>
                  </a:lnTo>
                  <a:lnTo>
                    <a:pt x="45" y="1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75" y="1"/>
                  </a:lnTo>
                  <a:lnTo>
                    <a:pt x="82" y="4"/>
                  </a:lnTo>
                  <a:lnTo>
                    <a:pt x="88" y="5"/>
                  </a:lnTo>
                  <a:lnTo>
                    <a:pt x="94" y="8"/>
                  </a:lnTo>
                  <a:lnTo>
                    <a:pt x="98" y="11"/>
                  </a:lnTo>
                  <a:lnTo>
                    <a:pt x="102" y="14"/>
                  </a:lnTo>
                  <a:lnTo>
                    <a:pt x="107" y="19"/>
                  </a:lnTo>
                  <a:lnTo>
                    <a:pt x="113" y="29"/>
                  </a:lnTo>
                  <a:lnTo>
                    <a:pt x="116" y="40"/>
                  </a:lnTo>
                  <a:lnTo>
                    <a:pt x="120" y="53"/>
                  </a:lnTo>
                  <a:lnTo>
                    <a:pt x="120" y="68"/>
                  </a:lnTo>
                  <a:lnTo>
                    <a:pt x="82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8" name="Freeform 23"/>
            <p:cNvSpPr>
              <a:spLocks/>
            </p:cNvSpPr>
            <p:nvPr/>
          </p:nvSpPr>
          <p:spPr bwMode="auto">
            <a:xfrm>
              <a:off x="5111" y="4245"/>
              <a:ext cx="40" cy="65"/>
            </a:xfrm>
            <a:custGeom>
              <a:avLst/>
              <a:gdLst/>
              <a:ahLst/>
              <a:cxnLst>
                <a:cxn ang="0">
                  <a:pos x="120" y="69"/>
                </a:cxn>
                <a:cxn ang="0">
                  <a:pos x="116" y="42"/>
                </a:cxn>
                <a:cxn ang="0">
                  <a:pos x="107" y="19"/>
                </a:cxn>
                <a:cxn ang="0">
                  <a:pos x="98" y="12"/>
                </a:cxn>
                <a:cxn ang="0">
                  <a:pos x="88" y="5"/>
                </a:cxn>
                <a:cxn ang="0">
                  <a:pos x="75" y="1"/>
                </a:cxn>
                <a:cxn ang="0">
                  <a:pos x="59" y="0"/>
                </a:cxn>
                <a:cxn ang="0">
                  <a:pos x="38" y="4"/>
                </a:cxn>
                <a:cxn ang="0">
                  <a:pos x="26" y="8"/>
                </a:cxn>
                <a:cxn ang="0">
                  <a:pos x="16" y="16"/>
                </a:cxn>
                <a:cxn ang="0">
                  <a:pos x="7" y="30"/>
                </a:cxn>
                <a:cxn ang="0">
                  <a:pos x="0" y="55"/>
                </a:cxn>
                <a:cxn ang="0">
                  <a:pos x="0" y="123"/>
                </a:cxn>
                <a:cxn ang="0">
                  <a:pos x="0" y="139"/>
                </a:cxn>
                <a:cxn ang="0">
                  <a:pos x="7" y="164"/>
                </a:cxn>
                <a:cxn ang="0">
                  <a:pos x="16" y="178"/>
                </a:cxn>
                <a:cxn ang="0">
                  <a:pos x="26" y="185"/>
                </a:cxn>
                <a:cxn ang="0">
                  <a:pos x="38" y="190"/>
                </a:cxn>
                <a:cxn ang="0">
                  <a:pos x="59" y="193"/>
                </a:cxn>
                <a:cxn ang="0">
                  <a:pos x="75" y="192"/>
                </a:cxn>
                <a:cxn ang="0">
                  <a:pos x="86" y="188"/>
                </a:cxn>
                <a:cxn ang="0">
                  <a:pos x="97" y="183"/>
                </a:cxn>
                <a:cxn ang="0">
                  <a:pos x="105" y="174"/>
                </a:cxn>
                <a:cxn ang="0">
                  <a:pos x="116" y="154"/>
                </a:cxn>
                <a:cxn ang="0">
                  <a:pos x="120" y="127"/>
                </a:cxn>
                <a:cxn ang="0">
                  <a:pos x="80" y="130"/>
                </a:cxn>
                <a:cxn ang="0">
                  <a:pos x="80" y="139"/>
                </a:cxn>
                <a:cxn ang="0">
                  <a:pos x="78" y="149"/>
                </a:cxn>
                <a:cxn ang="0">
                  <a:pos x="72" y="158"/>
                </a:cxn>
                <a:cxn ang="0">
                  <a:pos x="64" y="161"/>
                </a:cxn>
                <a:cxn ang="0">
                  <a:pos x="59" y="161"/>
                </a:cxn>
                <a:cxn ang="0">
                  <a:pos x="51" y="159"/>
                </a:cxn>
                <a:cxn ang="0">
                  <a:pos x="44" y="154"/>
                </a:cxn>
                <a:cxn ang="0">
                  <a:pos x="39" y="145"/>
                </a:cxn>
                <a:cxn ang="0">
                  <a:pos x="38" y="130"/>
                </a:cxn>
                <a:cxn ang="0">
                  <a:pos x="57" y="104"/>
                </a:cxn>
                <a:cxn ang="0">
                  <a:pos x="38" y="72"/>
                </a:cxn>
                <a:cxn ang="0">
                  <a:pos x="38" y="63"/>
                </a:cxn>
                <a:cxn ang="0">
                  <a:pos x="39" y="49"/>
                </a:cxn>
                <a:cxn ang="0">
                  <a:pos x="44" y="39"/>
                </a:cxn>
                <a:cxn ang="0">
                  <a:pos x="51" y="33"/>
                </a:cxn>
                <a:cxn ang="0">
                  <a:pos x="59" y="32"/>
                </a:cxn>
                <a:cxn ang="0">
                  <a:pos x="64" y="32"/>
                </a:cxn>
                <a:cxn ang="0">
                  <a:pos x="72" y="36"/>
                </a:cxn>
                <a:cxn ang="0">
                  <a:pos x="78" y="44"/>
                </a:cxn>
                <a:cxn ang="0">
                  <a:pos x="80" y="55"/>
                </a:cxn>
                <a:cxn ang="0">
                  <a:pos x="80" y="72"/>
                </a:cxn>
                <a:cxn ang="0">
                  <a:pos x="57" y="104"/>
                </a:cxn>
                <a:cxn ang="0">
                  <a:pos x="120" y="69"/>
                </a:cxn>
              </a:cxnLst>
              <a:rect l="0" t="0" r="r" b="b"/>
              <a:pathLst>
                <a:path w="120" h="193">
                  <a:moveTo>
                    <a:pt x="120" y="69"/>
                  </a:moveTo>
                  <a:lnTo>
                    <a:pt x="120" y="69"/>
                  </a:lnTo>
                  <a:lnTo>
                    <a:pt x="118" y="55"/>
                  </a:lnTo>
                  <a:lnTo>
                    <a:pt x="116" y="42"/>
                  </a:lnTo>
                  <a:lnTo>
                    <a:pt x="112" y="30"/>
                  </a:lnTo>
                  <a:lnTo>
                    <a:pt x="107" y="19"/>
                  </a:lnTo>
                  <a:lnTo>
                    <a:pt x="102" y="16"/>
                  </a:lnTo>
                  <a:lnTo>
                    <a:pt x="98" y="12"/>
                  </a:lnTo>
                  <a:lnTo>
                    <a:pt x="93" y="8"/>
                  </a:lnTo>
                  <a:lnTo>
                    <a:pt x="88" y="5"/>
                  </a:lnTo>
                  <a:lnTo>
                    <a:pt x="82" y="4"/>
                  </a:lnTo>
                  <a:lnTo>
                    <a:pt x="75" y="1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4" y="1"/>
                  </a:lnTo>
                  <a:lnTo>
                    <a:pt x="38" y="4"/>
                  </a:lnTo>
                  <a:lnTo>
                    <a:pt x="32" y="5"/>
                  </a:lnTo>
                  <a:lnTo>
                    <a:pt x="26" y="8"/>
                  </a:lnTo>
                  <a:lnTo>
                    <a:pt x="21" y="12"/>
                  </a:lnTo>
                  <a:lnTo>
                    <a:pt x="16" y="16"/>
                  </a:lnTo>
                  <a:lnTo>
                    <a:pt x="13" y="19"/>
                  </a:lnTo>
                  <a:lnTo>
                    <a:pt x="7" y="30"/>
                  </a:lnTo>
                  <a:lnTo>
                    <a:pt x="2" y="4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0" y="139"/>
                  </a:lnTo>
                  <a:lnTo>
                    <a:pt x="2" y="152"/>
                  </a:lnTo>
                  <a:lnTo>
                    <a:pt x="7" y="164"/>
                  </a:lnTo>
                  <a:lnTo>
                    <a:pt x="13" y="173"/>
                  </a:lnTo>
                  <a:lnTo>
                    <a:pt x="16" y="178"/>
                  </a:lnTo>
                  <a:lnTo>
                    <a:pt x="21" y="181"/>
                  </a:lnTo>
                  <a:lnTo>
                    <a:pt x="26" y="185"/>
                  </a:lnTo>
                  <a:lnTo>
                    <a:pt x="32" y="187"/>
                  </a:lnTo>
                  <a:lnTo>
                    <a:pt x="38" y="190"/>
                  </a:lnTo>
                  <a:lnTo>
                    <a:pt x="44" y="192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75" y="192"/>
                  </a:lnTo>
                  <a:lnTo>
                    <a:pt x="80" y="190"/>
                  </a:lnTo>
                  <a:lnTo>
                    <a:pt x="86" y="188"/>
                  </a:lnTo>
                  <a:lnTo>
                    <a:pt x="92" y="185"/>
                  </a:lnTo>
                  <a:lnTo>
                    <a:pt x="97" y="183"/>
                  </a:lnTo>
                  <a:lnTo>
                    <a:pt x="102" y="179"/>
                  </a:lnTo>
                  <a:lnTo>
                    <a:pt x="105" y="174"/>
                  </a:lnTo>
                  <a:lnTo>
                    <a:pt x="111" y="165"/>
                  </a:lnTo>
                  <a:lnTo>
                    <a:pt x="116" y="154"/>
                  </a:lnTo>
                  <a:lnTo>
                    <a:pt x="118" y="141"/>
                  </a:lnTo>
                  <a:lnTo>
                    <a:pt x="120" y="127"/>
                  </a:lnTo>
                  <a:lnTo>
                    <a:pt x="80" y="127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39"/>
                  </a:lnTo>
                  <a:lnTo>
                    <a:pt x="79" y="145"/>
                  </a:lnTo>
                  <a:lnTo>
                    <a:pt x="78" y="149"/>
                  </a:lnTo>
                  <a:lnTo>
                    <a:pt x="76" y="154"/>
                  </a:lnTo>
                  <a:lnTo>
                    <a:pt x="72" y="158"/>
                  </a:lnTo>
                  <a:lnTo>
                    <a:pt x="69" y="159"/>
                  </a:lnTo>
                  <a:lnTo>
                    <a:pt x="64" y="161"/>
                  </a:lnTo>
                  <a:lnTo>
                    <a:pt x="59" y="161"/>
                  </a:lnTo>
                  <a:lnTo>
                    <a:pt x="59" y="161"/>
                  </a:lnTo>
                  <a:lnTo>
                    <a:pt x="54" y="161"/>
                  </a:lnTo>
                  <a:lnTo>
                    <a:pt x="51" y="159"/>
                  </a:lnTo>
                  <a:lnTo>
                    <a:pt x="46" y="158"/>
                  </a:lnTo>
                  <a:lnTo>
                    <a:pt x="44" y="154"/>
                  </a:lnTo>
                  <a:lnTo>
                    <a:pt x="41" y="149"/>
                  </a:lnTo>
                  <a:lnTo>
                    <a:pt x="39" y="145"/>
                  </a:lnTo>
                  <a:lnTo>
                    <a:pt x="39" y="139"/>
                  </a:lnTo>
                  <a:lnTo>
                    <a:pt x="38" y="130"/>
                  </a:lnTo>
                  <a:lnTo>
                    <a:pt x="38" y="104"/>
                  </a:lnTo>
                  <a:lnTo>
                    <a:pt x="57" y="104"/>
                  </a:lnTo>
                  <a:lnTo>
                    <a:pt x="57" y="72"/>
                  </a:lnTo>
                  <a:lnTo>
                    <a:pt x="38" y="72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9" y="55"/>
                  </a:lnTo>
                  <a:lnTo>
                    <a:pt x="39" y="49"/>
                  </a:lnTo>
                  <a:lnTo>
                    <a:pt x="41" y="44"/>
                  </a:lnTo>
                  <a:lnTo>
                    <a:pt x="44" y="39"/>
                  </a:lnTo>
                  <a:lnTo>
                    <a:pt x="46" y="36"/>
                  </a:lnTo>
                  <a:lnTo>
                    <a:pt x="51" y="33"/>
                  </a:lnTo>
                  <a:lnTo>
                    <a:pt x="54" y="32"/>
                  </a:lnTo>
                  <a:lnTo>
                    <a:pt x="59" y="32"/>
                  </a:lnTo>
                  <a:lnTo>
                    <a:pt x="59" y="32"/>
                  </a:lnTo>
                  <a:lnTo>
                    <a:pt x="64" y="32"/>
                  </a:lnTo>
                  <a:lnTo>
                    <a:pt x="69" y="33"/>
                  </a:lnTo>
                  <a:lnTo>
                    <a:pt x="72" y="36"/>
                  </a:lnTo>
                  <a:lnTo>
                    <a:pt x="76" y="39"/>
                  </a:lnTo>
                  <a:lnTo>
                    <a:pt x="78" y="44"/>
                  </a:lnTo>
                  <a:lnTo>
                    <a:pt x="79" y="49"/>
                  </a:lnTo>
                  <a:lnTo>
                    <a:pt x="80" y="55"/>
                  </a:lnTo>
                  <a:lnTo>
                    <a:pt x="80" y="63"/>
                  </a:lnTo>
                  <a:lnTo>
                    <a:pt x="80" y="72"/>
                  </a:lnTo>
                  <a:lnTo>
                    <a:pt x="57" y="72"/>
                  </a:lnTo>
                  <a:lnTo>
                    <a:pt x="57" y="104"/>
                  </a:lnTo>
                  <a:lnTo>
                    <a:pt x="120" y="104"/>
                  </a:lnTo>
                  <a:lnTo>
                    <a:pt x="12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9" name="Freeform 24"/>
            <p:cNvSpPr>
              <a:spLocks/>
            </p:cNvSpPr>
            <p:nvPr/>
          </p:nvSpPr>
          <p:spPr bwMode="auto">
            <a:xfrm>
              <a:off x="5154" y="4245"/>
              <a:ext cx="38" cy="65"/>
            </a:xfrm>
            <a:custGeom>
              <a:avLst/>
              <a:gdLst/>
              <a:ahLst/>
              <a:cxnLst>
                <a:cxn ang="0">
                  <a:pos x="80" y="55"/>
                </a:cxn>
                <a:cxn ang="0">
                  <a:pos x="75" y="42"/>
                </a:cxn>
                <a:cxn ang="0">
                  <a:pos x="70" y="36"/>
                </a:cxn>
                <a:cxn ang="0">
                  <a:pos x="63" y="32"/>
                </a:cxn>
                <a:cxn ang="0">
                  <a:pos x="59" y="32"/>
                </a:cxn>
                <a:cxn ang="0">
                  <a:pos x="45" y="36"/>
                </a:cxn>
                <a:cxn ang="0">
                  <a:pos x="42" y="48"/>
                </a:cxn>
                <a:cxn ang="0">
                  <a:pos x="42" y="52"/>
                </a:cxn>
                <a:cxn ang="0">
                  <a:pos x="48" y="62"/>
                </a:cxn>
                <a:cxn ang="0">
                  <a:pos x="64" y="76"/>
                </a:cxn>
                <a:cxn ang="0">
                  <a:pos x="91" y="96"/>
                </a:cxn>
                <a:cxn ang="0">
                  <a:pos x="102" y="109"/>
                </a:cxn>
                <a:cxn ang="0">
                  <a:pos x="111" y="125"/>
                </a:cxn>
                <a:cxn ang="0">
                  <a:pos x="114" y="142"/>
                </a:cxn>
                <a:cxn ang="0">
                  <a:pos x="113" y="154"/>
                </a:cxn>
                <a:cxn ang="0">
                  <a:pos x="105" y="173"/>
                </a:cxn>
                <a:cxn ang="0">
                  <a:pos x="91" y="186"/>
                </a:cxn>
                <a:cxn ang="0">
                  <a:pos x="72" y="192"/>
                </a:cxn>
                <a:cxn ang="0">
                  <a:pos x="60" y="193"/>
                </a:cxn>
                <a:cxn ang="0">
                  <a:pos x="37" y="190"/>
                </a:cxn>
                <a:cxn ang="0">
                  <a:pos x="19" y="179"/>
                </a:cxn>
                <a:cxn ang="0">
                  <a:pos x="8" y="162"/>
                </a:cxn>
                <a:cxn ang="0">
                  <a:pos x="0" y="141"/>
                </a:cxn>
                <a:cxn ang="0">
                  <a:pos x="35" y="132"/>
                </a:cxn>
                <a:cxn ang="0">
                  <a:pos x="38" y="148"/>
                </a:cxn>
                <a:cxn ang="0">
                  <a:pos x="44" y="156"/>
                </a:cxn>
                <a:cxn ang="0">
                  <a:pos x="54" y="160"/>
                </a:cxn>
                <a:cxn ang="0">
                  <a:pos x="60" y="161"/>
                </a:cxn>
                <a:cxn ang="0">
                  <a:pos x="73" y="156"/>
                </a:cxn>
                <a:cxn ang="0">
                  <a:pos x="77" y="148"/>
                </a:cxn>
                <a:cxn ang="0">
                  <a:pos x="77" y="145"/>
                </a:cxn>
                <a:cxn ang="0">
                  <a:pos x="74" y="134"/>
                </a:cxn>
                <a:cxn ang="0">
                  <a:pos x="66" y="123"/>
                </a:cxn>
                <a:cxn ang="0">
                  <a:pos x="41" y="104"/>
                </a:cxn>
                <a:cxn ang="0">
                  <a:pos x="22" y="88"/>
                </a:cxn>
                <a:cxn ang="0">
                  <a:pos x="11" y="75"/>
                </a:cxn>
                <a:cxn ang="0">
                  <a:pos x="5" y="59"/>
                </a:cxn>
                <a:cxn ang="0">
                  <a:pos x="5" y="50"/>
                </a:cxn>
                <a:cxn ang="0">
                  <a:pos x="9" y="30"/>
                </a:cxn>
                <a:cxn ang="0">
                  <a:pos x="19" y="14"/>
                </a:cxn>
                <a:cxn ang="0">
                  <a:pos x="36" y="4"/>
                </a:cxn>
                <a:cxn ang="0">
                  <a:pos x="56" y="0"/>
                </a:cxn>
                <a:cxn ang="0">
                  <a:pos x="68" y="1"/>
                </a:cxn>
                <a:cxn ang="0">
                  <a:pos x="86" y="8"/>
                </a:cxn>
                <a:cxn ang="0">
                  <a:pos x="101" y="21"/>
                </a:cxn>
                <a:cxn ang="0">
                  <a:pos x="111" y="39"/>
                </a:cxn>
                <a:cxn ang="0">
                  <a:pos x="80" y="55"/>
                </a:cxn>
              </a:cxnLst>
              <a:rect l="0" t="0" r="r" b="b"/>
              <a:pathLst>
                <a:path w="114" h="193">
                  <a:moveTo>
                    <a:pt x="80" y="55"/>
                  </a:moveTo>
                  <a:lnTo>
                    <a:pt x="80" y="55"/>
                  </a:lnTo>
                  <a:lnTo>
                    <a:pt x="77" y="45"/>
                  </a:lnTo>
                  <a:lnTo>
                    <a:pt x="75" y="42"/>
                  </a:lnTo>
                  <a:lnTo>
                    <a:pt x="73" y="38"/>
                  </a:lnTo>
                  <a:lnTo>
                    <a:pt x="70" y="36"/>
                  </a:lnTo>
                  <a:lnTo>
                    <a:pt x="67" y="33"/>
                  </a:lnTo>
                  <a:lnTo>
                    <a:pt x="63" y="32"/>
                  </a:lnTo>
                  <a:lnTo>
                    <a:pt x="59" y="32"/>
                  </a:lnTo>
                  <a:lnTo>
                    <a:pt x="59" y="32"/>
                  </a:lnTo>
                  <a:lnTo>
                    <a:pt x="51" y="33"/>
                  </a:lnTo>
                  <a:lnTo>
                    <a:pt x="45" y="36"/>
                  </a:lnTo>
                  <a:lnTo>
                    <a:pt x="43" y="40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2" y="52"/>
                  </a:lnTo>
                  <a:lnTo>
                    <a:pt x="44" y="57"/>
                  </a:lnTo>
                  <a:lnTo>
                    <a:pt x="48" y="62"/>
                  </a:lnTo>
                  <a:lnTo>
                    <a:pt x="53" y="66"/>
                  </a:lnTo>
                  <a:lnTo>
                    <a:pt x="64" y="76"/>
                  </a:lnTo>
                  <a:lnTo>
                    <a:pt x="77" y="85"/>
                  </a:lnTo>
                  <a:lnTo>
                    <a:pt x="91" y="96"/>
                  </a:lnTo>
                  <a:lnTo>
                    <a:pt x="96" y="102"/>
                  </a:lnTo>
                  <a:lnTo>
                    <a:pt x="102" y="109"/>
                  </a:lnTo>
                  <a:lnTo>
                    <a:pt x="107" y="116"/>
                  </a:lnTo>
                  <a:lnTo>
                    <a:pt x="111" y="125"/>
                  </a:lnTo>
                  <a:lnTo>
                    <a:pt x="113" y="133"/>
                  </a:lnTo>
                  <a:lnTo>
                    <a:pt x="114" y="142"/>
                  </a:lnTo>
                  <a:lnTo>
                    <a:pt x="114" y="142"/>
                  </a:lnTo>
                  <a:lnTo>
                    <a:pt x="113" y="154"/>
                  </a:lnTo>
                  <a:lnTo>
                    <a:pt x="109" y="165"/>
                  </a:lnTo>
                  <a:lnTo>
                    <a:pt x="105" y="173"/>
                  </a:lnTo>
                  <a:lnTo>
                    <a:pt x="99" y="180"/>
                  </a:lnTo>
                  <a:lnTo>
                    <a:pt x="91" y="186"/>
                  </a:lnTo>
                  <a:lnTo>
                    <a:pt x="81" y="190"/>
                  </a:lnTo>
                  <a:lnTo>
                    <a:pt x="72" y="192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48" y="192"/>
                  </a:lnTo>
                  <a:lnTo>
                    <a:pt x="37" y="190"/>
                  </a:lnTo>
                  <a:lnTo>
                    <a:pt x="28" y="185"/>
                  </a:lnTo>
                  <a:lnTo>
                    <a:pt x="19" y="179"/>
                  </a:lnTo>
                  <a:lnTo>
                    <a:pt x="13" y="172"/>
                  </a:lnTo>
                  <a:lnTo>
                    <a:pt x="8" y="162"/>
                  </a:lnTo>
                  <a:lnTo>
                    <a:pt x="4" y="153"/>
                  </a:lnTo>
                  <a:lnTo>
                    <a:pt x="0" y="141"/>
                  </a:lnTo>
                  <a:lnTo>
                    <a:pt x="35" y="132"/>
                  </a:lnTo>
                  <a:lnTo>
                    <a:pt x="35" y="132"/>
                  </a:lnTo>
                  <a:lnTo>
                    <a:pt x="37" y="143"/>
                  </a:lnTo>
                  <a:lnTo>
                    <a:pt x="38" y="148"/>
                  </a:lnTo>
                  <a:lnTo>
                    <a:pt x="42" y="152"/>
                  </a:lnTo>
                  <a:lnTo>
                    <a:pt x="44" y="156"/>
                  </a:lnTo>
                  <a:lnTo>
                    <a:pt x="49" y="159"/>
                  </a:lnTo>
                  <a:lnTo>
                    <a:pt x="54" y="160"/>
                  </a:lnTo>
                  <a:lnTo>
                    <a:pt x="60" y="161"/>
                  </a:lnTo>
                  <a:lnTo>
                    <a:pt x="60" y="161"/>
                  </a:lnTo>
                  <a:lnTo>
                    <a:pt x="67" y="160"/>
                  </a:lnTo>
                  <a:lnTo>
                    <a:pt x="73" y="156"/>
                  </a:lnTo>
                  <a:lnTo>
                    <a:pt x="76" y="152"/>
                  </a:lnTo>
                  <a:lnTo>
                    <a:pt x="77" y="148"/>
                  </a:lnTo>
                  <a:lnTo>
                    <a:pt x="77" y="145"/>
                  </a:lnTo>
                  <a:lnTo>
                    <a:pt x="77" y="145"/>
                  </a:lnTo>
                  <a:lnTo>
                    <a:pt x="76" y="139"/>
                  </a:lnTo>
                  <a:lnTo>
                    <a:pt x="74" y="134"/>
                  </a:lnTo>
                  <a:lnTo>
                    <a:pt x="70" y="128"/>
                  </a:lnTo>
                  <a:lnTo>
                    <a:pt x="66" y="123"/>
                  </a:lnTo>
                  <a:lnTo>
                    <a:pt x="54" y="114"/>
                  </a:lnTo>
                  <a:lnTo>
                    <a:pt x="41" y="104"/>
                  </a:lnTo>
                  <a:lnTo>
                    <a:pt x="28" y="94"/>
                  </a:lnTo>
                  <a:lnTo>
                    <a:pt x="22" y="88"/>
                  </a:lnTo>
                  <a:lnTo>
                    <a:pt x="16" y="82"/>
                  </a:lnTo>
                  <a:lnTo>
                    <a:pt x="11" y="75"/>
                  </a:lnTo>
                  <a:lnTo>
                    <a:pt x="8" y="68"/>
                  </a:lnTo>
                  <a:lnTo>
                    <a:pt x="5" y="59"/>
                  </a:lnTo>
                  <a:lnTo>
                    <a:pt x="5" y="50"/>
                  </a:lnTo>
                  <a:lnTo>
                    <a:pt x="5" y="50"/>
                  </a:lnTo>
                  <a:lnTo>
                    <a:pt x="6" y="39"/>
                  </a:lnTo>
                  <a:lnTo>
                    <a:pt x="9" y="30"/>
                  </a:lnTo>
                  <a:lnTo>
                    <a:pt x="13" y="21"/>
                  </a:lnTo>
                  <a:lnTo>
                    <a:pt x="19" y="14"/>
                  </a:lnTo>
                  <a:lnTo>
                    <a:pt x="28" y="8"/>
                  </a:lnTo>
                  <a:lnTo>
                    <a:pt x="36" y="4"/>
                  </a:lnTo>
                  <a:lnTo>
                    <a:pt x="45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1"/>
                  </a:lnTo>
                  <a:lnTo>
                    <a:pt x="77" y="4"/>
                  </a:lnTo>
                  <a:lnTo>
                    <a:pt x="86" y="8"/>
                  </a:lnTo>
                  <a:lnTo>
                    <a:pt x="94" y="14"/>
                  </a:lnTo>
                  <a:lnTo>
                    <a:pt x="101" y="21"/>
                  </a:lnTo>
                  <a:lnTo>
                    <a:pt x="106" y="30"/>
                  </a:lnTo>
                  <a:lnTo>
                    <a:pt x="111" y="39"/>
                  </a:lnTo>
                  <a:lnTo>
                    <a:pt x="113" y="50"/>
                  </a:lnTo>
                  <a:lnTo>
                    <a:pt x="80" y="5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0" name="Freeform 25"/>
            <p:cNvSpPr>
              <a:spLocks/>
            </p:cNvSpPr>
            <p:nvPr/>
          </p:nvSpPr>
          <p:spPr bwMode="auto">
            <a:xfrm>
              <a:off x="5488" y="4263"/>
              <a:ext cx="38" cy="4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9" y="108"/>
                </a:cxn>
                <a:cxn ang="0">
                  <a:pos x="31" y="108"/>
                </a:cxn>
                <a:cxn ang="0">
                  <a:pos x="51" y="0"/>
                </a:cxn>
                <a:cxn ang="0">
                  <a:pos x="64" y="0"/>
                </a:cxn>
                <a:cxn ang="0">
                  <a:pos x="85" y="108"/>
                </a:cxn>
                <a:cxn ang="0">
                  <a:pos x="85" y="108"/>
                </a:cxn>
                <a:cxn ang="0">
                  <a:pos x="100" y="0"/>
                </a:cxn>
                <a:cxn ang="0">
                  <a:pos x="115" y="0"/>
                </a:cxn>
                <a:cxn ang="0">
                  <a:pos x="92" y="139"/>
                </a:cxn>
                <a:cxn ang="0">
                  <a:pos x="79" y="139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35" y="139"/>
                </a:cxn>
                <a:cxn ang="0">
                  <a:pos x="22" y="139"/>
                </a:cxn>
                <a:cxn ang="0">
                  <a:pos x="0" y="0"/>
                </a:cxn>
                <a:cxn ang="0">
                  <a:pos x="14" y="0"/>
                </a:cxn>
              </a:cxnLst>
              <a:rect l="0" t="0" r="r" b="b"/>
              <a:pathLst>
                <a:path w="115" h="139">
                  <a:moveTo>
                    <a:pt x="14" y="0"/>
                  </a:moveTo>
                  <a:lnTo>
                    <a:pt x="29" y="108"/>
                  </a:lnTo>
                  <a:lnTo>
                    <a:pt x="31" y="108"/>
                  </a:lnTo>
                  <a:lnTo>
                    <a:pt x="51" y="0"/>
                  </a:lnTo>
                  <a:lnTo>
                    <a:pt x="64" y="0"/>
                  </a:lnTo>
                  <a:lnTo>
                    <a:pt x="85" y="108"/>
                  </a:lnTo>
                  <a:lnTo>
                    <a:pt x="85" y="108"/>
                  </a:lnTo>
                  <a:lnTo>
                    <a:pt x="100" y="0"/>
                  </a:lnTo>
                  <a:lnTo>
                    <a:pt x="115" y="0"/>
                  </a:lnTo>
                  <a:lnTo>
                    <a:pt x="92" y="139"/>
                  </a:lnTo>
                  <a:lnTo>
                    <a:pt x="79" y="139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35" y="139"/>
                  </a:lnTo>
                  <a:lnTo>
                    <a:pt x="22" y="139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1" name="Freeform 26"/>
            <p:cNvSpPr>
              <a:spLocks/>
            </p:cNvSpPr>
            <p:nvPr/>
          </p:nvSpPr>
          <p:spPr bwMode="auto">
            <a:xfrm>
              <a:off x="5530" y="4263"/>
              <a:ext cx="5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0"/>
                </a:cxn>
                <a:cxn ang="0">
                  <a:pos x="14" y="1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9"/>
                </a:cxn>
                <a:cxn ang="0">
                  <a:pos x="14" y="39"/>
                </a:cxn>
                <a:cxn ang="0">
                  <a:pos x="14" y="139"/>
                </a:cxn>
                <a:cxn ang="0">
                  <a:pos x="0" y="139"/>
                </a:cxn>
                <a:cxn ang="0">
                  <a:pos x="0" y="39"/>
                </a:cxn>
                <a:cxn ang="0">
                  <a:pos x="0" y="0"/>
                </a:cxn>
              </a:cxnLst>
              <a:rect l="0" t="0" r="r" b="b"/>
              <a:pathLst>
                <a:path w="14" h="139">
                  <a:moveTo>
                    <a:pt x="0" y="0"/>
                  </a:moveTo>
                  <a:lnTo>
                    <a:pt x="14" y="0"/>
                  </a:lnTo>
                  <a:lnTo>
                    <a:pt x="14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4" y="39"/>
                  </a:lnTo>
                  <a:lnTo>
                    <a:pt x="14" y="139"/>
                  </a:lnTo>
                  <a:lnTo>
                    <a:pt x="0" y="139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5540" y="4263"/>
              <a:ext cx="5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15" y="18"/>
                </a:cxn>
                <a:cxn ang="0">
                  <a:pos x="15" y="139"/>
                </a:cxn>
                <a:cxn ang="0">
                  <a:pos x="0" y="139"/>
                </a:cxn>
                <a:cxn ang="0">
                  <a:pos x="0" y="0"/>
                </a:cxn>
              </a:cxnLst>
              <a:rect l="0" t="0" r="r" b="b"/>
              <a:pathLst>
                <a:path w="15" h="139">
                  <a:moveTo>
                    <a:pt x="0" y="0"/>
                  </a:moveTo>
                  <a:lnTo>
                    <a:pt x="15" y="0"/>
                  </a:lnTo>
                  <a:lnTo>
                    <a:pt x="15" y="18"/>
                  </a:lnTo>
                  <a:lnTo>
                    <a:pt x="15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5549" y="4263"/>
              <a:ext cx="21" cy="46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8" y="46"/>
                </a:cxn>
                <a:cxn ang="0">
                  <a:pos x="44" y="43"/>
                </a:cxn>
                <a:cxn ang="0">
                  <a:pos x="35" y="38"/>
                </a:cxn>
                <a:cxn ang="0">
                  <a:pos x="29" y="37"/>
                </a:cxn>
                <a:cxn ang="0">
                  <a:pos x="18" y="39"/>
                </a:cxn>
                <a:cxn ang="0">
                  <a:pos x="9" y="49"/>
                </a:cxn>
                <a:cxn ang="0">
                  <a:pos x="3" y="64"/>
                </a:cxn>
                <a:cxn ang="0">
                  <a:pos x="0" y="89"/>
                </a:cxn>
                <a:cxn ang="0">
                  <a:pos x="2" y="102"/>
                </a:cxn>
                <a:cxn ang="0">
                  <a:pos x="5" y="121"/>
                </a:cxn>
                <a:cxn ang="0">
                  <a:pos x="13" y="134"/>
                </a:cxn>
                <a:cxn ang="0">
                  <a:pos x="23" y="140"/>
                </a:cxn>
                <a:cxn ang="0">
                  <a:pos x="29" y="128"/>
                </a:cxn>
                <a:cxn ang="0">
                  <a:pos x="25" y="127"/>
                </a:cxn>
                <a:cxn ang="0">
                  <a:pos x="21" y="122"/>
                </a:cxn>
                <a:cxn ang="0">
                  <a:pos x="17" y="113"/>
                </a:cxn>
                <a:cxn ang="0">
                  <a:pos x="15" y="89"/>
                </a:cxn>
                <a:cxn ang="0">
                  <a:pos x="15" y="78"/>
                </a:cxn>
                <a:cxn ang="0">
                  <a:pos x="17" y="62"/>
                </a:cxn>
                <a:cxn ang="0">
                  <a:pos x="22" y="54"/>
                </a:cxn>
                <a:cxn ang="0">
                  <a:pos x="29" y="49"/>
                </a:cxn>
                <a:cxn ang="0">
                  <a:pos x="32" y="49"/>
                </a:cxn>
                <a:cxn ang="0">
                  <a:pos x="41" y="51"/>
                </a:cxn>
                <a:cxn ang="0">
                  <a:pos x="48" y="120"/>
                </a:cxn>
                <a:cxn ang="0">
                  <a:pos x="44" y="123"/>
                </a:cxn>
                <a:cxn ang="0">
                  <a:pos x="37" y="128"/>
                </a:cxn>
                <a:cxn ang="0">
                  <a:pos x="34" y="129"/>
                </a:cxn>
                <a:cxn ang="0">
                  <a:pos x="29" y="140"/>
                </a:cxn>
                <a:cxn ang="0">
                  <a:pos x="29" y="140"/>
                </a:cxn>
                <a:cxn ang="0">
                  <a:pos x="36" y="140"/>
                </a:cxn>
                <a:cxn ang="0">
                  <a:pos x="45" y="134"/>
                </a:cxn>
                <a:cxn ang="0">
                  <a:pos x="50" y="129"/>
                </a:cxn>
                <a:cxn ang="0">
                  <a:pos x="64" y="139"/>
                </a:cxn>
                <a:cxn ang="0">
                  <a:pos x="62" y="128"/>
                </a:cxn>
                <a:cxn ang="0">
                  <a:pos x="62" y="112"/>
                </a:cxn>
              </a:cxnLst>
              <a:rect l="0" t="0" r="r" b="b"/>
              <a:pathLst>
                <a:path w="64" h="140">
                  <a:moveTo>
                    <a:pt x="62" y="112"/>
                  </a:moveTo>
                  <a:lnTo>
                    <a:pt x="62" y="0"/>
                  </a:lnTo>
                  <a:lnTo>
                    <a:pt x="48" y="0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4" y="43"/>
                  </a:lnTo>
                  <a:lnTo>
                    <a:pt x="40" y="39"/>
                  </a:lnTo>
                  <a:lnTo>
                    <a:pt x="35" y="38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4" y="37"/>
                  </a:lnTo>
                  <a:lnTo>
                    <a:pt x="18" y="39"/>
                  </a:lnTo>
                  <a:lnTo>
                    <a:pt x="13" y="43"/>
                  </a:lnTo>
                  <a:lnTo>
                    <a:pt x="9" y="49"/>
                  </a:lnTo>
                  <a:lnTo>
                    <a:pt x="5" y="56"/>
                  </a:lnTo>
                  <a:lnTo>
                    <a:pt x="3" y="64"/>
                  </a:lnTo>
                  <a:lnTo>
                    <a:pt x="2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2" y="102"/>
                  </a:lnTo>
                  <a:lnTo>
                    <a:pt x="3" y="113"/>
                  </a:lnTo>
                  <a:lnTo>
                    <a:pt x="5" y="121"/>
                  </a:lnTo>
                  <a:lnTo>
                    <a:pt x="9" y="128"/>
                  </a:lnTo>
                  <a:lnTo>
                    <a:pt x="13" y="134"/>
                  </a:lnTo>
                  <a:lnTo>
                    <a:pt x="18" y="138"/>
                  </a:lnTo>
                  <a:lnTo>
                    <a:pt x="23" y="140"/>
                  </a:lnTo>
                  <a:lnTo>
                    <a:pt x="29" y="140"/>
                  </a:lnTo>
                  <a:lnTo>
                    <a:pt x="29" y="128"/>
                  </a:lnTo>
                  <a:lnTo>
                    <a:pt x="29" y="128"/>
                  </a:lnTo>
                  <a:lnTo>
                    <a:pt x="25" y="127"/>
                  </a:lnTo>
                  <a:lnTo>
                    <a:pt x="23" y="125"/>
                  </a:lnTo>
                  <a:lnTo>
                    <a:pt x="21" y="122"/>
                  </a:lnTo>
                  <a:lnTo>
                    <a:pt x="18" y="118"/>
                  </a:lnTo>
                  <a:lnTo>
                    <a:pt x="17" y="113"/>
                  </a:lnTo>
                  <a:lnTo>
                    <a:pt x="16" y="106"/>
                  </a:lnTo>
                  <a:lnTo>
                    <a:pt x="15" y="89"/>
                  </a:lnTo>
                  <a:lnTo>
                    <a:pt x="15" y="89"/>
                  </a:lnTo>
                  <a:lnTo>
                    <a:pt x="15" y="78"/>
                  </a:lnTo>
                  <a:lnTo>
                    <a:pt x="16" y="69"/>
                  </a:lnTo>
                  <a:lnTo>
                    <a:pt x="17" y="62"/>
                  </a:lnTo>
                  <a:lnTo>
                    <a:pt x="19" y="57"/>
                  </a:lnTo>
                  <a:lnTo>
                    <a:pt x="22" y="54"/>
                  </a:lnTo>
                  <a:lnTo>
                    <a:pt x="25" y="50"/>
                  </a:lnTo>
                  <a:lnTo>
                    <a:pt x="29" y="49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7" y="49"/>
                  </a:lnTo>
                  <a:lnTo>
                    <a:pt x="41" y="51"/>
                  </a:lnTo>
                  <a:lnTo>
                    <a:pt x="48" y="57"/>
                  </a:lnTo>
                  <a:lnTo>
                    <a:pt x="48" y="120"/>
                  </a:lnTo>
                  <a:lnTo>
                    <a:pt x="48" y="120"/>
                  </a:lnTo>
                  <a:lnTo>
                    <a:pt x="44" y="123"/>
                  </a:lnTo>
                  <a:lnTo>
                    <a:pt x="41" y="126"/>
                  </a:lnTo>
                  <a:lnTo>
                    <a:pt x="37" y="128"/>
                  </a:lnTo>
                  <a:lnTo>
                    <a:pt x="34" y="129"/>
                  </a:lnTo>
                  <a:lnTo>
                    <a:pt x="34" y="129"/>
                  </a:lnTo>
                  <a:lnTo>
                    <a:pt x="29" y="128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36" y="140"/>
                  </a:lnTo>
                  <a:lnTo>
                    <a:pt x="41" y="138"/>
                  </a:lnTo>
                  <a:lnTo>
                    <a:pt x="45" y="134"/>
                  </a:lnTo>
                  <a:lnTo>
                    <a:pt x="50" y="129"/>
                  </a:lnTo>
                  <a:lnTo>
                    <a:pt x="50" y="129"/>
                  </a:lnTo>
                  <a:lnTo>
                    <a:pt x="51" y="139"/>
                  </a:lnTo>
                  <a:lnTo>
                    <a:pt x="64" y="139"/>
                  </a:lnTo>
                  <a:lnTo>
                    <a:pt x="64" y="139"/>
                  </a:lnTo>
                  <a:lnTo>
                    <a:pt x="62" y="128"/>
                  </a:lnTo>
                  <a:lnTo>
                    <a:pt x="62" y="112"/>
                  </a:lnTo>
                  <a:lnTo>
                    <a:pt x="62" y="1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29"/>
            <p:cNvSpPr>
              <a:spLocks/>
            </p:cNvSpPr>
            <p:nvPr/>
          </p:nvSpPr>
          <p:spPr bwMode="auto">
            <a:xfrm>
              <a:off x="5575" y="4263"/>
              <a:ext cx="5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0"/>
                </a:cxn>
                <a:cxn ang="0">
                  <a:pos x="13" y="20"/>
                </a:cxn>
                <a:cxn ang="0">
                  <a:pos x="13" y="139"/>
                </a:cxn>
                <a:cxn ang="0">
                  <a:pos x="0" y="139"/>
                </a:cxn>
                <a:cxn ang="0">
                  <a:pos x="0" y="0"/>
                </a:cxn>
              </a:cxnLst>
              <a:rect l="0" t="0" r="r" b="b"/>
              <a:pathLst>
                <a:path w="13" h="139">
                  <a:moveTo>
                    <a:pt x="0" y="0"/>
                  </a:moveTo>
                  <a:lnTo>
                    <a:pt x="13" y="0"/>
                  </a:lnTo>
                  <a:lnTo>
                    <a:pt x="13" y="20"/>
                  </a:lnTo>
                  <a:lnTo>
                    <a:pt x="1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30"/>
            <p:cNvSpPr>
              <a:spLocks/>
            </p:cNvSpPr>
            <p:nvPr/>
          </p:nvSpPr>
          <p:spPr bwMode="auto">
            <a:xfrm>
              <a:off x="5586" y="4263"/>
              <a:ext cx="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0"/>
                </a:cxn>
                <a:cxn ang="0">
                  <a:pos x="14" y="1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9"/>
                </a:cxn>
                <a:cxn ang="0">
                  <a:pos x="14" y="39"/>
                </a:cxn>
                <a:cxn ang="0">
                  <a:pos x="14" y="139"/>
                </a:cxn>
                <a:cxn ang="0">
                  <a:pos x="0" y="139"/>
                </a:cxn>
                <a:cxn ang="0">
                  <a:pos x="0" y="39"/>
                </a:cxn>
                <a:cxn ang="0">
                  <a:pos x="0" y="0"/>
                </a:cxn>
              </a:cxnLst>
              <a:rect l="0" t="0" r="r" b="b"/>
              <a:pathLst>
                <a:path w="14" h="139">
                  <a:moveTo>
                    <a:pt x="0" y="0"/>
                  </a:moveTo>
                  <a:lnTo>
                    <a:pt x="14" y="0"/>
                  </a:lnTo>
                  <a:lnTo>
                    <a:pt x="14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4" y="39"/>
                  </a:lnTo>
                  <a:lnTo>
                    <a:pt x="14" y="139"/>
                  </a:lnTo>
                  <a:lnTo>
                    <a:pt x="0" y="139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6" name="Freeform 31"/>
            <p:cNvSpPr>
              <a:spLocks/>
            </p:cNvSpPr>
            <p:nvPr/>
          </p:nvSpPr>
          <p:spPr bwMode="auto">
            <a:xfrm>
              <a:off x="5593" y="4262"/>
              <a:ext cx="16" cy="47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6" y="41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7" y="12"/>
                </a:cxn>
                <a:cxn ang="0">
                  <a:pos x="18" y="8"/>
                </a:cxn>
                <a:cxn ang="0">
                  <a:pos x="21" y="5"/>
                </a:cxn>
                <a:cxn ang="0">
                  <a:pos x="23" y="3"/>
                </a:cxn>
                <a:cxn ang="0">
                  <a:pos x="26" y="1"/>
                </a:cxn>
                <a:cxn ang="0">
                  <a:pos x="31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47" y="1"/>
                </a:cxn>
                <a:cxn ang="0">
                  <a:pos x="47" y="12"/>
                </a:cxn>
                <a:cxn ang="0">
                  <a:pos x="47" y="12"/>
                </a:cxn>
                <a:cxn ang="0">
                  <a:pos x="43" y="11"/>
                </a:cxn>
                <a:cxn ang="0">
                  <a:pos x="40" y="11"/>
                </a:cxn>
                <a:cxn ang="0">
                  <a:pos x="40" y="11"/>
                </a:cxn>
                <a:cxn ang="0">
                  <a:pos x="35" y="12"/>
                </a:cxn>
                <a:cxn ang="0">
                  <a:pos x="32" y="13"/>
                </a:cxn>
                <a:cxn ang="0">
                  <a:pos x="30" y="16"/>
                </a:cxn>
                <a:cxn ang="0">
                  <a:pos x="30" y="21"/>
                </a:cxn>
                <a:cxn ang="0">
                  <a:pos x="30" y="41"/>
                </a:cxn>
                <a:cxn ang="0">
                  <a:pos x="47" y="41"/>
                </a:cxn>
                <a:cxn ang="0">
                  <a:pos x="47" y="52"/>
                </a:cxn>
                <a:cxn ang="0">
                  <a:pos x="30" y="52"/>
                </a:cxn>
                <a:cxn ang="0">
                  <a:pos x="30" y="141"/>
                </a:cxn>
                <a:cxn ang="0">
                  <a:pos x="16" y="141"/>
                </a:cxn>
                <a:cxn ang="0">
                  <a:pos x="16" y="52"/>
                </a:cxn>
                <a:cxn ang="0">
                  <a:pos x="0" y="52"/>
                </a:cxn>
                <a:cxn ang="0">
                  <a:pos x="0" y="41"/>
                </a:cxn>
              </a:cxnLst>
              <a:rect l="0" t="0" r="r" b="b"/>
              <a:pathLst>
                <a:path w="47" h="141">
                  <a:moveTo>
                    <a:pt x="0" y="41"/>
                  </a:moveTo>
                  <a:lnTo>
                    <a:pt x="16" y="41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7" y="12"/>
                  </a:lnTo>
                  <a:lnTo>
                    <a:pt x="18" y="8"/>
                  </a:lnTo>
                  <a:lnTo>
                    <a:pt x="21" y="5"/>
                  </a:lnTo>
                  <a:lnTo>
                    <a:pt x="23" y="3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7" y="1"/>
                  </a:lnTo>
                  <a:lnTo>
                    <a:pt x="47" y="12"/>
                  </a:lnTo>
                  <a:lnTo>
                    <a:pt x="47" y="12"/>
                  </a:lnTo>
                  <a:lnTo>
                    <a:pt x="43" y="11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35" y="12"/>
                  </a:lnTo>
                  <a:lnTo>
                    <a:pt x="32" y="13"/>
                  </a:lnTo>
                  <a:lnTo>
                    <a:pt x="30" y="16"/>
                  </a:lnTo>
                  <a:lnTo>
                    <a:pt x="30" y="21"/>
                  </a:lnTo>
                  <a:lnTo>
                    <a:pt x="30" y="41"/>
                  </a:lnTo>
                  <a:lnTo>
                    <a:pt x="47" y="41"/>
                  </a:lnTo>
                  <a:lnTo>
                    <a:pt x="47" y="52"/>
                  </a:lnTo>
                  <a:lnTo>
                    <a:pt x="30" y="52"/>
                  </a:lnTo>
                  <a:lnTo>
                    <a:pt x="30" y="141"/>
                  </a:lnTo>
                  <a:lnTo>
                    <a:pt x="16" y="141"/>
                  </a:lnTo>
                  <a:lnTo>
                    <a:pt x="16" y="52"/>
                  </a:lnTo>
                  <a:lnTo>
                    <a:pt x="0" y="5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7" name="Freeform 32"/>
            <p:cNvSpPr>
              <a:spLocks/>
            </p:cNvSpPr>
            <p:nvPr/>
          </p:nvSpPr>
          <p:spPr bwMode="auto">
            <a:xfrm>
              <a:off x="5610" y="4275"/>
              <a:ext cx="21" cy="34"/>
            </a:xfrm>
            <a:custGeom>
              <a:avLst/>
              <a:gdLst/>
              <a:ahLst/>
              <a:cxnLst>
                <a:cxn ang="0">
                  <a:pos x="49" y="73"/>
                </a:cxn>
                <a:cxn ang="0">
                  <a:pos x="44" y="86"/>
                </a:cxn>
                <a:cxn ang="0">
                  <a:pos x="39" y="90"/>
                </a:cxn>
                <a:cxn ang="0">
                  <a:pos x="32" y="92"/>
                </a:cxn>
                <a:cxn ang="0">
                  <a:pos x="27" y="91"/>
                </a:cxn>
                <a:cxn ang="0">
                  <a:pos x="20" y="88"/>
                </a:cxn>
                <a:cxn ang="0">
                  <a:pos x="16" y="81"/>
                </a:cxn>
                <a:cxn ang="0">
                  <a:pos x="13" y="59"/>
                </a:cxn>
                <a:cxn ang="0">
                  <a:pos x="29" y="54"/>
                </a:cxn>
                <a:cxn ang="0">
                  <a:pos x="13" y="43"/>
                </a:cxn>
                <a:cxn ang="0">
                  <a:pos x="14" y="27"/>
                </a:cxn>
                <a:cxn ang="0">
                  <a:pos x="18" y="18"/>
                </a:cxn>
                <a:cxn ang="0">
                  <a:pos x="24" y="13"/>
                </a:cxn>
                <a:cxn ang="0">
                  <a:pos x="30" y="12"/>
                </a:cxn>
                <a:cxn ang="0">
                  <a:pos x="35" y="12"/>
                </a:cxn>
                <a:cxn ang="0">
                  <a:pos x="40" y="15"/>
                </a:cxn>
                <a:cxn ang="0">
                  <a:pos x="45" y="24"/>
                </a:cxn>
                <a:cxn ang="0">
                  <a:pos x="48" y="43"/>
                </a:cxn>
                <a:cxn ang="0">
                  <a:pos x="29" y="54"/>
                </a:cxn>
                <a:cxn ang="0">
                  <a:pos x="61" y="47"/>
                </a:cxn>
                <a:cxn ang="0">
                  <a:pos x="61" y="37"/>
                </a:cxn>
                <a:cxn ang="0">
                  <a:pos x="57" y="20"/>
                </a:cxn>
                <a:cxn ang="0">
                  <a:pos x="49" y="7"/>
                </a:cxn>
                <a:cxn ang="0">
                  <a:pos x="38" y="1"/>
                </a:cxn>
                <a:cxn ang="0">
                  <a:pos x="30" y="0"/>
                </a:cxn>
                <a:cxn ang="0">
                  <a:pos x="17" y="2"/>
                </a:cxn>
                <a:cxn ang="0">
                  <a:pos x="7" y="12"/>
                </a:cxn>
                <a:cxn ang="0">
                  <a:pos x="1" y="28"/>
                </a:cxn>
                <a:cxn ang="0">
                  <a:pos x="0" y="52"/>
                </a:cxn>
                <a:cxn ang="0">
                  <a:pos x="0" y="64"/>
                </a:cxn>
                <a:cxn ang="0">
                  <a:pos x="4" y="84"/>
                </a:cxn>
                <a:cxn ang="0">
                  <a:pos x="11" y="97"/>
                </a:cxn>
                <a:cxn ang="0">
                  <a:pos x="23" y="103"/>
                </a:cxn>
                <a:cxn ang="0">
                  <a:pos x="30" y="103"/>
                </a:cxn>
                <a:cxn ang="0">
                  <a:pos x="43" y="101"/>
                </a:cxn>
                <a:cxn ang="0">
                  <a:pos x="52" y="95"/>
                </a:cxn>
                <a:cxn ang="0">
                  <a:pos x="58" y="85"/>
                </a:cxn>
                <a:cxn ang="0">
                  <a:pos x="62" y="75"/>
                </a:cxn>
              </a:cxnLst>
              <a:rect l="0" t="0" r="r" b="b"/>
              <a:pathLst>
                <a:path w="62" h="103">
                  <a:moveTo>
                    <a:pt x="49" y="73"/>
                  </a:moveTo>
                  <a:lnTo>
                    <a:pt x="49" y="73"/>
                  </a:lnTo>
                  <a:lnTo>
                    <a:pt x="48" y="81"/>
                  </a:lnTo>
                  <a:lnTo>
                    <a:pt x="44" y="86"/>
                  </a:lnTo>
                  <a:lnTo>
                    <a:pt x="42" y="89"/>
                  </a:lnTo>
                  <a:lnTo>
                    <a:pt x="39" y="90"/>
                  </a:lnTo>
                  <a:lnTo>
                    <a:pt x="36" y="91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27" y="91"/>
                  </a:lnTo>
                  <a:lnTo>
                    <a:pt x="24" y="90"/>
                  </a:lnTo>
                  <a:lnTo>
                    <a:pt x="20" y="88"/>
                  </a:lnTo>
                  <a:lnTo>
                    <a:pt x="18" y="85"/>
                  </a:lnTo>
                  <a:lnTo>
                    <a:pt x="16" y="81"/>
                  </a:lnTo>
                  <a:lnTo>
                    <a:pt x="14" y="75"/>
                  </a:lnTo>
                  <a:lnTo>
                    <a:pt x="13" y="59"/>
                  </a:lnTo>
                  <a:lnTo>
                    <a:pt x="13" y="54"/>
                  </a:lnTo>
                  <a:lnTo>
                    <a:pt x="29" y="54"/>
                  </a:lnTo>
                  <a:lnTo>
                    <a:pt x="29" y="43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4" y="27"/>
                  </a:lnTo>
                  <a:lnTo>
                    <a:pt x="17" y="22"/>
                  </a:lnTo>
                  <a:lnTo>
                    <a:pt x="18" y="18"/>
                  </a:lnTo>
                  <a:lnTo>
                    <a:pt x="20" y="15"/>
                  </a:lnTo>
                  <a:lnTo>
                    <a:pt x="24" y="13"/>
                  </a:lnTo>
                  <a:lnTo>
                    <a:pt x="26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5" y="12"/>
                  </a:lnTo>
                  <a:lnTo>
                    <a:pt x="38" y="13"/>
                  </a:lnTo>
                  <a:lnTo>
                    <a:pt x="40" y="15"/>
                  </a:lnTo>
                  <a:lnTo>
                    <a:pt x="43" y="19"/>
                  </a:lnTo>
                  <a:lnTo>
                    <a:pt x="45" y="24"/>
                  </a:lnTo>
                  <a:lnTo>
                    <a:pt x="46" y="28"/>
                  </a:lnTo>
                  <a:lnTo>
                    <a:pt x="48" y="43"/>
                  </a:lnTo>
                  <a:lnTo>
                    <a:pt x="29" y="43"/>
                  </a:lnTo>
                  <a:lnTo>
                    <a:pt x="29" y="54"/>
                  </a:lnTo>
                  <a:lnTo>
                    <a:pt x="61" y="54"/>
                  </a:lnTo>
                  <a:lnTo>
                    <a:pt x="61" y="47"/>
                  </a:lnTo>
                  <a:lnTo>
                    <a:pt x="61" y="47"/>
                  </a:lnTo>
                  <a:lnTo>
                    <a:pt x="61" y="37"/>
                  </a:lnTo>
                  <a:lnTo>
                    <a:pt x="59" y="28"/>
                  </a:lnTo>
                  <a:lnTo>
                    <a:pt x="57" y="20"/>
                  </a:lnTo>
                  <a:lnTo>
                    <a:pt x="54" y="13"/>
                  </a:lnTo>
                  <a:lnTo>
                    <a:pt x="49" y="7"/>
                  </a:lnTo>
                  <a:lnTo>
                    <a:pt x="44" y="4"/>
                  </a:lnTo>
                  <a:lnTo>
                    <a:pt x="38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3" y="0"/>
                  </a:lnTo>
                  <a:lnTo>
                    <a:pt x="17" y="2"/>
                  </a:lnTo>
                  <a:lnTo>
                    <a:pt x="11" y="7"/>
                  </a:lnTo>
                  <a:lnTo>
                    <a:pt x="7" y="12"/>
                  </a:lnTo>
                  <a:lnTo>
                    <a:pt x="4" y="19"/>
                  </a:lnTo>
                  <a:lnTo>
                    <a:pt x="1" y="28"/>
                  </a:lnTo>
                  <a:lnTo>
                    <a:pt x="0" y="3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1" y="75"/>
                  </a:lnTo>
                  <a:lnTo>
                    <a:pt x="4" y="84"/>
                  </a:lnTo>
                  <a:lnTo>
                    <a:pt x="7" y="91"/>
                  </a:lnTo>
                  <a:lnTo>
                    <a:pt x="11" y="97"/>
                  </a:lnTo>
                  <a:lnTo>
                    <a:pt x="17" y="101"/>
                  </a:lnTo>
                  <a:lnTo>
                    <a:pt x="23" y="103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7" y="103"/>
                  </a:lnTo>
                  <a:lnTo>
                    <a:pt x="43" y="101"/>
                  </a:lnTo>
                  <a:lnTo>
                    <a:pt x="48" y="98"/>
                  </a:lnTo>
                  <a:lnTo>
                    <a:pt x="52" y="95"/>
                  </a:lnTo>
                  <a:lnTo>
                    <a:pt x="56" y="90"/>
                  </a:lnTo>
                  <a:lnTo>
                    <a:pt x="58" y="85"/>
                  </a:lnTo>
                  <a:lnTo>
                    <a:pt x="61" y="81"/>
                  </a:lnTo>
                  <a:lnTo>
                    <a:pt x="62" y="75"/>
                  </a:lnTo>
                  <a:lnTo>
                    <a:pt x="49" y="7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8" name="Freeform 33"/>
            <p:cNvSpPr>
              <a:spLocks/>
            </p:cNvSpPr>
            <p:nvPr/>
          </p:nvSpPr>
          <p:spPr bwMode="auto">
            <a:xfrm>
              <a:off x="5486" y="4194"/>
              <a:ext cx="28" cy="47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31" y="0"/>
                </a:cxn>
                <a:cxn ang="0">
                  <a:pos x="0" y="140"/>
                </a:cxn>
                <a:cxn ang="0">
                  <a:pos x="16" y="140"/>
                </a:cxn>
                <a:cxn ang="0">
                  <a:pos x="24" y="99"/>
                </a:cxn>
                <a:cxn ang="0">
                  <a:pos x="38" y="99"/>
                </a:cxn>
                <a:cxn ang="0">
                  <a:pos x="38" y="86"/>
                </a:cxn>
                <a:cxn ang="0">
                  <a:pos x="26" y="86"/>
                </a:cxn>
                <a:cxn ang="0">
                  <a:pos x="42" y="11"/>
                </a:cxn>
                <a:cxn ang="0">
                  <a:pos x="42" y="11"/>
                </a:cxn>
                <a:cxn ang="0">
                  <a:pos x="57" y="86"/>
                </a:cxn>
                <a:cxn ang="0">
                  <a:pos x="38" y="86"/>
                </a:cxn>
                <a:cxn ang="0">
                  <a:pos x="38" y="99"/>
                </a:cxn>
                <a:cxn ang="0">
                  <a:pos x="59" y="99"/>
                </a:cxn>
                <a:cxn ang="0">
                  <a:pos x="68" y="140"/>
                </a:cxn>
                <a:cxn ang="0">
                  <a:pos x="82" y="140"/>
                </a:cxn>
                <a:cxn ang="0">
                  <a:pos x="51" y="0"/>
                </a:cxn>
              </a:cxnLst>
              <a:rect l="0" t="0" r="r" b="b"/>
              <a:pathLst>
                <a:path w="82" h="140">
                  <a:moveTo>
                    <a:pt x="51" y="0"/>
                  </a:moveTo>
                  <a:lnTo>
                    <a:pt x="31" y="0"/>
                  </a:lnTo>
                  <a:lnTo>
                    <a:pt x="0" y="140"/>
                  </a:lnTo>
                  <a:lnTo>
                    <a:pt x="16" y="140"/>
                  </a:lnTo>
                  <a:lnTo>
                    <a:pt x="24" y="99"/>
                  </a:lnTo>
                  <a:lnTo>
                    <a:pt x="38" y="99"/>
                  </a:lnTo>
                  <a:lnTo>
                    <a:pt x="38" y="86"/>
                  </a:lnTo>
                  <a:lnTo>
                    <a:pt x="26" y="86"/>
                  </a:lnTo>
                  <a:lnTo>
                    <a:pt x="42" y="11"/>
                  </a:lnTo>
                  <a:lnTo>
                    <a:pt x="42" y="11"/>
                  </a:lnTo>
                  <a:lnTo>
                    <a:pt x="57" y="86"/>
                  </a:lnTo>
                  <a:lnTo>
                    <a:pt x="38" y="86"/>
                  </a:lnTo>
                  <a:lnTo>
                    <a:pt x="38" y="99"/>
                  </a:lnTo>
                  <a:lnTo>
                    <a:pt x="59" y="99"/>
                  </a:lnTo>
                  <a:lnTo>
                    <a:pt x="68" y="140"/>
                  </a:lnTo>
                  <a:lnTo>
                    <a:pt x="82" y="14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9" name="Freeform 34"/>
            <p:cNvSpPr>
              <a:spLocks/>
            </p:cNvSpPr>
            <p:nvPr/>
          </p:nvSpPr>
          <p:spPr bwMode="auto">
            <a:xfrm>
              <a:off x="5515" y="4207"/>
              <a:ext cx="23" cy="4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55" y="5"/>
                </a:cxn>
                <a:cxn ang="0">
                  <a:pos x="49" y="5"/>
                </a:cxn>
                <a:cxn ang="0">
                  <a:pos x="35" y="0"/>
                </a:cxn>
                <a:cxn ang="0">
                  <a:pos x="29" y="11"/>
                </a:cxn>
                <a:cxn ang="0">
                  <a:pos x="33" y="10"/>
                </a:cxn>
                <a:cxn ang="0">
                  <a:pos x="41" y="13"/>
                </a:cxn>
                <a:cxn ang="0">
                  <a:pos x="47" y="23"/>
                </a:cxn>
                <a:cxn ang="0">
                  <a:pos x="47" y="48"/>
                </a:cxn>
                <a:cxn ang="0">
                  <a:pos x="41" y="57"/>
                </a:cxn>
                <a:cxn ang="0">
                  <a:pos x="33" y="61"/>
                </a:cxn>
                <a:cxn ang="0">
                  <a:pos x="27" y="59"/>
                </a:cxn>
                <a:cxn ang="0">
                  <a:pos x="21" y="51"/>
                </a:cxn>
                <a:cxn ang="0">
                  <a:pos x="18" y="36"/>
                </a:cxn>
                <a:cxn ang="0">
                  <a:pos x="25" y="13"/>
                </a:cxn>
                <a:cxn ang="0">
                  <a:pos x="29" y="0"/>
                </a:cxn>
                <a:cxn ang="0">
                  <a:pos x="16" y="7"/>
                </a:cxn>
                <a:cxn ang="0">
                  <a:pos x="8" y="23"/>
                </a:cxn>
                <a:cxn ang="0">
                  <a:pos x="5" y="37"/>
                </a:cxn>
                <a:cxn ang="0">
                  <a:pos x="12" y="61"/>
                </a:cxn>
                <a:cxn ang="0">
                  <a:pos x="12" y="68"/>
                </a:cxn>
                <a:cxn ang="0">
                  <a:pos x="4" y="80"/>
                </a:cxn>
                <a:cxn ang="0">
                  <a:pos x="8" y="88"/>
                </a:cxn>
                <a:cxn ang="0">
                  <a:pos x="15" y="93"/>
                </a:cxn>
                <a:cxn ang="0">
                  <a:pos x="2" y="107"/>
                </a:cxn>
                <a:cxn ang="0">
                  <a:pos x="0" y="117"/>
                </a:cxn>
                <a:cxn ang="0">
                  <a:pos x="8" y="127"/>
                </a:cxn>
                <a:cxn ang="0">
                  <a:pos x="23" y="133"/>
                </a:cxn>
                <a:cxn ang="0">
                  <a:pos x="29" y="123"/>
                </a:cxn>
                <a:cxn ang="0">
                  <a:pos x="15" y="115"/>
                </a:cxn>
                <a:cxn ang="0">
                  <a:pos x="15" y="106"/>
                </a:cxn>
                <a:cxn ang="0">
                  <a:pos x="27" y="96"/>
                </a:cxn>
                <a:cxn ang="0">
                  <a:pos x="46" y="101"/>
                </a:cxn>
                <a:cxn ang="0">
                  <a:pos x="55" y="107"/>
                </a:cxn>
                <a:cxn ang="0">
                  <a:pos x="55" y="115"/>
                </a:cxn>
                <a:cxn ang="0">
                  <a:pos x="48" y="121"/>
                </a:cxn>
                <a:cxn ang="0">
                  <a:pos x="35" y="123"/>
                </a:cxn>
                <a:cxn ang="0">
                  <a:pos x="29" y="134"/>
                </a:cxn>
                <a:cxn ang="0">
                  <a:pos x="42" y="134"/>
                </a:cxn>
                <a:cxn ang="0">
                  <a:pos x="60" y="127"/>
                </a:cxn>
                <a:cxn ang="0">
                  <a:pos x="68" y="115"/>
                </a:cxn>
                <a:cxn ang="0">
                  <a:pos x="68" y="106"/>
                </a:cxn>
                <a:cxn ang="0">
                  <a:pos x="60" y="94"/>
                </a:cxn>
                <a:cxn ang="0">
                  <a:pos x="41" y="87"/>
                </a:cxn>
                <a:cxn ang="0">
                  <a:pos x="19" y="81"/>
                </a:cxn>
                <a:cxn ang="0">
                  <a:pos x="17" y="76"/>
                </a:cxn>
                <a:cxn ang="0">
                  <a:pos x="24" y="70"/>
                </a:cxn>
                <a:cxn ang="0">
                  <a:pos x="34" y="71"/>
                </a:cxn>
                <a:cxn ang="0">
                  <a:pos x="48" y="67"/>
                </a:cxn>
                <a:cxn ang="0">
                  <a:pos x="59" y="51"/>
                </a:cxn>
                <a:cxn ang="0">
                  <a:pos x="60" y="35"/>
                </a:cxn>
                <a:cxn ang="0">
                  <a:pos x="57" y="16"/>
                </a:cxn>
                <a:cxn ang="0">
                  <a:pos x="66" y="12"/>
                </a:cxn>
              </a:cxnLst>
              <a:rect l="0" t="0" r="r" b="b"/>
              <a:pathLst>
                <a:path w="69" h="134">
                  <a:moveTo>
                    <a:pt x="69" y="12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65" y="0"/>
                  </a:lnTo>
                  <a:lnTo>
                    <a:pt x="60" y="3"/>
                  </a:lnTo>
                  <a:lnTo>
                    <a:pt x="55" y="5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49" y="5"/>
                  </a:lnTo>
                  <a:lnTo>
                    <a:pt x="44" y="1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6" y="11"/>
                  </a:lnTo>
                  <a:lnTo>
                    <a:pt x="38" y="11"/>
                  </a:lnTo>
                  <a:lnTo>
                    <a:pt x="41" y="13"/>
                  </a:lnTo>
                  <a:lnTo>
                    <a:pt x="43" y="16"/>
                  </a:lnTo>
                  <a:lnTo>
                    <a:pt x="44" y="19"/>
                  </a:lnTo>
                  <a:lnTo>
                    <a:pt x="47" y="23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47" y="48"/>
                  </a:lnTo>
                  <a:lnTo>
                    <a:pt x="44" y="51"/>
                  </a:lnTo>
                  <a:lnTo>
                    <a:pt x="43" y="55"/>
                  </a:lnTo>
                  <a:lnTo>
                    <a:pt x="41" y="57"/>
                  </a:lnTo>
                  <a:lnTo>
                    <a:pt x="38" y="59"/>
                  </a:lnTo>
                  <a:lnTo>
                    <a:pt x="36" y="61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30" y="61"/>
                  </a:lnTo>
                  <a:lnTo>
                    <a:pt x="27" y="59"/>
                  </a:lnTo>
                  <a:lnTo>
                    <a:pt x="24" y="57"/>
                  </a:lnTo>
                  <a:lnTo>
                    <a:pt x="23" y="55"/>
                  </a:lnTo>
                  <a:lnTo>
                    <a:pt x="21" y="51"/>
                  </a:lnTo>
                  <a:lnTo>
                    <a:pt x="19" y="48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9" y="25"/>
                  </a:lnTo>
                  <a:lnTo>
                    <a:pt x="22" y="18"/>
                  </a:lnTo>
                  <a:lnTo>
                    <a:pt x="25" y="13"/>
                  </a:lnTo>
                  <a:lnTo>
                    <a:pt x="29" y="1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4" y="1"/>
                  </a:lnTo>
                  <a:lnTo>
                    <a:pt x="19" y="4"/>
                  </a:lnTo>
                  <a:lnTo>
                    <a:pt x="16" y="7"/>
                  </a:lnTo>
                  <a:lnTo>
                    <a:pt x="12" y="12"/>
                  </a:lnTo>
                  <a:lnTo>
                    <a:pt x="9" y="17"/>
                  </a:lnTo>
                  <a:lnTo>
                    <a:pt x="8" y="23"/>
                  </a:lnTo>
                  <a:lnTo>
                    <a:pt x="6" y="30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6" y="45"/>
                  </a:lnTo>
                  <a:lnTo>
                    <a:pt x="9" y="54"/>
                  </a:lnTo>
                  <a:lnTo>
                    <a:pt x="12" y="61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2" y="68"/>
                  </a:lnTo>
                  <a:lnTo>
                    <a:pt x="9" y="70"/>
                  </a:lnTo>
                  <a:lnTo>
                    <a:pt x="5" y="7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5" y="84"/>
                  </a:lnTo>
                  <a:lnTo>
                    <a:pt x="8" y="88"/>
                  </a:lnTo>
                  <a:lnTo>
                    <a:pt x="11" y="90"/>
                  </a:lnTo>
                  <a:lnTo>
                    <a:pt x="15" y="93"/>
                  </a:lnTo>
                  <a:lnTo>
                    <a:pt x="15" y="93"/>
                  </a:lnTo>
                  <a:lnTo>
                    <a:pt x="9" y="96"/>
                  </a:lnTo>
                  <a:lnTo>
                    <a:pt x="4" y="101"/>
                  </a:lnTo>
                  <a:lnTo>
                    <a:pt x="2" y="107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3" y="121"/>
                  </a:lnTo>
                  <a:lnTo>
                    <a:pt x="4" y="125"/>
                  </a:lnTo>
                  <a:lnTo>
                    <a:pt x="8" y="127"/>
                  </a:lnTo>
                  <a:lnTo>
                    <a:pt x="12" y="129"/>
                  </a:lnTo>
                  <a:lnTo>
                    <a:pt x="17" y="132"/>
                  </a:lnTo>
                  <a:lnTo>
                    <a:pt x="23" y="133"/>
                  </a:lnTo>
                  <a:lnTo>
                    <a:pt x="29" y="134"/>
                  </a:lnTo>
                  <a:lnTo>
                    <a:pt x="29" y="123"/>
                  </a:lnTo>
                  <a:lnTo>
                    <a:pt x="29" y="123"/>
                  </a:lnTo>
                  <a:lnTo>
                    <a:pt x="22" y="121"/>
                  </a:lnTo>
                  <a:lnTo>
                    <a:pt x="17" y="119"/>
                  </a:lnTo>
                  <a:lnTo>
                    <a:pt x="15" y="115"/>
                  </a:lnTo>
                  <a:lnTo>
                    <a:pt x="14" y="109"/>
                  </a:lnTo>
                  <a:lnTo>
                    <a:pt x="14" y="109"/>
                  </a:lnTo>
                  <a:lnTo>
                    <a:pt x="15" y="106"/>
                  </a:lnTo>
                  <a:lnTo>
                    <a:pt x="17" y="102"/>
                  </a:lnTo>
                  <a:lnTo>
                    <a:pt x="21" y="99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36" y="99"/>
                  </a:lnTo>
                  <a:lnTo>
                    <a:pt x="46" y="101"/>
                  </a:lnTo>
                  <a:lnTo>
                    <a:pt x="50" y="102"/>
                  </a:lnTo>
                  <a:lnTo>
                    <a:pt x="53" y="104"/>
                  </a:lnTo>
                  <a:lnTo>
                    <a:pt x="55" y="107"/>
                  </a:lnTo>
                  <a:lnTo>
                    <a:pt x="56" y="109"/>
                  </a:lnTo>
                  <a:lnTo>
                    <a:pt x="56" y="109"/>
                  </a:lnTo>
                  <a:lnTo>
                    <a:pt x="55" y="115"/>
                  </a:lnTo>
                  <a:lnTo>
                    <a:pt x="54" y="117"/>
                  </a:lnTo>
                  <a:lnTo>
                    <a:pt x="51" y="120"/>
                  </a:lnTo>
                  <a:lnTo>
                    <a:pt x="48" y="121"/>
                  </a:lnTo>
                  <a:lnTo>
                    <a:pt x="44" y="122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29" y="123"/>
                  </a:lnTo>
                  <a:lnTo>
                    <a:pt x="29" y="134"/>
                  </a:lnTo>
                  <a:lnTo>
                    <a:pt x="29" y="134"/>
                  </a:lnTo>
                  <a:lnTo>
                    <a:pt x="35" y="134"/>
                  </a:lnTo>
                  <a:lnTo>
                    <a:pt x="35" y="134"/>
                  </a:lnTo>
                  <a:lnTo>
                    <a:pt x="42" y="134"/>
                  </a:lnTo>
                  <a:lnTo>
                    <a:pt x="49" y="133"/>
                  </a:lnTo>
                  <a:lnTo>
                    <a:pt x="55" y="131"/>
                  </a:lnTo>
                  <a:lnTo>
                    <a:pt x="60" y="127"/>
                  </a:lnTo>
                  <a:lnTo>
                    <a:pt x="63" y="123"/>
                  </a:lnTo>
                  <a:lnTo>
                    <a:pt x="66" y="120"/>
                  </a:lnTo>
                  <a:lnTo>
                    <a:pt x="68" y="115"/>
                  </a:lnTo>
                  <a:lnTo>
                    <a:pt x="68" y="110"/>
                  </a:lnTo>
                  <a:lnTo>
                    <a:pt x="68" y="110"/>
                  </a:lnTo>
                  <a:lnTo>
                    <a:pt x="68" y="106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0" y="94"/>
                  </a:lnTo>
                  <a:lnTo>
                    <a:pt x="56" y="91"/>
                  </a:lnTo>
                  <a:lnTo>
                    <a:pt x="51" y="89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24" y="83"/>
                  </a:lnTo>
                  <a:lnTo>
                    <a:pt x="19" y="81"/>
                  </a:lnTo>
                  <a:lnTo>
                    <a:pt x="17" y="78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4"/>
                  </a:lnTo>
                  <a:lnTo>
                    <a:pt x="19" y="72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4" y="71"/>
                  </a:lnTo>
                  <a:lnTo>
                    <a:pt x="34" y="71"/>
                  </a:lnTo>
                  <a:lnTo>
                    <a:pt x="38" y="70"/>
                  </a:lnTo>
                  <a:lnTo>
                    <a:pt x="44" y="69"/>
                  </a:lnTo>
                  <a:lnTo>
                    <a:pt x="48" y="67"/>
                  </a:lnTo>
                  <a:lnTo>
                    <a:pt x="53" y="62"/>
                  </a:lnTo>
                  <a:lnTo>
                    <a:pt x="56" y="57"/>
                  </a:lnTo>
                  <a:lnTo>
                    <a:pt x="59" y="51"/>
                  </a:lnTo>
                  <a:lnTo>
                    <a:pt x="60" y="44"/>
                  </a:lnTo>
                  <a:lnTo>
                    <a:pt x="60" y="35"/>
                  </a:lnTo>
                  <a:lnTo>
                    <a:pt x="60" y="35"/>
                  </a:lnTo>
                  <a:lnTo>
                    <a:pt x="60" y="25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61" y="13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9" y="12"/>
                  </a:lnTo>
                  <a:lnTo>
                    <a:pt x="69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0" name="Freeform 35"/>
            <p:cNvSpPr>
              <a:spLocks/>
            </p:cNvSpPr>
            <p:nvPr/>
          </p:nvSpPr>
          <p:spPr bwMode="auto">
            <a:xfrm>
              <a:off x="5542" y="4207"/>
              <a:ext cx="13" cy="3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" y="1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20" y="6"/>
                </a:cxn>
                <a:cxn ang="0">
                  <a:pos x="26" y="3"/>
                </a:cxn>
                <a:cxn ang="0">
                  <a:pos x="33" y="0"/>
                </a:cxn>
                <a:cxn ang="0">
                  <a:pos x="40" y="0"/>
                </a:cxn>
                <a:cxn ang="0">
                  <a:pos x="40" y="13"/>
                </a:cxn>
                <a:cxn ang="0">
                  <a:pos x="40" y="13"/>
                </a:cxn>
                <a:cxn ang="0">
                  <a:pos x="33" y="13"/>
                </a:cxn>
                <a:cxn ang="0">
                  <a:pos x="26" y="17"/>
                </a:cxn>
                <a:cxn ang="0">
                  <a:pos x="20" y="22"/>
                </a:cxn>
                <a:cxn ang="0">
                  <a:pos x="14" y="31"/>
                </a:cxn>
                <a:cxn ang="0">
                  <a:pos x="14" y="102"/>
                </a:cxn>
                <a:cxn ang="0">
                  <a:pos x="0" y="102"/>
                </a:cxn>
                <a:cxn ang="0">
                  <a:pos x="0" y="1"/>
                </a:cxn>
              </a:cxnLst>
              <a:rect l="0" t="0" r="r" b="b"/>
              <a:pathLst>
                <a:path w="40" h="102">
                  <a:moveTo>
                    <a:pt x="0" y="1"/>
                  </a:moveTo>
                  <a:lnTo>
                    <a:pt x="14" y="1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20" y="6"/>
                  </a:lnTo>
                  <a:lnTo>
                    <a:pt x="26" y="3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3" y="13"/>
                  </a:lnTo>
                  <a:lnTo>
                    <a:pt x="26" y="17"/>
                  </a:lnTo>
                  <a:lnTo>
                    <a:pt x="20" y="22"/>
                  </a:lnTo>
                  <a:lnTo>
                    <a:pt x="14" y="31"/>
                  </a:lnTo>
                  <a:lnTo>
                    <a:pt x="14" y="102"/>
                  </a:lnTo>
                  <a:lnTo>
                    <a:pt x="0" y="1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1" name="Freeform 36"/>
            <p:cNvSpPr>
              <a:spLocks/>
            </p:cNvSpPr>
            <p:nvPr/>
          </p:nvSpPr>
          <p:spPr bwMode="auto">
            <a:xfrm>
              <a:off x="5559" y="4194"/>
              <a:ext cx="4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0"/>
                </a:cxn>
                <a:cxn ang="0">
                  <a:pos x="13" y="17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9"/>
                </a:cxn>
                <a:cxn ang="0">
                  <a:pos x="13" y="39"/>
                </a:cxn>
                <a:cxn ang="0">
                  <a:pos x="13" y="140"/>
                </a:cxn>
                <a:cxn ang="0">
                  <a:pos x="0" y="140"/>
                </a:cxn>
                <a:cxn ang="0">
                  <a:pos x="0" y="39"/>
                </a:cxn>
                <a:cxn ang="0">
                  <a:pos x="0" y="0"/>
                </a:cxn>
              </a:cxnLst>
              <a:rect l="0" t="0" r="r" b="b"/>
              <a:pathLst>
                <a:path w="13" h="140">
                  <a:moveTo>
                    <a:pt x="0" y="0"/>
                  </a:moveTo>
                  <a:lnTo>
                    <a:pt x="13" y="0"/>
                  </a:lnTo>
                  <a:lnTo>
                    <a:pt x="13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3" y="39"/>
                  </a:lnTo>
                  <a:lnTo>
                    <a:pt x="13" y="140"/>
                  </a:lnTo>
                  <a:lnTo>
                    <a:pt x="0" y="140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2" name="Freeform 37"/>
            <p:cNvSpPr>
              <a:spLocks/>
            </p:cNvSpPr>
            <p:nvPr/>
          </p:nvSpPr>
          <p:spPr bwMode="auto">
            <a:xfrm>
              <a:off x="5569" y="4207"/>
              <a:ext cx="21" cy="34"/>
            </a:xfrm>
            <a:custGeom>
              <a:avLst/>
              <a:gdLst/>
              <a:ahLst/>
              <a:cxnLst>
                <a:cxn ang="0">
                  <a:pos x="46" y="31"/>
                </a:cxn>
                <a:cxn ang="0">
                  <a:pos x="42" y="16"/>
                </a:cxn>
                <a:cxn ang="0">
                  <a:pos x="37" y="12"/>
                </a:cxn>
                <a:cxn ang="0">
                  <a:pos x="31" y="11"/>
                </a:cxn>
                <a:cxn ang="0">
                  <a:pos x="23" y="13"/>
                </a:cxn>
                <a:cxn ang="0">
                  <a:pos x="18" y="19"/>
                </a:cxn>
                <a:cxn ang="0">
                  <a:pos x="15" y="31"/>
                </a:cxn>
                <a:cxn ang="0">
                  <a:pos x="14" y="51"/>
                </a:cxn>
                <a:cxn ang="0">
                  <a:pos x="17" y="78"/>
                </a:cxn>
                <a:cxn ang="0">
                  <a:pos x="20" y="88"/>
                </a:cxn>
                <a:cxn ang="0">
                  <a:pos x="26" y="91"/>
                </a:cxn>
                <a:cxn ang="0">
                  <a:pos x="31" y="91"/>
                </a:cxn>
                <a:cxn ang="0">
                  <a:pos x="39" y="89"/>
                </a:cxn>
                <a:cxn ang="0">
                  <a:pos x="45" y="81"/>
                </a:cxn>
                <a:cxn ang="0">
                  <a:pos x="61" y="70"/>
                </a:cxn>
                <a:cxn ang="0">
                  <a:pos x="59" y="77"/>
                </a:cxn>
                <a:cxn ang="0">
                  <a:pos x="55" y="89"/>
                </a:cxn>
                <a:cxn ang="0">
                  <a:pos x="47" y="99"/>
                </a:cxn>
                <a:cxn ang="0">
                  <a:pos x="37" y="103"/>
                </a:cxn>
                <a:cxn ang="0">
                  <a:pos x="31" y="103"/>
                </a:cxn>
                <a:cxn ang="0">
                  <a:pos x="17" y="101"/>
                </a:cxn>
                <a:cxn ang="0">
                  <a:pos x="7" y="91"/>
                </a:cxn>
                <a:cxn ang="0">
                  <a:pos x="2" y="75"/>
                </a:cxn>
                <a:cxn ang="0">
                  <a:pos x="0" y="51"/>
                </a:cxn>
                <a:cxn ang="0">
                  <a:pos x="0" y="39"/>
                </a:cxn>
                <a:cxn ang="0">
                  <a:pos x="5" y="19"/>
                </a:cxn>
                <a:cxn ang="0">
                  <a:pos x="12" y="6"/>
                </a:cxn>
                <a:cxn ang="0">
                  <a:pos x="24" y="0"/>
                </a:cxn>
                <a:cxn ang="0">
                  <a:pos x="31" y="0"/>
                </a:cxn>
                <a:cxn ang="0">
                  <a:pos x="43" y="1"/>
                </a:cxn>
                <a:cxn ang="0">
                  <a:pos x="51" y="9"/>
                </a:cxn>
                <a:cxn ang="0">
                  <a:pos x="57" y="18"/>
                </a:cxn>
                <a:cxn ang="0">
                  <a:pos x="59" y="31"/>
                </a:cxn>
              </a:cxnLst>
              <a:rect l="0" t="0" r="r" b="b"/>
              <a:pathLst>
                <a:path w="61" h="103">
                  <a:moveTo>
                    <a:pt x="46" y="31"/>
                  </a:moveTo>
                  <a:lnTo>
                    <a:pt x="46" y="31"/>
                  </a:lnTo>
                  <a:lnTo>
                    <a:pt x="45" y="22"/>
                  </a:lnTo>
                  <a:lnTo>
                    <a:pt x="42" y="16"/>
                  </a:lnTo>
                  <a:lnTo>
                    <a:pt x="39" y="13"/>
                  </a:lnTo>
                  <a:lnTo>
                    <a:pt x="37" y="12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26" y="12"/>
                  </a:lnTo>
                  <a:lnTo>
                    <a:pt x="23" y="13"/>
                  </a:lnTo>
                  <a:lnTo>
                    <a:pt x="20" y="16"/>
                  </a:lnTo>
                  <a:lnTo>
                    <a:pt x="18" y="19"/>
                  </a:lnTo>
                  <a:lnTo>
                    <a:pt x="17" y="24"/>
                  </a:lnTo>
                  <a:lnTo>
                    <a:pt x="15" y="31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5" y="71"/>
                  </a:lnTo>
                  <a:lnTo>
                    <a:pt x="17" y="78"/>
                  </a:lnTo>
                  <a:lnTo>
                    <a:pt x="18" y="84"/>
                  </a:lnTo>
                  <a:lnTo>
                    <a:pt x="20" y="88"/>
                  </a:lnTo>
                  <a:lnTo>
                    <a:pt x="23" y="90"/>
                  </a:lnTo>
                  <a:lnTo>
                    <a:pt x="26" y="91"/>
                  </a:lnTo>
                  <a:lnTo>
                    <a:pt x="31" y="91"/>
                  </a:lnTo>
                  <a:lnTo>
                    <a:pt x="31" y="91"/>
                  </a:lnTo>
                  <a:lnTo>
                    <a:pt x="37" y="91"/>
                  </a:lnTo>
                  <a:lnTo>
                    <a:pt x="39" y="89"/>
                  </a:lnTo>
                  <a:lnTo>
                    <a:pt x="42" y="88"/>
                  </a:lnTo>
                  <a:lnTo>
                    <a:pt x="45" y="81"/>
                  </a:lnTo>
                  <a:lnTo>
                    <a:pt x="46" y="70"/>
                  </a:lnTo>
                  <a:lnTo>
                    <a:pt x="61" y="70"/>
                  </a:lnTo>
                  <a:lnTo>
                    <a:pt x="61" y="70"/>
                  </a:lnTo>
                  <a:lnTo>
                    <a:pt x="59" y="77"/>
                  </a:lnTo>
                  <a:lnTo>
                    <a:pt x="57" y="83"/>
                  </a:lnTo>
                  <a:lnTo>
                    <a:pt x="55" y="89"/>
                  </a:lnTo>
                  <a:lnTo>
                    <a:pt x="51" y="94"/>
                  </a:lnTo>
                  <a:lnTo>
                    <a:pt x="47" y="99"/>
                  </a:lnTo>
                  <a:lnTo>
                    <a:pt x="43" y="101"/>
                  </a:lnTo>
                  <a:lnTo>
                    <a:pt x="37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24" y="103"/>
                  </a:lnTo>
                  <a:lnTo>
                    <a:pt x="17" y="101"/>
                  </a:lnTo>
                  <a:lnTo>
                    <a:pt x="12" y="96"/>
                  </a:lnTo>
                  <a:lnTo>
                    <a:pt x="7" y="91"/>
                  </a:lnTo>
                  <a:lnTo>
                    <a:pt x="5" y="84"/>
                  </a:lnTo>
                  <a:lnTo>
                    <a:pt x="2" y="75"/>
                  </a:lnTo>
                  <a:lnTo>
                    <a:pt x="0" y="64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39"/>
                  </a:lnTo>
                  <a:lnTo>
                    <a:pt x="2" y="29"/>
                  </a:lnTo>
                  <a:lnTo>
                    <a:pt x="5" y="19"/>
                  </a:lnTo>
                  <a:lnTo>
                    <a:pt x="7" y="12"/>
                  </a:lnTo>
                  <a:lnTo>
                    <a:pt x="12" y="6"/>
                  </a:lnTo>
                  <a:lnTo>
                    <a:pt x="17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3" y="1"/>
                  </a:lnTo>
                  <a:lnTo>
                    <a:pt x="47" y="5"/>
                  </a:lnTo>
                  <a:lnTo>
                    <a:pt x="51" y="9"/>
                  </a:lnTo>
                  <a:lnTo>
                    <a:pt x="55" y="12"/>
                  </a:lnTo>
                  <a:lnTo>
                    <a:pt x="57" y="18"/>
                  </a:lnTo>
                  <a:lnTo>
                    <a:pt x="58" y="24"/>
                  </a:lnTo>
                  <a:lnTo>
                    <a:pt x="59" y="31"/>
                  </a:lnTo>
                  <a:lnTo>
                    <a:pt x="46" y="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3" name="Freeform 38"/>
            <p:cNvSpPr>
              <a:spLocks/>
            </p:cNvSpPr>
            <p:nvPr/>
          </p:nvSpPr>
          <p:spPr bwMode="auto">
            <a:xfrm>
              <a:off x="5594" y="4207"/>
              <a:ext cx="19" cy="34"/>
            </a:xfrm>
            <a:custGeom>
              <a:avLst/>
              <a:gdLst/>
              <a:ahLst/>
              <a:cxnLst>
                <a:cxn ang="0">
                  <a:pos x="57" y="101"/>
                </a:cxn>
                <a:cxn ang="0">
                  <a:pos x="44" y="101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39" y="94"/>
                </a:cxn>
                <a:cxn ang="0">
                  <a:pos x="33" y="99"/>
                </a:cxn>
                <a:cxn ang="0">
                  <a:pos x="27" y="101"/>
                </a:cxn>
                <a:cxn ang="0">
                  <a:pos x="21" y="102"/>
                </a:cxn>
                <a:cxn ang="0">
                  <a:pos x="21" y="102"/>
                </a:cxn>
                <a:cxn ang="0">
                  <a:pos x="16" y="102"/>
                </a:cxn>
                <a:cxn ang="0">
                  <a:pos x="12" y="101"/>
                </a:cxn>
                <a:cxn ang="0">
                  <a:pos x="8" y="99"/>
                </a:cxn>
                <a:cxn ang="0">
                  <a:pos x="4" y="96"/>
                </a:cxn>
                <a:cxn ang="0">
                  <a:pos x="2" y="93"/>
                </a:cxn>
                <a:cxn ang="0">
                  <a:pos x="1" y="88"/>
                </a:cxn>
                <a:cxn ang="0">
                  <a:pos x="0" y="83"/>
                </a:cxn>
                <a:cxn ang="0">
                  <a:pos x="0" y="76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3" y="74"/>
                </a:cxn>
                <a:cxn ang="0">
                  <a:pos x="13" y="74"/>
                </a:cxn>
                <a:cxn ang="0">
                  <a:pos x="14" y="82"/>
                </a:cxn>
                <a:cxn ang="0">
                  <a:pos x="16" y="87"/>
                </a:cxn>
                <a:cxn ang="0">
                  <a:pos x="19" y="90"/>
                </a:cxn>
                <a:cxn ang="0">
                  <a:pos x="25" y="90"/>
                </a:cxn>
                <a:cxn ang="0">
                  <a:pos x="25" y="90"/>
                </a:cxn>
                <a:cxn ang="0">
                  <a:pos x="29" y="90"/>
                </a:cxn>
                <a:cxn ang="0">
                  <a:pos x="34" y="88"/>
                </a:cxn>
                <a:cxn ang="0">
                  <a:pos x="39" y="83"/>
                </a:cxn>
                <a:cxn ang="0">
                  <a:pos x="44" y="79"/>
                </a:cxn>
                <a:cxn ang="0">
                  <a:pos x="44" y="0"/>
                </a:cxn>
                <a:cxn ang="0">
                  <a:pos x="57" y="0"/>
                </a:cxn>
                <a:cxn ang="0">
                  <a:pos x="57" y="101"/>
                </a:cxn>
              </a:cxnLst>
              <a:rect l="0" t="0" r="r" b="b"/>
              <a:pathLst>
                <a:path w="57" h="102">
                  <a:moveTo>
                    <a:pt x="57" y="101"/>
                  </a:moveTo>
                  <a:lnTo>
                    <a:pt x="44" y="101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9" y="94"/>
                  </a:lnTo>
                  <a:lnTo>
                    <a:pt x="33" y="99"/>
                  </a:lnTo>
                  <a:lnTo>
                    <a:pt x="27" y="101"/>
                  </a:lnTo>
                  <a:lnTo>
                    <a:pt x="21" y="102"/>
                  </a:lnTo>
                  <a:lnTo>
                    <a:pt x="21" y="102"/>
                  </a:lnTo>
                  <a:lnTo>
                    <a:pt x="16" y="102"/>
                  </a:lnTo>
                  <a:lnTo>
                    <a:pt x="12" y="101"/>
                  </a:lnTo>
                  <a:lnTo>
                    <a:pt x="8" y="99"/>
                  </a:lnTo>
                  <a:lnTo>
                    <a:pt x="4" y="96"/>
                  </a:lnTo>
                  <a:lnTo>
                    <a:pt x="2" y="93"/>
                  </a:lnTo>
                  <a:lnTo>
                    <a:pt x="1" y="88"/>
                  </a:lnTo>
                  <a:lnTo>
                    <a:pt x="0" y="83"/>
                  </a:lnTo>
                  <a:lnTo>
                    <a:pt x="0" y="7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4" y="82"/>
                  </a:lnTo>
                  <a:lnTo>
                    <a:pt x="16" y="87"/>
                  </a:lnTo>
                  <a:lnTo>
                    <a:pt x="19" y="90"/>
                  </a:lnTo>
                  <a:lnTo>
                    <a:pt x="25" y="90"/>
                  </a:lnTo>
                  <a:lnTo>
                    <a:pt x="25" y="90"/>
                  </a:lnTo>
                  <a:lnTo>
                    <a:pt x="29" y="90"/>
                  </a:lnTo>
                  <a:lnTo>
                    <a:pt x="34" y="88"/>
                  </a:lnTo>
                  <a:lnTo>
                    <a:pt x="39" y="83"/>
                  </a:lnTo>
                  <a:lnTo>
                    <a:pt x="44" y="79"/>
                  </a:lnTo>
                  <a:lnTo>
                    <a:pt x="44" y="0"/>
                  </a:lnTo>
                  <a:lnTo>
                    <a:pt x="57" y="0"/>
                  </a:lnTo>
                  <a:lnTo>
                    <a:pt x="57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4" name="Freeform 39"/>
            <p:cNvSpPr>
              <a:spLocks/>
            </p:cNvSpPr>
            <p:nvPr/>
          </p:nvSpPr>
          <p:spPr bwMode="auto">
            <a:xfrm>
              <a:off x="5620" y="4194"/>
              <a:ext cx="5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0"/>
                </a:cxn>
                <a:cxn ang="0">
                  <a:pos x="13" y="30"/>
                </a:cxn>
                <a:cxn ang="0">
                  <a:pos x="13" y="140"/>
                </a:cxn>
                <a:cxn ang="0">
                  <a:pos x="0" y="140"/>
                </a:cxn>
                <a:cxn ang="0">
                  <a:pos x="0" y="0"/>
                </a:cxn>
              </a:cxnLst>
              <a:rect l="0" t="0" r="r" b="b"/>
              <a:pathLst>
                <a:path w="13" h="140">
                  <a:moveTo>
                    <a:pt x="0" y="0"/>
                  </a:moveTo>
                  <a:lnTo>
                    <a:pt x="13" y="0"/>
                  </a:lnTo>
                  <a:lnTo>
                    <a:pt x="13" y="30"/>
                  </a:lnTo>
                  <a:lnTo>
                    <a:pt x="1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5" name="Freeform 40"/>
            <p:cNvSpPr>
              <a:spLocks/>
            </p:cNvSpPr>
            <p:nvPr/>
          </p:nvSpPr>
          <p:spPr bwMode="auto">
            <a:xfrm>
              <a:off x="5629" y="4196"/>
              <a:ext cx="15" cy="4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13" y="33"/>
                </a:cxn>
                <a:cxn ang="0">
                  <a:pos x="13" y="0"/>
                </a:cxn>
                <a:cxn ang="0">
                  <a:pos x="27" y="0"/>
                </a:cxn>
                <a:cxn ang="0">
                  <a:pos x="27" y="33"/>
                </a:cxn>
                <a:cxn ang="0">
                  <a:pos x="45" y="33"/>
                </a:cxn>
                <a:cxn ang="0">
                  <a:pos x="45" y="45"/>
                </a:cxn>
                <a:cxn ang="0">
                  <a:pos x="27" y="45"/>
                </a:cxn>
                <a:cxn ang="0">
                  <a:pos x="27" y="115"/>
                </a:cxn>
                <a:cxn ang="0">
                  <a:pos x="27" y="115"/>
                </a:cxn>
                <a:cxn ang="0">
                  <a:pos x="27" y="119"/>
                </a:cxn>
                <a:cxn ang="0">
                  <a:pos x="30" y="122"/>
                </a:cxn>
                <a:cxn ang="0">
                  <a:pos x="32" y="125"/>
                </a:cxn>
                <a:cxn ang="0">
                  <a:pos x="37" y="125"/>
                </a:cxn>
                <a:cxn ang="0">
                  <a:pos x="37" y="125"/>
                </a:cxn>
                <a:cxn ang="0">
                  <a:pos x="42" y="125"/>
                </a:cxn>
                <a:cxn ang="0">
                  <a:pos x="45" y="123"/>
                </a:cxn>
                <a:cxn ang="0">
                  <a:pos x="45" y="134"/>
                </a:cxn>
                <a:cxn ang="0">
                  <a:pos x="45" y="134"/>
                </a:cxn>
                <a:cxn ang="0">
                  <a:pos x="39" y="135"/>
                </a:cxn>
                <a:cxn ang="0">
                  <a:pos x="32" y="135"/>
                </a:cxn>
                <a:cxn ang="0">
                  <a:pos x="32" y="135"/>
                </a:cxn>
                <a:cxn ang="0">
                  <a:pos x="24" y="134"/>
                </a:cxn>
                <a:cxn ang="0">
                  <a:pos x="20" y="133"/>
                </a:cxn>
                <a:cxn ang="0">
                  <a:pos x="18" y="131"/>
                </a:cxn>
                <a:cxn ang="0">
                  <a:pos x="15" y="127"/>
                </a:cxn>
                <a:cxn ang="0">
                  <a:pos x="14" y="123"/>
                </a:cxn>
                <a:cxn ang="0">
                  <a:pos x="13" y="114"/>
                </a:cxn>
                <a:cxn ang="0">
                  <a:pos x="13" y="45"/>
                </a:cxn>
                <a:cxn ang="0">
                  <a:pos x="0" y="45"/>
                </a:cxn>
                <a:cxn ang="0">
                  <a:pos x="0" y="33"/>
                </a:cxn>
              </a:cxnLst>
              <a:rect l="0" t="0" r="r" b="b"/>
              <a:pathLst>
                <a:path w="45" h="135">
                  <a:moveTo>
                    <a:pt x="0" y="33"/>
                  </a:moveTo>
                  <a:lnTo>
                    <a:pt x="13" y="33"/>
                  </a:lnTo>
                  <a:lnTo>
                    <a:pt x="13" y="0"/>
                  </a:lnTo>
                  <a:lnTo>
                    <a:pt x="27" y="0"/>
                  </a:lnTo>
                  <a:lnTo>
                    <a:pt x="27" y="33"/>
                  </a:lnTo>
                  <a:lnTo>
                    <a:pt x="45" y="33"/>
                  </a:lnTo>
                  <a:lnTo>
                    <a:pt x="45" y="45"/>
                  </a:lnTo>
                  <a:lnTo>
                    <a:pt x="27" y="45"/>
                  </a:lnTo>
                  <a:lnTo>
                    <a:pt x="27" y="115"/>
                  </a:lnTo>
                  <a:lnTo>
                    <a:pt x="27" y="115"/>
                  </a:lnTo>
                  <a:lnTo>
                    <a:pt x="27" y="119"/>
                  </a:lnTo>
                  <a:lnTo>
                    <a:pt x="30" y="122"/>
                  </a:lnTo>
                  <a:lnTo>
                    <a:pt x="32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42" y="125"/>
                  </a:lnTo>
                  <a:lnTo>
                    <a:pt x="45" y="123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39" y="135"/>
                  </a:lnTo>
                  <a:lnTo>
                    <a:pt x="32" y="135"/>
                  </a:lnTo>
                  <a:lnTo>
                    <a:pt x="32" y="135"/>
                  </a:lnTo>
                  <a:lnTo>
                    <a:pt x="24" y="134"/>
                  </a:lnTo>
                  <a:lnTo>
                    <a:pt x="20" y="133"/>
                  </a:lnTo>
                  <a:lnTo>
                    <a:pt x="18" y="131"/>
                  </a:lnTo>
                  <a:lnTo>
                    <a:pt x="15" y="127"/>
                  </a:lnTo>
                  <a:lnTo>
                    <a:pt x="14" y="123"/>
                  </a:lnTo>
                  <a:lnTo>
                    <a:pt x="13" y="114"/>
                  </a:lnTo>
                  <a:lnTo>
                    <a:pt x="13" y="45"/>
                  </a:lnTo>
                  <a:lnTo>
                    <a:pt x="0" y="4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6" name="Freeform 41"/>
            <p:cNvSpPr>
              <a:spLocks/>
            </p:cNvSpPr>
            <p:nvPr/>
          </p:nvSpPr>
          <p:spPr bwMode="auto">
            <a:xfrm>
              <a:off x="5650" y="4207"/>
              <a:ext cx="19" cy="34"/>
            </a:xfrm>
            <a:custGeom>
              <a:avLst/>
              <a:gdLst/>
              <a:ahLst/>
              <a:cxnLst>
                <a:cxn ang="0">
                  <a:pos x="57" y="101"/>
                </a:cxn>
                <a:cxn ang="0">
                  <a:pos x="44" y="101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39" y="94"/>
                </a:cxn>
                <a:cxn ang="0">
                  <a:pos x="33" y="99"/>
                </a:cxn>
                <a:cxn ang="0">
                  <a:pos x="27" y="101"/>
                </a:cxn>
                <a:cxn ang="0">
                  <a:pos x="21" y="102"/>
                </a:cxn>
                <a:cxn ang="0">
                  <a:pos x="21" y="102"/>
                </a:cxn>
                <a:cxn ang="0">
                  <a:pos x="16" y="102"/>
                </a:cxn>
                <a:cxn ang="0">
                  <a:pos x="12" y="101"/>
                </a:cxn>
                <a:cxn ang="0">
                  <a:pos x="8" y="99"/>
                </a:cxn>
                <a:cxn ang="0">
                  <a:pos x="6" y="96"/>
                </a:cxn>
                <a:cxn ang="0">
                  <a:pos x="3" y="93"/>
                </a:cxn>
                <a:cxn ang="0">
                  <a:pos x="1" y="88"/>
                </a:cxn>
                <a:cxn ang="0">
                  <a:pos x="0" y="83"/>
                </a:cxn>
                <a:cxn ang="0">
                  <a:pos x="0" y="76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3" y="74"/>
                </a:cxn>
                <a:cxn ang="0">
                  <a:pos x="13" y="74"/>
                </a:cxn>
                <a:cxn ang="0">
                  <a:pos x="14" y="82"/>
                </a:cxn>
                <a:cxn ang="0">
                  <a:pos x="16" y="87"/>
                </a:cxn>
                <a:cxn ang="0">
                  <a:pos x="20" y="90"/>
                </a:cxn>
                <a:cxn ang="0">
                  <a:pos x="25" y="90"/>
                </a:cxn>
                <a:cxn ang="0">
                  <a:pos x="25" y="90"/>
                </a:cxn>
                <a:cxn ang="0">
                  <a:pos x="29" y="90"/>
                </a:cxn>
                <a:cxn ang="0">
                  <a:pos x="34" y="88"/>
                </a:cxn>
                <a:cxn ang="0">
                  <a:pos x="39" y="83"/>
                </a:cxn>
                <a:cxn ang="0">
                  <a:pos x="44" y="79"/>
                </a:cxn>
                <a:cxn ang="0">
                  <a:pos x="44" y="0"/>
                </a:cxn>
                <a:cxn ang="0">
                  <a:pos x="57" y="0"/>
                </a:cxn>
                <a:cxn ang="0">
                  <a:pos x="57" y="101"/>
                </a:cxn>
              </a:cxnLst>
              <a:rect l="0" t="0" r="r" b="b"/>
              <a:pathLst>
                <a:path w="57" h="102">
                  <a:moveTo>
                    <a:pt x="57" y="101"/>
                  </a:moveTo>
                  <a:lnTo>
                    <a:pt x="44" y="101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9" y="94"/>
                  </a:lnTo>
                  <a:lnTo>
                    <a:pt x="33" y="99"/>
                  </a:lnTo>
                  <a:lnTo>
                    <a:pt x="27" y="101"/>
                  </a:lnTo>
                  <a:lnTo>
                    <a:pt x="21" y="102"/>
                  </a:lnTo>
                  <a:lnTo>
                    <a:pt x="21" y="102"/>
                  </a:lnTo>
                  <a:lnTo>
                    <a:pt x="16" y="102"/>
                  </a:lnTo>
                  <a:lnTo>
                    <a:pt x="12" y="101"/>
                  </a:lnTo>
                  <a:lnTo>
                    <a:pt x="8" y="99"/>
                  </a:lnTo>
                  <a:lnTo>
                    <a:pt x="6" y="96"/>
                  </a:lnTo>
                  <a:lnTo>
                    <a:pt x="3" y="93"/>
                  </a:lnTo>
                  <a:lnTo>
                    <a:pt x="1" y="88"/>
                  </a:lnTo>
                  <a:lnTo>
                    <a:pt x="0" y="83"/>
                  </a:lnTo>
                  <a:lnTo>
                    <a:pt x="0" y="7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4" y="82"/>
                  </a:lnTo>
                  <a:lnTo>
                    <a:pt x="16" y="87"/>
                  </a:lnTo>
                  <a:lnTo>
                    <a:pt x="20" y="90"/>
                  </a:lnTo>
                  <a:lnTo>
                    <a:pt x="25" y="90"/>
                  </a:lnTo>
                  <a:lnTo>
                    <a:pt x="25" y="90"/>
                  </a:lnTo>
                  <a:lnTo>
                    <a:pt x="29" y="90"/>
                  </a:lnTo>
                  <a:lnTo>
                    <a:pt x="34" y="88"/>
                  </a:lnTo>
                  <a:lnTo>
                    <a:pt x="39" y="83"/>
                  </a:lnTo>
                  <a:lnTo>
                    <a:pt x="44" y="79"/>
                  </a:lnTo>
                  <a:lnTo>
                    <a:pt x="44" y="0"/>
                  </a:lnTo>
                  <a:lnTo>
                    <a:pt x="57" y="0"/>
                  </a:lnTo>
                  <a:lnTo>
                    <a:pt x="57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42"/>
            <p:cNvSpPr>
              <a:spLocks/>
            </p:cNvSpPr>
            <p:nvPr/>
          </p:nvSpPr>
          <p:spPr bwMode="auto">
            <a:xfrm>
              <a:off x="5676" y="4207"/>
              <a:ext cx="13" cy="3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3" y="1"/>
                </a:cxn>
                <a:cxn ang="0">
                  <a:pos x="13" y="13"/>
                </a:cxn>
                <a:cxn ang="0">
                  <a:pos x="15" y="13"/>
                </a:cxn>
                <a:cxn ang="0">
                  <a:pos x="15" y="13"/>
                </a:cxn>
                <a:cxn ang="0">
                  <a:pos x="20" y="6"/>
                </a:cxn>
                <a:cxn ang="0">
                  <a:pos x="25" y="3"/>
                </a:cxn>
                <a:cxn ang="0">
                  <a:pos x="32" y="0"/>
                </a:cxn>
                <a:cxn ang="0">
                  <a:pos x="39" y="0"/>
                </a:cxn>
                <a:cxn ang="0">
                  <a:pos x="39" y="13"/>
                </a:cxn>
                <a:cxn ang="0">
                  <a:pos x="39" y="13"/>
                </a:cxn>
                <a:cxn ang="0">
                  <a:pos x="32" y="13"/>
                </a:cxn>
                <a:cxn ang="0">
                  <a:pos x="25" y="17"/>
                </a:cxn>
                <a:cxn ang="0">
                  <a:pos x="19" y="22"/>
                </a:cxn>
                <a:cxn ang="0">
                  <a:pos x="13" y="31"/>
                </a:cxn>
                <a:cxn ang="0">
                  <a:pos x="13" y="102"/>
                </a:cxn>
                <a:cxn ang="0">
                  <a:pos x="0" y="102"/>
                </a:cxn>
                <a:cxn ang="0">
                  <a:pos x="0" y="1"/>
                </a:cxn>
              </a:cxnLst>
              <a:rect l="0" t="0" r="r" b="b"/>
              <a:pathLst>
                <a:path w="39" h="102">
                  <a:moveTo>
                    <a:pt x="0" y="1"/>
                  </a:moveTo>
                  <a:lnTo>
                    <a:pt x="13" y="1"/>
                  </a:lnTo>
                  <a:lnTo>
                    <a:pt x="13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6"/>
                  </a:lnTo>
                  <a:lnTo>
                    <a:pt x="25" y="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13"/>
                  </a:lnTo>
                  <a:lnTo>
                    <a:pt x="39" y="13"/>
                  </a:lnTo>
                  <a:lnTo>
                    <a:pt x="32" y="13"/>
                  </a:lnTo>
                  <a:lnTo>
                    <a:pt x="25" y="17"/>
                  </a:lnTo>
                  <a:lnTo>
                    <a:pt x="19" y="22"/>
                  </a:lnTo>
                  <a:lnTo>
                    <a:pt x="13" y="31"/>
                  </a:lnTo>
                  <a:lnTo>
                    <a:pt x="13" y="102"/>
                  </a:lnTo>
                  <a:lnTo>
                    <a:pt x="0" y="1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43"/>
            <p:cNvSpPr>
              <a:spLocks/>
            </p:cNvSpPr>
            <p:nvPr/>
          </p:nvSpPr>
          <p:spPr bwMode="auto">
            <a:xfrm>
              <a:off x="5691" y="4207"/>
              <a:ext cx="21" cy="34"/>
            </a:xfrm>
            <a:custGeom>
              <a:avLst/>
              <a:gdLst/>
              <a:ahLst/>
              <a:cxnLst>
                <a:cxn ang="0">
                  <a:pos x="50" y="74"/>
                </a:cxn>
                <a:cxn ang="0">
                  <a:pos x="45" y="86"/>
                </a:cxn>
                <a:cxn ang="0">
                  <a:pos x="40" y="90"/>
                </a:cxn>
                <a:cxn ang="0">
                  <a:pos x="33" y="91"/>
                </a:cxn>
                <a:cxn ang="0">
                  <a:pos x="28" y="91"/>
                </a:cxn>
                <a:cxn ang="0">
                  <a:pos x="21" y="88"/>
                </a:cxn>
                <a:cxn ang="0">
                  <a:pos x="17" y="81"/>
                </a:cxn>
                <a:cxn ang="0">
                  <a:pos x="14" y="59"/>
                </a:cxn>
                <a:cxn ang="0">
                  <a:pos x="27" y="54"/>
                </a:cxn>
                <a:cxn ang="0">
                  <a:pos x="14" y="43"/>
                </a:cxn>
                <a:cxn ang="0">
                  <a:pos x="15" y="27"/>
                </a:cxn>
                <a:cxn ang="0">
                  <a:pos x="19" y="18"/>
                </a:cxn>
                <a:cxn ang="0">
                  <a:pos x="24" y="13"/>
                </a:cxn>
                <a:cxn ang="0">
                  <a:pos x="31" y="11"/>
                </a:cxn>
                <a:cxn ang="0">
                  <a:pos x="36" y="12"/>
                </a:cxn>
                <a:cxn ang="0">
                  <a:pos x="41" y="16"/>
                </a:cxn>
                <a:cxn ang="0">
                  <a:pos x="45" y="23"/>
                </a:cxn>
                <a:cxn ang="0">
                  <a:pos x="47" y="43"/>
                </a:cxn>
                <a:cxn ang="0">
                  <a:pos x="27" y="54"/>
                </a:cxn>
                <a:cxn ang="0">
                  <a:pos x="62" y="48"/>
                </a:cxn>
                <a:cxn ang="0">
                  <a:pos x="62" y="37"/>
                </a:cxn>
                <a:cxn ang="0">
                  <a:pos x="57" y="19"/>
                </a:cxn>
                <a:cxn ang="0">
                  <a:pos x="50" y="7"/>
                </a:cxn>
                <a:cxn ang="0">
                  <a:pos x="38" y="0"/>
                </a:cxn>
                <a:cxn ang="0">
                  <a:pos x="31" y="0"/>
                </a:cxn>
                <a:cxn ang="0">
                  <a:pos x="18" y="3"/>
                </a:cxn>
                <a:cxn ang="0">
                  <a:pos x="8" y="12"/>
                </a:cxn>
                <a:cxn ang="0">
                  <a:pos x="2" y="29"/>
                </a:cxn>
                <a:cxn ang="0">
                  <a:pos x="0" y="51"/>
                </a:cxn>
                <a:cxn ang="0">
                  <a:pos x="1" y="64"/>
                </a:cxn>
                <a:cxn ang="0">
                  <a:pos x="5" y="84"/>
                </a:cxn>
                <a:cxn ang="0">
                  <a:pos x="12" y="96"/>
                </a:cxn>
                <a:cxn ang="0">
                  <a:pos x="24" y="103"/>
                </a:cxn>
                <a:cxn ang="0">
                  <a:pos x="31" y="103"/>
                </a:cxn>
                <a:cxn ang="0">
                  <a:pos x="44" y="101"/>
                </a:cxn>
                <a:cxn ang="0">
                  <a:pos x="53" y="95"/>
                </a:cxn>
                <a:cxn ang="0">
                  <a:pos x="59" y="86"/>
                </a:cxn>
                <a:cxn ang="0">
                  <a:pos x="63" y="75"/>
                </a:cxn>
              </a:cxnLst>
              <a:rect l="0" t="0" r="r" b="b"/>
              <a:pathLst>
                <a:path w="63" h="103">
                  <a:moveTo>
                    <a:pt x="50" y="74"/>
                  </a:moveTo>
                  <a:lnTo>
                    <a:pt x="50" y="74"/>
                  </a:lnTo>
                  <a:lnTo>
                    <a:pt x="47" y="80"/>
                  </a:lnTo>
                  <a:lnTo>
                    <a:pt x="45" y="86"/>
                  </a:lnTo>
                  <a:lnTo>
                    <a:pt x="43" y="88"/>
                  </a:lnTo>
                  <a:lnTo>
                    <a:pt x="40" y="90"/>
                  </a:lnTo>
                  <a:lnTo>
                    <a:pt x="37" y="91"/>
                  </a:lnTo>
                  <a:lnTo>
                    <a:pt x="33" y="91"/>
                  </a:lnTo>
                  <a:lnTo>
                    <a:pt x="33" y="91"/>
                  </a:lnTo>
                  <a:lnTo>
                    <a:pt x="28" y="91"/>
                  </a:lnTo>
                  <a:lnTo>
                    <a:pt x="25" y="90"/>
                  </a:lnTo>
                  <a:lnTo>
                    <a:pt x="21" y="88"/>
                  </a:lnTo>
                  <a:lnTo>
                    <a:pt x="19" y="84"/>
                  </a:lnTo>
                  <a:lnTo>
                    <a:pt x="17" y="81"/>
                  </a:lnTo>
                  <a:lnTo>
                    <a:pt x="15" y="75"/>
                  </a:lnTo>
                  <a:lnTo>
                    <a:pt x="14" y="59"/>
                  </a:lnTo>
                  <a:lnTo>
                    <a:pt x="14" y="54"/>
                  </a:lnTo>
                  <a:lnTo>
                    <a:pt x="27" y="54"/>
                  </a:lnTo>
                  <a:lnTo>
                    <a:pt x="27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5" y="27"/>
                  </a:lnTo>
                  <a:lnTo>
                    <a:pt x="17" y="22"/>
                  </a:lnTo>
                  <a:lnTo>
                    <a:pt x="19" y="18"/>
                  </a:lnTo>
                  <a:lnTo>
                    <a:pt x="21" y="14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6" y="12"/>
                  </a:lnTo>
                  <a:lnTo>
                    <a:pt x="39" y="13"/>
                  </a:lnTo>
                  <a:lnTo>
                    <a:pt x="41" y="16"/>
                  </a:lnTo>
                  <a:lnTo>
                    <a:pt x="44" y="19"/>
                  </a:lnTo>
                  <a:lnTo>
                    <a:pt x="45" y="23"/>
                  </a:lnTo>
                  <a:lnTo>
                    <a:pt x="46" y="29"/>
                  </a:lnTo>
                  <a:lnTo>
                    <a:pt x="47" y="43"/>
                  </a:lnTo>
                  <a:lnTo>
                    <a:pt x="27" y="43"/>
                  </a:lnTo>
                  <a:lnTo>
                    <a:pt x="27" y="54"/>
                  </a:lnTo>
                  <a:lnTo>
                    <a:pt x="62" y="54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37"/>
                  </a:lnTo>
                  <a:lnTo>
                    <a:pt x="59" y="27"/>
                  </a:lnTo>
                  <a:lnTo>
                    <a:pt x="57" y="19"/>
                  </a:lnTo>
                  <a:lnTo>
                    <a:pt x="55" y="13"/>
                  </a:lnTo>
                  <a:lnTo>
                    <a:pt x="50" y="7"/>
                  </a:lnTo>
                  <a:lnTo>
                    <a:pt x="45" y="3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12"/>
                  </a:lnTo>
                  <a:lnTo>
                    <a:pt x="5" y="19"/>
                  </a:lnTo>
                  <a:lnTo>
                    <a:pt x="2" y="29"/>
                  </a:lnTo>
                  <a:lnTo>
                    <a:pt x="1" y="3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64"/>
                  </a:lnTo>
                  <a:lnTo>
                    <a:pt x="2" y="75"/>
                  </a:lnTo>
                  <a:lnTo>
                    <a:pt x="5" y="84"/>
                  </a:lnTo>
                  <a:lnTo>
                    <a:pt x="8" y="91"/>
                  </a:lnTo>
                  <a:lnTo>
                    <a:pt x="12" y="96"/>
                  </a:lnTo>
                  <a:lnTo>
                    <a:pt x="18" y="101"/>
                  </a:lnTo>
                  <a:lnTo>
                    <a:pt x="24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8" y="103"/>
                  </a:lnTo>
                  <a:lnTo>
                    <a:pt x="44" y="101"/>
                  </a:lnTo>
                  <a:lnTo>
                    <a:pt x="49" y="99"/>
                  </a:lnTo>
                  <a:lnTo>
                    <a:pt x="53" y="95"/>
                  </a:lnTo>
                  <a:lnTo>
                    <a:pt x="57" y="90"/>
                  </a:lnTo>
                  <a:lnTo>
                    <a:pt x="59" y="86"/>
                  </a:lnTo>
                  <a:lnTo>
                    <a:pt x="62" y="81"/>
                  </a:lnTo>
                  <a:lnTo>
                    <a:pt x="63" y="75"/>
                  </a:lnTo>
                  <a:lnTo>
                    <a:pt x="50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44"/>
            <p:cNvSpPr>
              <a:spLocks/>
            </p:cNvSpPr>
            <p:nvPr/>
          </p:nvSpPr>
          <p:spPr bwMode="auto">
            <a:xfrm>
              <a:off x="5492" y="4127"/>
              <a:ext cx="24" cy="4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0" y="138"/>
                </a:cxn>
                <a:cxn ang="0">
                  <a:pos x="15" y="138"/>
                </a:cxn>
                <a:cxn ang="0">
                  <a:pos x="15" y="75"/>
                </a:cxn>
                <a:cxn ang="0">
                  <a:pos x="17" y="75"/>
                </a:cxn>
                <a:cxn ang="0">
                  <a:pos x="17" y="62"/>
                </a:cxn>
                <a:cxn ang="0">
                  <a:pos x="15" y="62"/>
                </a:cxn>
                <a:cxn ang="0">
                  <a:pos x="15" y="11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37" y="13"/>
                </a:cxn>
                <a:cxn ang="0">
                  <a:pos x="41" y="14"/>
                </a:cxn>
                <a:cxn ang="0">
                  <a:pos x="45" y="15"/>
                </a:cxn>
                <a:cxn ang="0">
                  <a:pos x="49" y="19"/>
                </a:cxn>
                <a:cxn ang="0">
                  <a:pos x="51" y="22"/>
                </a:cxn>
                <a:cxn ang="0">
                  <a:pos x="53" y="26"/>
                </a:cxn>
                <a:cxn ang="0">
                  <a:pos x="54" y="32"/>
                </a:cxn>
                <a:cxn ang="0">
                  <a:pos x="54" y="37"/>
                </a:cxn>
                <a:cxn ang="0">
                  <a:pos x="54" y="37"/>
                </a:cxn>
                <a:cxn ang="0">
                  <a:pos x="54" y="43"/>
                </a:cxn>
                <a:cxn ang="0">
                  <a:pos x="53" y="48"/>
                </a:cxn>
                <a:cxn ang="0">
                  <a:pos x="51" y="53"/>
                </a:cxn>
                <a:cxn ang="0">
                  <a:pos x="49" y="56"/>
                </a:cxn>
                <a:cxn ang="0">
                  <a:pos x="45" y="59"/>
                </a:cxn>
                <a:cxn ang="0">
                  <a:pos x="41" y="61"/>
                </a:cxn>
                <a:cxn ang="0">
                  <a:pos x="37" y="62"/>
                </a:cxn>
                <a:cxn ang="0">
                  <a:pos x="31" y="62"/>
                </a:cxn>
                <a:cxn ang="0">
                  <a:pos x="17" y="62"/>
                </a:cxn>
                <a:cxn ang="0">
                  <a:pos x="17" y="75"/>
                </a:cxn>
                <a:cxn ang="0">
                  <a:pos x="33" y="75"/>
                </a:cxn>
                <a:cxn ang="0">
                  <a:pos x="33" y="75"/>
                </a:cxn>
                <a:cxn ang="0">
                  <a:pos x="41" y="74"/>
                </a:cxn>
                <a:cxn ang="0">
                  <a:pos x="49" y="73"/>
                </a:cxn>
                <a:cxn ang="0">
                  <a:pos x="54" y="69"/>
                </a:cxn>
                <a:cxn ang="0">
                  <a:pos x="60" y="65"/>
                </a:cxn>
                <a:cxn ang="0">
                  <a:pos x="64" y="59"/>
                </a:cxn>
                <a:cxn ang="0">
                  <a:pos x="67" y="53"/>
                </a:cxn>
                <a:cxn ang="0">
                  <a:pos x="70" y="46"/>
                </a:cxn>
                <a:cxn ang="0">
                  <a:pos x="70" y="37"/>
                </a:cxn>
                <a:cxn ang="0">
                  <a:pos x="70" y="37"/>
                </a:cxn>
                <a:cxn ang="0">
                  <a:pos x="70" y="29"/>
                </a:cxn>
                <a:cxn ang="0">
                  <a:pos x="67" y="22"/>
                </a:cxn>
                <a:cxn ang="0">
                  <a:pos x="64" y="15"/>
                </a:cxn>
                <a:cxn ang="0">
                  <a:pos x="60" y="9"/>
                </a:cxn>
                <a:cxn ang="0">
                  <a:pos x="54" y="6"/>
                </a:cxn>
                <a:cxn ang="0">
                  <a:pos x="49" y="2"/>
                </a:cxn>
                <a:cxn ang="0">
                  <a:pos x="41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138">
                  <a:moveTo>
                    <a:pt x="33" y="0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15" y="138"/>
                  </a:lnTo>
                  <a:lnTo>
                    <a:pt x="15" y="75"/>
                  </a:lnTo>
                  <a:lnTo>
                    <a:pt x="17" y="75"/>
                  </a:lnTo>
                  <a:lnTo>
                    <a:pt x="17" y="62"/>
                  </a:lnTo>
                  <a:lnTo>
                    <a:pt x="15" y="62"/>
                  </a:lnTo>
                  <a:lnTo>
                    <a:pt x="15" y="11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7" y="13"/>
                  </a:lnTo>
                  <a:lnTo>
                    <a:pt x="41" y="14"/>
                  </a:lnTo>
                  <a:lnTo>
                    <a:pt x="45" y="15"/>
                  </a:lnTo>
                  <a:lnTo>
                    <a:pt x="49" y="19"/>
                  </a:lnTo>
                  <a:lnTo>
                    <a:pt x="51" y="22"/>
                  </a:lnTo>
                  <a:lnTo>
                    <a:pt x="53" y="26"/>
                  </a:lnTo>
                  <a:lnTo>
                    <a:pt x="54" y="32"/>
                  </a:lnTo>
                  <a:lnTo>
                    <a:pt x="54" y="37"/>
                  </a:lnTo>
                  <a:lnTo>
                    <a:pt x="54" y="37"/>
                  </a:lnTo>
                  <a:lnTo>
                    <a:pt x="54" y="43"/>
                  </a:lnTo>
                  <a:lnTo>
                    <a:pt x="53" y="48"/>
                  </a:lnTo>
                  <a:lnTo>
                    <a:pt x="51" y="53"/>
                  </a:lnTo>
                  <a:lnTo>
                    <a:pt x="49" y="56"/>
                  </a:lnTo>
                  <a:lnTo>
                    <a:pt x="45" y="59"/>
                  </a:lnTo>
                  <a:lnTo>
                    <a:pt x="41" y="61"/>
                  </a:lnTo>
                  <a:lnTo>
                    <a:pt x="37" y="62"/>
                  </a:lnTo>
                  <a:lnTo>
                    <a:pt x="31" y="62"/>
                  </a:lnTo>
                  <a:lnTo>
                    <a:pt x="17" y="62"/>
                  </a:lnTo>
                  <a:lnTo>
                    <a:pt x="17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41" y="74"/>
                  </a:lnTo>
                  <a:lnTo>
                    <a:pt x="49" y="73"/>
                  </a:lnTo>
                  <a:lnTo>
                    <a:pt x="54" y="69"/>
                  </a:lnTo>
                  <a:lnTo>
                    <a:pt x="60" y="65"/>
                  </a:lnTo>
                  <a:lnTo>
                    <a:pt x="64" y="59"/>
                  </a:lnTo>
                  <a:lnTo>
                    <a:pt x="67" y="53"/>
                  </a:lnTo>
                  <a:lnTo>
                    <a:pt x="70" y="46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0" y="29"/>
                  </a:lnTo>
                  <a:lnTo>
                    <a:pt x="67" y="22"/>
                  </a:lnTo>
                  <a:lnTo>
                    <a:pt x="64" y="15"/>
                  </a:lnTo>
                  <a:lnTo>
                    <a:pt x="60" y="9"/>
                  </a:lnTo>
                  <a:lnTo>
                    <a:pt x="54" y="6"/>
                  </a:lnTo>
                  <a:lnTo>
                    <a:pt x="49" y="2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45"/>
            <p:cNvSpPr>
              <a:spLocks/>
            </p:cNvSpPr>
            <p:nvPr/>
          </p:nvSpPr>
          <p:spPr bwMode="auto">
            <a:xfrm>
              <a:off x="5516" y="4139"/>
              <a:ext cx="21" cy="34"/>
            </a:xfrm>
            <a:custGeom>
              <a:avLst/>
              <a:gdLst/>
              <a:ahLst/>
              <a:cxnLst>
                <a:cxn ang="0">
                  <a:pos x="50" y="74"/>
                </a:cxn>
                <a:cxn ang="0">
                  <a:pos x="45" y="87"/>
                </a:cxn>
                <a:cxn ang="0">
                  <a:pos x="39" y="90"/>
                </a:cxn>
                <a:cxn ang="0">
                  <a:pos x="33" y="93"/>
                </a:cxn>
                <a:cxn ang="0">
                  <a:pos x="28" y="92"/>
                </a:cxn>
                <a:cxn ang="0">
                  <a:pos x="21" y="88"/>
                </a:cxn>
                <a:cxn ang="0">
                  <a:pos x="16" y="81"/>
                </a:cxn>
                <a:cxn ang="0">
                  <a:pos x="14" y="60"/>
                </a:cxn>
                <a:cxn ang="0">
                  <a:pos x="25" y="54"/>
                </a:cxn>
                <a:cxn ang="0">
                  <a:pos x="14" y="43"/>
                </a:cxn>
                <a:cxn ang="0">
                  <a:pos x="15" y="28"/>
                </a:cxn>
                <a:cxn ang="0">
                  <a:pos x="19" y="18"/>
                </a:cxn>
                <a:cxn ang="0">
                  <a:pos x="24" y="13"/>
                </a:cxn>
                <a:cxn ang="0">
                  <a:pos x="31" y="11"/>
                </a:cxn>
                <a:cxn ang="0">
                  <a:pos x="35" y="12"/>
                </a:cxn>
                <a:cxn ang="0">
                  <a:pos x="41" y="16"/>
                </a:cxn>
                <a:cxn ang="0">
                  <a:pos x="45" y="23"/>
                </a:cxn>
                <a:cxn ang="0">
                  <a:pos x="47" y="43"/>
                </a:cxn>
                <a:cxn ang="0">
                  <a:pos x="25" y="54"/>
                </a:cxn>
                <a:cxn ang="0">
                  <a:pos x="62" y="48"/>
                </a:cxn>
                <a:cxn ang="0">
                  <a:pos x="60" y="37"/>
                </a:cxn>
                <a:cxn ang="0">
                  <a:pos x="57" y="20"/>
                </a:cxn>
                <a:cxn ang="0">
                  <a:pos x="50" y="7"/>
                </a:cxn>
                <a:cxn ang="0">
                  <a:pos x="38" y="0"/>
                </a:cxn>
                <a:cxn ang="0">
                  <a:pos x="31" y="0"/>
                </a:cxn>
                <a:cxn ang="0">
                  <a:pos x="18" y="3"/>
                </a:cxn>
                <a:cxn ang="0">
                  <a:pos x="8" y="12"/>
                </a:cxn>
                <a:cxn ang="0">
                  <a:pos x="2" y="29"/>
                </a:cxn>
                <a:cxn ang="0">
                  <a:pos x="0" y="52"/>
                </a:cxn>
                <a:cxn ang="0">
                  <a:pos x="1" y="64"/>
                </a:cxn>
                <a:cxn ang="0">
                  <a:pos x="5" y="84"/>
                </a:cxn>
                <a:cxn ang="0">
                  <a:pos x="12" y="97"/>
                </a:cxn>
                <a:cxn ang="0">
                  <a:pos x="24" y="103"/>
                </a:cxn>
                <a:cxn ang="0">
                  <a:pos x="31" y="103"/>
                </a:cxn>
                <a:cxn ang="0">
                  <a:pos x="43" y="101"/>
                </a:cxn>
                <a:cxn ang="0">
                  <a:pos x="53" y="95"/>
                </a:cxn>
                <a:cxn ang="0">
                  <a:pos x="59" y="86"/>
                </a:cxn>
                <a:cxn ang="0">
                  <a:pos x="63" y="75"/>
                </a:cxn>
              </a:cxnLst>
              <a:rect l="0" t="0" r="r" b="b"/>
              <a:pathLst>
                <a:path w="63" h="103">
                  <a:moveTo>
                    <a:pt x="50" y="74"/>
                  </a:moveTo>
                  <a:lnTo>
                    <a:pt x="50" y="74"/>
                  </a:lnTo>
                  <a:lnTo>
                    <a:pt x="47" y="80"/>
                  </a:lnTo>
                  <a:lnTo>
                    <a:pt x="45" y="87"/>
                  </a:lnTo>
                  <a:lnTo>
                    <a:pt x="43" y="89"/>
                  </a:lnTo>
                  <a:lnTo>
                    <a:pt x="39" y="90"/>
                  </a:lnTo>
                  <a:lnTo>
                    <a:pt x="37" y="92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28" y="92"/>
                  </a:lnTo>
                  <a:lnTo>
                    <a:pt x="25" y="90"/>
                  </a:lnTo>
                  <a:lnTo>
                    <a:pt x="21" y="88"/>
                  </a:lnTo>
                  <a:lnTo>
                    <a:pt x="19" y="86"/>
                  </a:lnTo>
                  <a:lnTo>
                    <a:pt x="16" y="81"/>
                  </a:lnTo>
                  <a:lnTo>
                    <a:pt x="15" y="75"/>
                  </a:lnTo>
                  <a:lnTo>
                    <a:pt x="14" y="60"/>
                  </a:lnTo>
                  <a:lnTo>
                    <a:pt x="14" y="54"/>
                  </a:lnTo>
                  <a:lnTo>
                    <a:pt x="25" y="54"/>
                  </a:lnTo>
                  <a:lnTo>
                    <a:pt x="25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5" y="28"/>
                  </a:lnTo>
                  <a:lnTo>
                    <a:pt x="16" y="23"/>
                  </a:lnTo>
                  <a:lnTo>
                    <a:pt x="19" y="18"/>
                  </a:lnTo>
                  <a:lnTo>
                    <a:pt x="21" y="16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5" y="12"/>
                  </a:lnTo>
                  <a:lnTo>
                    <a:pt x="39" y="13"/>
                  </a:lnTo>
                  <a:lnTo>
                    <a:pt x="41" y="16"/>
                  </a:lnTo>
                  <a:lnTo>
                    <a:pt x="44" y="19"/>
                  </a:lnTo>
                  <a:lnTo>
                    <a:pt x="45" y="23"/>
                  </a:lnTo>
                  <a:lnTo>
                    <a:pt x="46" y="29"/>
                  </a:lnTo>
                  <a:lnTo>
                    <a:pt x="47" y="43"/>
                  </a:lnTo>
                  <a:lnTo>
                    <a:pt x="25" y="43"/>
                  </a:lnTo>
                  <a:lnTo>
                    <a:pt x="25" y="54"/>
                  </a:lnTo>
                  <a:lnTo>
                    <a:pt x="62" y="54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0" y="37"/>
                  </a:lnTo>
                  <a:lnTo>
                    <a:pt x="59" y="28"/>
                  </a:lnTo>
                  <a:lnTo>
                    <a:pt x="57" y="20"/>
                  </a:lnTo>
                  <a:lnTo>
                    <a:pt x="54" y="13"/>
                  </a:lnTo>
                  <a:lnTo>
                    <a:pt x="50" y="7"/>
                  </a:lnTo>
                  <a:lnTo>
                    <a:pt x="45" y="4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8" y="3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5" y="19"/>
                  </a:lnTo>
                  <a:lnTo>
                    <a:pt x="2" y="29"/>
                  </a:lnTo>
                  <a:lnTo>
                    <a:pt x="1" y="3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64"/>
                  </a:lnTo>
                  <a:lnTo>
                    <a:pt x="2" y="75"/>
                  </a:lnTo>
                  <a:lnTo>
                    <a:pt x="5" y="84"/>
                  </a:lnTo>
                  <a:lnTo>
                    <a:pt x="8" y="92"/>
                  </a:lnTo>
                  <a:lnTo>
                    <a:pt x="12" y="97"/>
                  </a:lnTo>
                  <a:lnTo>
                    <a:pt x="18" y="101"/>
                  </a:lnTo>
                  <a:lnTo>
                    <a:pt x="24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8" y="103"/>
                  </a:lnTo>
                  <a:lnTo>
                    <a:pt x="43" y="101"/>
                  </a:lnTo>
                  <a:lnTo>
                    <a:pt x="48" y="99"/>
                  </a:lnTo>
                  <a:lnTo>
                    <a:pt x="53" y="95"/>
                  </a:lnTo>
                  <a:lnTo>
                    <a:pt x="57" y="90"/>
                  </a:lnTo>
                  <a:lnTo>
                    <a:pt x="59" y="86"/>
                  </a:lnTo>
                  <a:lnTo>
                    <a:pt x="62" y="81"/>
                  </a:lnTo>
                  <a:lnTo>
                    <a:pt x="63" y="75"/>
                  </a:lnTo>
                  <a:lnTo>
                    <a:pt x="50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1" name="Freeform 46"/>
            <p:cNvSpPr>
              <a:spLocks/>
            </p:cNvSpPr>
            <p:nvPr/>
          </p:nvSpPr>
          <p:spPr bwMode="auto">
            <a:xfrm>
              <a:off x="5539" y="4139"/>
              <a:ext cx="21" cy="34"/>
            </a:xfrm>
            <a:custGeom>
              <a:avLst/>
              <a:gdLst/>
              <a:ahLst/>
              <a:cxnLst>
                <a:cxn ang="0">
                  <a:pos x="62" y="52"/>
                </a:cxn>
                <a:cxn ang="0">
                  <a:pos x="59" y="29"/>
                </a:cxn>
                <a:cxn ang="0">
                  <a:pos x="53" y="12"/>
                </a:cxn>
                <a:cxn ang="0">
                  <a:pos x="44" y="3"/>
                </a:cxn>
                <a:cxn ang="0">
                  <a:pos x="31" y="0"/>
                </a:cxn>
                <a:cxn ang="0">
                  <a:pos x="24" y="0"/>
                </a:cxn>
                <a:cxn ang="0">
                  <a:pos x="12" y="7"/>
                </a:cxn>
                <a:cxn ang="0">
                  <a:pos x="5" y="19"/>
                </a:cxn>
                <a:cxn ang="0">
                  <a:pos x="0" y="39"/>
                </a:cxn>
                <a:cxn ang="0">
                  <a:pos x="0" y="52"/>
                </a:cxn>
                <a:cxn ang="0">
                  <a:pos x="2" y="75"/>
                </a:cxn>
                <a:cxn ang="0">
                  <a:pos x="7" y="92"/>
                </a:cxn>
                <a:cxn ang="0">
                  <a:pos x="17" y="101"/>
                </a:cxn>
                <a:cxn ang="0">
                  <a:pos x="31" y="103"/>
                </a:cxn>
                <a:cxn ang="0">
                  <a:pos x="33" y="103"/>
                </a:cxn>
                <a:cxn ang="0">
                  <a:pos x="33" y="92"/>
                </a:cxn>
                <a:cxn ang="0">
                  <a:pos x="31" y="93"/>
                </a:cxn>
                <a:cxn ang="0">
                  <a:pos x="26" y="92"/>
                </a:cxn>
                <a:cxn ang="0">
                  <a:pos x="20" y="88"/>
                </a:cxn>
                <a:cxn ang="0">
                  <a:pos x="17" y="80"/>
                </a:cxn>
                <a:cxn ang="0">
                  <a:pos x="14" y="52"/>
                </a:cxn>
                <a:cxn ang="0">
                  <a:pos x="15" y="31"/>
                </a:cxn>
                <a:cxn ang="0">
                  <a:pos x="18" y="19"/>
                </a:cxn>
                <a:cxn ang="0">
                  <a:pos x="24" y="13"/>
                </a:cxn>
                <a:cxn ang="0">
                  <a:pos x="31" y="11"/>
                </a:cxn>
                <a:cxn ang="0">
                  <a:pos x="34" y="12"/>
                </a:cxn>
                <a:cxn ang="0">
                  <a:pos x="41" y="16"/>
                </a:cxn>
                <a:cxn ang="0">
                  <a:pos x="45" y="25"/>
                </a:cxn>
                <a:cxn ang="0">
                  <a:pos x="47" y="52"/>
                </a:cxn>
                <a:cxn ang="0">
                  <a:pos x="46" y="71"/>
                </a:cxn>
                <a:cxn ang="0">
                  <a:pos x="44" y="83"/>
                </a:cxn>
                <a:cxn ang="0">
                  <a:pos x="39" y="89"/>
                </a:cxn>
                <a:cxn ang="0">
                  <a:pos x="33" y="92"/>
                </a:cxn>
                <a:cxn ang="0">
                  <a:pos x="33" y="103"/>
                </a:cxn>
                <a:cxn ang="0">
                  <a:pos x="40" y="102"/>
                </a:cxn>
                <a:cxn ang="0">
                  <a:pos x="51" y="96"/>
                </a:cxn>
                <a:cxn ang="0">
                  <a:pos x="57" y="83"/>
                </a:cxn>
                <a:cxn ang="0">
                  <a:pos x="60" y="64"/>
                </a:cxn>
                <a:cxn ang="0">
                  <a:pos x="62" y="52"/>
                </a:cxn>
              </a:cxnLst>
              <a:rect l="0" t="0" r="r" b="b"/>
              <a:pathLst>
                <a:path w="62" h="103">
                  <a:moveTo>
                    <a:pt x="62" y="52"/>
                  </a:moveTo>
                  <a:lnTo>
                    <a:pt x="62" y="52"/>
                  </a:lnTo>
                  <a:lnTo>
                    <a:pt x="60" y="39"/>
                  </a:lnTo>
                  <a:lnTo>
                    <a:pt x="59" y="29"/>
                  </a:lnTo>
                  <a:lnTo>
                    <a:pt x="57" y="19"/>
                  </a:lnTo>
                  <a:lnTo>
                    <a:pt x="53" y="12"/>
                  </a:lnTo>
                  <a:lnTo>
                    <a:pt x="50" y="7"/>
                  </a:lnTo>
                  <a:lnTo>
                    <a:pt x="44" y="3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2" y="7"/>
                  </a:lnTo>
                  <a:lnTo>
                    <a:pt x="7" y="12"/>
                  </a:lnTo>
                  <a:lnTo>
                    <a:pt x="5" y="19"/>
                  </a:lnTo>
                  <a:lnTo>
                    <a:pt x="2" y="29"/>
                  </a:lnTo>
                  <a:lnTo>
                    <a:pt x="0" y="3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2" y="75"/>
                  </a:lnTo>
                  <a:lnTo>
                    <a:pt x="5" y="84"/>
                  </a:lnTo>
                  <a:lnTo>
                    <a:pt x="7" y="92"/>
                  </a:lnTo>
                  <a:lnTo>
                    <a:pt x="12" y="97"/>
                  </a:lnTo>
                  <a:lnTo>
                    <a:pt x="17" y="101"/>
                  </a:lnTo>
                  <a:lnTo>
                    <a:pt x="24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26" y="92"/>
                  </a:lnTo>
                  <a:lnTo>
                    <a:pt x="24" y="90"/>
                  </a:lnTo>
                  <a:lnTo>
                    <a:pt x="20" y="88"/>
                  </a:lnTo>
                  <a:lnTo>
                    <a:pt x="18" y="84"/>
                  </a:lnTo>
                  <a:lnTo>
                    <a:pt x="17" y="80"/>
                  </a:lnTo>
                  <a:lnTo>
                    <a:pt x="15" y="73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5" y="31"/>
                  </a:lnTo>
                  <a:lnTo>
                    <a:pt x="17" y="25"/>
                  </a:lnTo>
                  <a:lnTo>
                    <a:pt x="18" y="19"/>
                  </a:lnTo>
                  <a:lnTo>
                    <a:pt x="20" y="16"/>
                  </a:lnTo>
                  <a:lnTo>
                    <a:pt x="24" y="13"/>
                  </a:lnTo>
                  <a:lnTo>
                    <a:pt x="26" y="12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4" y="12"/>
                  </a:lnTo>
                  <a:lnTo>
                    <a:pt x="38" y="13"/>
                  </a:lnTo>
                  <a:lnTo>
                    <a:pt x="41" y="16"/>
                  </a:lnTo>
                  <a:lnTo>
                    <a:pt x="44" y="19"/>
                  </a:lnTo>
                  <a:lnTo>
                    <a:pt x="45" y="25"/>
                  </a:lnTo>
                  <a:lnTo>
                    <a:pt x="46" y="31"/>
                  </a:lnTo>
                  <a:lnTo>
                    <a:pt x="47" y="52"/>
                  </a:lnTo>
                  <a:lnTo>
                    <a:pt x="47" y="52"/>
                  </a:lnTo>
                  <a:lnTo>
                    <a:pt x="46" y="71"/>
                  </a:lnTo>
                  <a:lnTo>
                    <a:pt x="45" y="77"/>
                  </a:lnTo>
                  <a:lnTo>
                    <a:pt x="44" y="83"/>
                  </a:lnTo>
                  <a:lnTo>
                    <a:pt x="41" y="87"/>
                  </a:lnTo>
                  <a:lnTo>
                    <a:pt x="39" y="89"/>
                  </a:lnTo>
                  <a:lnTo>
                    <a:pt x="37" y="92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40" y="102"/>
                  </a:lnTo>
                  <a:lnTo>
                    <a:pt x="46" y="100"/>
                  </a:lnTo>
                  <a:lnTo>
                    <a:pt x="51" y="96"/>
                  </a:lnTo>
                  <a:lnTo>
                    <a:pt x="55" y="90"/>
                  </a:lnTo>
                  <a:lnTo>
                    <a:pt x="57" y="83"/>
                  </a:lnTo>
                  <a:lnTo>
                    <a:pt x="59" y="74"/>
                  </a:lnTo>
                  <a:lnTo>
                    <a:pt x="60" y="64"/>
                  </a:lnTo>
                  <a:lnTo>
                    <a:pt x="62" y="52"/>
                  </a:lnTo>
                  <a:lnTo>
                    <a:pt x="62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2" name="Freeform 47"/>
            <p:cNvSpPr>
              <a:spLocks/>
            </p:cNvSpPr>
            <p:nvPr/>
          </p:nvSpPr>
          <p:spPr bwMode="auto">
            <a:xfrm>
              <a:off x="5565" y="4139"/>
              <a:ext cx="20" cy="4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20" y="3"/>
                </a:cxn>
                <a:cxn ang="0">
                  <a:pos x="12" y="11"/>
                </a:cxn>
                <a:cxn ang="0">
                  <a:pos x="11" y="1"/>
                </a:cxn>
                <a:cxn ang="0">
                  <a:pos x="0" y="134"/>
                </a:cxn>
                <a:cxn ang="0">
                  <a:pos x="13" y="95"/>
                </a:cxn>
                <a:cxn ang="0">
                  <a:pos x="20" y="100"/>
                </a:cxn>
                <a:cxn ang="0">
                  <a:pos x="28" y="103"/>
                </a:cxn>
                <a:cxn ang="0">
                  <a:pos x="28" y="93"/>
                </a:cxn>
                <a:cxn ang="0">
                  <a:pos x="28" y="93"/>
                </a:cxn>
                <a:cxn ang="0">
                  <a:pos x="24" y="92"/>
                </a:cxn>
                <a:cxn ang="0">
                  <a:pos x="13" y="83"/>
                </a:cxn>
                <a:cxn ang="0">
                  <a:pos x="13" y="22"/>
                </a:cxn>
                <a:cxn ang="0">
                  <a:pos x="21" y="15"/>
                </a:cxn>
                <a:cxn ang="0">
                  <a:pos x="28" y="11"/>
                </a:cxn>
                <a:cxn ang="0">
                  <a:pos x="32" y="12"/>
                </a:cxn>
                <a:cxn ang="0">
                  <a:pos x="39" y="16"/>
                </a:cxn>
                <a:cxn ang="0">
                  <a:pos x="44" y="25"/>
                </a:cxn>
                <a:cxn ang="0">
                  <a:pos x="46" y="42"/>
                </a:cxn>
                <a:cxn ang="0">
                  <a:pos x="47" y="52"/>
                </a:cxn>
                <a:cxn ang="0">
                  <a:pos x="46" y="71"/>
                </a:cxn>
                <a:cxn ang="0">
                  <a:pos x="43" y="83"/>
                </a:cxn>
                <a:cxn ang="0">
                  <a:pos x="37" y="90"/>
                </a:cxn>
                <a:cxn ang="0">
                  <a:pos x="28" y="93"/>
                </a:cxn>
                <a:cxn ang="0">
                  <a:pos x="28" y="103"/>
                </a:cxn>
                <a:cxn ang="0">
                  <a:pos x="32" y="103"/>
                </a:cxn>
                <a:cxn ang="0">
                  <a:pos x="38" y="103"/>
                </a:cxn>
                <a:cxn ang="0">
                  <a:pos x="47" y="97"/>
                </a:cxn>
                <a:cxn ang="0">
                  <a:pos x="56" y="86"/>
                </a:cxn>
                <a:cxn ang="0">
                  <a:pos x="60" y="65"/>
                </a:cxn>
                <a:cxn ang="0">
                  <a:pos x="60" y="52"/>
                </a:cxn>
                <a:cxn ang="0">
                  <a:pos x="58" y="28"/>
                </a:cxn>
                <a:cxn ang="0">
                  <a:pos x="52" y="11"/>
                </a:cxn>
                <a:cxn ang="0">
                  <a:pos x="43" y="3"/>
                </a:cxn>
                <a:cxn ang="0">
                  <a:pos x="32" y="0"/>
                </a:cxn>
              </a:cxnLst>
              <a:rect l="0" t="0" r="r" b="b"/>
              <a:pathLst>
                <a:path w="60" h="13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3"/>
                  </a:lnTo>
                  <a:lnTo>
                    <a:pt x="15" y="6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11" y="1"/>
                  </a:lnTo>
                  <a:lnTo>
                    <a:pt x="0" y="1"/>
                  </a:lnTo>
                  <a:lnTo>
                    <a:pt x="0" y="134"/>
                  </a:lnTo>
                  <a:lnTo>
                    <a:pt x="13" y="134"/>
                  </a:lnTo>
                  <a:lnTo>
                    <a:pt x="13" y="95"/>
                  </a:lnTo>
                  <a:lnTo>
                    <a:pt x="13" y="95"/>
                  </a:lnTo>
                  <a:lnTo>
                    <a:pt x="20" y="100"/>
                  </a:lnTo>
                  <a:lnTo>
                    <a:pt x="24" y="102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24" y="92"/>
                  </a:lnTo>
                  <a:lnTo>
                    <a:pt x="20" y="89"/>
                  </a:lnTo>
                  <a:lnTo>
                    <a:pt x="13" y="83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6" y="17"/>
                  </a:lnTo>
                  <a:lnTo>
                    <a:pt x="21" y="15"/>
                  </a:lnTo>
                  <a:lnTo>
                    <a:pt x="25" y="12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32" y="12"/>
                  </a:lnTo>
                  <a:lnTo>
                    <a:pt x="35" y="13"/>
                  </a:lnTo>
                  <a:lnTo>
                    <a:pt x="39" y="16"/>
                  </a:lnTo>
                  <a:lnTo>
                    <a:pt x="41" y="20"/>
                  </a:lnTo>
                  <a:lnTo>
                    <a:pt x="44" y="25"/>
                  </a:lnTo>
                  <a:lnTo>
                    <a:pt x="45" y="32"/>
                  </a:lnTo>
                  <a:lnTo>
                    <a:pt x="46" y="42"/>
                  </a:lnTo>
                  <a:lnTo>
                    <a:pt x="47" y="52"/>
                  </a:lnTo>
                  <a:lnTo>
                    <a:pt x="47" y="52"/>
                  </a:lnTo>
                  <a:lnTo>
                    <a:pt x="46" y="62"/>
                  </a:lnTo>
                  <a:lnTo>
                    <a:pt x="46" y="71"/>
                  </a:lnTo>
                  <a:lnTo>
                    <a:pt x="44" y="78"/>
                  </a:lnTo>
                  <a:lnTo>
                    <a:pt x="43" y="83"/>
                  </a:lnTo>
                  <a:lnTo>
                    <a:pt x="39" y="88"/>
                  </a:lnTo>
                  <a:lnTo>
                    <a:pt x="37" y="90"/>
                  </a:lnTo>
                  <a:lnTo>
                    <a:pt x="33" y="92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32" y="103"/>
                  </a:lnTo>
                  <a:lnTo>
                    <a:pt x="32" y="103"/>
                  </a:lnTo>
                  <a:lnTo>
                    <a:pt x="38" y="103"/>
                  </a:lnTo>
                  <a:lnTo>
                    <a:pt x="43" y="101"/>
                  </a:lnTo>
                  <a:lnTo>
                    <a:pt x="47" y="97"/>
                  </a:lnTo>
                  <a:lnTo>
                    <a:pt x="52" y="93"/>
                  </a:lnTo>
                  <a:lnTo>
                    <a:pt x="56" y="86"/>
                  </a:lnTo>
                  <a:lnTo>
                    <a:pt x="58" y="76"/>
                  </a:lnTo>
                  <a:lnTo>
                    <a:pt x="60" y="65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38"/>
                  </a:lnTo>
                  <a:lnTo>
                    <a:pt x="58" y="28"/>
                  </a:lnTo>
                  <a:lnTo>
                    <a:pt x="56" y="18"/>
                  </a:lnTo>
                  <a:lnTo>
                    <a:pt x="52" y="11"/>
                  </a:lnTo>
                  <a:lnTo>
                    <a:pt x="47" y="6"/>
                  </a:lnTo>
                  <a:lnTo>
                    <a:pt x="43" y="3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" name="Freeform 48"/>
            <p:cNvSpPr>
              <a:spLocks/>
            </p:cNvSpPr>
            <p:nvPr/>
          </p:nvSpPr>
          <p:spPr bwMode="auto">
            <a:xfrm>
              <a:off x="5590" y="4127"/>
              <a:ext cx="5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0"/>
                </a:cxn>
                <a:cxn ang="0">
                  <a:pos x="13" y="23"/>
                </a:cxn>
                <a:cxn ang="0">
                  <a:pos x="13" y="138"/>
                </a:cxn>
                <a:cxn ang="0">
                  <a:pos x="0" y="138"/>
                </a:cxn>
                <a:cxn ang="0">
                  <a:pos x="0" y="0"/>
                </a:cxn>
              </a:cxnLst>
              <a:rect l="0" t="0" r="r" b="b"/>
              <a:pathLst>
                <a:path w="13" h="138">
                  <a:moveTo>
                    <a:pt x="0" y="0"/>
                  </a:moveTo>
                  <a:lnTo>
                    <a:pt x="13" y="0"/>
                  </a:lnTo>
                  <a:lnTo>
                    <a:pt x="13" y="23"/>
                  </a:lnTo>
                  <a:lnTo>
                    <a:pt x="13" y="138"/>
                  </a:lnTo>
                  <a:lnTo>
                    <a:pt x="0" y="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4" name="Freeform 49"/>
            <p:cNvSpPr>
              <a:spLocks/>
            </p:cNvSpPr>
            <p:nvPr/>
          </p:nvSpPr>
          <p:spPr bwMode="auto">
            <a:xfrm>
              <a:off x="5599" y="4139"/>
              <a:ext cx="21" cy="34"/>
            </a:xfrm>
            <a:custGeom>
              <a:avLst/>
              <a:gdLst/>
              <a:ahLst/>
              <a:cxnLst>
                <a:cxn ang="0">
                  <a:pos x="49" y="74"/>
                </a:cxn>
                <a:cxn ang="0">
                  <a:pos x="44" y="87"/>
                </a:cxn>
                <a:cxn ang="0">
                  <a:pos x="39" y="90"/>
                </a:cxn>
                <a:cxn ang="0">
                  <a:pos x="32" y="93"/>
                </a:cxn>
                <a:cxn ang="0">
                  <a:pos x="27" y="92"/>
                </a:cxn>
                <a:cxn ang="0">
                  <a:pos x="20" y="88"/>
                </a:cxn>
                <a:cxn ang="0">
                  <a:pos x="16" y="81"/>
                </a:cxn>
                <a:cxn ang="0">
                  <a:pos x="13" y="60"/>
                </a:cxn>
                <a:cxn ang="0">
                  <a:pos x="30" y="54"/>
                </a:cxn>
                <a:cxn ang="0">
                  <a:pos x="13" y="43"/>
                </a:cxn>
                <a:cxn ang="0">
                  <a:pos x="16" y="28"/>
                </a:cxn>
                <a:cxn ang="0">
                  <a:pos x="18" y="18"/>
                </a:cxn>
                <a:cxn ang="0">
                  <a:pos x="24" y="13"/>
                </a:cxn>
                <a:cxn ang="0">
                  <a:pos x="31" y="11"/>
                </a:cxn>
                <a:cxn ang="0">
                  <a:pos x="35" y="12"/>
                </a:cxn>
                <a:cxn ang="0">
                  <a:pos x="42" y="16"/>
                </a:cxn>
                <a:cxn ang="0">
                  <a:pos x="45" y="23"/>
                </a:cxn>
                <a:cxn ang="0">
                  <a:pos x="48" y="43"/>
                </a:cxn>
                <a:cxn ang="0">
                  <a:pos x="30" y="54"/>
                </a:cxn>
                <a:cxn ang="0">
                  <a:pos x="61" y="48"/>
                </a:cxn>
                <a:cxn ang="0">
                  <a:pos x="61" y="37"/>
                </a:cxn>
                <a:cxn ang="0">
                  <a:pos x="57" y="20"/>
                </a:cxn>
                <a:cxn ang="0">
                  <a:pos x="50" y="7"/>
                </a:cxn>
                <a:cxn ang="0">
                  <a:pos x="38" y="0"/>
                </a:cxn>
                <a:cxn ang="0">
                  <a:pos x="31" y="0"/>
                </a:cxn>
                <a:cxn ang="0">
                  <a:pos x="17" y="3"/>
                </a:cxn>
                <a:cxn ang="0">
                  <a:pos x="7" y="12"/>
                </a:cxn>
                <a:cxn ang="0">
                  <a:pos x="1" y="29"/>
                </a:cxn>
                <a:cxn ang="0">
                  <a:pos x="0" y="52"/>
                </a:cxn>
                <a:cxn ang="0">
                  <a:pos x="0" y="64"/>
                </a:cxn>
                <a:cxn ang="0">
                  <a:pos x="4" y="84"/>
                </a:cxn>
                <a:cxn ang="0">
                  <a:pos x="12" y="97"/>
                </a:cxn>
                <a:cxn ang="0">
                  <a:pos x="23" y="103"/>
                </a:cxn>
                <a:cxn ang="0">
                  <a:pos x="31" y="103"/>
                </a:cxn>
                <a:cxn ang="0">
                  <a:pos x="43" y="101"/>
                </a:cxn>
                <a:cxn ang="0">
                  <a:pos x="52" y="95"/>
                </a:cxn>
                <a:cxn ang="0">
                  <a:pos x="59" y="86"/>
                </a:cxn>
                <a:cxn ang="0">
                  <a:pos x="62" y="75"/>
                </a:cxn>
              </a:cxnLst>
              <a:rect l="0" t="0" r="r" b="b"/>
              <a:pathLst>
                <a:path w="62" h="103">
                  <a:moveTo>
                    <a:pt x="49" y="74"/>
                  </a:moveTo>
                  <a:lnTo>
                    <a:pt x="49" y="74"/>
                  </a:lnTo>
                  <a:lnTo>
                    <a:pt x="48" y="80"/>
                  </a:lnTo>
                  <a:lnTo>
                    <a:pt x="44" y="87"/>
                  </a:lnTo>
                  <a:lnTo>
                    <a:pt x="42" y="89"/>
                  </a:lnTo>
                  <a:lnTo>
                    <a:pt x="39" y="90"/>
                  </a:lnTo>
                  <a:lnTo>
                    <a:pt x="36" y="92"/>
                  </a:lnTo>
                  <a:lnTo>
                    <a:pt x="32" y="93"/>
                  </a:lnTo>
                  <a:lnTo>
                    <a:pt x="32" y="93"/>
                  </a:lnTo>
                  <a:lnTo>
                    <a:pt x="27" y="92"/>
                  </a:lnTo>
                  <a:lnTo>
                    <a:pt x="24" y="90"/>
                  </a:lnTo>
                  <a:lnTo>
                    <a:pt x="20" y="88"/>
                  </a:lnTo>
                  <a:lnTo>
                    <a:pt x="18" y="86"/>
                  </a:lnTo>
                  <a:lnTo>
                    <a:pt x="16" y="81"/>
                  </a:lnTo>
                  <a:lnTo>
                    <a:pt x="14" y="75"/>
                  </a:lnTo>
                  <a:lnTo>
                    <a:pt x="13" y="60"/>
                  </a:lnTo>
                  <a:lnTo>
                    <a:pt x="13" y="54"/>
                  </a:lnTo>
                  <a:lnTo>
                    <a:pt x="30" y="54"/>
                  </a:lnTo>
                  <a:lnTo>
                    <a:pt x="30" y="43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6" y="28"/>
                  </a:lnTo>
                  <a:lnTo>
                    <a:pt x="17" y="23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5" y="12"/>
                  </a:lnTo>
                  <a:lnTo>
                    <a:pt x="38" y="13"/>
                  </a:lnTo>
                  <a:lnTo>
                    <a:pt x="42" y="16"/>
                  </a:lnTo>
                  <a:lnTo>
                    <a:pt x="43" y="19"/>
                  </a:lnTo>
                  <a:lnTo>
                    <a:pt x="45" y="23"/>
                  </a:lnTo>
                  <a:lnTo>
                    <a:pt x="46" y="29"/>
                  </a:lnTo>
                  <a:lnTo>
                    <a:pt x="48" y="43"/>
                  </a:lnTo>
                  <a:lnTo>
                    <a:pt x="30" y="43"/>
                  </a:lnTo>
                  <a:lnTo>
                    <a:pt x="30" y="54"/>
                  </a:lnTo>
                  <a:lnTo>
                    <a:pt x="61" y="54"/>
                  </a:lnTo>
                  <a:lnTo>
                    <a:pt x="61" y="48"/>
                  </a:lnTo>
                  <a:lnTo>
                    <a:pt x="61" y="48"/>
                  </a:lnTo>
                  <a:lnTo>
                    <a:pt x="61" y="37"/>
                  </a:lnTo>
                  <a:lnTo>
                    <a:pt x="59" y="28"/>
                  </a:lnTo>
                  <a:lnTo>
                    <a:pt x="57" y="20"/>
                  </a:lnTo>
                  <a:lnTo>
                    <a:pt x="54" y="13"/>
                  </a:lnTo>
                  <a:lnTo>
                    <a:pt x="50" y="7"/>
                  </a:lnTo>
                  <a:lnTo>
                    <a:pt x="44" y="4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7" y="3"/>
                  </a:lnTo>
                  <a:lnTo>
                    <a:pt x="12" y="7"/>
                  </a:lnTo>
                  <a:lnTo>
                    <a:pt x="7" y="12"/>
                  </a:lnTo>
                  <a:lnTo>
                    <a:pt x="4" y="19"/>
                  </a:lnTo>
                  <a:lnTo>
                    <a:pt x="1" y="29"/>
                  </a:lnTo>
                  <a:lnTo>
                    <a:pt x="0" y="3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1" y="75"/>
                  </a:lnTo>
                  <a:lnTo>
                    <a:pt x="4" y="84"/>
                  </a:lnTo>
                  <a:lnTo>
                    <a:pt x="7" y="92"/>
                  </a:lnTo>
                  <a:lnTo>
                    <a:pt x="12" y="97"/>
                  </a:lnTo>
                  <a:lnTo>
                    <a:pt x="17" y="101"/>
                  </a:lnTo>
                  <a:lnTo>
                    <a:pt x="23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7" y="103"/>
                  </a:lnTo>
                  <a:lnTo>
                    <a:pt x="43" y="101"/>
                  </a:lnTo>
                  <a:lnTo>
                    <a:pt x="48" y="99"/>
                  </a:lnTo>
                  <a:lnTo>
                    <a:pt x="52" y="95"/>
                  </a:lnTo>
                  <a:lnTo>
                    <a:pt x="56" y="90"/>
                  </a:lnTo>
                  <a:lnTo>
                    <a:pt x="59" y="86"/>
                  </a:lnTo>
                  <a:lnTo>
                    <a:pt x="61" y="81"/>
                  </a:lnTo>
                  <a:lnTo>
                    <a:pt x="62" y="75"/>
                  </a:lnTo>
                  <a:lnTo>
                    <a:pt x="49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5263" y="4126"/>
              <a:ext cx="23" cy="4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0" y="139"/>
                </a:cxn>
                <a:cxn ang="0">
                  <a:pos x="16" y="139"/>
                </a:cxn>
                <a:cxn ang="0">
                  <a:pos x="16" y="76"/>
                </a:cxn>
                <a:cxn ang="0">
                  <a:pos x="19" y="76"/>
                </a:cxn>
                <a:cxn ang="0">
                  <a:pos x="19" y="63"/>
                </a:cxn>
                <a:cxn ang="0">
                  <a:pos x="16" y="63"/>
                </a:cxn>
                <a:cxn ang="0">
                  <a:pos x="16" y="12"/>
                </a:cxn>
                <a:cxn ang="0">
                  <a:pos x="31" y="12"/>
                </a:cxn>
                <a:cxn ang="0">
                  <a:pos x="31" y="12"/>
                </a:cxn>
                <a:cxn ang="0">
                  <a:pos x="37" y="13"/>
                </a:cxn>
                <a:cxn ang="0">
                  <a:pos x="42" y="15"/>
                </a:cxn>
                <a:cxn ang="0">
                  <a:pos x="45" y="16"/>
                </a:cxn>
                <a:cxn ang="0">
                  <a:pos x="49" y="19"/>
                </a:cxn>
                <a:cxn ang="0">
                  <a:pos x="51" y="22"/>
                </a:cxn>
                <a:cxn ang="0">
                  <a:pos x="54" y="26"/>
                </a:cxn>
                <a:cxn ang="0">
                  <a:pos x="55" y="32"/>
                </a:cxn>
                <a:cxn ang="0">
                  <a:pos x="55" y="38"/>
                </a:cxn>
                <a:cxn ang="0">
                  <a:pos x="55" y="38"/>
                </a:cxn>
                <a:cxn ang="0">
                  <a:pos x="55" y="44"/>
                </a:cxn>
                <a:cxn ang="0">
                  <a:pos x="54" y="49"/>
                </a:cxn>
                <a:cxn ang="0">
                  <a:pos x="51" y="54"/>
                </a:cxn>
                <a:cxn ang="0">
                  <a:pos x="49" y="57"/>
                </a:cxn>
                <a:cxn ang="0">
                  <a:pos x="45" y="60"/>
                </a:cxn>
                <a:cxn ang="0">
                  <a:pos x="42" y="62"/>
                </a:cxn>
                <a:cxn ang="0">
                  <a:pos x="37" y="63"/>
                </a:cxn>
                <a:cxn ang="0">
                  <a:pos x="31" y="63"/>
                </a:cxn>
                <a:cxn ang="0">
                  <a:pos x="19" y="63"/>
                </a:cxn>
                <a:cxn ang="0">
                  <a:pos x="19" y="76"/>
                </a:cxn>
                <a:cxn ang="0">
                  <a:pos x="33" y="76"/>
                </a:cxn>
                <a:cxn ang="0">
                  <a:pos x="33" y="76"/>
                </a:cxn>
                <a:cxn ang="0">
                  <a:pos x="41" y="75"/>
                </a:cxn>
                <a:cxn ang="0">
                  <a:pos x="48" y="74"/>
                </a:cxn>
                <a:cxn ang="0">
                  <a:pos x="55" y="70"/>
                </a:cxn>
                <a:cxn ang="0">
                  <a:pos x="59" y="66"/>
                </a:cxn>
                <a:cxn ang="0">
                  <a:pos x="64" y="60"/>
                </a:cxn>
                <a:cxn ang="0">
                  <a:pos x="68" y="54"/>
                </a:cxn>
                <a:cxn ang="0">
                  <a:pos x="69" y="47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69" y="30"/>
                </a:cxn>
                <a:cxn ang="0">
                  <a:pos x="68" y="22"/>
                </a:cxn>
                <a:cxn ang="0">
                  <a:pos x="64" y="16"/>
                </a:cxn>
                <a:cxn ang="0">
                  <a:pos x="59" y="10"/>
                </a:cxn>
                <a:cxn ang="0">
                  <a:pos x="55" y="6"/>
                </a:cxn>
                <a:cxn ang="0">
                  <a:pos x="48" y="3"/>
                </a:cxn>
                <a:cxn ang="0">
                  <a:pos x="41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139">
                  <a:moveTo>
                    <a:pt x="33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16" y="139"/>
                  </a:lnTo>
                  <a:lnTo>
                    <a:pt x="16" y="76"/>
                  </a:lnTo>
                  <a:lnTo>
                    <a:pt x="19" y="76"/>
                  </a:lnTo>
                  <a:lnTo>
                    <a:pt x="19" y="63"/>
                  </a:lnTo>
                  <a:lnTo>
                    <a:pt x="16" y="63"/>
                  </a:lnTo>
                  <a:lnTo>
                    <a:pt x="16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7" y="13"/>
                  </a:lnTo>
                  <a:lnTo>
                    <a:pt x="42" y="15"/>
                  </a:lnTo>
                  <a:lnTo>
                    <a:pt x="45" y="16"/>
                  </a:lnTo>
                  <a:lnTo>
                    <a:pt x="49" y="19"/>
                  </a:lnTo>
                  <a:lnTo>
                    <a:pt x="51" y="22"/>
                  </a:lnTo>
                  <a:lnTo>
                    <a:pt x="54" y="26"/>
                  </a:lnTo>
                  <a:lnTo>
                    <a:pt x="55" y="32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5" y="44"/>
                  </a:lnTo>
                  <a:lnTo>
                    <a:pt x="54" y="49"/>
                  </a:lnTo>
                  <a:lnTo>
                    <a:pt x="51" y="54"/>
                  </a:lnTo>
                  <a:lnTo>
                    <a:pt x="49" y="57"/>
                  </a:lnTo>
                  <a:lnTo>
                    <a:pt x="45" y="60"/>
                  </a:lnTo>
                  <a:lnTo>
                    <a:pt x="42" y="62"/>
                  </a:lnTo>
                  <a:lnTo>
                    <a:pt x="37" y="63"/>
                  </a:lnTo>
                  <a:lnTo>
                    <a:pt x="31" y="63"/>
                  </a:lnTo>
                  <a:lnTo>
                    <a:pt x="19" y="63"/>
                  </a:lnTo>
                  <a:lnTo>
                    <a:pt x="19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41" y="75"/>
                  </a:lnTo>
                  <a:lnTo>
                    <a:pt x="48" y="74"/>
                  </a:lnTo>
                  <a:lnTo>
                    <a:pt x="55" y="70"/>
                  </a:lnTo>
                  <a:lnTo>
                    <a:pt x="59" y="66"/>
                  </a:lnTo>
                  <a:lnTo>
                    <a:pt x="64" y="60"/>
                  </a:lnTo>
                  <a:lnTo>
                    <a:pt x="68" y="54"/>
                  </a:lnTo>
                  <a:lnTo>
                    <a:pt x="69" y="47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9" y="30"/>
                  </a:lnTo>
                  <a:lnTo>
                    <a:pt x="68" y="22"/>
                  </a:lnTo>
                  <a:lnTo>
                    <a:pt x="64" y="16"/>
                  </a:lnTo>
                  <a:lnTo>
                    <a:pt x="59" y="10"/>
                  </a:lnTo>
                  <a:lnTo>
                    <a:pt x="55" y="6"/>
                  </a:lnTo>
                  <a:lnTo>
                    <a:pt x="48" y="3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5290" y="4138"/>
              <a:ext cx="14" cy="3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" y="1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0" y="6"/>
                </a:cxn>
                <a:cxn ang="0">
                  <a:pos x="26" y="2"/>
                </a:cxn>
                <a:cxn ang="0">
                  <a:pos x="33" y="0"/>
                </a:cxn>
                <a:cxn ang="0">
                  <a:pos x="41" y="0"/>
                </a:cxn>
                <a:cxn ang="0">
                  <a:pos x="41" y="13"/>
                </a:cxn>
                <a:cxn ang="0">
                  <a:pos x="41" y="13"/>
                </a:cxn>
                <a:cxn ang="0">
                  <a:pos x="33" y="13"/>
                </a:cxn>
                <a:cxn ang="0">
                  <a:pos x="26" y="17"/>
                </a:cxn>
                <a:cxn ang="0">
                  <a:pos x="20" y="21"/>
                </a:cxn>
                <a:cxn ang="0">
                  <a:pos x="14" y="31"/>
                </a:cxn>
                <a:cxn ang="0">
                  <a:pos x="14" y="102"/>
                </a:cxn>
                <a:cxn ang="0">
                  <a:pos x="0" y="102"/>
                </a:cxn>
                <a:cxn ang="0">
                  <a:pos x="0" y="1"/>
                </a:cxn>
              </a:cxnLst>
              <a:rect l="0" t="0" r="r" b="b"/>
              <a:pathLst>
                <a:path w="41" h="102">
                  <a:moveTo>
                    <a:pt x="0" y="1"/>
                  </a:moveTo>
                  <a:lnTo>
                    <a:pt x="14" y="1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0" y="6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33" y="13"/>
                  </a:lnTo>
                  <a:lnTo>
                    <a:pt x="26" y="17"/>
                  </a:lnTo>
                  <a:lnTo>
                    <a:pt x="20" y="21"/>
                  </a:lnTo>
                  <a:lnTo>
                    <a:pt x="14" y="31"/>
                  </a:lnTo>
                  <a:lnTo>
                    <a:pt x="14" y="102"/>
                  </a:lnTo>
                  <a:lnTo>
                    <a:pt x="0" y="1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7" name="Freeform 52"/>
            <p:cNvSpPr>
              <a:spLocks/>
            </p:cNvSpPr>
            <p:nvPr/>
          </p:nvSpPr>
          <p:spPr bwMode="auto">
            <a:xfrm>
              <a:off x="5305" y="4138"/>
              <a:ext cx="21" cy="3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8" y="2"/>
                </a:cxn>
                <a:cxn ang="0">
                  <a:pos x="8" y="12"/>
                </a:cxn>
                <a:cxn ang="0">
                  <a:pos x="2" y="29"/>
                </a:cxn>
                <a:cxn ang="0">
                  <a:pos x="0" y="51"/>
                </a:cxn>
                <a:cxn ang="0">
                  <a:pos x="1" y="64"/>
                </a:cxn>
                <a:cxn ang="0">
                  <a:pos x="5" y="84"/>
                </a:cxn>
                <a:cxn ang="0">
                  <a:pos x="12" y="96"/>
                </a:cxn>
                <a:cxn ang="0">
                  <a:pos x="24" y="103"/>
                </a:cxn>
                <a:cxn ang="0">
                  <a:pos x="31" y="93"/>
                </a:cxn>
                <a:cxn ang="0">
                  <a:pos x="27" y="91"/>
                </a:cxn>
                <a:cxn ang="0">
                  <a:pos x="20" y="88"/>
                </a:cxn>
                <a:cxn ang="0">
                  <a:pos x="17" y="78"/>
                </a:cxn>
                <a:cxn ang="0">
                  <a:pos x="14" y="51"/>
                </a:cxn>
                <a:cxn ang="0">
                  <a:pos x="15" y="31"/>
                </a:cxn>
                <a:cxn ang="0">
                  <a:pos x="18" y="19"/>
                </a:cxn>
                <a:cxn ang="0">
                  <a:pos x="24" y="13"/>
                </a:cxn>
                <a:cxn ang="0">
                  <a:pos x="31" y="11"/>
                </a:cxn>
                <a:cxn ang="0">
                  <a:pos x="36" y="12"/>
                </a:cxn>
                <a:cxn ang="0">
                  <a:pos x="42" y="16"/>
                </a:cxn>
                <a:cxn ang="0">
                  <a:pos x="45" y="24"/>
                </a:cxn>
                <a:cxn ang="0">
                  <a:pos x="47" y="51"/>
                </a:cxn>
                <a:cxn ang="0">
                  <a:pos x="46" y="72"/>
                </a:cxn>
                <a:cxn ang="0">
                  <a:pos x="44" y="84"/>
                </a:cxn>
                <a:cxn ang="0">
                  <a:pos x="38" y="90"/>
                </a:cxn>
                <a:cxn ang="0">
                  <a:pos x="31" y="93"/>
                </a:cxn>
                <a:cxn ang="0">
                  <a:pos x="31" y="93"/>
                </a:cxn>
                <a:cxn ang="0">
                  <a:pos x="31" y="103"/>
                </a:cxn>
                <a:cxn ang="0">
                  <a:pos x="31" y="103"/>
                </a:cxn>
                <a:cxn ang="0">
                  <a:pos x="45" y="101"/>
                </a:cxn>
                <a:cxn ang="0">
                  <a:pos x="55" y="91"/>
                </a:cxn>
                <a:cxn ang="0">
                  <a:pos x="59" y="75"/>
                </a:cxn>
                <a:cxn ang="0">
                  <a:pos x="62" y="51"/>
                </a:cxn>
                <a:cxn ang="0">
                  <a:pos x="61" y="39"/>
                </a:cxn>
                <a:cxn ang="0">
                  <a:pos x="57" y="19"/>
                </a:cxn>
                <a:cxn ang="0">
                  <a:pos x="50" y="7"/>
                </a:cxn>
                <a:cxn ang="0">
                  <a:pos x="38" y="0"/>
                </a:cxn>
                <a:cxn ang="0">
                  <a:pos x="31" y="0"/>
                </a:cxn>
              </a:cxnLst>
              <a:rect l="0" t="0" r="r" b="b"/>
              <a:pathLst>
                <a:path w="62" h="103">
                  <a:moveTo>
                    <a:pt x="31" y="0"/>
                  </a:moveTo>
                  <a:lnTo>
                    <a:pt x="31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5" y="19"/>
                  </a:lnTo>
                  <a:lnTo>
                    <a:pt x="2" y="29"/>
                  </a:lnTo>
                  <a:lnTo>
                    <a:pt x="1" y="3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64"/>
                  </a:lnTo>
                  <a:lnTo>
                    <a:pt x="2" y="75"/>
                  </a:lnTo>
                  <a:lnTo>
                    <a:pt x="5" y="84"/>
                  </a:lnTo>
                  <a:lnTo>
                    <a:pt x="8" y="91"/>
                  </a:lnTo>
                  <a:lnTo>
                    <a:pt x="12" y="96"/>
                  </a:lnTo>
                  <a:lnTo>
                    <a:pt x="18" y="101"/>
                  </a:lnTo>
                  <a:lnTo>
                    <a:pt x="24" y="103"/>
                  </a:lnTo>
                  <a:lnTo>
                    <a:pt x="31" y="10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27" y="91"/>
                  </a:lnTo>
                  <a:lnTo>
                    <a:pt x="24" y="90"/>
                  </a:lnTo>
                  <a:lnTo>
                    <a:pt x="20" y="88"/>
                  </a:lnTo>
                  <a:lnTo>
                    <a:pt x="18" y="84"/>
                  </a:lnTo>
                  <a:lnTo>
                    <a:pt x="17" y="78"/>
                  </a:lnTo>
                  <a:lnTo>
                    <a:pt x="15" y="72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5" y="31"/>
                  </a:lnTo>
                  <a:lnTo>
                    <a:pt x="17" y="24"/>
                  </a:lnTo>
                  <a:lnTo>
                    <a:pt x="18" y="19"/>
                  </a:lnTo>
                  <a:lnTo>
                    <a:pt x="20" y="16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6" y="12"/>
                  </a:lnTo>
                  <a:lnTo>
                    <a:pt x="38" y="13"/>
                  </a:lnTo>
                  <a:lnTo>
                    <a:pt x="42" y="16"/>
                  </a:lnTo>
                  <a:lnTo>
                    <a:pt x="44" y="19"/>
                  </a:lnTo>
                  <a:lnTo>
                    <a:pt x="45" y="24"/>
                  </a:lnTo>
                  <a:lnTo>
                    <a:pt x="46" y="31"/>
                  </a:lnTo>
                  <a:lnTo>
                    <a:pt x="47" y="51"/>
                  </a:lnTo>
                  <a:lnTo>
                    <a:pt x="47" y="51"/>
                  </a:lnTo>
                  <a:lnTo>
                    <a:pt x="46" y="72"/>
                  </a:lnTo>
                  <a:lnTo>
                    <a:pt x="45" y="79"/>
                  </a:lnTo>
                  <a:lnTo>
                    <a:pt x="44" y="84"/>
                  </a:lnTo>
                  <a:lnTo>
                    <a:pt x="42" y="88"/>
                  </a:lnTo>
                  <a:lnTo>
                    <a:pt x="38" y="90"/>
                  </a:lnTo>
                  <a:lnTo>
                    <a:pt x="36" y="91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8" y="103"/>
                  </a:lnTo>
                  <a:lnTo>
                    <a:pt x="45" y="101"/>
                  </a:lnTo>
                  <a:lnTo>
                    <a:pt x="50" y="96"/>
                  </a:lnTo>
                  <a:lnTo>
                    <a:pt x="55" y="91"/>
                  </a:lnTo>
                  <a:lnTo>
                    <a:pt x="57" y="84"/>
                  </a:lnTo>
                  <a:lnTo>
                    <a:pt x="59" y="75"/>
                  </a:lnTo>
                  <a:lnTo>
                    <a:pt x="61" y="64"/>
                  </a:lnTo>
                  <a:lnTo>
                    <a:pt x="62" y="51"/>
                  </a:lnTo>
                  <a:lnTo>
                    <a:pt x="62" y="51"/>
                  </a:lnTo>
                  <a:lnTo>
                    <a:pt x="61" y="39"/>
                  </a:lnTo>
                  <a:lnTo>
                    <a:pt x="59" y="29"/>
                  </a:lnTo>
                  <a:lnTo>
                    <a:pt x="57" y="19"/>
                  </a:lnTo>
                  <a:lnTo>
                    <a:pt x="55" y="12"/>
                  </a:lnTo>
                  <a:lnTo>
                    <a:pt x="50" y="7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8" name="Freeform 53"/>
            <p:cNvSpPr>
              <a:spLocks/>
            </p:cNvSpPr>
            <p:nvPr/>
          </p:nvSpPr>
          <p:spPr bwMode="auto">
            <a:xfrm>
              <a:off x="5327" y="4128"/>
              <a:ext cx="15" cy="4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13" y="33"/>
                </a:cxn>
                <a:cxn ang="0">
                  <a:pos x="13" y="0"/>
                </a:cxn>
                <a:cxn ang="0">
                  <a:pos x="28" y="0"/>
                </a:cxn>
                <a:cxn ang="0">
                  <a:pos x="28" y="33"/>
                </a:cxn>
                <a:cxn ang="0">
                  <a:pos x="45" y="33"/>
                </a:cxn>
                <a:cxn ang="0">
                  <a:pos x="45" y="45"/>
                </a:cxn>
                <a:cxn ang="0">
                  <a:pos x="28" y="45"/>
                </a:cxn>
                <a:cxn ang="0">
                  <a:pos x="28" y="115"/>
                </a:cxn>
                <a:cxn ang="0">
                  <a:pos x="28" y="115"/>
                </a:cxn>
                <a:cxn ang="0">
                  <a:pos x="28" y="119"/>
                </a:cxn>
                <a:cxn ang="0">
                  <a:pos x="30" y="122"/>
                </a:cxn>
                <a:cxn ang="0">
                  <a:pos x="32" y="125"/>
                </a:cxn>
                <a:cxn ang="0">
                  <a:pos x="37" y="126"/>
                </a:cxn>
                <a:cxn ang="0">
                  <a:pos x="37" y="126"/>
                </a:cxn>
                <a:cxn ang="0">
                  <a:pos x="42" y="125"/>
                </a:cxn>
                <a:cxn ang="0">
                  <a:pos x="45" y="123"/>
                </a:cxn>
                <a:cxn ang="0">
                  <a:pos x="45" y="134"/>
                </a:cxn>
                <a:cxn ang="0">
                  <a:pos x="45" y="134"/>
                </a:cxn>
                <a:cxn ang="0">
                  <a:pos x="40" y="135"/>
                </a:cxn>
                <a:cxn ang="0">
                  <a:pos x="32" y="135"/>
                </a:cxn>
                <a:cxn ang="0">
                  <a:pos x="32" y="135"/>
                </a:cxn>
                <a:cxn ang="0">
                  <a:pos x="24" y="134"/>
                </a:cxn>
                <a:cxn ang="0">
                  <a:pos x="21" y="133"/>
                </a:cxn>
                <a:cxn ang="0">
                  <a:pos x="18" y="130"/>
                </a:cxn>
                <a:cxn ang="0">
                  <a:pos x="16" y="128"/>
                </a:cxn>
                <a:cxn ang="0">
                  <a:pos x="15" y="123"/>
                </a:cxn>
                <a:cxn ang="0">
                  <a:pos x="13" y="114"/>
                </a:cxn>
                <a:cxn ang="0">
                  <a:pos x="13" y="45"/>
                </a:cxn>
                <a:cxn ang="0">
                  <a:pos x="0" y="45"/>
                </a:cxn>
                <a:cxn ang="0">
                  <a:pos x="0" y="33"/>
                </a:cxn>
              </a:cxnLst>
              <a:rect l="0" t="0" r="r" b="b"/>
              <a:pathLst>
                <a:path w="45" h="135">
                  <a:moveTo>
                    <a:pt x="0" y="33"/>
                  </a:moveTo>
                  <a:lnTo>
                    <a:pt x="13" y="33"/>
                  </a:lnTo>
                  <a:lnTo>
                    <a:pt x="13" y="0"/>
                  </a:lnTo>
                  <a:lnTo>
                    <a:pt x="28" y="0"/>
                  </a:lnTo>
                  <a:lnTo>
                    <a:pt x="28" y="33"/>
                  </a:lnTo>
                  <a:lnTo>
                    <a:pt x="45" y="33"/>
                  </a:lnTo>
                  <a:lnTo>
                    <a:pt x="45" y="45"/>
                  </a:lnTo>
                  <a:lnTo>
                    <a:pt x="28" y="45"/>
                  </a:lnTo>
                  <a:lnTo>
                    <a:pt x="28" y="115"/>
                  </a:lnTo>
                  <a:lnTo>
                    <a:pt x="28" y="115"/>
                  </a:lnTo>
                  <a:lnTo>
                    <a:pt x="28" y="119"/>
                  </a:lnTo>
                  <a:lnTo>
                    <a:pt x="30" y="122"/>
                  </a:lnTo>
                  <a:lnTo>
                    <a:pt x="32" y="125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42" y="125"/>
                  </a:lnTo>
                  <a:lnTo>
                    <a:pt x="45" y="123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40" y="135"/>
                  </a:lnTo>
                  <a:lnTo>
                    <a:pt x="32" y="135"/>
                  </a:lnTo>
                  <a:lnTo>
                    <a:pt x="32" y="135"/>
                  </a:lnTo>
                  <a:lnTo>
                    <a:pt x="24" y="134"/>
                  </a:lnTo>
                  <a:lnTo>
                    <a:pt x="21" y="133"/>
                  </a:lnTo>
                  <a:lnTo>
                    <a:pt x="18" y="130"/>
                  </a:lnTo>
                  <a:lnTo>
                    <a:pt x="16" y="128"/>
                  </a:lnTo>
                  <a:lnTo>
                    <a:pt x="15" y="123"/>
                  </a:lnTo>
                  <a:lnTo>
                    <a:pt x="13" y="114"/>
                  </a:lnTo>
                  <a:lnTo>
                    <a:pt x="13" y="45"/>
                  </a:lnTo>
                  <a:lnTo>
                    <a:pt x="0" y="4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9" name="Freeform 54"/>
            <p:cNvSpPr>
              <a:spLocks/>
            </p:cNvSpPr>
            <p:nvPr/>
          </p:nvSpPr>
          <p:spPr bwMode="auto">
            <a:xfrm>
              <a:off x="5345" y="4138"/>
              <a:ext cx="21" cy="35"/>
            </a:xfrm>
            <a:custGeom>
              <a:avLst/>
              <a:gdLst/>
              <a:ahLst/>
              <a:cxnLst>
                <a:cxn ang="0">
                  <a:pos x="50" y="74"/>
                </a:cxn>
                <a:cxn ang="0">
                  <a:pos x="44" y="85"/>
                </a:cxn>
                <a:cxn ang="0">
                  <a:pos x="39" y="90"/>
                </a:cxn>
                <a:cxn ang="0">
                  <a:pos x="32" y="93"/>
                </a:cxn>
                <a:cxn ang="0">
                  <a:pos x="28" y="91"/>
                </a:cxn>
                <a:cxn ang="0">
                  <a:pos x="21" y="88"/>
                </a:cxn>
                <a:cxn ang="0">
                  <a:pos x="17" y="81"/>
                </a:cxn>
                <a:cxn ang="0">
                  <a:pos x="14" y="59"/>
                </a:cxn>
                <a:cxn ang="0">
                  <a:pos x="28" y="53"/>
                </a:cxn>
                <a:cxn ang="0">
                  <a:pos x="14" y="43"/>
                </a:cxn>
                <a:cxn ang="0">
                  <a:pos x="15" y="27"/>
                </a:cxn>
                <a:cxn ang="0">
                  <a:pos x="19" y="18"/>
                </a:cxn>
                <a:cxn ang="0">
                  <a:pos x="24" y="13"/>
                </a:cxn>
                <a:cxn ang="0">
                  <a:pos x="31" y="11"/>
                </a:cxn>
                <a:cxn ang="0">
                  <a:pos x="34" y="12"/>
                </a:cxn>
                <a:cxn ang="0">
                  <a:pos x="41" y="16"/>
                </a:cxn>
                <a:cxn ang="0">
                  <a:pos x="45" y="23"/>
                </a:cxn>
                <a:cxn ang="0">
                  <a:pos x="47" y="43"/>
                </a:cxn>
                <a:cxn ang="0">
                  <a:pos x="28" y="53"/>
                </a:cxn>
                <a:cxn ang="0">
                  <a:pos x="62" y="48"/>
                </a:cxn>
                <a:cxn ang="0">
                  <a:pos x="60" y="37"/>
                </a:cxn>
                <a:cxn ang="0">
                  <a:pos x="57" y="20"/>
                </a:cxn>
                <a:cxn ang="0">
                  <a:pos x="50" y="7"/>
                </a:cxn>
                <a:cxn ang="0">
                  <a:pos x="38" y="0"/>
                </a:cxn>
                <a:cxn ang="0">
                  <a:pos x="31" y="0"/>
                </a:cxn>
                <a:cxn ang="0">
                  <a:pos x="17" y="2"/>
                </a:cxn>
                <a:cxn ang="0">
                  <a:pos x="7" y="12"/>
                </a:cxn>
                <a:cxn ang="0">
                  <a:pos x="2" y="29"/>
                </a:cxn>
                <a:cxn ang="0">
                  <a:pos x="0" y="51"/>
                </a:cxn>
                <a:cxn ang="0">
                  <a:pos x="0" y="64"/>
                </a:cxn>
                <a:cxn ang="0">
                  <a:pos x="4" y="84"/>
                </a:cxn>
                <a:cxn ang="0">
                  <a:pos x="12" y="96"/>
                </a:cxn>
                <a:cxn ang="0">
                  <a:pos x="24" y="103"/>
                </a:cxn>
                <a:cxn ang="0">
                  <a:pos x="31" y="103"/>
                </a:cxn>
                <a:cxn ang="0">
                  <a:pos x="43" y="101"/>
                </a:cxn>
                <a:cxn ang="0">
                  <a:pos x="52" y="95"/>
                </a:cxn>
                <a:cxn ang="0">
                  <a:pos x="59" y="85"/>
                </a:cxn>
                <a:cxn ang="0">
                  <a:pos x="63" y="75"/>
                </a:cxn>
              </a:cxnLst>
              <a:rect l="0" t="0" r="r" b="b"/>
              <a:pathLst>
                <a:path w="63" h="103">
                  <a:moveTo>
                    <a:pt x="50" y="74"/>
                  </a:moveTo>
                  <a:lnTo>
                    <a:pt x="50" y="74"/>
                  </a:lnTo>
                  <a:lnTo>
                    <a:pt x="47" y="79"/>
                  </a:lnTo>
                  <a:lnTo>
                    <a:pt x="44" y="85"/>
                  </a:lnTo>
                  <a:lnTo>
                    <a:pt x="41" y="89"/>
                  </a:lnTo>
                  <a:lnTo>
                    <a:pt x="39" y="90"/>
                  </a:lnTo>
                  <a:lnTo>
                    <a:pt x="37" y="91"/>
                  </a:lnTo>
                  <a:lnTo>
                    <a:pt x="32" y="93"/>
                  </a:lnTo>
                  <a:lnTo>
                    <a:pt x="32" y="93"/>
                  </a:lnTo>
                  <a:lnTo>
                    <a:pt x="28" y="91"/>
                  </a:lnTo>
                  <a:lnTo>
                    <a:pt x="24" y="90"/>
                  </a:lnTo>
                  <a:lnTo>
                    <a:pt x="21" y="8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5"/>
                  </a:lnTo>
                  <a:lnTo>
                    <a:pt x="14" y="59"/>
                  </a:lnTo>
                  <a:lnTo>
                    <a:pt x="14" y="53"/>
                  </a:lnTo>
                  <a:lnTo>
                    <a:pt x="28" y="53"/>
                  </a:lnTo>
                  <a:lnTo>
                    <a:pt x="28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5" y="27"/>
                  </a:lnTo>
                  <a:lnTo>
                    <a:pt x="17" y="23"/>
                  </a:lnTo>
                  <a:lnTo>
                    <a:pt x="19" y="18"/>
                  </a:lnTo>
                  <a:lnTo>
                    <a:pt x="21" y="14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4" y="12"/>
                  </a:lnTo>
                  <a:lnTo>
                    <a:pt x="38" y="13"/>
                  </a:lnTo>
                  <a:lnTo>
                    <a:pt x="41" y="16"/>
                  </a:lnTo>
                  <a:lnTo>
                    <a:pt x="44" y="19"/>
                  </a:lnTo>
                  <a:lnTo>
                    <a:pt x="45" y="23"/>
                  </a:lnTo>
                  <a:lnTo>
                    <a:pt x="46" y="29"/>
                  </a:lnTo>
                  <a:lnTo>
                    <a:pt x="47" y="43"/>
                  </a:lnTo>
                  <a:lnTo>
                    <a:pt x="28" y="43"/>
                  </a:lnTo>
                  <a:lnTo>
                    <a:pt x="28" y="53"/>
                  </a:lnTo>
                  <a:lnTo>
                    <a:pt x="62" y="53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0" y="37"/>
                  </a:lnTo>
                  <a:lnTo>
                    <a:pt x="59" y="27"/>
                  </a:lnTo>
                  <a:lnTo>
                    <a:pt x="57" y="20"/>
                  </a:lnTo>
                  <a:lnTo>
                    <a:pt x="53" y="13"/>
                  </a:lnTo>
                  <a:lnTo>
                    <a:pt x="50" y="7"/>
                  </a:lnTo>
                  <a:lnTo>
                    <a:pt x="44" y="4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7" y="2"/>
                  </a:lnTo>
                  <a:lnTo>
                    <a:pt x="12" y="7"/>
                  </a:lnTo>
                  <a:lnTo>
                    <a:pt x="7" y="12"/>
                  </a:lnTo>
                  <a:lnTo>
                    <a:pt x="4" y="19"/>
                  </a:lnTo>
                  <a:lnTo>
                    <a:pt x="2" y="29"/>
                  </a:lnTo>
                  <a:lnTo>
                    <a:pt x="0" y="3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64"/>
                  </a:lnTo>
                  <a:lnTo>
                    <a:pt x="2" y="75"/>
                  </a:lnTo>
                  <a:lnTo>
                    <a:pt x="4" y="84"/>
                  </a:lnTo>
                  <a:lnTo>
                    <a:pt x="7" y="91"/>
                  </a:lnTo>
                  <a:lnTo>
                    <a:pt x="12" y="96"/>
                  </a:lnTo>
                  <a:lnTo>
                    <a:pt x="17" y="101"/>
                  </a:lnTo>
                  <a:lnTo>
                    <a:pt x="24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7" y="103"/>
                  </a:lnTo>
                  <a:lnTo>
                    <a:pt x="43" y="101"/>
                  </a:lnTo>
                  <a:lnTo>
                    <a:pt x="49" y="98"/>
                  </a:lnTo>
                  <a:lnTo>
                    <a:pt x="52" y="95"/>
                  </a:lnTo>
                  <a:lnTo>
                    <a:pt x="56" y="90"/>
                  </a:lnTo>
                  <a:lnTo>
                    <a:pt x="59" y="85"/>
                  </a:lnTo>
                  <a:lnTo>
                    <a:pt x="60" y="81"/>
                  </a:lnTo>
                  <a:lnTo>
                    <a:pt x="63" y="75"/>
                  </a:lnTo>
                  <a:lnTo>
                    <a:pt x="50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55"/>
            <p:cNvSpPr>
              <a:spLocks/>
            </p:cNvSpPr>
            <p:nvPr/>
          </p:nvSpPr>
          <p:spPr bwMode="auto">
            <a:xfrm>
              <a:off x="5370" y="4138"/>
              <a:ext cx="20" cy="35"/>
            </a:xfrm>
            <a:custGeom>
              <a:avLst/>
              <a:gdLst/>
              <a:ahLst/>
              <a:cxnLst>
                <a:cxn ang="0">
                  <a:pos x="46" y="31"/>
                </a:cxn>
                <a:cxn ang="0">
                  <a:pos x="41" y="16"/>
                </a:cxn>
                <a:cxn ang="0">
                  <a:pos x="36" y="12"/>
                </a:cxn>
                <a:cxn ang="0">
                  <a:pos x="30" y="11"/>
                </a:cxn>
                <a:cxn ang="0">
                  <a:pos x="22" y="13"/>
                </a:cxn>
                <a:cxn ang="0">
                  <a:pos x="17" y="19"/>
                </a:cxn>
                <a:cxn ang="0">
                  <a:pos x="15" y="31"/>
                </a:cxn>
                <a:cxn ang="0">
                  <a:pos x="14" y="51"/>
                </a:cxn>
                <a:cxn ang="0">
                  <a:pos x="16" y="79"/>
                </a:cxn>
                <a:cxn ang="0">
                  <a:pos x="20" y="88"/>
                </a:cxn>
                <a:cxn ang="0">
                  <a:pos x="26" y="91"/>
                </a:cxn>
                <a:cxn ang="0">
                  <a:pos x="30" y="93"/>
                </a:cxn>
                <a:cxn ang="0">
                  <a:pos x="39" y="90"/>
                </a:cxn>
                <a:cxn ang="0">
                  <a:pos x="45" y="81"/>
                </a:cxn>
                <a:cxn ang="0">
                  <a:pos x="60" y="70"/>
                </a:cxn>
                <a:cxn ang="0">
                  <a:pos x="59" y="77"/>
                </a:cxn>
                <a:cxn ang="0">
                  <a:pos x="54" y="89"/>
                </a:cxn>
                <a:cxn ang="0">
                  <a:pos x="47" y="98"/>
                </a:cxn>
                <a:cxn ang="0">
                  <a:pos x="36" y="103"/>
                </a:cxn>
                <a:cxn ang="0">
                  <a:pos x="30" y="103"/>
                </a:cxn>
                <a:cxn ang="0">
                  <a:pos x="16" y="101"/>
                </a:cxn>
                <a:cxn ang="0">
                  <a:pos x="7" y="91"/>
                </a:cxn>
                <a:cxn ang="0">
                  <a:pos x="2" y="75"/>
                </a:cxn>
                <a:cxn ang="0">
                  <a:pos x="0" y="51"/>
                </a:cxn>
                <a:cxn ang="0">
                  <a:pos x="0" y="39"/>
                </a:cxn>
                <a:cxn ang="0">
                  <a:pos x="4" y="19"/>
                </a:cxn>
                <a:cxn ang="0">
                  <a:pos x="11" y="7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42" y="2"/>
                </a:cxn>
                <a:cxn ang="0">
                  <a:pos x="51" y="8"/>
                </a:cxn>
                <a:cxn ang="0">
                  <a:pos x="57" y="18"/>
                </a:cxn>
                <a:cxn ang="0">
                  <a:pos x="60" y="31"/>
                </a:cxn>
              </a:cxnLst>
              <a:rect l="0" t="0" r="r" b="b"/>
              <a:pathLst>
                <a:path w="60" h="103">
                  <a:moveTo>
                    <a:pt x="46" y="31"/>
                  </a:moveTo>
                  <a:lnTo>
                    <a:pt x="46" y="31"/>
                  </a:lnTo>
                  <a:lnTo>
                    <a:pt x="45" y="21"/>
                  </a:lnTo>
                  <a:lnTo>
                    <a:pt x="41" y="16"/>
                  </a:lnTo>
                  <a:lnTo>
                    <a:pt x="39" y="13"/>
                  </a:lnTo>
                  <a:lnTo>
                    <a:pt x="36" y="12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26" y="12"/>
                  </a:lnTo>
                  <a:lnTo>
                    <a:pt x="22" y="13"/>
                  </a:lnTo>
                  <a:lnTo>
                    <a:pt x="20" y="16"/>
                  </a:lnTo>
                  <a:lnTo>
                    <a:pt x="17" y="19"/>
                  </a:lnTo>
                  <a:lnTo>
                    <a:pt x="16" y="24"/>
                  </a:lnTo>
                  <a:lnTo>
                    <a:pt x="15" y="31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5" y="72"/>
                  </a:lnTo>
                  <a:lnTo>
                    <a:pt x="16" y="79"/>
                  </a:lnTo>
                  <a:lnTo>
                    <a:pt x="17" y="84"/>
                  </a:lnTo>
                  <a:lnTo>
                    <a:pt x="20" y="88"/>
                  </a:lnTo>
                  <a:lnTo>
                    <a:pt x="22" y="90"/>
                  </a:lnTo>
                  <a:lnTo>
                    <a:pt x="26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6" y="91"/>
                  </a:lnTo>
                  <a:lnTo>
                    <a:pt x="39" y="90"/>
                  </a:lnTo>
                  <a:lnTo>
                    <a:pt x="41" y="88"/>
                  </a:lnTo>
                  <a:lnTo>
                    <a:pt x="45" y="81"/>
                  </a:lnTo>
                  <a:lnTo>
                    <a:pt x="46" y="70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9" y="77"/>
                  </a:lnTo>
                  <a:lnTo>
                    <a:pt x="57" y="83"/>
                  </a:lnTo>
                  <a:lnTo>
                    <a:pt x="54" y="89"/>
                  </a:lnTo>
                  <a:lnTo>
                    <a:pt x="51" y="94"/>
                  </a:lnTo>
                  <a:lnTo>
                    <a:pt x="47" y="98"/>
                  </a:lnTo>
                  <a:lnTo>
                    <a:pt x="42" y="101"/>
                  </a:lnTo>
                  <a:lnTo>
                    <a:pt x="36" y="103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23" y="103"/>
                  </a:lnTo>
                  <a:lnTo>
                    <a:pt x="16" y="101"/>
                  </a:lnTo>
                  <a:lnTo>
                    <a:pt x="11" y="96"/>
                  </a:lnTo>
                  <a:lnTo>
                    <a:pt x="7" y="91"/>
                  </a:lnTo>
                  <a:lnTo>
                    <a:pt x="4" y="84"/>
                  </a:lnTo>
                  <a:lnTo>
                    <a:pt x="2" y="75"/>
                  </a:lnTo>
                  <a:lnTo>
                    <a:pt x="0" y="64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39"/>
                  </a:lnTo>
                  <a:lnTo>
                    <a:pt x="2" y="29"/>
                  </a:lnTo>
                  <a:lnTo>
                    <a:pt x="4" y="19"/>
                  </a:lnTo>
                  <a:lnTo>
                    <a:pt x="7" y="12"/>
                  </a:lnTo>
                  <a:lnTo>
                    <a:pt x="11" y="7"/>
                  </a:lnTo>
                  <a:lnTo>
                    <a:pt x="16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7" y="5"/>
                  </a:lnTo>
                  <a:lnTo>
                    <a:pt x="51" y="8"/>
                  </a:lnTo>
                  <a:lnTo>
                    <a:pt x="54" y="13"/>
                  </a:lnTo>
                  <a:lnTo>
                    <a:pt x="57" y="18"/>
                  </a:lnTo>
                  <a:lnTo>
                    <a:pt x="58" y="24"/>
                  </a:lnTo>
                  <a:lnTo>
                    <a:pt x="60" y="31"/>
                  </a:lnTo>
                  <a:lnTo>
                    <a:pt x="46" y="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1" name="Freeform 56"/>
            <p:cNvSpPr>
              <a:spLocks/>
            </p:cNvSpPr>
            <p:nvPr/>
          </p:nvSpPr>
          <p:spPr bwMode="auto">
            <a:xfrm>
              <a:off x="5392" y="4128"/>
              <a:ext cx="15" cy="4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13" y="33"/>
                </a:cxn>
                <a:cxn ang="0">
                  <a:pos x="13" y="0"/>
                </a:cxn>
                <a:cxn ang="0">
                  <a:pos x="27" y="0"/>
                </a:cxn>
                <a:cxn ang="0">
                  <a:pos x="27" y="33"/>
                </a:cxn>
                <a:cxn ang="0">
                  <a:pos x="45" y="33"/>
                </a:cxn>
                <a:cxn ang="0">
                  <a:pos x="45" y="45"/>
                </a:cxn>
                <a:cxn ang="0">
                  <a:pos x="27" y="45"/>
                </a:cxn>
                <a:cxn ang="0">
                  <a:pos x="27" y="115"/>
                </a:cxn>
                <a:cxn ang="0">
                  <a:pos x="27" y="115"/>
                </a:cxn>
                <a:cxn ang="0">
                  <a:pos x="27" y="119"/>
                </a:cxn>
                <a:cxn ang="0">
                  <a:pos x="30" y="122"/>
                </a:cxn>
                <a:cxn ang="0">
                  <a:pos x="32" y="125"/>
                </a:cxn>
                <a:cxn ang="0">
                  <a:pos x="37" y="126"/>
                </a:cxn>
                <a:cxn ang="0">
                  <a:pos x="37" y="126"/>
                </a:cxn>
                <a:cxn ang="0">
                  <a:pos x="42" y="125"/>
                </a:cxn>
                <a:cxn ang="0">
                  <a:pos x="45" y="123"/>
                </a:cxn>
                <a:cxn ang="0">
                  <a:pos x="45" y="134"/>
                </a:cxn>
                <a:cxn ang="0">
                  <a:pos x="45" y="134"/>
                </a:cxn>
                <a:cxn ang="0">
                  <a:pos x="39" y="135"/>
                </a:cxn>
                <a:cxn ang="0">
                  <a:pos x="32" y="135"/>
                </a:cxn>
                <a:cxn ang="0">
                  <a:pos x="32" y="135"/>
                </a:cxn>
                <a:cxn ang="0">
                  <a:pos x="24" y="134"/>
                </a:cxn>
                <a:cxn ang="0">
                  <a:pos x="20" y="133"/>
                </a:cxn>
                <a:cxn ang="0">
                  <a:pos x="18" y="130"/>
                </a:cxn>
                <a:cxn ang="0">
                  <a:pos x="15" y="128"/>
                </a:cxn>
                <a:cxn ang="0">
                  <a:pos x="14" y="123"/>
                </a:cxn>
                <a:cxn ang="0">
                  <a:pos x="13" y="114"/>
                </a:cxn>
                <a:cxn ang="0">
                  <a:pos x="13" y="45"/>
                </a:cxn>
                <a:cxn ang="0">
                  <a:pos x="0" y="45"/>
                </a:cxn>
                <a:cxn ang="0">
                  <a:pos x="0" y="33"/>
                </a:cxn>
              </a:cxnLst>
              <a:rect l="0" t="0" r="r" b="b"/>
              <a:pathLst>
                <a:path w="45" h="135">
                  <a:moveTo>
                    <a:pt x="0" y="33"/>
                  </a:moveTo>
                  <a:lnTo>
                    <a:pt x="13" y="33"/>
                  </a:lnTo>
                  <a:lnTo>
                    <a:pt x="13" y="0"/>
                  </a:lnTo>
                  <a:lnTo>
                    <a:pt x="27" y="0"/>
                  </a:lnTo>
                  <a:lnTo>
                    <a:pt x="27" y="33"/>
                  </a:lnTo>
                  <a:lnTo>
                    <a:pt x="45" y="33"/>
                  </a:lnTo>
                  <a:lnTo>
                    <a:pt x="45" y="45"/>
                  </a:lnTo>
                  <a:lnTo>
                    <a:pt x="27" y="45"/>
                  </a:lnTo>
                  <a:lnTo>
                    <a:pt x="27" y="115"/>
                  </a:lnTo>
                  <a:lnTo>
                    <a:pt x="27" y="115"/>
                  </a:lnTo>
                  <a:lnTo>
                    <a:pt x="27" y="119"/>
                  </a:lnTo>
                  <a:lnTo>
                    <a:pt x="30" y="122"/>
                  </a:lnTo>
                  <a:lnTo>
                    <a:pt x="32" y="125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42" y="125"/>
                  </a:lnTo>
                  <a:lnTo>
                    <a:pt x="45" y="123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39" y="135"/>
                  </a:lnTo>
                  <a:lnTo>
                    <a:pt x="32" y="135"/>
                  </a:lnTo>
                  <a:lnTo>
                    <a:pt x="32" y="135"/>
                  </a:lnTo>
                  <a:lnTo>
                    <a:pt x="24" y="134"/>
                  </a:lnTo>
                  <a:lnTo>
                    <a:pt x="20" y="133"/>
                  </a:lnTo>
                  <a:lnTo>
                    <a:pt x="18" y="130"/>
                  </a:lnTo>
                  <a:lnTo>
                    <a:pt x="15" y="128"/>
                  </a:lnTo>
                  <a:lnTo>
                    <a:pt x="14" y="123"/>
                  </a:lnTo>
                  <a:lnTo>
                    <a:pt x="13" y="114"/>
                  </a:lnTo>
                  <a:lnTo>
                    <a:pt x="13" y="45"/>
                  </a:lnTo>
                  <a:lnTo>
                    <a:pt x="0" y="4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2" name="Freeform 57"/>
            <p:cNvSpPr>
              <a:spLocks/>
            </p:cNvSpPr>
            <p:nvPr/>
          </p:nvSpPr>
          <p:spPr bwMode="auto">
            <a:xfrm>
              <a:off x="5412" y="4126"/>
              <a:ext cx="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0"/>
                </a:cxn>
                <a:cxn ang="0">
                  <a:pos x="14" y="1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8"/>
                </a:cxn>
                <a:cxn ang="0">
                  <a:pos x="14" y="38"/>
                </a:cxn>
                <a:cxn ang="0">
                  <a:pos x="14" y="139"/>
                </a:cxn>
                <a:cxn ang="0">
                  <a:pos x="0" y="139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14" h="139">
                  <a:moveTo>
                    <a:pt x="0" y="0"/>
                  </a:moveTo>
                  <a:lnTo>
                    <a:pt x="14" y="0"/>
                  </a:lnTo>
                  <a:lnTo>
                    <a:pt x="14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14" y="139"/>
                  </a:lnTo>
                  <a:lnTo>
                    <a:pt x="0" y="13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3" name="Freeform 58"/>
            <p:cNvSpPr>
              <a:spLocks/>
            </p:cNvSpPr>
            <p:nvPr/>
          </p:nvSpPr>
          <p:spPr bwMode="auto">
            <a:xfrm>
              <a:off x="5422" y="4138"/>
              <a:ext cx="20" cy="3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3" y="1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9" y="7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5" y="1"/>
                </a:cxn>
                <a:cxn ang="0">
                  <a:pos x="49" y="4"/>
                </a:cxn>
                <a:cxn ang="0">
                  <a:pos x="52" y="6"/>
                </a:cxn>
                <a:cxn ang="0">
                  <a:pos x="55" y="10"/>
                </a:cxn>
                <a:cxn ang="0">
                  <a:pos x="57" y="14"/>
                </a:cxn>
                <a:cxn ang="0">
                  <a:pos x="58" y="19"/>
                </a:cxn>
                <a:cxn ang="0">
                  <a:pos x="58" y="26"/>
                </a:cxn>
                <a:cxn ang="0">
                  <a:pos x="58" y="102"/>
                </a:cxn>
                <a:cxn ang="0">
                  <a:pos x="44" y="102"/>
                </a:cxn>
                <a:cxn ang="0">
                  <a:pos x="44" y="27"/>
                </a:cxn>
                <a:cxn ang="0">
                  <a:pos x="44" y="27"/>
                </a:cxn>
                <a:cxn ang="0">
                  <a:pos x="44" y="20"/>
                </a:cxn>
                <a:cxn ang="0">
                  <a:pos x="42" y="16"/>
                </a:cxn>
                <a:cxn ang="0">
                  <a:pos x="38" y="12"/>
                </a:cxn>
                <a:cxn ang="0">
                  <a:pos x="33" y="11"/>
                </a:cxn>
                <a:cxn ang="0">
                  <a:pos x="33" y="11"/>
                </a:cxn>
                <a:cxn ang="0">
                  <a:pos x="29" y="12"/>
                </a:cxn>
                <a:cxn ang="0">
                  <a:pos x="24" y="14"/>
                </a:cxn>
                <a:cxn ang="0">
                  <a:pos x="19" y="18"/>
                </a:cxn>
                <a:cxn ang="0">
                  <a:pos x="14" y="24"/>
                </a:cxn>
                <a:cxn ang="0">
                  <a:pos x="14" y="102"/>
                </a:cxn>
                <a:cxn ang="0">
                  <a:pos x="0" y="102"/>
                </a:cxn>
                <a:cxn ang="0">
                  <a:pos x="0" y="1"/>
                </a:cxn>
              </a:cxnLst>
              <a:rect l="0" t="0" r="r" b="b"/>
              <a:pathLst>
                <a:path w="58" h="102">
                  <a:moveTo>
                    <a:pt x="0" y="1"/>
                  </a:moveTo>
                  <a:lnTo>
                    <a:pt x="13" y="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9" y="7"/>
                  </a:lnTo>
                  <a:lnTo>
                    <a:pt x="25" y="4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5" y="1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8" y="19"/>
                  </a:lnTo>
                  <a:lnTo>
                    <a:pt x="58" y="26"/>
                  </a:lnTo>
                  <a:lnTo>
                    <a:pt x="58" y="102"/>
                  </a:lnTo>
                  <a:lnTo>
                    <a:pt x="44" y="102"/>
                  </a:lnTo>
                  <a:lnTo>
                    <a:pt x="44" y="27"/>
                  </a:lnTo>
                  <a:lnTo>
                    <a:pt x="44" y="27"/>
                  </a:lnTo>
                  <a:lnTo>
                    <a:pt x="44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2"/>
                  </a:lnTo>
                  <a:lnTo>
                    <a:pt x="24" y="14"/>
                  </a:lnTo>
                  <a:lnTo>
                    <a:pt x="19" y="18"/>
                  </a:lnTo>
                  <a:lnTo>
                    <a:pt x="14" y="24"/>
                  </a:lnTo>
                  <a:lnTo>
                    <a:pt x="14" y="102"/>
                  </a:lnTo>
                  <a:lnTo>
                    <a:pt x="0" y="1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4" name="Freeform 59"/>
            <p:cNvSpPr>
              <a:spLocks/>
            </p:cNvSpPr>
            <p:nvPr/>
          </p:nvSpPr>
          <p:spPr bwMode="auto">
            <a:xfrm>
              <a:off x="5446" y="4138"/>
              <a:ext cx="23" cy="4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55" y="5"/>
                </a:cxn>
                <a:cxn ang="0">
                  <a:pos x="49" y="5"/>
                </a:cxn>
                <a:cxn ang="0">
                  <a:pos x="33" y="0"/>
                </a:cxn>
                <a:cxn ang="0">
                  <a:pos x="27" y="11"/>
                </a:cxn>
                <a:cxn ang="0">
                  <a:pos x="32" y="10"/>
                </a:cxn>
                <a:cxn ang="0">
                  <a:pos x="40" y="13"/>
                </a:cxn>
                <a:cxn ang="0">
                  <a:pos x="45" y="24"/>
                </a:cxn>
                <a:cxn ang="0">
                  <a:pos x="45" y="48"/>
                </a:cxn>
                <a:cxn ang="0">
                  <a:pos x="40" y="57"/>
                </a:cxn>
                <a:cxn ang="0">
                  <a:pos x="32" y="61"/>
                </a:cxn>
                <a:cxn ang="0">
                  <a:pos x="26" y="59"/>
                </a:cxn>
                <a:cxn ang="0">
                  <a:pos x="20" y="51"/>
                </a:cxn>
                <a:cxn ang="0">
                  <a:pos x="18" y="36"/>
                </a:cxn>
                <a:cxn ang="0">
                  <a:pos x="24" y="13"/>
                </a:cxn>
                <a:cxn ang="0">
                  <a:pos x="27" y="0"/>
                </a:cxn>
                <a:cxn ang="0">
                  <a:pos x="14" y="8"/>
                </a:cxn>
                <a:cxn ang="0">
                  <a:pos x="6" y="24"/>
                </a:cxn>
                <a:cxn ang="0">
                  <a:pos x="5" y="37"/>
                </a:cxn>
                <a:cxn ang="0">
                  <a:pos x="12" y="61"/>
                </a:cxn>
                <a:cxn ang="0">
                  <a:pos x="12" y="68"/>
                </a:cxn>
                <a:cxn ang="0">
                  <a:pos x="4" y="79"/>
                </a:cxn>
                <a:cxn ang="0">
                  <a:pos x="7" y="88"/>
                </a:cxn>
                <a:cxn ang="0">
                  <a:pos x="14" y="93"/>
                </a:cxn>
                <a:cxn ang="0">
                  <a:pos x="1" y="107"/>
                </a:cxn>
                <a:cxn ang="0">
                  <a:pos x="0" y="117"/>
                </a:cxn>
                <a:cxn ang="0">
                  <a:pos x="7" y="128"/>
                </a:cxn>
                <a:cxn ang="0">
                  <a:pos x="24" y="134"/>
                </a:cxn>
                <a:cxn ang="0">
                  <a:pos x="31" y="123"/>
                </a:cxn>
                <a:cxn ang="0">
                  <a:pos x="13" y="115"/>
                </a:cxn>
                <a:cxn ang="0">
                  <a:pos x="13" y="106"/>
                </a:cxn>
                <a:cxn ang="0">
                  <a:pos x="26" y="96"/>
                </a:cxn>
                <a:cxn ang="0">
                  <a:pos x="45" y="101"/>
                </a:cxn>
                <a:cxn ang="0">
                  <a:pos x="55" y="107"/>
                </a:cxn>
                <a:cxn ang="0">
                  <a:pos x="53" y="115"/>
                </a:cxn>
                <a:cxn ang="0">
                  <a:pos x="47" y="121"/>
                </a:cxn>
                <a:cxn ang="0">
                  <a:pos x="34" y="123"/>
                </a:cxn>
                <a:cxn ang="0">
                  <a:pos x="31" y="134"/>
                </a:cxn>
                <a:cxn ang="0">
                  <a:pos x="42" y="134"/>
                </a:cxn>
                <a:cxn ang="0">
                  <a:pos x="59" y="127"/>
                </a:cxn>
                <a:cxn ang="0">
                  <a:pos x="68" y="115"/>
                </a:cxn>
                <a:cxn ang="0">
                  <a:pos x="68" y="106"/>
                </a:cxn>
                <a:cxn ang="0">
                  <a:pos x="59" y="94"/>
                </a:cxn>
                <a:cxn ang="0">
                  <a:pos x="40" y="87"/>
                </a:cxn>
                <a:cxn ang="0">
                  <a:pos x="18" y="81"/>
                </a:cxn>
                <a:cxn ang="0">
                  <a:pos x="17" y="77"/>
                </a:cxn>
                <a:cxn ang="0">
                  <a:pos x="23" y="70"/>
                </a:cxn>
                <a:cxn ang="0">
                  <a:pos x="32" y="71"/>
                </a:cxn>
                <a:cxn ang="0">
                  <a:pos x="47" y="66"/>
                </a:cxn>
                <a:cxn ang="0">
                  <a:pos x="57" y="51"/>
                </a:cxn>
                <a:cxn ang="0">
                  <a:pos x="59" y="36"/>
                </a:cxn>
                <a:cxn ang="0">
                  <a:pos x="56" y="16"/>
                </a:cxn>
                <a:cxn ang="0">
                  <a:pos x="65" y="12"/>
                </a:cxn>
              </a:cxnLst>
              <a:rect l="0" t="0" r="r" b="b"/>
              <a:pathLst>
                <a:path w="69" h="134">
                  <a:moveTo>
                    <a:pt x="69" y="12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63" y="0"/>
                  </a:lnTo>
                  <a:lnTo>
                    <a:pt x="58" y="2"/>
                  </a:lnTo>
                  <a:lnTo>
                    <a:pt x="55" y="5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9" y="5"/>
                  </a:lnTo>
                  <a:lnTo>
                    <a:pt x="44" y="2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43" y="16"/>
                  </a:lnTo>
                  <a:lnTo>
                    <a:pt x="44" y="19"/>
                  </a:lnTo>
                  <a:lnTo>
                    <a:pt x="45" y="24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5" y="48"/>
                  </a:lnTo>
                  <a:lnTo>
                    <a:pt x="44" y="51"/>
                  </a:lnTo>
                  <a:lnTo>
                    <a:pt x="43" y="55"/>
                  </a:lnTo>
                  <a:lnTo>
                    <a:pt x="40" y="57"/>
                  </a:lnTo>
                  <a:lnTo>
                    <a:pt x="38" y="59"/>
                  </a:lnTo>
                  <a:lnTo>
                    <a:pt x="34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6" y="59"/>
                  </a:lnTo>
                  <a:lnTo>
                    <a:pt x="24" y="57"/>
                  </a:lnTo>
                  <a:lnTo>
                    <a:pt x="21" y="55"/>
                  </a:lnTo>
                  <a:lnTo>
                    <a:pt x="20" y="51"/>
                  </a:lnTo>
                  <a:lnTo>
                    <a:pt x="19" y="48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25"/>
                  </a:lnTo>
                  <a:lnTo>
                    <a:pt x="20" y="18"/>
                  </a:lnTo>
                  <a:lnTo>
                    <a:pt x="24" y="13"/>
                  </a:lnTo>
                  <a:lnTo>
                    <a:pt x="27" y="1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3" y="2"/>
                  </a:lnTo>
                  <a:lnTo>
                    <a:pt x="18" y="5"/>
                  </a:lnTo>
                  <a:lnTo>
                    <a:pt x="14" y="8"/>
                  </a:lnTo>
                  <a:lnTo>
                    <a:pt x="11" y="12"/>
                  </a:lnTo>
                  <a:lnTo>
                    <a:pt x="8" y="18"/>
                  </a:lnTo>
                  <a:lnTo>
                    <a:pt x="6" y="24"/>
                  </a:lnTo>
                  <a:lnTo>
                    <a:pt x="5" y="30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6" y="45"/>
                  </a:lnTo>
                  <a:lnTo>
                    <a:pt x="7" y="53"/>
                  </a:lnTo>
                  <a:lnTo>
                    <a:pt x="12" y="61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2" y="68"/>
                  </a:lnTo>
                  <a:lnTo>
                    <a:pt x="7" y="70"/>
                  </a:lnTo>
                  <a:lnTo>
                    <a:pt x="5" y="75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5" y="84"/>
                  </a:lnTo>
                  <a:lnTo>
                    <a:pt x="7" y="88"/>
                  </a:lnTo>
                  <a:lnTo>
                    <a:pt x="10" y="91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8" y="96"/>
                  </a:lnTo>
                  <a:lnTo>
                    <a:pt x="4" y="101"/>
                  </a:lnTo>
                  <a:lnTo>
                    <a:pt x="1" y="107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1" y="121"/>
                  </a:lnTo>
                  <a:lnTo>
                    <a:pt x="4" y="124"/>
                  </a:lnTo>
                  <a:lnTo>
                    <a:pt x="7" y="128"/>
                  </a:lnTo>
                  <a:lnTo>
                    <a:pt x="12" y="130"/>
                  </a:lnTo>
                  <a:lnTo>
                    <a:pt x="17" y="132"/>
                  </a:lnTo>
                  <a:lnTo>
                    <a:pt x="24" y="134"/>
                  </a:lnTo>
                  <a:lnTo>
                    <a:pt x="31" y="134"/>
                  </a:lnTo>
                  <a:lnTo>
                    <a:pt x="31" y="123"/>
                  </a:lnTo>
                  <a:lnTo>
                    <a:pt x="31" y="123"/>
                  </a:lnTo>
                  <a:lnTo>
                    <a:pt x="23" y="122"/>
                  </a:lnTo>
                  <a:lnTo>
                    <a:pt x="17" y="119"/>
                  </a:lnTo>
                  <a:lnTo>
                    <a:pt x="13" y="115"/>
                  </a:lnTo>
                  <a:lnTo>
                    <a:pt x="12" y="110"/>
                  </a:lnTo>
                  <a:lnTo>
                    <a:pt x="12" y="110"/>
                  </a:lnTo>
                  <a:lnTo>
                    <a:pt x="13" y="106"/>
                  </a:lnTo>
                  <a:lnTo>
                    <a:pt x="15" y="102"/>
                  </a:lnTo>
                  <a:lnTo>
                    <a:pt x="20" y="98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6" y="98"/>
                  </a:lnTo>
                  <a:lnTo>
                    <a:pt x="45" y="101"/>
                  </a:lnTo>
                  <a:lnTo>
                    <a:pt x="49" y="102"/>
                  </a:lnTo>
                  <a:lnTo>
                    <a:pt x="52" y="104"/>
                  </a:lnTo>
                  <a:lnTo>
                    <a:pt x="55" y="107"/>
                  </a:lnTo>
                  <a:lnTo>
                    <a:pt x="55" y="109"/>
                  </a:lnTo>
                  <a:lnTo>
                    <a:pt x="55" y="109"/>
                  </a:lnTo>
                  <a:lnTo>
                    <a:pt x="53" y="115"/>
                  </a:lnTo>
                  <a:lnTo>
                    <a:pt x="52" y="117"/>
                  </a:lnTo>
                  <a:lnTo>
                    <a:pt x="50" y="120"/>
                  </a:lnTo>
                  <a:lnTo>
                    <a:pt x="47" y="121"/>
                  </a:lnTo>
                  <a:lnTo>
                    <a:pt x="44" y="123"/>
                  </a:lnTo>
                  <a:lnTo>
                    <a:pt x="34" y="123"/>
                  </a:lnTo>
                  <a:lnTo>
                    <a:pt x="34" y="123"/>
                  </a:lnTo>
                  <a:lnTo>
                    <a:pt x="31" y="123"/>
                  </a:lnTo>
                  <a:lnTo>
                    <a:pt x="31" y="134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42" y="134"/>
                  </a:lnTo>
                  <a:lnTo>
                    <a:pt x="49" y="133"/>
                  </a:lnTo>
                  <a:lnTo>
                    <a:pt x="53" y="130"/>
                  </a:lnTo>
                  <a:lnTo>
                    <a:pt x="59" y="127"/>
                  </a:lnTo>
                  <a:lnTo>
                    <a:pt x="63" y="124"/>
                  </a:lnTo>
                  <a:lnTo>
                    <a:pt x="65" y="120"/>
                  </a:lnTo>
                  <a:lnTo>
                    <a:pt x="68" y="115"/>
                  </a:lnTo>
                  <a:lnTo>
                    <a:pt x="68" y="110"/>
                  </a:lnTo>
                  <a:lnTo>
                    <a:pt x="68" y="110"/>
                  </a:lnTo>
                  <a:lnTo>
                    <a:pt x="68" y="106"/>
                  </a:lnTo>
                  <a:lnTo>
                    <a:pt x="65" y="101"/>
                  </a:lnTo>
                  <a:lnTo>
                    <a:pt x="63" y="97"/>
                  </a:lnTo>
                  <a:lnTo>
                    <a:pt x="59" y="94"/>
                  </a:lnTo>
                  <a:lnTo>
                    <a:pt x="56" y="91"/>
                  </a:lnTo>
                  <a:lnTo>
                    <a:pt x="51" y="89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24" y="83"/>
                  </a:lnTo>
                  <a:lnTo>
                    <a:pt x="18" y="81"/>
                  </a:lnTo>
                  <a:lnTo>
                    <a:pt x="17" y="79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32" y="71"/>
                  </a:lnTo>
                  <a:lnTo>
                    <a:pt x="32" y="71"/>
                  </a:lnTo>
                  <a:lnTo>
                    <a:pt x="38" y="70"/>
                  </a:lnTo>
                  <a:lnTo>
                    <a:pt x="43" y="69"/>
                  </a:lnTo>
                  <a:lnTo>
                    <a:pt x="47" y="66"/>
                  </a:lnTo>
                  <a:lnTo>
                    <a:pt x="51" y="63"/>
                  </a:lnTo>
                  <a:lnTo>
                    <a:pt x="55" y="57"/>
                  </a:lnTo>
                  <a:lnTo>
                    <a:pt x="57" y="51"/>
                  </a:lnTo>
                  <a:lnTo>
                    <a:pt x="59" y="44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8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5" y="12"/>
                  </a:lnTo>
                  <a:lnTo>
                    <a:pt x="65" y="12"/>
                  </a:lnTo>
                  <a:lnTo>
                    <a:pt x="69" y="12"/>
                  </a:lnTo>
                  <a:lnTo>
                    <a:pt x="69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Freeform 60"/>
            <p:cNvSpPr>
              <a:spLocks/>
            </p:cNvSpPr>
            <p:nvPr/>
          </p:nvSpPr>
          <p:spPr bwMode="auto">
            <a:xfrm>
              <a:off x="5263" y="4194"/>
              <a:ext cx="23" cy="4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0" y="139"/>
                </a:cxn>
                <a:cxn ang="0">
                  <a:pos x="16" y="139"/>
                </a:cxn>
                <a:cxn ang="0">
                  <a:pos x="16" y="76"/>
                </a:cxn>
                <a:cxn ang="0">
                  <a:pos x="19" y="76"/>
                </a:cxn>
                <a:cxn ang="0">
                  <a:pos x="19" y="63"/>
                </a:cxn>
                <a:cxn ang="0">
                  <a:pos x="16" y="63"/>
                </a:cxn>
                <a:cxn ang="0">
                  <a:pos x="16" y="13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7" y="13"/>
                </a:cxn>
                <a:cxn ang="0">
                  <a:pos x="42" y="15"/>
                </a:cxn>
                <a:cxn ang="0">
                  <a:pos x="45" y="17"/>
                </a:cxn>
                <a:cxn ang="0">
                  <a:pos x="49" y="19"/>
                </a:cxn>
                <a:cxn ang="0">
                  <a:pos x="51" y="23"/>
                </a:cxn>
                <a:cxn ang="0">
                  <a:pos x="54" y="28"/>
                </a:cxn>
                <a:cxn ang="0">
                  <a:pos x="55" y="32"/>
                </a:cxn>
                <a:cxn ang="0">
                  <a:pos x="55" y="38"/>
                </a:cxn>
                <a:cxn ang="0">
                  <a:pos x="55" y="38"/>
                </a:cxn>
                <a:cxn ang="0">
                  <a:pos x="55" y="44"/>
                </a:cxn>
                <a:cxn ang="0">
                  <a:pos x="54" y="50"/>
                </a:cxn>
                <a:cxn ang="0">
                  <a:pos x="51" y="54"/>
                </a:cxn>
                <a:cxn ang="0">
                  <a:pos x="49" y="57"/>
                </a:cxn>
                <a:cxn ang="0">
                  <a:pos x="45" y="61"/>
                </a:cxn>
                <a:cxn ang="0">
                  <a:pos x="42" y="62"/>
                </a:cxn>
                <a:cxn ang="0">
                  <a:pos x="37" y="63"/>
                </a:cxn>
                <a:cxn ang="0">
                  <a:pos x="31" y="63"/>
                </a:cxn>
                <a:cxn ang="0">
                  <a:pos x="19" y="63"/>
                </a:cxn>
                <a:cxn ang="0">
                  <a:pos x="19" y="76"/>
                </a:cxn>
                <a:cxn ang="0">
                  <a:pos x="33" y="76"/>
                </a:cxn>
                <a:cxn ang="0">
                  <a:pos x="33" y="76"/>
                </a:cxn>
                <a:cxn ang="0">
                  <a:pos x="41" y="76"/>
                </a:cxn>
                <a:cxn ang="0">
                  <a:pos x="48" y="74"/>
                </a:cxn>
                <a:cxn ang="0">
                  <a:pos x="55" y="70"/>
                </a:cxn>
                <a:cxn ang="0">
                  <a:pos x="59" y="65"/>
                </a:cxn>
                <a:cxn ang="0">
                  <a:pos x="64" y="61"/>
                </a:cxn>
                <a:cxn ang="0">
                  <a:pos x="68" y="54"/>
                </a:cxn>
                <a:cxn ang="0">
                  <a:pos x="69" y="47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69" y="30"/>
                </a:cxn>
                <a:cxn ang="0">
                  <a:pos x="68" y="23"/>
                </a:cxn>
                <a:cxn ang="0">
                  <a:pos x="64" y="16"/>
                </a:cxn>
                <a:cxn ang="0">
                  <a:pos x="59" y="11"/>
                </a:cxn>
                <a:cxn ang="0">
                  <a:pos x="55" y="6"/>
                </a:cxn>
                <a:cxn ang="0">
                  <a:pos x="48" y="3"/>
                </a:cxn>
                <a:cxn ang="0">
                  <a:pos x="41" y="2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139">
                  <a:moveTo>
                    <a:pt x="33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16" y="139"/>
                  </a:lnTo>
                  <a:lnTo>
                    <a:pt x="16" y="76"/>
                  </a:lnTo>
                  <a:lnTo>
                    <a:pt x="19" y="76"/>
                  </a:lnTo>
                  <a:lnTo>
                    <a:pt x="19" y="63"/>
                  </a:lnTo>
                  <a:lnTo>
                    <a:pt x="16" y="63"/>
                  </a:lnTo>
                  <a:lnTo>
                    <a:pt x="16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7" y="13"/>
                  </a:lnTo>
                  <a:lnTo>
                    <a:pt x="42" y="15"/>
                  </a:lnTo>
                  <a:lnTo>
                    <a:pt x="45" y="17"/>
                  </a:lnTo>
                  <a:lnTo>
                    <a:pt x="49" y="19"/>
                  </a:lnTo>
                  <a:lnTo>
                    <a:pt x="51" y="23"/>
                  </a:lnTo>
                  <a:lnTo>
                    <a:pt x="54" y="28"/>
                  </a:lnTo>
                  <a:lnTo>
                    <a:pt x="55" y="32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5" y="44"/>
                  </a:lnTo>
                  <a:lnTo>
                    <a:pt x="54" y="50"/>
                  </a:lnTo>
                  <a:lnTo>
                    <a:pt x="51" y="54"/>
                  </a:lnTo>
                  <a:lnTo>
                    <a:pt x="49" y="57"/>
                  </a:lnTo>
                  <a:lnTo>
                    <a:pt x="45" y="61"/>
                  </a:lnTo>
                  <a:lnTo>
                    <a:pt x="42" y="62"/>
                  </a:lnTo>
                  <a:lnTo>
                    <a:pt x="37" y="63"/>
                  </a:lnTo>
                  <a:lnTo>
                    <a:pt x="31" y="63"/>
                  </a:lnTo>
                  <a:lnTo>
                    <a:pt x="19" y="63"/>
                  </a:lnTo>
                  <a:lnTo>
                    <a:pt x="19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41" y="76"/>
                  </a:lnTo>
                  <a:lnTo>
                    <a:pt x="48" y="74"/>
                  </a:lnTo>
                  <a:lnTo>
                    <a:pt x="55" y="70"/>
                  </a:lnTo>
                  <a:lnTo>
                    <a:pt x="59" y="65"/>
                  </a:lnTo>
                  <a:lnTo>
                    <a:pt x="64" y="61"/>
                  </a:lnTo>
                  <a:lnTo>
                    <a:pt x="68" y="54"/>
                  </a:lnTo>
                  <a:lnTo>
                    <a:pt x="69" y="47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9" y="30"/>
                  </a:lnTo>
                  <a:lnTo>
                    <a:pt x="68" y="23"/>
                  </a:lnTo>
                  <a:lnTo>
                    <a:pt x="64" y="16"/>
                  </a:lnTo>
                  <a:lnTo>
                    <a:pt x="59" y="11"/>
                  </a:lnTo>
                  <a:lnTo>
                    <a:pt x="55" y="6"/>
                  </a:lnTo>
                  <a:lnTo>
                    <a:pt x="48" y="3"/>
                  </a:lnTo>
                  <a:lnTo>
                    <a:pt x="41" y="2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6" name="Freeform 61"/>
            <p:cNvSpPr>
              <a:spLocks/>
            </p:cNvSpPr>
            <p:nvPr/>
          </p:nvSpPr>
          <p:spPr bwMode="auto">
            <a:xfrm>
              <a:off x="5290" y="4207"/>
              <a:ext cx="14" cy="3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4" y="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0" y="7"/>
                </a:cxn>
                <a:cxn ang="0">
                  <a:pos x="26" y="2"/>
                </a:cxn>
                <a:cxn ang="0">
                  <a:pos x="33" y="0"/>
                </a:cxn>
                <a:cxn ang="0">
                  <a:pos x="41" y="0"/>
                </a:cxn>
                <a:cxn ang="0">
                  <a:pos x="41" y="13"/>
                </a:cxn>
                <a:cxn ang="0">
                  <a:pos x="41" y="13"/>
                </a:cxn>
                <a:cxn ang="0">
                  <a:pos x="33" y="14"/>
                </a:cxn>
                <a:cxn ang="0">
                  <a:pos x="26" y="17"/>
                </a:cxn>
                <a:cxn ang="0">
                  <a:pos x="20" y="23"/>
                </a:cxn>
                <a:cxn ang="0">
                  <a:pos x="14" y="31"/>
                </a:cxn>
                <a:cxn ang="0">
                  <a:pos x="14" y="102"/>
                </a:cxn>
                <a:cxn ang="0">
                  <a:pos x="0" y="102"/>
                </a:cxn>
                <a:cxn ang="0">
                  <a:pos x="0" y="2"/>
                </a:cxn>
              </a:cxnLst>
              <a:rect l="0" t="0" r="r" b="b"/>
              <a:pathLst>
                <a:path w="41" h="102">
                  <a:moveTo>
                    <a:pt x="0" y="2"/>
                  </a:moveTo>
                  <a:lnTo>
                    <a:pt x="14" y="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0" y="7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33" y="14"/>
                  </a:lnTo>
                  <a:lnTo>
                    <a:pt x="26" y="17"/>
                  </a:lnTo>
                  <a:lnTo>
                    <a:pt x="20" y="23"/>
                  </a:lnTo>
                  <a:lnTo>
                    <a:pt x="14" y="31"/>
                  </a:lnTo>
                  <a:lnTo>
                    <a:pt x="14" y="102"/>
                  </a:lnTo>
                  <a:lnTo>
                    <a:pt x="0" y="10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7" name="Freeform 62"/>
            <p:cNvSpPr>
              <a:spLocks/>
            </p:cNvSpPr>
            <p:nvPr/>
          </p:nvSpPr>
          <p:spPr bwMode="auto">
            <a:xfrm>
              <a:off x="5305" y="4207"/>
              <a:ext cx="21" cy="34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8" y="4"/>
                </a:cxn>
                <a:cxn ang="0">
                  <a:pos x="8" y="13"/>
                </a:cxn>
                <a:cxn ang="0">
                  <a:pos x="2" y="28"/>
                </a:cxn>
                <a:cxn ang="0">
                  <a:pos x="0" y="52"/>
                </a:cxn>
                <a:cxn ang="0">
                  <a:pos x="1" y="64"/>
                </a:cxn>
                <a:cxn ang="0">
                  <a:pos x="5" y="84"/>
                </a:cxn>
                <a:cxn ang="0">
                  <a:pos x="12" y="97"/>
                </a:cxn>
                <a:cxn ang="0">
                  <a:pos x="24" y="103"/>
                </a:cxn>
                <a:cxn ang="0">
                  <a:pos x="31" y="92"/>
                </a:cxn>
                <a:cxn ang="0">
                  <a:pos x="27" y="92"/>
                </a:cxn>
                <a:cxn ang="0">
                  <a:pos x="20" y="88"/>
                </a:cxn>
                <a:cxn ang="0">
                  <a:pos x="17" y="79"/>
                </a:cxn>
                <a:cxn ang="0">
                  <a:pos x="14" y="52"/>
                </a:cxn>
                <a:cxn ang="0">
                  <a:pos x="15" y="32"/>
                </a:cxn>
                <a:cxn ang="0">
                  <a:pos x="18" y="19"/>
                </a:cxn>
                <a:cxn ang="0">
                  <a:pos x="24" y="13"/>
                </a:cxn>
                <a:cxn ang="0">
                  <a:pos x="31" y="12"/>
                </a:cxn>
                <a:cxn ang="0">
                  <a:pos x="36" y="12"/>
                </a:cxn>
                <a:cxn ang="0">
                  <a:pos x="42" y="15"/>
                </a:cxn>
                <a:cxn ang="0">
                  <a:pos x="45" y="25"/>
                </a:cxn>
                <a:cxn ang="0">
                  <a:pos x="47" y="52"/>
                </a:cxn>
                <a:cxn ang="0">
                  <a:pos x="46" y="72"/>
                </a:cxn>
                <a:cxn ang="0">
                  <a:pos x="44" y="84"/>
                </a:cxn>
                <a:cxn ang="0">
                  <a:pos x="38" y="91"/>
                </a:cxn>
                <a:cxn ang="0">
                  <a:pos x="31" y="92"/>
                </a:cxn>
                <a:cxn ang="0">
                  <a:pos x="31" y="104"/>
                </a:cxn>
                <a:cxn ang="0">
                  <a:pos x="31" y="104"/>
                </a:cxn>
                <a:cxn ang="0">
                  <a:pos x="45" y="101"/>
                </a:cxn>
                <a:cxn ang="0">
                  <a:pos x="55" y="91"/>
                </a:cxn>
                <a:cxn ang="0">
                  <a:pos x="59" y="76"/>
                </a:cxn>
                <a:cxn ang="0">
                  <a:pos x="62" y="52"/>
                </a:cxn>
                <a:cxn ang="0">
                  <a:pos x="61" y="39"/>
                </a:cxn>
                <a:cxn ang="0">
                  <a:pos x="57" y="20"/>
                </a:cxn>
                <a:cxn ang="0">
                  <a:pos x="50" y="7"/>
                </a:cxn>
                <a:cxn ang="0">
                  <a:pos x="38" y="1"/>
                </a:cxn>
                <a:cxn ang="0">
                  <a:pos x="31" y="0"/>
                </a:cxn>
              </a:cxnLst>
              <a:rect l="0" t="0" r="r" b="b"/>
              <a:pathLst>
                <a:path w="62" h="104">
                  <a:moveTo>
                    <a:pt x="31" y="0"/>
                  </a:moveTo>
                  <a:lnTo>
                    <a:pt x="31" y="0"/>
                  </a:lnTo>
                  <a:lnTo>
                    <a:pt x="24" y="1"/>
                  </a:lnTo>
                  <a:lnTo>
                    <a:pt x="18" y="4"/>
                  </a:lnTo>
                  <a:lnTo>
                    <a:pt x="12" y="7"/>
                  </a:lnTo>
                  <a:lnTo>
                    <a:pt x="8" y="13"/>
                  </a:lnTo>
                  <a:lnTo>
                    <a:pt x="5" y="20"/>
                  </a:lnTo>
                  <a:lnTo>
                    <a:pt x="2" y="28"/>
                  </a:lnTo>
                  <a:lnTo>
                    <a:pt x="1" y="3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64"/>
                  </a:lnTo>
                  <a:lnTo>
                    <a:pt x="2" y="76"/>
                  </a:lnTo>
                  <a:lnTo>
                    <a:pt x="5" y="84"/>
                  </a:lnTo>
                  <a:lnTo>
                    <a:pt x="8" y="91"/>
                  </a:lnTo>
                  <a:lnTo>
                    <a:pt x="12" y="97"/>
                  </a:lnTo>
                  <a:lnTo>
                    <a:pt x="18" y="101"/>
                  </a:lnTo>
                  <a:lnTo>
                    <a:pt x="24" y="103"/>
                  </a:lnTo>
                  <a:lnTo>
                    <a:pt x="31" y="104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27" y="92"/>
                  </a:lnTo>
                  <a:lnTo>
                    <a:pt x="24" y="91"/>
                  </a:lnTo>
                  <a:lnTo>
                    <a:pt x="20" y="88"/>
                  </a:lnTo>
                  <a:lnTo>
                    <a:pt x="18" y="84"/>
                  </a:lnTo>
                  <a:lnTo>
                    <a:pt x="17" y="79"/>
                  </a:lnTo>
                  <a:lnTo>
                    <a:pt x="15" y="7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5" y="32"/>
                  </a:lnTo>
                  <a:lnTo>
                    <a:pt x="17" y="25"/>
                  </a:lnTo>
                  <a:lnTo>
                    <a:pt x="18" y="19"/>
                  </a:lnTo>
                  <a:lnTo>
                    <a:pt x="20" y="15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6" y="12"/>
                  </a:lnTo>
                  <a:lnTo>
                    <a:pt x="38" y="13"/>
                  </a:lnTo>
                  <a:lnTo>
                    <a:pt x="42" y="15"/>
                  </a:lnTo>
                  <a:lnTo>
                    <a:pt x="44" y="19"/>
                  </a:lnTo>
                  <a:lnTo>
                    <a:pt x="45" y="25"/>
                  </a:lnTo>
                  <a:lnTo>
                    <a:pt x="46" y="32"/>
                  </a:lnTo>
                  <a:lnTo>
                    <a:pt x="47" y="52"/>
                  </a:lnTo>
                  <a:lnTo>
                    <a:pt x="47" y="52"/>
                  </a:lnTo>
                  <a:lnTo>
                    <a:pt x="46" y="72"/>
                  </a:lnTo>
                  <a:lnTo>
                    <a:pt x="45" y="79"/>
                  </a:lnTo>
                  <a:lnTo>
                    <a:pt x="44" y="84"/>
                  </a:lnTo>
                  <a:lnTo>
                    <a:pt x="42" y="88"/>
                  </a:lnTo>
                  <a:lnTo>
                    <a:pt x="38" y="91"/>
                  </a:lnTo>
                  <a:lnTo>
                    <a:pt x="36" y="92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38" y="103"/>
                  </a:lnTo>
                  <a:lnTo>
                    <a:pt x="45" y="101"/>
                  </a:lnTo>
                  <a:lnTo>
                    <a:pt x="50" y="97"/>
                  </a:lnTo>
                  <a:lnTo>
                    <a:pt x="55" y="91"/>
                  </a:lnTo>
                  <a:lnTo>
                    <a:pt x="57" y="84"/>
                  </a:lnTo>
                  <a:lnTo>
                    <a:pt x="59" y="76"/>
                  </a:lnTo>
                  <a:lnTo>
                    <a:pt x="61" y="64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61" y="39"/>
                  </a:lnTo>
                  <a:lnTo>
                    <a:pt x="59" y="28"/>
                  </a:lnTo>
                  <a:lnTo>
                    <a:pt x="57" y="20"/>
                  </a:lnTo>
                  <a:lnTo>
                    <a:pt x="55" y="13"/>
                  </a:lnTo>
                  <a:lnTo>
                    <a:pt x="50" y="7"/>
                  </a:lnTo>
                  <a:lnTo>
                    <a:pt x="45" y="4"/>
                  </a:lnTo>
                  <a:lnTo>
                    <a:pt x="38" y="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8" name="Freeform 63"/>
            <p:cNvSpPr>
              <a:spLocks/>
            </p:cNvSpPr>
            <p:nvPr/>
          </p:nvSpPr>
          <p:spPr bwMode="auto">
            <a:xfrm>
              <a:off x="5327" y="4196"/>
              <a:ext cx="15" cy="4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13" y="34"/>
                </a:cxn>
                <a:cxn ang="0">
                  <a:pos x="13" y="0"/>
                </a:cxn>
                <a:cxn ang="0">
                  <a:pos x="28" y="0"/>
                </a:cxn>
                <a:cxn ang="0">
                  <a:pos x="28" y="34"/>
                </a:cxn>
                <a:cxn ang="0">
                  <a:pos x="45" y="34"/>
                </a:cxn>
                <a:cxn ang="0">
                  <a:pos x="45" y="45"/>
                </a:cxn>
                <a:cxn ang="0">
                  <a:pos x="28" y="45"/>
                </a:cxn>
                <a:cxn ang="0">
                  <a:pos x="28" y="115"/>
                </a:cxn>
                <a:cxn ang="0">
                  <a:pos x="28" y="115"/>
                </a:cxn>
                <a:cxn ang="0">
                  <a:pos x="28" y="120"/>
                </a:cxn>
                <a:cxn ang="0">
                  <a:pos x="30" y="122"/>
                </a:cxn>
                <a:cxn ang="0">
                  <a:pos x="32" y="124"/>
                </a:cxn>
                <a:cxn ang="0">
                  <a:pos x="37" y="126"/>
                </a:cxn>
                <a:cxn ang="0">
                  <a:pos x="37" y="126"/>
                </a:cxn>
                <a:cxn ang="0">
                  <a:pos x="42" y="124"/>
                </a:cxn>
                <a:cxn ang="0">
                  <a:pos x="45" y="123"/>
                </a:cxn>
                <a:cxn ang="0">
                  <a:pos x="45" y="134"/>
                </a:cxn>
                <a:cxn ang="0">
                  <a:pos x="45" y="134"/>
                </a:cxn>
                <a:cxn ang="0">
                  <a:pos x="40" y="135"/>
                </a:cxn>
                <a:cxn ang="0">
                  <a:pos x="32" y="136"/>
                </a:cxn>
                <a:cxn ang="0">
                  <a:pos x="32" y="136"/>
                </a:cxn>
                <a:cxn ang="0">
                  <a:pos x="24" y="135"/>
                </a:cxn>
                <a:cxn ang="0">
                  <a:pos x="21" y="133"/>
                </a:cxn>
                <a:cxn ang="0">
                  <a:pos x="18" y="130"/>
                </a:cxn>
                <a:cxn ang="0">
                  <a:pos x="16" y="128"/>
                </a:cxn>
                <a:cxn ang="0">
                  <a:pos x="15" y="124"/>
                </a:cxn>
                <a:cxn ang="0">
                  <a:pos x="13" y="114"/>
                </a:cxn>
                <a:cxn ang="0">
                  <a:pos x="13" y="45"/>
                </a:cxn>
                <a:cxn ang="0">
                  <a:pos x="0" y="45"/>
                </a:cxn>
                <a:cxn ang="0">
                  <a:pos x="0" y="34"/>
                </a:cxn>
              </a:cxnLst>
              <a:rect l="0" t="0" r="r" b="b"/>
              <a:pathLst>
                <a:path w="45" h="136">
                  <a:moveTo>
                    <a:pt x="0" y="34"/>
                  </a:moveTo>
                  <a:lnTo>
                    <a:pt x="13" y="34"/>
                  </a:lnTo>
                  <a:lnTo>
                    <a:pt x="13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45" y="34"/>
                  </a:lnTo>
                  <a:lnTo>
                    <a:pt x="45" y="45"/>
                  </a:lnTo>
                  <a:lnTo>
                    <a:pt x="28" y="45"/>
                  </a:lnTo>
                  <a:lnTo>
                    <a:pt x="28" y="115"/>
                  </a:lnTo>
                  <a:lnTo>
                    <a:pt x="28" y="115"/>
                  </a:lnTo>
                  <a:lnTo>
                    <a:pt x="28" y="120"/>
                  </a:lnTo>
                  <a:lnTo>
                    <a:pt x="30" y="122"/>
                  </a:lnTo>
                  <a:lnTo>
                    <a:pt x="32" y="124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42" y="124"/>
                  </a:lnTo>
                  <a:lnTo>
                    <a:pt x="45" y="123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40" y="135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24" y="135"/>
                  </a:lnTo>
                  <a:lnTo>
                    <a:pt x="21" y="133"/>
                  </a:lnTo>
                  <a:lnTo>
                    <a:pt x="18" y="130"/>
                  </a:lnTo>
                  <a:lnTo>
                    <a:pt x="16" y="128"/>
                  </a:lnTo>
                  <a:lnTo>
                    <a:pt x="15" y="124"/>
                  </a:lnTo>
                  <a:lnTo>
                    <a:pt x="13" y="114"/>
                  </a:lnTo>
                  <a:lnTo>
                    <a:pt x="13" y="45"/>
                  </a:lnTo>
                  <a:lnTo>
                    <a:pt x="0" y="45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9" name="Freeform 64"/>
            <p:cNvSpPr>
              <a:spLocks/>
            </p:cNvSpPr>
            <p:nvPr/>
          </p:nvSpPr>
          <p:spPr bwMode="auto">
            <a:xfrm>
              <a:off x="5345" y="4207"/>
              <a:ext cx="21" cy="34"/>
            </a:xfrm>
            <a:custGeom>
              <a:avLst/>
              <a:gdLst/>
              <a:ahLst/>
              <a:cxnLst>
                <a:cxn ang="0">
                  <a:pos x="50" y="73"/>
                </a:cxn>
                <a:cxn ang="0">
                  <a:pos x="44" y="87"/>
                </a:cxn>
                <a:cxn ang="0">
                  <a:pos x="39" y="91"/>
                </a:cxn>
                <a:cxn ang="0">
                  <a:pos x="32" y="92"/>
                </a:cxn>
                <a:cxn ang="0">
                  <a:pos x="28" y="92"/>
                </a:cxn>
                <a:cxn ang="0">
                  <a:pos x="21" y="89"/>
                </a:cxn>
                <a:cxn ang="0">
                  <a:pos x="17" y="81"/>
                </a:cxn>
                <a:cxn ang="0">
                  <a:pos x="14" y="60"/>
                </a:cxn>
                <a:cxn ang="0">
                  <a:pos x="28" y="55"/>
                </a:cxn>
                <a:cxn ang="0">
                  <a:pos x="14" y="43"/>
                </a:cxn>
                <a:cxn ang="0">
                  <a:pos x="15" y="27"/>
                </a:cxn>
                <a:cxn ang="0">
                  <a:pos x="19" y="18"/>
                </a:cxn>
                <a:cxn ang="0">
                  <a:pos x="24" y="13"/>
                </a:cxn>
                <a:cxn ang="0">
                  <a:pos x="31" y="12"/>
                </a:cxn>
                <a:cxn ang="0">
                  <a:pos x="34" y="12"/>
                </a:cxn>
                <a:cxn ang="0">
                  <a:pos x="41" y="15"/>
                </a:cxn>
                <a:cxn ang="0">
                  <a:pos x="45" y="24"/>
                </a:cxn>
                <a:cxn ang="0">
                  <a:pos x="47" y="43"/>
                </a:cxn>
                <a:cxn ang="0">
                  <a:pos x="28" y="55"/>
                </a:cxn>
                <a:cxn ang="0">
                  <a:pos x="62" y="47"/>
                </a:cxn>
                <a:cxn ang="0">
                  <a:pos x="60" y="38"/>
                </a:cxn>
                <a:cxn ang="0">
                  <a:pos x="57" y="20"/>
                </a:cxn>
                <a:cxn ang="0">
                  <a:pos x="50" y="7"/>
                </a:cxn>
                <a:cxn ang="0">
                  <a:pos x="38" y="1"/>
                </a:cxn>
                <a:cxn ang="0">
                  <a:pos x="31" y="0"/>
                </a:cxn>
                <a:cxn ang="0">
                  <a:pos x="17" y="4"/>
                </a:cxn>
                <a:cxn ang="0">
                  <a:pos x="7" y="13"/>
                </a:cxn>
                <a:cxn ang="0">
                  <a:pos x="2" y="28"/>
                </a:cxn>
                <a:cxn ang="0">
                  <a:pos x="0" y="52"/>
                </a:cxn>
                <a:cxn ang="0">
                  <a:pos x="0" y="64"/>
                </a:cxn>
                <a:cxn ang="0">
                  <a:pos x="4" y="84"/>
                </a:cxn>
                <a:cxn ang="0">
                  <a:pos x="12" y="97"/>
                </a:cxn>
                <a:cxn ang="0">
                  <a:pos x="24" y="103"/>
                </a:cxn>
                <a:cxn ang="0">
                  <a:pos x="31" y="104"/>
                </a:cxn>
                <a:cxn ang="0">
                  <a:pos x="43" y="102"/>
                </a:cxn>
                <a:cxn ang="0">
                  <a:pos x="52" y="95"/>
                </a:cxn>
                <a:cxn ang="0">
                  <a:pos x="59" y="85"/>
                </a:cxn>
                <a:cxn ang="0">
                  <a:pos x="63" y="75"/>
                </a:cxn>
              </a:cxnLst>
              <a:rect l="0" t="0" r="r" b="b"/>
              <a:pathLst>
                <a:path w="63" h="104">
                  <a:moveTo>
                    <a:pt x="50" y="73"/>
                  </a:moveTo>
                  <a:lnTo>
                    <a:pt x="50" y="73"/>
                  </a:lnTo>
                  <a:lnTo>
                    <a:pt x="47" y="81"/>
                  </a:lnTo>
                  <a:lnTo>
                    <a:pt x="44" y="87"/>
                  </a:lnTo>
                  <a:lnTo>
                    <a:pt x="41" y="89"/>
                  </a:lnTo>
                  <a:lnTo>
                    <a:pt x="39" y="91"/>
                  </a:lnTo>
                  <a:lnTo>
                    <a:pt x="37" y="92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28" y="92"/>
                  </a:lnTo>
                  <a:lnTo>
                    <a:pt x="24" y="91"/>
                  </a:lnTo>
                  <a:lnTo>
                    <a:pt x="21" y="89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5"/>
                  </a:lnTo>
                  <a:lnTo>
                    <a:pt x="14" y="60"/>
                  </a:lnTo>
                  <a:lnTo>
                    <a:pt x="14" y="55"/>
                  </a:lnTo>
                  <a:lnTo>
                    <a:pt x="28" y="55"/>
                  </a:lnTo>
                  <a:lnTo>
                    <a:pt x="28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5" y="27"/>
                  </a:lnTo>
                  <a:lnTo>
                    <a:pt x="17" y="23"/>
                  </a:lnTo>
                  <a:lnTo>
                    <a:pt x="19" y="18"/>
                  </a:lnTo>
                  <a:lnTo>
                    <a:pt x="21" y="15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4" y="12"/>
                  </a:lnTo>
                  <a:lnTo>
                    <a:pt x="38" y="13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5" y="24"/>
                  </a:lnTo>
                  <a:lnTo>
                    <a:pt x="46" y="28"/>
                  </a:lnTo>
                  <a:lnTo>
                    <a:pt x="47" y="43"/>
                  </a:lnTo>
                  <a:lnTo>
                    <a:pt x="28" y="43"/>
                  </a:lnTo>
                  <a:lnTo>
                    <a:pt x="28" y="55"/>
                  </a:lnTo>
                  <a:lnTo>
                    <a:pt x="62" y="55"/>
                  </a:lnTo>
                  <a:lnTo>
                    <a:pt x="62" y="47"/>
                  </a:lnTo>
                  <a:lnTo>
                    <a:pt x="62" y="47"/>
                  </a:lnTo>
                  <a:lnTo>
                    <a:pt x="60" y="38"/>
                  </a:lnTo>
                  <a:lnTo>
                    <a:pt x="59" y="28"/>
                  </a:lnTo>
                  <a:lnTo>
                    <a:pt x="57" y="20"/>
                  </a:lnTo>
                  <a:lnTo>
                    <a:pt x="53" y="13"/>
                  </a:lnTo>
                  <a:lnTo>
                    <a:pt x="50" y="7"/>
                  </a:lnTo>
                  <a:lnTo>
                    <a:pt x="44" y="4"/>
                  </a:lnTo>
                  <a:lnTo>
                    <a:pt x="38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4" y="1"/>
                  </a:lnTo>
                  <a:lnTo>
                    <a:pt x="17" y="4"/>
                  </a:lnTo>
                  <a:lnTo>
                    <a:pt x="12" y="7"/>
                  </a:lnTo>
                  <a:lnTo>
                    <a:pt x="7" y="13"/>
                  </a:lnTo>
                  <a:lnTo>
                    <a:pt x="4" y="20"/>
                  </a:lnTo>
                  <a:lnTo>
                    <a:pt x="2" y="28"/>
                  </a:lnTo>
                  <a:lnTo>
                    <a:pt x="0" y="3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2" y="76"/>
                  </a:lnTo>
                  <a:lnTo>
                    <a:pt x="4" y="84"/>
                  </a:lnTo>
                  <a:lnTo>
                    <a:pt x="7" y="91"/>
                  </a:lnTo>
                  <a:lnTo>
                    <a:pt x="12" y="97"/>
                  </a:lnTo>
                  <a:lnTo>
                    <a:pt x="17" y="101"/>
                  </a:lnTo>
                  <a:lnTo>
                    <a:pt x="24" y="103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37" y="103"/>
                  </a:lnTo>
                  <a:lnTo>
                    <a:pt x="43" y="102"/>
                  </a:lnTo>
                  <a:lnTo>
                    <a:pt x="49" y="98"/>
                  </a:lnTo>
                  <a:lnTo>
                    <a:pt x="52" y="95"/>
                  </a:lnTo>
                  <a:lnTo>
                    <a:pt x="56" y="91"/>
                  </a:lnTo>
                  <a:lnTo>
                    <a:pt x="59" y="85"/>
                  </a:lnTo>
                  <a:lnTo>
                    <a:pt x="60" y="81"/>
                  </a:lnTo>
                  <a:lnTo>
                    <a:pt x="63" y="75"/>
                  </a:lnTo>
                  <a:lnTo>
                    <a:pt x="50" y="7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0" name="Freeform 65"/>
            <p:cNvSpPr>
              <a:spLocks/>
            </p:cNvSpPr>
            <p:nvPr/>
          </p:nvSpPr>
          <p:spPr bwMode="auto">
            <a:xfrm>
              <a:off x="5370" y="4207"/>
              <a:ext cx="20" cy="34"/>
            </a:xfrm>
            <a:custGeom>
              <a:avLst/>
              <a:gdLst/>
              <a:ahLst/>
              <a:cxnLst>
                <a:cxn ang="0">
                  <a:pos x="46" y="32"/>
                </a:cxn>
                <a:cxn ang="0">
                  <a:pos x="41" y="15"/>
                </a:cxn>
                <a:cxn ang="0">
                  <a:pos x="36" y="13"/>
                </a:cxn>
                <a:cxn ang="0">
                  <a:pos x="30" y="12"/>
                </a:cxn>
                <a:cxn ang="0">
                  <a:pos x="22" y="13"/>
                </a:cxn>
                <a:cxn ang="0">
                  <a:pos x="17" y="19"/>
                </a:cxn>
                <a:cxn ang="0">
                  <a:pos x="15" y="32"/>
                </a:cxn>
                <a:cxn ang="0">
                  <a:pos x="14" y="52"/>
                </a:cxn>
                <a:cxn ang="0">
                  <a:pos x="16" y="79"/>
                </a:cxn>
                <a:cxn ang="0">
                  <a:pos x="20" y="88"/>
                </a:cxn>
                <a:cxn ang="0">
                  <a:pos x="26" y="92"/>
                </a:cxn>
                <a:cxn ang="0">
                  <a:pos x="30" y="92"/>
                </a:cxn>
                <a:cxn ang="0">
                  <a:pos x="39" y="90"/>
                </a:cxn>
                <a:cxn ang="0">
                  <a:pos x="45" y="81"/>
                </a:cxn>
                <a:cxn ang="0">
                  <a:pos x="60" y="70"/>
                </a:cxn>
                <a:cxn ang="0">
                  <a:pos x="59" y="77"/>
                </a:cxn>
                <a:cxn ang="0">
                  <a:pos x="54" y="90"/>
                </a:cxn>
                <a:cxn ang="0">
                  <a:pos x="47" y="98"/>
                </a:cxn>
                <a:cxn ang="0">
                  <a:pos x="36" y="103"/>
                </a:cxn>
                <a:cxn ang="0">
                  <a:pos x="30" y="104"/>
                </a:cxn>
                <a:cxn ang="0">
                  <a:pos x="16" y="101"/>
                </a:cxn>
                <a:cxn ang="0">
                  <a:pos x="7" y="91"/>
                </a:cxn>
                <a:cxn ang="0">
                  <a:pos x="2" y="76"/>
                </a:cxn>
                <a:cxn ang="0">
                  <a:pos x="0" y="52"/>
                </a:cxn>
                <a:cxn ang="0">
                  <a:pos x="0" y="39"/>
                </a:cxn>
                <a:cxn ang="0">
                  <a:pos x="4" y="20"/>
                </a:cxn>
                <a:cxn ang="0">
                  <a:pos x="11" y="7"/>
                </a:cxn>
                <a:cxn ang="0">
                  <a:pos x="23" y="1"/>
                </a:cxn>
                <a:cxn ang="0">
                  <a:pos x="30" y="0"/>
                </a:cxn>
                <a:cxn ang="0">
                  <a:pos x="42" y="2"/>
                </a:cxn>
                <a:cxn ang="0">
                  <a:pos x="51" y="8"/>
                </a:cxn>
                <a:cxn ang="0">
                  <a:pos x="57" y="19"/>
                </a:cxn>
                <a:cxn ang="0">
                  <a:pos x="60" y="32"/>
                </a:cxn>
              </a:cxnLst>
              <a:rect l="0" t="0" r="r" b="b"/>
              <a:pathLst>
                <a:path w="60" h="104">
                  <a:moveTo>
                    <a:pt x="46" y="32"/>
                  </a:moveTo>
                  <a:lnTo>
                    <a:pt x="46" y="32"/>
                  </a:lnTo>
                  <a:lnTo>
                    <a:pt x="45" y="23"/>
                  </a:lnTo>
                  <a:lnTo>
                    <a:pt x="41" y="15"/>
                  </a:lnTo>
                  <a:lnTo>
                    <a:pt x="39" y="14"/>
                  </a:lnTo>
                  <a:lnTo>
                    <a:pt x="36" y="13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2" y="13"/>
                  </a:lnTo>
                  <a:lnTo>
                    <a:pt x="20" y="15"/>
                  </a:lnTo>
                  <a:lnTo>
                    <a:pt x="17" y="19"/>
                  </a:lnTo>
                  <a:lnTo>
                    <a:pt x="16" y="25"/>
                  </a:lnTo>
                  <a:lnTo>
                    <a:pt x="15" y="3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5" y="72"/>
                  </a:lnTo>
                  <a:lnTo>
                    <a:pt x="16" y="79"/>
                  </a:lnTo>
                  <a:lnTo>
                    <a:pt x="17" y="84"/>
                  </a:lnTo>
                  <a:lnTo>
                    <a:pt x="20" y="88"/>
                  </a:lnTo>
                  <a:lnTo>
                    <a:pt x="22" y="91"/>
                  </a:lnTo>
                  <a:lnTo>
                    <a:pt x="26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6" y="91"/>
                  </a:lnTo>
                  <a:lnTo>
                    <a:pt x="39" y="90"/>
                  </a:lnTo>
                  <a:lnTo>
                    <a:pt x="41" y="88"/>
                  </a:lnTo>
                  <a:lnTo>
                    <a:pt x="45" y="81"/>
                  </a:lnTo>
                  <a:lnTo>
                    <a:pt x="46" y="70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9" y="77"/>
                  </a:lnTo>
                  <a:lnTo>
                    <a:pt x="57" y="84"/>
                  </a:lnTo>
                  <a:lnTo>
                    <a:pt x="54" y="90"/>
                  </a:lnTo>
                  <a:lnTo>
                    <a:pt x="51" y="95"/>
                  </a:lnTo>
                  <a:lnTo>
                    <a:pt x="47" y="98"/>
                  </a:lnTo>
                  <a:lnTo>
                    <a:pt x="42" y="102"/>
                  </a:lnTo>
                  <a:lnTo>
                    <a:pt x="36" y="103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3" y="103"/>
                  </a:lnTo>
                  <a:lnTo>
                    <a:pt x="16" y="101"/>
                  </a:lnTo>
                  <a:lnTo>
                    <a:pt x="11" y="97"/>
                  </a:lnTo>
                  <a:lnTo>
                    <a:pt x="7" y="91"/>
                  </a:lnTo>
                  <a:lnTo>
                    <a:pt x="4" y="84"/>
                  </a:lnTo>
                  <a:lnTo>
                    <a:pt x="2" y="76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39"/>
                  </a:lnTo>
                  <a:lnTo>
                    <a:pt x="2" y="28"/>
                  </a:lnTo>
                  <a:lnTo>
                    <a:pt x="4" y="20"/>
                  </a:lnTo>
                  <a:lnTo>
                    <a:pt x="7" y="13"/>
                  </a:lnTo>
                  <a:lnTo>
                    <a:pt x="11" y="7"/>
                  </a:lnTo>
                  <a:lnTo>
                    <a:pt x="16" y="4"/>
                  </a:lnTo>
                  <a:lnTo>
                    <a:pt x="23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6" y="1"/>
                  </a:lnTo>
                  <a:lnTo>
                    <a:pt x="42" y="2"/>
                  </a:lnTo>
                  <a:lnTo>
                    <a:pt x="47" y="5"/>
                  </a:lnTo>
                  <a:lnTo>
                    <a:pt x="51" y="8"/>
                  </a:lnTo>
                  <a:lnTo>
                    <a:pt x="54" y="13"/>
                  </a:lnTo>
                  <a:lnTo>
                    <a:pt x="57" y="19"/>
                  </a:lnTo>
                  <a:lnTo>
                    <a:pt x="58" y="25"/>
                  </a:lnTo>
                  <a:lnTo>
                    <a:pt x="60" y="32"/>
                  </a:lnTo>
                  <a:lnTo>
                    <a:pt x="46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1" name="Freeform 66"/>
            <p:cNvSpPr>
              <a:spLocks/>
            </p:cNvSpPr>
            <p:nvPr/>
          </p:nvSpPr>
          <p:spPr bwMode="auto">
            <a:xfrm>
              <a:off x="5392" y="4196"/>
              <a:ext cx="15" cy="4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13" y="34"/>
                </a:cxn>
                <a:cxn ang="0">
                  <a:pos x="13" y="0"/>
                </a:cxn>
                <a:cxn ang="0">
                  <a:pos x="27" y="0"/>
                </a:cxn>
                <a:cxn ang="0">
                  <a:pos x="27" y="34"/>
                </a:cxn>
                <a:cxn ang="0">
                  <a:pos x="45" y="34"/>
                </a:cxn>
                <a:cxn ang="0">
                  <a:pos x="45" y="45"/>
                </a:cxn>
                <a:cxn ang="0">
                  <a:pos x="27" y="45"/>
                </a:cxn>
                <a:cxn ang="0">
                  <a:pos x="27" y="115"/>
                </a:cxn>
                <a:cxn ang="0">
                  <a:pos x="27" y="115"/>
                </a:cxn>
                <a:cxn ang="0">
                  <a:pos x="27" y="120"/>
                </a:cxn>
                <a:cxn ang="0">
                  <a:pos x="30" y="122"/>
                </a:cxn>
                <a:cxn ang="0">
                  <a:pos x="32" y="124"/>
                </a:cxn>
                <a:cxn ang="0">
                  <a:pos x="37" y="126"/>
                </a:cxn>
                <a:cxn ang="0">
                  <a:pos x="37" y="126"/>
                </a:cxn>
                <a:cxn ang="0">
                  <a:pos x="42" y="124"/>
                </a:cxn>
                <a:cxn ang="0">
                  <a:pos x="45" y="123"/>
                </a:cxn>
                <a:cxn ang="0">
                  <a:pos x="45" y="134"/>
                </a:cxn>
                <a:cxn ang="0">
                  <a:pos x="45" y="134"/>
                </a:cxn>
                <a:cxn ang="0">
                  <a:pos x="39" y="135"/>
                </a:cxn>
                <a:cxn ang="0">
                  <a:pos x="32" y="136"/>
                </a:cxn>
                <a:cxn ang="0">
                  <a:pos x="32" y="136"/>
                </a:cxn>
                <a:cxn ang="0">
                  <a:pos x="24" y="135"/>
                </a:cxn>
                <a:cxn ang="0">
                  <a:pos x="20" y="133"/>
                </a:cxn>
                <a:cxn ang="0">
                  <a:pos x="18" y="130"/>
                </a:cxn>
                <a:cxn ang="0">
                  <a:pos x="15" y="128"/>
                </a:cxn>
                <a:cxn ang="0">
                  <a:pos x="14" y="124"/>
                </a:cxn>
                <a:cxn ang="0">
                  <a:pos x="13" y="114"/>
                </a:cxn>
                <a:cxn ang="0">
                  <a:pos x="13" y="45"/>
                </a:cxn>
                <a:cxn ang="0">
                  <a:pos x="0" y="45"/>
                </a:cxn>
                <a:cxn ang="0">
                  <a:pos x="0" y="34"/>
                </a:cxn>
              </a:cxnLst>
              <a:rect l="0" t="0" r="r" b="b"/>
              <a:pathLst>
                <a:path w="45" h="136">
                  <a:moveTo>
                    <a:pt x="0" y="34"/>
                  </a:moveTo>
                  <a:lnTo>
                    <a:pt x="13" y="34"/>
                  </a:lnTo>
                  <a:lnTo>
                    <a:pt x="13" y="0"/>
                  </a:lnTo>
                  <a:lnTo>
                    <a:pt x="27" y="0"/>
                  </a:lnTo>
                  <a:lnTo>
                    <a:pt x="27" y="34"/>
                  </a:lnTo>
                  <a:lnTo>
                    <a:pt x="45" y="34"/>
                  </a:lnTo>
                  <a:lnTo>
                    <a:pt x="45" y="45"/>
                  </a:lnTo>
                  <a:lnTo>
                    <a:pt x="27" y="45"/>
                  </a:lnTo>
                  <a:lnTo>
                    <a:pt x="27" y="115"/>
                  </a:lnTo>
                  <a:lnTo>
                    <a:pt x="27" y="115"/>
                  </a:lnTo>
                  <a:lnTo>
                    <a:pt x="27" y="120"/>
                  </a:lnTo>
                  <a:lnTo>
                    <a:pt x="30" y="122"/>
                  </a:lnTo>
                  <a:lnTo>
                    <a:pt x="32" y="124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42" y="124"/>
                  </a:lnTo>
                  <a:lnTo>
                    <a:pt x="45" y="123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39" y="135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24" y="135"/>
                  </a:lnTo>
                  <a:lnTo>
                    <a:pt x="20" y="133"/>
                  </a:lnTo>
                  <a:lnTo>
                    <a:pt x="18" y="130"/>
                  </a:lnTo>
                  <a:lnTo>
                    <a:pt x="15" y="128"/>
                  </a:lnTo>
                  <a:lnTo>
                    <a:pt x="14" y="124"/>
                  </a:lnTo>
                  <a:lnTo>
                    <a:pt x="13" y="114"/>
                  </a:lnTo>
                  <a:lnTo>
                    <a:pt x="13" y="45"/>
                  </a:lnTo>
                  <a:lnTo>
                    <a:pt x="0" y="45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2" name="Freeform 67"/>
            <p:cNvSpPr>
              <a:spLocks/>
            </p:cNvSpPr>
            <p:nvPr/>
          </p:nvSpPr>
          <p:spPr bwMode="auto">
            <a:xfrm>
              <a:off x="5412" y="4194"/>
              <a:ext cx="4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0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9"/>
                </a:cxn>
                <a:cxn ang="0">
                  <a:pos x="14" y="39"/>
                </a:cxn>
                <a:cxn ang="0">
                  <a:pos x="14" y="139"/>
                </a:cxn>
                <a:cxn ang="0">
                  <a:pos x="0" y="139"/>
                </a:cxn>
                <a:cxn ang="0">
                  <a:pos x="0" y="39"/>
                </a:cxn>
                <a:cxn ang="0">
                  <a:pos x="0" y="0"/>
                </a:cxn>
              </a:cxnLst>
              <a:rect l="0" t="0" r="r" b="b"/>
              <a:pathLst>
                <a:path w="14" h="139">
                  <a:moveTo>
                    <a:pt x="0" y="0"/>
                  </a:moveTo>
                  <a:lnTo>
                    <a:pt x="14" y="0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4" y="39"/>
                  </a:lnTo>
                  <a:lnTo>
                    <a:pt x="14" y="139"/>
                  </a:lnTo>
                  <a:lnTo>
                    <a:pt x="0" y="139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3" name="Freeform 68"/>
            <p:cNvSpPr>
              <a:spLocks/>
            </p:cNvSpPr>
            <p:nvPr/>
          </p:nvSpPr>
          <p:spPr bwMode="auto">
            <a:xfrm>
              <a:off x="5422" y="4207"/>
              <a:ext cx="20" cy="3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3" y="2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5" y="1"/>
                </a:cxn>
                <a:cxn ang="0">
                  <a:pos x="49" y="4"/>
                </a:cxn>
                <a:cxn ang="0">
                  <a:pos x="52" y="6"/>
                </a:cxn>
                <a:cxn ang="0">
                  <a:pos x="55" y="10"/>
                </a:cxn>
                <a:cxn ang="0">
                  <a:pos x="57" y="14"/>
                </a:cxn>
                <a:cxn ang="0">
                  <a:pos x="58" y="20"/>
                </a:cxn>
                <a:cxn ang="0">
                  <a:pos x="58" y="26"/>
                </a:cxn>
                <a:cxn ang="0">
                  <a:pos x="58" y="102"/>
                </a:cxn>
                <a:cxn ang="0">
                  <a:pos x="44" y="102"/>
                </a:cxn>
                <a:cxn ang="0">
                  <a:pos x="44" y="28"/>
                </a:cxn>
                <a:cxn ang="0">
                  <a:pos x="44" y="28"/>
                </a:cxn>
                <a:cxn ang="0">
                  <a:pos x="44" y="20"/>
                </a:cxn>
                <a:cxn ang="0">
                  <a:pos x="42" y="15"/>
                </a:cxn>
                <a:cxn ang="0">
                  <a:pos x="38" y="13"/>
                </a:cxn>
                <a:cxn ang="0">
                  <a:pos x="33" y="12"/>
                </a:cxn>
                <a:cxn ang="0">
                  <a:pos x="33" y="12"/>
                </a:cxn>
                <a:cxn ang="0">
                  <a:pos x="29" y="13"/>
                </a:cxn>
                <a:cxn ang="0">
                  <a:pos x="24" y="15"/>
                </a:cxn>
                <a:cxn ang="0">
                  <a:pos x="19" y="19"/>
                </a:cxn>
                <a:cxn ang="0">
                  <a:pos x="14" y="24"/>
                </a:cxn>
                <a:cxn ang="0">
                  <a:pos x="14" y="102"/>
                </a:cxn>
                <a:cxn ang="0">
                  <a:pos x="0" y="102"/>
                </a:cxn>
                <a:cxn ang="0">
                  <a:pos x="0" y="2"/>
                </a:cxn>
              </a:cxnLst>
              <a:rect l="0" t="0" r="r" b="b"/>
              <a:pathLst>
                <a:path w="58" h="102">
                  <a:moveTo>
                    <a:pt x="0" y="2"/>
                  </a:moveTo>
                  <a:lnTo>
                    <a:pt x="13" y="2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9" y="8"/>
                  </a:lnTo>
                  <a:lnTo>
                    <a:pt x="25" y="4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5" y="1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8" y="20"/>
                  </a:lnTo>
                  <a:lnTo>
                    <a:pt x="58" y="26"/>
                  </a:lnTo>
                  <a:lnTo>
                    <a:pt x="58" y="102"/>
                  </a:lnTo>
                  <a:lnTo>
                    <a:pt x="44" y="102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4" y="20"/>
                  </a:lnTo>
                  <a:lnTo>
                    <a:pt x="42" y="15"/>
                  </a:lnTo>
                  <a:lnTo>
                    <a:pt x="38" y="13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29" y="13"/>
                  </a:lnTo>
                  <a:lnTo>
                    <a:pt x="24" y="15"/>
                  </a:lnTo>
                  <a:lnTo>
                    <a:pt x="19" y="19"/>
                  </a:lnTo>
                  <a:lnTo>
                    <a:pt x="14" y="24"/>
                  </a:lnTo>
                  <a:lnTo>
                    <a:pt x="14" y="102"/>
                  </a:lnTo>
                  <a:lnTo>
                    <a:pt x="0" y="10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4" name="Freeform 69"/>
            <p:cNvSpPr>
              <a:spLocks/>
            </p:cNvSpPr>
            <p:nvPr/>
          </p:nvSpPr>
          <p:spPr bwMode="auto">
            <a:xfrm>
              <a:off x="5446" y="4207"/>
              <a:ext cx="23" cy="4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55" y="6"/>
                </a:cxn>
                <a:cxn ang="0">
                  <a:pos x="49" y="5"/>
                </a:cxn>
                <a:cxn ang="0">
                  <a:pos x="33" y="0"/>
                </a:cxn>
                <a:cxn ang="0">
                  <a:pos x="27" y="12"/>
                </a:cxn>
                <a:cxn ang="0">
                  <a:pos x="32" y="11"/>
                </a:cxn>
                <a:cxn ang="0">
                  <a:pos x="40" y="13"/>
                </a:cxn>
                <a:cxn ang="0">
                  <a:pos x="45" y="24"/>
                </a:cxn>
                <a:cxn ang="0">
                  <a:pos x="45" y="47"/>
                </a:cxn>
                <a:cxn ang="0">
                  <a:pos x="40" y="58"/>
                </a:cxn>
                <a:cxn ang="0">
                  <a:pos x="32" y="60"/>
                </a:cxn>
                <a:cxn ang="0">
                  <a:pos x="26" y="59"/>
                </a:cxn>
                <a:cxn ang="0">
                  <a:pos x="20" y="52"/>
                </a:cxn>
                <a:cxn ang="0">
                  <a:pos x="18" y="36"/>
                </a:cxn>
                <a:cxn ang="0">
                  <a:pos x="24" y="14"/>
                </a:cxn>
                <a:cxn ang="0">
                  <a:pos x="27" y="1"/>
                </a:cxn>
                <a:cxn ang="0">
                  <a:pos x="14" y="8"/>
                </a:cxn>
                <a:cxn ang="0">
                  <a:pos x="6" y="24"/>
                </a:cxn>
                <a:cxn ang="0">
                  <a:pos x="5" y="38"/>
                </a:cxn>
                <a:cxn ang="0">
                  <a:pos x="12" y="60"/>
                </a:cxn>
                <a:cxn ang="0">
                  <a:pos x="12" y="68"/>
                </a:cxn>
                <a:cxn ang="0">
                  <a:pos x="4" y="79"/>
                </a:cxn>
                <a:cxn ang="0">
                  <a:pos x="7" y="88"/>
                </a:cxn>
                <a:cxn ang="0">
                  <a:pos x="14" y="94"/>
                </a:cxn>
                <a:cxn ang="0">
                  <a:pos x="1" y="107"/>
                </a:cxn>
                <a:cxn ang="0">
                  <a:pos x="0" y="117"/>
                </a:cxn>
                <a:cxn ang="0">
                  <a:pos x="7" y="128"/>
                </a:cxn>
                <a:cxn ang="0">
                  <a:pos x="24" y="134"/>
                </a:cxn>
                <a:cxn ang="0">
                  <a:pos x="31" y="124"/>
                </a:cxn>
                <a:cxn ang="0">
                  <a:pos x="13" y="115"/>
                </a:cxn>
                <a:cxn ang="0">
                  <a:pos x="13" y="107"/>
                </a:cxn>
                <a:cxn ang="0">
                  <a:pos x="26" y="96"/>
                </a:cxn>
                <a:cxn ang="0">
                  <a:pos x="45" y="101"/>
                </a:cxn>
                <a:cxn ang="0">
                  <a:pos x="55" y="107"/>
                </a:cxn>
                <a:cxn ang="0">
                  <a:pos x="53" y="116"/>
                </a:cxn>
                <a:cxn ang="0">
                  <a:pos x="47" y="122"/>
                </a:cxn>
                <a:cxn ang="0">
                  <a:pos x="34" y="124"/>
                </a:cxn>
                <a:cxn ang="0">
                  <a:pos x="31" y="134"/>
                </a:cxn>
                <a:cxn ang="0">
                  <a:pos x="42" y="134"/>
                </a:cxn>
                <a:cxn ang="0">
                  <a:pos x="59" y="128"/>
                </a:cxn>
                <a:cxn ang="0">
                  <a:pos x="68" y="116"/>
                </a:cxn>
                <a:cxn ang="0">
                  <a:pos x="68" y="105"/>
                </a:cxn>
                <a:cxn ang="0">
                  <a:pos x="59" y="94"/>
                </a:cxn>
                <a:cxn ang="0">
                  <a:pos x="40" y="88"/>
                </a:cxn>
                <a:cxn ang="0">
                  <a:pos x="18" y="82"/>
                </a:cxn>
                <a:cxn ang="0">
                  <a:pos x="17" y="77"/>
                </a:cxn>
                <a:cxn ang="0">
                  <a:pos x="23" y="70"/>
                </a:cxn>
                <a:cxn ang="0">
                  <a:pos x="32" y="71"/>
                </a:cxn>
                <a:cxn ang="0">
                  <a:pos x="47" y="66"/>
                </a:cxn>
                <a:cxn ang="0">
                  <a:pos x="57" y="52"/>
                </a:cxn>
                <a:cxn ang="0">
                  <a:pos x="59" y="36"/>
                </a:cxn>
                <a:cxn ang="0">
                  <a:pos x="56" y="17"/>
                </a:cxn>
                <a:cxn ang="0">
                  <a:pos x="65" y="12"/>
                </a:cxn>
              </a:cxnLst>
              <a:rect l="0" t="0" r="r" b="b"/>
              <a:pathLst>
                <a:path w="69" h="135">
                  <a:moveTo>
                    <a:pt x="69" y="13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63" y="1"/>
                  </a:lnTo>
                  <a:lnTo>
                    <a:pt x="58" y="2"/>
                  </a:lnTo>
                  <a:lnTo>
                    <a:pt x="55" y="6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9" y="5"/>
                  </a:lnTo>
                  <a:lnTo>
                    <a:pt x="44" y="2"/>
                  </a:lnTo>
                  <a:lnTo>
                    <a:pt x="39" y="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4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43" y="15"/>
                  </a:lnTo>
                  <a:lnTo>
                    <a:pt x="44" y="19"/>
                  </a:lnTo>
                  <a:lnTo>
                    <a:pt x="45" y="24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5" y="47"/>
                  </a:lnTo>
                  <a:lnTo>
                    <a:pt x="44" y="52"/>
                  </a:lnTo>
                  <a:lnTo>
                    <a:pt x="43" y="56"/>
                  </a:lnTo>
                  <a:lnTo>
                    <a:pt x="40" y="58"/>
                  </a:lnTo>
                  <a:lnTo>
                    <a:pt x="38" y="59"/>
                  </a:lnTo>
                  <a:lnTo>
                    <a:pt x="34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29" y="60"/>
                  </a:lnTo>
                  <a:lnTo>
                    <a:pt x="26" y="59"/>
                  </a:lnTo>
                  <a:lnTo>
                    <a:pt x="24" y="58"/>
                  </a:lnTo>
                  <a:lnTo>
                    <a:pt x="21" y="56"/>
                  </a:lnTo>
                  <a:lnTo>
                    <a:pt x="20" y="52"/>
                  </a:lnTo>
                  <a:lnTo>
                    <a:pt x="19" y="47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26"/>
                  </a:lnTo>
                  <a:lnTo>
                    <a:pt x="20" y="19"/>
                  </a:lnTo>
                  <a:lnTo>
                    <a:pt x="24" y="14"/>
                  </a:lnTo>
                  <a:lnTo>
                    <a:pt x="27" y="12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3" y="2"/>
                  </a:lnTo>
                  <a:lnTo>
                    <a:pt x="18" y="5"/>
                  </a:lnTo>
                  <a:lnTo>
                    <a:pt x="14" y="8"/>
                  </a:lnTo>
                  <a:lnTo>
                    <a:pt x="11" y="13"/>
                  </a:lnTo>
                  <a:lnTo>
                    <a:pt x="8" y="18"/>
                  </a:lnTo>
                  <a:lnTo>
                    <a:pt x="6" y="24"/>
                  </a:lnTo>
                  <a:lnTo>
                    <a:pt x="5" y="3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6" y="46"/>
                  </a:lnTo>
                  <a:lnTo>
                    <a:pt x="7" y="53"/>
                  </a:lnTo>
                  <a:lnTo>
                    <a:pt x="12" y="60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2" y="68"/>
                  </a:lnTo>
                  <a:lnTo>
                    <a:pt x="7" y="71"/>
                  </a:lnTo>
                  <a:lnTo>
                    <a:pt x="5" y="75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5" y="84"/>
                  </a:lnTo>
                  <a:lnTo>
                    <a:pt x="7" y="88"/>
                  </a:lnTo>
                  <a:lnTo>
                    <a:pt x="10" y="91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8" y="97"/>
                  </a:lnTo>
                  <a:lnTo>
                    <a:pt x="4" y="101"/>
                  </a:lnTo>
                  <a:lnTo>
                    <a:pt x="1" y="107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1" y="122"/>
                  </a:lnTo>
                  <a:lnTo>
                    <a:pt x="4" y="126"/>
                  </a:lnTo>
                  <a:lnTo>
                    <a:pt x="7" y="128"/>
                  </a:lnTo>
                  <a:lnTo>
                    <a:pt x="12" y="130"/>
                  </a:lnTo>
                  <a:lnTo>
                    <a:pt x="17" y="133"/>
                  </a:lnTo>
                  <a:lnTo>
                    <a:pt x="24" y="134"/>
                  </a:lnTo>
                  <a:lnTo>
                    <a:pt x="31" y="13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23" y="122"/>
                  </a:lnTo>
                  <a:lnTo>
                    <a:pt x="17" y="120"/>
                  </a:lnTo>
                  <a:lnTo>
                    <a:pt x="13" y="115"/>
                  </a:lnTo>
                  <a:lnTo>
                    <a:pt x="12" y="110"/>
                  </a:lnTo>
                  <a:lnTo>
                    <a:pt x="12" y="110"/>
                  </a:lnTo>
                  <a:lnTo>
                    <a:pt x="13" y="107"/>
                  </a:lnTo>
                  <a:lnTo>
                    <a:pt x="15" y="103"/>
                  </a:lnTo>
                  <a:lnTo>
                    <a:pt x="20" y="100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6" y="98"/>
                  </a:lnTo>
                  <a:lnTo>
                    <a:pt x="45" y="101"/>
                  </a:lnTo>
                  <a:lnTo>
                    <a:pt x="49" y="102"/>
                  </a:lnTo>
                  <a:lnTo>
                    <a:pt x="52" y="104"/>
                  </a:lnTo>
                  <a:lnTo>
                    <a:pt x="55" y="107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53" y="116"/>
                  </a:lnTo>
                  <a:lnTo>
                    <a:pt x="52" y="118"/>
                  </a:lnTo>
                  <a:lnTo>
                    <a:pt x="50" y="120"/>
                  </a:lnTo>
                  <a:lnTo>
                    <a:pt x="47" y="122"/>
                  </a:lnTo>
                  <a:lnTo>
                    <a:pt x="44" y="123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1" y="124"/>
                  </a:lnTo>
                  <a:lnTo>
                    <a:pt x="31" y="134"/>
                  </a:lnTo>
                  <a:lnTo>
                    <a:pt x="31" y="134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42" y="134"/>
                  </a:lnTo>
                  <a:lnTo>
                    <a:pt x="49" y="133"/>
                  </a:lnTo>
                  <a:lnTo>
                    <a:pt x="53" y="130"/>
                  </a:lnTo>
                  <a:lnTo>
                    <a:pt x="59" y="128"/>
                  </a:lnTo>
                  <a:lnTo>
                    <a:pt x="63" y="124"/>
                  </a:lnTo>
                  <a:lnTo>
                    <a:pt x="65" y="121"/>
                  </a:lnTo>
                  <a:lnTo>
                    <a:pt x="68" y="116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05"/>
                  </a:lnTo>
                  <a:lnTo>
                    <a:pt x="65" y="101"/>
                  </a:lnTo>
                  <a:lnTo>
                    <a:pt x="63" y="97"/>
                  </a:lnTo>
                  <a:lnTo>
                    <a:pt x="59" y="94"/>
                  </a:lnTo>
                  <a:lnTo>
                    <a:pt x="56" y="91"/>
                  </a:lnTo>
                  <a:lnTo>
                    <a:pt x="51" y="90"/>
                  </a:lnTo>
                  <a:lnTo>
                    <a:pt x="40" y="88"/>
                  </a:lnTo>
                  <a:lnTo>
                    <a:pt x="40" y="88"/>
                  </a:lnTo>
                  <a:lnTo>
                    <a:pt x="24" y="84"/>
                  </a:lnTo>
                  <a:lnTo>
                    <a:pt x="18" y="82"/>
                  </a:lnTo>
                  <a:lnTo>
                    <a:pt x="17" y="79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5"/>
                  </a:lnTo>
                  <a:lnTo>
                    <a:pt x="19" y="72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32" y="71"/>
                  </a:lnTo>
                  <a:lnTo>
                    <a:pt x="32" y="71"/>
                  </a:lnTo>
                  <a:lnTo>
                    <a:pt x="38" y="71"/>
                  </a:lnTo>
                  <a:lnTo>
                    <a:pt x="43" y="69"/>
                  </a:lnTo>
                  <a:lnTo>
                    <a:pt x="47" y="66"/>
                  </a:lnTo>
                  <a:lnTo>
                    <a:pt x="51" y="63"/>
                  </a:lnTo>
                  <a:lnTo>
                    <a:pt x="55" y="58"/>
                  </a:lnTo>
                  <a:lnTo>
                    <a:pt x="57" y="52"/>
                  </a:lnTo>
                  <a:lnTo>
                    <a:pt x="59" y="44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8" y="25"/>
                  </a:lnTo>
                  <a:lnTo>
                    <a:pt x="56" y="17"/>
                  </a:lnTo>
                  <a:lnTo>
                    <a:pt x="56" y="17"/>
                  </a:lnTo>
                  <a:lnTo>
                    <a:pt x="61" y="13"/>
                  </a:lnTo>
                  <a:lnTo>
                    <a:pt x="65" y="12"/>
                  </a:lnTo>
                  <a:lnTo>
                    <a:pt x="65" y="12"/>
                  </a:lnTo>
                  <a:lnTo>
                    <a:pt x="69" y="13"/>
                  </a:lnTo>
                  <a:lnTo>
                    <a:pt x="69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5" name="Freeform 70"/>
            <p:cNvSpPr>
              <a:spLocks/>
            </p:cNvSpPr>
            <p:nvPr/>
          </p:nvSpPr>
          <p:spPr bwMode="auto">
            <a:xfrm>
              <a:off x="5263" y="4263"/>
              <a:ext cx="23" cy="4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0" y="139"/>
                </a:cxn>
                <a:cxn ang="0">
                  <a:pos x="16" y="139"/>
                </a:cxn>
                <a:cxn ang="0">
                  <a:pos x="16" y="76"/>
                </a:cxn>
                <a:cxn ang="0">
                  <a:pos x="19" y="76"/>
                </a:cxn>
                <a:cxn ang="0">
                  <a:pos x="19" y="63"/>
                </a:cxn>
                <a:cxn ang="0">
                  <a:pos x="16" y="63"/>
                </a:cxn>
                <a:cxn ang="0">
                  <a:pos x="16" y="12"/>
                </a:cxn>
                <a:cxn ang="0">
                  <a:pos x="31" y="12"/>
                </a:cxn>
                <a:cxn ang="0">
                  <a:pos x="31" y="12"/>
                </a:cxn>
                <a:cxn ang="0">
                  <a:pos x="37" y="13"/>
                </a:cxn>
                <a:cxn ang="0">
                  <a:pos x="42" y="14"/>
                </a:cxn>
                <a:cxn ang="0">
                  <a:pos x="45" y="16"/>
                </a:cxn>
                <a:cxn ang="0">
                  <a:pos x="49" y="19"/>
                </a:cxn>
                <a:cxn ang="0">
                  <a:pos x="51" y="23"/>
                </a:cxn>
                <a:cxn ang="0">
                  <a:pos x="54" y="26"/>
                </a:cxn>
                <a:cxn ang="0">
                  <a:pos x="55" y="32"/>
                </a:cxn>
                <a:cxn ang="0">
                  <a:pos x="55" y="38"/>
                </a:cxn>
                <a:cxn ang="0">
                  <a:pos x="55" y="38"/>
                </a:cxn>
                <a:cxn ang="0">
                  <a:pos x="55" y="44"/>
                </a:cxn>
                <a:cxn ang="0">
                  <a:pos x="54" y="49"/>
                </a:cxn>
                <a:cxn ang="0">
                  <a:pos x="51" y="54"/>
                </a:cxn>
                <a:cxn ang="0">
                  <a:pos x="49" y="57"/>
                </a:cxn>
                <a:cxn ang="0">
                  <a:pos x="45" y="59"/>
                </a:cxn>
                <a:cxn ang="0">
                  <a:pos x="42" y="62"/>
                </a:cxn>
                <a:cxn ang="0">
                  <a:pos x="37" y="63"/>
                </a:cxn>
                <a:cxn ang="0">
                  <a:pos x="31" y="63"/>
                </a:cxn>
                <a:cxn ang="0">
                  <a:pos x="19" y="63"/>
                </a:cxn>
                <a:cxn ang="0">
                  <a:pos x="19" y="76"/>
                </a:cxn>
                <a:cxn ang="0">
                  <a:pos x="33" y="76"/>
                </a:cxn>
                <a:cxn ang="0">
                  <a:pos x="33" y="76"/>
                </a:cxn>
                <a:cxn ang="0">
                  <a:pos x="41" y="75"/>
                </a:cxn>
                <a:cxn ang="0">
                  <a:pos x="48" y="74"/>
                </a:cxn>
                <a:cxn ang="0">
                  <a:pos x="55" y="70"/>
                </a:cxn>
                <a:cxn ang="0">
                  <a:pos x="59" y="65"/>
                </a:cxn>
                <a:cxn ang="0">
                  <a:pos x="64" y="61"/>
                </a:cxn>
                <a:cxn ang="0">
                  <a:pos x="68" y="54"/>
                </a:cxn>
                <a:cxn ang="0">
                  <a:pos x="69" y="46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69" y="30"/>
                </a:cxn>
                <a:cxn ang="0">
                  <a:pos x="68" y="23"/>
                </a:cxn>
                <a:cxn ang="0">
                  <a:pos x="64" y="16"/>
                </a:cxn>
                <a:cxn ang="0">
                  <a:pos x="59" y="10"/>
                </a:cxn>
                <a:cxn ang="0">
                  <a:pos x="55" y="6"/>
                </a:cxn>
                <a:cxn ang="0">
                  <a:pos x="48" y="3"/>
                </a:cxn>
                <a:cxn ang="0">
                  <a:pos x="41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139">
                  <a:moveTo>
                    <a:pt x="33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16" y="139"/>
                  </a:lnTo>
                  <a:lnTo>
                    <a:pt x="16" y="76"/>
                  </a:lnTo>
                  <a:lnTo>
                    <a:pt x="19" y="76"/>
                  </a:lnTo>
                  <a:lnTo>
                    <a:pt x="19" y="63"/>
                  </a:lnTo>
                  <a:lnTo>
                    <a:pt x="16" y="63"/>
                  </a:lnTo>
                  <a:lnTo>
                    <a:pt x="16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7" y="13"/>
                  </a:lnTo>
                  <a:lnTo>
                    <a:pt x="42" y="14"/>
                  </a:lnTo>
                  <a:lnTo>
                    <a:pt x="45" y="16"/>
                  </a:lnTo>
                  <a:lnTo>
                    <a:pt x="49" y="19"/>
                  </a:lnTo>
                  <a:lnTo>
                    <a:pt x="51" y="23"/>
                  </a:lnTo>
                  <a:lnTo>
                    <a:pt x="54" y="26"/>
                  </a:lnTo>
                  <a:lnTo>
                    <a:pt x="55" y="32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5" y="44"/>
                  </a:lnTo>
                  <a:lnTo>
                    <a:pt x="54" y="49"/>
                  </a:lnTo>
                  <a:lnTo>
                    <a:pt x="51" y="54"/>
                  </a:lnTo>
                  <a:lnTo>
                    <a:pt x="49" y="57"/>
                  </a:lnTo>
                  <a:lnTo>
                    <a:pt x="45" y="59"/>
                  </a:lnTo>
                  <a:lnTo>
                    <a:pt x="42" y="62"/>
                  </a:lnTo>
                  <a:lnTo>
                    <a:pt x="37" y="63"/>
                  </a:lnTo>
                  <a:lnTo>
                    <a:pt x="31" y="63"/>
                  </a:lnTo>
                  <a:lnTo>
                    <a:pt x="19" y="63"/>
                  </a:lnTo>
                  <a:lnTo>
                    <a:pt x="19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41" y="75"/>
                  </a:lnTo>
                  <a:lnTo>
                    <a:pt x="48" y="74"/>
                  </a:lnTo>
                  <a:lnTo>
                    <a:pt x="55" y="70"/>
                  </a:lnTo>
                  <a:lnTo>
                    <a:pt x="59" y="65"/>
                  </a:lnTo>
                  <a:lnTo>
                    <a:pt x="64" y="61"/>
                  </a:lnTo>
                  <a:lnTo>
                    <a:pt x="68" y="54"/>
                  </a:lnTo>
                  <a:lnTo>
                    <a:pt x="69" y="46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9" y="30"/>
                  </a:lnTo>
                  <a:lnTo>
                    <a:pt x="68" y="23"/>
                  </a:lnTo>
                  <a:lnTo>
                    <a:pt x="64" y="16"/>
                  </a:lnTo>
                  <a:lnTo>
                    <a:pt x="59" y="10"/>
                  </a:lnTo>
                  <a:lnTo>
                    <a:pt x="55" y="6"/>
                  </a:lnTo>
                  <a:lnTo>
                    <a:pt x="48" y="3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6" name="Freeform 71"/>
            <p:cNvSpPr>
              <a:spLocks/>
            </p:cNvSpPr>
            <p:nvPr/>
          </p:nvSpPr>
          <p:spPr bwMode="auto">
            <a:xfrm>
              <a:off x="5290" y="4275"/>
              <a:ext cx="14" cy="3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" y="1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0" y="7"/>
                </a:cxn>
                <a:cxn ang="0">
                  <a:pos x="26" y="2"/>
                </a:cxn>
                <a:cxn ang="0">
                  <a:pos x="33" y="0"/>
                </a:cxn>
                <a:cxn ang="0">
                  <a:pos x="41" y="0"/>
                </a:cxn>
                <a:cxn ang="0">
                  <a:pos x="41" y="13"/>
                </a:cxn>
                <a:cxn ang="0">
                  <a:pos x="41" y="13"/>
                </a:cxn>
                <a:cxn ang="0">
                  <a:pos x="33" y="14"/>
                </a:cxn>
                <a:cxn ang="0">
                  <a:pos x="26" y="17"/>
                </a:cxn>
                <a:cxn ang="0">
                  <a:pos x="20" y="21"/>
                </a:cxn>
                <a:cxn ang="0">
                  <a:pos x="14" y="31"/>
                </a:cxn>
                <a:cxn ang="0">
                  <a:pos x="14" y="102"/>
                </a:cxn>
                <a:cxn ang="0">
                  <a:pos x="0" y="102"/>
                </a:cxn>
                <a:cxn ang="0">
                  <a:pos x="0" y="1"/>
                </a:cxn>
              </a:cxnLst>
              <a:rect l="0" t="0" r="r" b="b"/>
              <a:pathLst>
                <a:path w="41" h="102">
                  <a:moveTo>
                    <a:pt x="0" y="1"/>
                  </a:moveTo>
                  <a:lnTo>
                    <a:pt x="14" y="1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0" y="7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33" y="14"/>
                  </a:lnTo>
                  <a:lnTo>
                    <a:pt x="26" y="17"/>
                  </a:lnTo>
                  <a:lnTo>
                    <a:pt x="20" y="21"/>
                  </a:lnTo>
                  <a:lnTo>
                    <a:pt x="14" y="31"/>
                  </a:lnTo>
                  <a:lnTo>
                    <a:pt x="14" y="102"/>
                  </a:lnTo>
                  <a:lnTo>
                    <a:pt x="0" y="1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7" name="Freeform 72"/>
            <p:cNvSpPr>
              <a:spLocks/>
            </p:cNvSpPr>
            <p:nvPr/>
          </p:nvSpPr>
          <p:spPr bwMode="auto">
            <a:xfrm>
              <a:off x="5305" y="4275"/>
              <a:ext cx="21" cy="34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8" y="2"/>
                </a:cxn>
                <a:cxn ang="0">
                  <a:pos x="8" y="12"/>
                </a:cxn>
                <a:cxn ang="0">
                  <a:pos x="2" y="28"/>
                </a:cxn>
                <a:cxn ang="0">
                  <a:pos x="0" y="52"/>
                </a:cxn>
                <a:cxn ang="0">
                  <a:pos x="1" y="64"/>
                </a:cxn>
                <a:cxn ang="0">
                  <a:pos x="5" y="84"/>
                </a:cxn>
                <a:cxn ang="0">
                  <a:pos x="12" y="97"/>
                </a:cxn>
                <a:cxn ang="0">
                  <a:pos x="24" y="103"/>
                </a:cxn>
                <a:cxn ang="0">
                  <a:pos x="31" y="92"/>
                </a:cxn>
                <a:cxn ang="0">
                  <a:pos x="27" y="91"/>
                </a:cxn>
                <a:cxn ang="0">
                  <a:pos x="20" y="88"/>
                </a:cxn>
                <a:cxn ang="0">
                  <a:pos x="17" y="79"/>
                </a:cxn>
                <a:cxn ang="0">
                  <a:pos x="14" y="52"/>
                </a:cxn>
                <a:cxn ang="0">
                  <a:pos x="15" y="32"/>
                </a:cxn>
                <a:cxn ang="0">
                  <a:pos x="18" y="19"/>
                </a:cxn>
                <a:cxn ang="0">
                  <a:pos x="24" y="13"/>
                </a:cxn>
                <a:cxn ang="0">
                  <a:pos x="31" y="12"/>
                </a:cxn>
                <a:cxn ang="0">
                  <a:pos x="36" y="12"/>
                </a:cxn>
                <a:cxn ang="0">
                  <a:pos x="42" y="15"/>
                </a:cxn>
                <a:cxn ang="0">
                  <a:pos x="45" y="25"/>
                </a:cxn>
                <a:cxn ang="0">
                  <a:pos x="47" y="52"/>
                </a:cxn>
                <a:cxn ang="0">
                  <a:pos x="46" y="72"/>
                </a:cxn>
                <a:cxn ang="0">
                  <a:pos x="44" y="84"/>
                </a:cxn>
                <a:cxn ang="0">
                  <a:pos x="38" y="90"/>
                </a:cxn>
                <a:cxn ang="0">
                  <a:pos x="31" y="92"/>
                </a:cxn>
                <a:cxn ang="0">
                  <a:pos x="31" y="103"/>
                </a:cxn>
                <a:cxn ang="0">
                  <a:pos x="31" y="103"/>
                </a:cxn>
                <a:cxn ang="0">
                  <a:pos x="45" y="101"/>
                </a:cxn>
                <a:cxn ang="0">
                  <a:pos x="55" y="91"/>
                </a:cxn>
                <a:cxn ang="0">
                  <a:pos x="59" y="75"/>
                </a:cxn>
                <a:cxn ang="0">
                  <a:pos x="62" y="52"/>
                </a:cxn>
                <a:cxn ang="0">
                  <a:pos x="61" y="39"/>
                </a:cxn>
                <a:cxn ang="0">
                  <a:pos x="57" y="19"/>
                </a:cxn>
                <a:cxn ang="0">
                  <a:pos x="50" y="7"/>
                </a:cxn>
                <a:cxn ang="0">
                  <a:pos x="38" y="0"/>
                </a:cxn>
                <a:cxn ang="0">
                  <a:pos x="31" y="0"/>
                </a:cxn>
              </a:cxnLst>
              <a:rect l="0" t="0" r="r" b="b"/>
              <a:pathLst>
                <a:path w="62" h="103">
                  <a:moveTo>
                    <a:pt x="31" y="0"/>
                  </a:moveTo>
                  <a:lnTo>
                    <a:pt x="31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5" y="19"/>
                  </a:lnTo>
                  <a:lnTo>
                    <a:pt x="2" y="28"/>
                  </a:lnTo>
                  <a:lnTo>
                    <a:pt x="1" y="3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64"/>
                  </a:lnTo>
                  <a:lnTo>
                    <a:pt x="2" y="75"/>
                  </a:lnTo>
                  <a:lnTo>
                    <a:pt x="5" y="84"/>
                  </a:lnTo>
                  <a:lnTo>
                    <a:pt x="8" y="91"/>
                  </a:lnTo>
                  <a:lnTo>
                    <a:pt x="12" y="97"/>
                  </a:lnTo>
                  <a:lnTo>
                    <a:pt x="18" y="101"/>
                  </a:lnTo>
                  <a:lnTo>
                    <a:pt x="24" y="103"/>
                  </a:lnTo>
                  <a:lnTo>
                    <a:pt x="31" y="103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27" y="91"/>
                  </a:lnTo>
                  <a:lnTo>
                    <a:pt x="24" y="90"/>
                  </a:lnTo>
                  <a:lnTo>
                    <a:pt x="20" y="88"/>
                  </a:lnTo>
                  <a:lnTo>
                    <a:pt x="18" y="84"/>
                  </a:lnTo>
                  <a:lnTo>
                    <a:pt x="17" y="79"/>
                  </a:lnTo>
                  <a:lnTo>
                    <a:pt x="15" y="7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5" y="32"/>
                  </a:lnTo>
                  <a:lnTo>
                    <a:pt x="17" y="25"/>
                  </a:lnTo>
                  <a:lnTo>
                    <a:pt x="18" y="19"/>
                  </a:lnTo>
                  <a:lnTo>
                    <a:pt x="20" y="15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6" y="12"/>
                  </a:lnTo>
                  <a:lnTo>
                    <a:pt x="38" y="13"/>
                  </a:lnTo>
                  <a:lnTo>
                    <a:pt x="42" y="15"/>
                  </a:lnTo>
                  <a:lnTo>
                    <a:pt x="44" y="19"/>
                  </a:lnTo>
                  <a:lnTo>
                    <a:pt x="45" y="25"/>
                  </a:lnTo>
                  <a:lnTo>
                    <a:pt x="46" y="32"/>
                  </a:lnTo>
                  <a:lnTo>
                    <a:pt x="47" y="52"/>
                  </a:lnTo>
                  <a:lnTo>
                    <a:pt x="47" y="52"/>
                  </a:lnTo>
                  <a:lnTo>
                    <a:pt x="46" y="72"/>
                  </a:lnTo>
                  <a:lnTo>
                    <a:pt x="45" y="79"/>
                  </a:lnTo>
                  <a:lnTo>
                    <a:pt x="44" y="84"/>
                  </a:lnTo>
                  <a:lnTo>
                    <a:pt x="42" y="88"/>
                  </a:lnTo>
                  <a:lnTo>
                    <a:pt x="38" y="90"/>
                  </a:lnTo>
                  <a:lnTo>
                    <a:pt x="36" y="91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8" y="103"/>
                  </a:lnTo>
                  <a:lnTo>
                    <a:pt x="45" y="101"/>
                  </a:lnTo>
                  <a:lnTo>
                    <a:pt x="50" y="97"/>
                  </a:lnTo>
                  <a:lnTo>
                    <a:pt x="55" y="91"/>
                  </a:lnTo>
                  <a:lnTo>
                    <a:pt x="57" y="84"/>
                  </a:lnTo>
                  <a:lnTo>
                    <a:pt x="59" y="75"/>
                  </a:lnTo>
                  <a:lnTo>
                    <a:pt x="61" y="64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61" y="39"/>
                  </a:lnTo>
                  <a:lnTo>
                    <a:pt x="59" y="28"/>
                  </a:lnTo>
                  <a:lnTo>
                    <a:pt x="57" y="19"/>
                  </a:lnTo>
                  <a:lnTo>
                    <a:pt x="55" y="12"/>
                  </a:lnTo>
                  <a:lnTo>
                    <a:pt x="50" y="7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8" name="Freeform 73"/>
            <p:cNvSpPr>
              <a:spLocks/>
            </p:cNvSpPr>
            <p:nvPr/>
          </p:nvSpPr>
          <p:spPr bwMode="auto">
            <a:xfrm>
              <a:off x="5327" y="4264"/>
              <a:ext cx="15" cy="4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13" y="33"/>
                </a:cxn>
                <a:cxn ang="0">
                  <a:pos x="13" y="0"/>
                </a:cxn>
                <a:cxn ang="0">
                  <a:pos x="28" y="0"/>
                </a:cxn>
                <a:cxn ang="0">
                  <a:pos x="28" y="33"/>
                </a:cxn>
                <a:cxn ang="0">
                  <a:pos x="45" y="33"/>
                </a:cxn>
                <a:cxn ang="0">
                  <a:pos x="45" y="45"/>
                </a:cxn>
                <a:cxn ang="0">
                  <a:pos x="28" y="45"/>
                </a:cxn>
                <a:cxn ang="0">
                  <a:pos x="28" y="115"/>
                </a:cxn>
                <a:cxn ang="0">
                  <a:pos x="28" y="115"/>
                </a:cxn>
                <a:cxn ang="0">
                  <a:pos x="28" y="120"/>
                </a:cxn>
                <a:cxn ang="0">
                  <a:pos x="30" y="122"/>
                </a:cxn>
                <a:cxn ang="0">
                  <a:pos x="32" y="124"/>
                </a:cxn>
                <a:cxn ang="0">
                  <a:pos x="37" y="126"/>
                </a:cxn>
                <a:cxn ang="0">
                  <a:pos x="37" y="126"/>
                </a:cxn>
                <a:cxn ang="0">
                  <a:pos x="42" y="124"/>
                </a:cxn>
                <a:cxn ang="0">
                  <a:pos x="45" y="123"/>
                </a:cxn>
                <a:cxn ang="0">
                  <a:pos x="45" y="134"/>
                </a:cxn>
                <a:cxn ang="0">
                  <a:pos x="45" y="134"/>
                </a:cxn>
                <a:cxn ang="0">
                  <a:pos x="40" y="135"/>
                </a:cxn>
                <a:cxn ang="0">
                  <a:pos x="32" y="135"/>
                </a:cxn>
                <a:cxn ang="0">
                  <a:pos x="32" y="135"/>
                </a:cxn>
                <a:cxn ang="0">
                  <a:pos x="24" y="134"/>
                </a:cxn>
                <a:cxn ang="0">
                  <a:pos x="21" y="133"/>
                </a:cxn>
                <a:cxn ang="0">
                  <a:pos x="18" y="130"/>
                </a:cxn>
                <a:cxn ang="0">
                  <a:pos x="16" y="128"/>
                </a:cxn>
                <a:cxn ang="0">
                  <a:pos x="15" y="124"/>
                </a:cxn>
                <a:cxn ang="0">
                  <a:pos x="13" y="114"/>
                </a:cxn>
                <a:cxn ang="0">
                  <a:pos x="13" y="45"/>
                </a:cxn>
                <a:cxn ang="0">
                  <a:pos x="0" y="45"/>
                </a:cxn>
                <a:cxn ang="0">
                  <a:pos x="0" y="33"/>
                </a:cxn>
              </a:cxnLst>
              <a:rect l="0" t="0" r="r" b="b"/>
              <a:pathLst>
                <a:path w="45" h="135">
                  <a:moveTo>
                    <a:pt x="0" y="33"/>
                  </a:moveTo>
                  <a:lnTo>
                    <a:pt x="13" y="33"/>
                  </a:lnTo>
                  <a:lnTo>
                    <a:pt x="13" y="0"/>
                  </a:lnTo>
                  <a:lnTo>
                    <a:pt x="28" y="0"/>
                  </a:lnTo>
                  <a:lnTo>
                    <a:pt x="28" y="33"/>
                  </a:lnTo>
                  <a:lnTo>
                    <a:pt x="45" y="33"/>
                  </a:lnTo>
                  <a:lnTo>
                    <a:pt x="45" y="45"/>
                  </a:lnTo>
                  <a:lnTo>
                    <a:pt x="28" y="45"/>
                  </a:lnTo>
                  <a:lnTo>
                    <a:pt x="28" y="115"/>
                  </a:lnTo>
                  <a:lnTo>
                    <a:pt x="28" y="115"/>
                  </a:lnTo>
                  <a:lnTo>
                    <a:pt x="28" y="120"/>
                  </a:lnTo>
                  <a:lnTo>
                    <a:pt x="30" y="122"/>
                  </a:lnTo>
                  <a:lnTo>
                    <a:pt x="32" y="124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42" y="124"/>
                  </a:lnTo>
                  <a:lnTo>
                    <a:pt x="45" y="123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40" y="135"/>
                  </a:lnTo>
                  <a:lnTo>
                    <a:pt x="32" y="135"/>
                  </a:lnTo>
                  <a:lnTo>
                    <a:pt x="32" y="135"/>
                  </a:lnTo>
                  <a:lnTo>
                    <a:pt x="24" y="134"/>
                  </a:lnTo>
                  <a:lnTo>
                    <a:pt x="21" y="133"/>
                  </a:lnTo>
                  <a:lnTo>
                    <a:pt x="18" y="130"/>
                  </a:lnTo>
                  <a:lnTo>
                    <a:pt x="16" y="128"/>
                  </a:lnTo>
                  <a:lnTo>
                    <a:pt x="15" y="124"/>
                  </a:lnTo>
                  <a:lnTo>
                    <a:pt x="13" y="114"/>
                  </a:lnTo>
                  <a:lnTo>
                    <a:pt x="13" y="45"/>
                  </a:lnTo>
                  <a:lnTo>
                    <a:pt x="0" y="4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9" name="Freeform 74"/>
            <p:cNvSpPr>
              <a:spLocks/>
            </p:cNvSpPr>
            <p:nvPr/>
          </p:nvSpPr>
          <p:spPr bwMode="auto">
            <a:xfrm>
              <a:off x="5345" y="4275"/>
              <a:ext cx="21" cy="34"/>
            </a:xfrm>
            <a:custGeom>
              <a:avLst/>
              <a:gdLst/>
              <a:ahLst/>
              <a:cxnLst>
                <a:cxn ang="0">
                  <a:pos x="50" y="73"/>
                </a:cxn>
                <a:cxn ang="0">
                  <a:pos x="44" y="86"/>
                </a:cxn>
                <a:cxn ang="0">
                  <a:pos x="39" y="90"/>
                </a:cxn>
                <a:cxn ang="0">
                  <a:pos x="32" y="92"/>
                </a:cxn>
                <a:cxn ang="0">
                  <a:pos x="28" y="91"/>
                </a:cxn>
                <a:cxn ang="0">
                  <a:pos x="21" y="88"/>
                </a:cxn>
                <a:cxn ang="0">
                  <a:pos x="17" y="81"/>
                </a:cxn>
                <a:cxn ang="0">
                  <a:pos x="14" y="59"/>
                </a:cxn>
                <a:cxn ang="0">
                  <a:pos x="28" y="54"/>
                </a:cxn>
                <a:cxn ang="0">
                  <a:pos x="14" y="43"/>
                </a:cxn>
                <a:cxn ang="0">
                  <a:pos x="15" y="27"/>
                </a:cxn>
                <a:cxn ang="0">
                  <a:pos x="19" y="18"/>
                </a:cxn>
                <a:cxn ang="0">
                  <a:pos x="24" y="13"/>
                </a:cxn>
                <a:cxn ang="0">
                  <a:pos x="31" y="12"/>
                </a:cxn>
                <a:cxn ang="0">
                  <a:pos x="34" y="12"/>
                </a:cxn>
                <a:cxn ang="0">
                  <a:pos x="41" y="15"/>
                </a:cxn>
                <a:cxn ang="0">
                  <a:pos x="45" y="24"/>
                </a:cxn>
                <a:cxn ang="0">
                  <a:pos x="47" y="43"/>
                </a:cxn>
                <a:cxn ang="0">
                  <a:pos x="28" y="54"/>
                </a:cxn>
                <a:cxn ang="0">
                  <a:pos x="62" y="47"/>
                </a:cxn>
                <a:cxn ang="0">
                  <a:pos x="60" y="37"/>
                </a:cxn>
                <a:cxn ang="0">
                  <a:pos x="57" y="20"/>
                </a:cxn>
                <a:cxn ang="0">
                  <a:pos x="50" y="7"/>
                </a:cxn>
                <a:cxn ang="0">
                  <a:pos x="38" y="1"/>
                </a:cxn>
                <a:cxn ang="0">
                  <a:pos x="31" y="0"/>
                </a:cxn>
                <a:cxn ang="0">
                  <a:pos x="17" y="2"/>
                </a:cxn>
                <a:cxn ang="0">
                  <a:pos x="7" y="12"/>
                </a:cxn>
                <a:cxn ang="0">
                  <a:pos x="2" y="28"/>
                </a:cxn>
                <a:cxn ang="0">
                  <a:pos x="0" y="52"/>
                </a:cxn>
                <a:cxn ang="0">
                  <a:pos x="0" y="64"/>
                </a:cxn>
                <a:cxn ang="0">
                  <a:pos x="4" y="84"/>
                </a:cxn>
                <a:cxn ang="0">
                  <a:pos x="12" y="97"/>
                </a:cxn>
                <a:cxn ang="0">
                  <a:pos x="24" y="103"/>
                </a:cxn>
                <a:cxn ang="0">
                  <a:pos x="31" y="103"/>
                </a:cxn>
                <a:cxn ang="0">
                  <a:pos x="43" y="101"/>
                </a:cxn>
                <a:cxn ang="0">
                  <a:pos x="52" y="95"/>
                </a:cxn>
                <a:cxn ang="0">
                  <a:pos x="59" y="85"/>
                </a:cxn>
                <a:cxn ang="0">
                  <a:pos x="63" y="75"/>
                </a:cxn>
              </a:cxnLst>
              <a:rect l="0" t="0" r="r" b="b"/>
              <a:pathLst>
                <a:path w="63" h="103">
                  <a:moveTo>
                    <a:pt x="50" y="73"/>
                  </a:moveTo>
                  <a:lnTo>
                    <a:pt x="50" y="73"/>
                  </a:lnTo>
                  <a:lnTo>
                    <a:pt x="47" y="81"/>
                  </a:lnTo>
                  <a:lnTo>
                    <a:pt x="44" y="86"/>
                  </a:lnTo>
                  <a:lnTo>
                    <a:pt x="41" y="89"/>
                  </a:lnTo>
                  <a:lnTo>
                    <a:pt x="39" y="90"/>
                  </a:lnTo>
                  <a:lnTo>
                    <a:pt x="37" y="91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28" y="91"/>
                  </a:lnTo>
                  <a:lnTo>
                    <a:pt x="24" y="90"/>
                  </a:lnTo>
                  <a:lnTo>
                    <a:pt x="21" y="8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5"/>
                  </a:lnTo>
                  <a:lnTo>
                    <a:pt x="14" y="59"/>
                  </a:lnTo>
                  <a:lnTo>
                    <a:pt x="14" y="54"/>
                  </a:lnTo>
                  <a:lnTo>
                    <a:pt x="28" y="54"/>
                  </a:lnTo>
                  <a:lnTo>
                    <a:pt x="28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5" y="27"/>
                  </a:lnTo>
                  <a:lnTo>
                    <a:pt x="17" y="22"/>
                  </a:lnTo>
                  <a:lnTo>
                    <a:pt x="19" y="18"/>
                  </a:lnTo>
                  <a:lnTo>
                    <a:pt x="21" y="15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4" y="12"/>
                  </a:lnTo>
                  <a:lnTo>
                    <a:pt x="38" y="13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5" y="24"/>
                  </a:lnTo>
                  <a:lnTo>
                    <a:pt x="46" y="28"/>
                  </a:lnTo>
                  <a:lnTo>
                    <a:pt x="47" y="43"/>
                  </a:lnTo>
                  <a:lnTo>
                    <a:pt x="28" y="43"/>
                  </a:lnTo>
                  <a:lnTo>
                    <a:pt x="28" y="54"/>
                  </a:lnTo>
                  <a:lnTo>
                    <a:pt x="62" y="54"/>
                  </a:lnTo>
                  <a:lnTo>
                    <a:pt x="62" y="47"/>
                  </a:lnTo>
                  <a:lnTo>
                    <a:pt x="62" y="47"/>
                  </a:lnTo>
                  <a:lnTo>
                    <a:pt x="60" y="37"/>
                  </a:lnTo>
                  <a:lnTo>
                    <a:pt x="59" y="28"/>
                  </a:lnTo>
                  <a:lnTo>
                    <a:pt x="57" y="20"/>
                  </a:lnTo>
                  <a:lnTo>
                    <a:pt x="53" y="13"/>
                  </a:lnTo>
                  <a:lnTo>
                    <a:pt x="50" y="7"/>
                  </a:lnTo>
                  <a:lnTo>
                    <a:pt x="44" y="4"/>
                  </a:lnTo>
                  <a:lnTo>
                    <a:pt x="38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7" y="2"/>
                  </a:lnTo>
                  <a:lnTo>
                    <a:pt x="12" y="7"/>
                  </a:lnTo>
                  <a:lnTo>
                    <a:pt x="7" y="12"/>
                  </a:lnTo>
                  <a:lnTo>
                    <a:pt x="4" y="19"/>
                  </a:lnTo>
                  <a:lnTo>
                    <a:pt x="2" y="28"/>
                  </a:lnTo>
                  <a:lnTo>
                    <a:pt x="0" y="3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2" y="75"/>
                  </a:lnTo>
                  <a:lnTo>
                    <a:pt x="4" y="84"/>
                  </a:lnTo>
                  <a:lnTo>
                    <a:pt x="7" y="91"/>
                  </a:lnTo>
                  <a:lnTo>
                    <a:pt x="12" y="97"/>
                  </a:lnTo>
                  <a:lnTo>
                    <a:pt x="17" y="101"/>
                  </a:lnTo>
                  <a:lnTo>
                    <a:pt x="24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7" y="103"/>
                  </a:lnTo>
                  <a:lnTo>
                    <a:pt x="43" y="101"/>
                  </a:lnTo>
                  <a:lnTo>
                    <a:pt x="49" y="98"/>
                  </a:lnTo>
                  <a:lnTo>
                    <a:pt x="52" y="95"/>
                  </a:lnTo>
                  <a:lnTo>
                    <a:pt x="56" y="90"/>
                  </a:lnTo>
                  <a:lnTo>
                    <a:pt x="59" y="85"/>
                  </a:lnTo>
                  <a:lnTo>
                    <a:pt x="60" y="81"/>
                  </a:lnTo>
                  <a:lnTo>
                    <a:pt x="63" y="75"/>
                  </a:lnTo>
                  <a:lnTo>
                    <a:pt x="50" y="7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0" name="Freeform 75"/>
            <p:cNvSpPr>
              <a:spLocks/>
            </p:cNvSpPr>
            <p:nvPr/>
          </p:nvSpPr>
          <p:spPr bwMode="auto">
            <a:xfrm>
              <a:off x="5370" y="4275"/>
              <a:ext cx="20" cy="34"/>
            </a:xfrm>
            <a:custGeom>
              <a:avLst/>
              <a:gdLst/>
              <a:ahLst/>
              <a:cxnLst>
                <a:cxn ang="0">
                  <a:pos x="46" y="31"/>
                </a:cxn>
                <a:cxn ang="0">
                  <a:pos x="41" y="15"/>
                </a:cxn>
                <a:cxn ang="0">
                  <a:pos x="36" y="12"/>
                </a:cxn>
                <a:cxn ang="0">
                  <a:pos x="30" y="12"/>
                </a:cxn>
                <a:cxn ang="0">
                  <a:pos x="22" y="13"/>
                </a:cxn>
                <a:cxn ang="0">
                  <a:pos x="17" y="19"/>
                </a:cxn>
                <a:cxn ang="0">
                  <a:pos x="15" y="32"/>
                </a:cxn>
                <a:cxn ang="0">
                  <a:pos x="14" y="52"/>
                </a:cxn>
                <a:cxn ang="0">
                  <a:pos x="16" y="79"/>
                </a:cxn>
                <a:cxn ang="0">
                  <a:pos x="20" y="88"/>
                </a:cxn>
                <a:cxn ang="0">
                  <a:pos x="26" y="91"/>
                </a:cxn>
                <a:cxn ang="0">
                  <a:pos x="30" y="92"/>
                </a:cxn>
                <a:cxn ang="0">
                  <a:pos x="39" y="90"/>
                </a:cxn>
                <a:cxn ang="0">
                  <a:pos x="45" y="81"/>
                </a:cxn>
                <a:cxn ang="0">
                  <a:pos x="60" y="70"/>
                </a:cxn>
                <a:cxn ang="0">
                  <a:pos x="59" y="77"/>
                </a:cxn>
                <a:cxn ang="0">
                  <a:pos x="54" y="89"/>
                </a:cxn>
                <a:cxn ang="0">
                  <a:pos x="47" y="98"/>
                </a:cxn>
                <a:cxn ang="0">
                  <a:pos x="36" y="103"/>
                </a:cxn>
                <a:cxn ang="0">
                  <a:pos x="30" y="103"/>
                </a:cxn>
                <a:cxn ang="0">
                  <a:pos x="16" y="101"/>
                </a:cxn>
                <a:cxn ang="0">
                  <a:pos x="7" y="91"/>
                </a:cxn>
                <a:cxn ang="0">
                  <a:pos x="2" y="75"/>
                </a:cxn>
                <a:cxn ang="0">
                  <a:pos x="0" y="52"/>
                </a:cxn>
                <a:cxn ang="0">
                  <a:pos x="0" y="39"/>
                </a:cxn>
                <a:cxn ang="0">
                  <a:pos x="4" y="19"/>
                </a:cxn>
                <a:cxn ang="0">
                  <a:pos x="11" y="7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42" y="2"/>
                </a:cxn>
                <a:cxn ang="0">
                  <a:pos x="51" y="8"/>
                </a:cxn>
                <a:cxn ang="0">
                  <a:pos x="57" y="18"/>
                </a:cxn>
                <a:cxn ang="0">
                  <a:pos x="60" y="31"/>
                </a:cxn>
              </a:cxnLst>
              <a:rect l="0" t="0" r="r" b="b"/>
              <a:pathLst>
                <a:path w="60" h="103">
                  <a:moveTo>
                    <a:pt x="46" y="31"/>
                  </a:moveTo>
                  <a:lnTo>
                    <a:pt x="46" y="31"/>
                  </a:lnTo>
                  <a:lnTo>
                    <a:pt x="45" y="21"/>
                  </a:lnTo>
                  <a:lnTo>
                    <a:pt x="41" y="15"/>
                  </a:lnTo>
                  <a:lnTo>
                    <a:pt x="39" y="14"/>
                  </a:lnTo>
                  <a:lnTo>
                    <a:pt x="36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2" y="13"/>
                  </a:lnTo>
                  <a:lnTo>
                    <a:pt x="20" y="15"/>
                  </a:lnTo>
                  <a:lnTo>
                    <a:pt x="17" y="19"/>
                  </a:lnTo>
                  <a:lnTo>
                    <a:pt x="16" y="25"/>
                  </a:lnTo>
                  <a:lnTo>
                    <a:pt x="15" y="3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5" y="72"/>
                  </a:lnTo>
                  <a:lnTo>
                    <a:pt x="16" y="79"/>
                  </a:lnTo>
                  <a:lnTo>
                    <a:pt x="17" y="84"/>
                  </a:lnTo>
                  <a:lnTo>
                    <a:pt x="20" y="88"/>
                  </a:lnTo>
                  <a:lnTo>
                    <a:pt x="22" y="90"/>
                  </a:lnTo>
                  <a:lnTo>
                    <a:pt x="26" y="91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6" y="91"/>
                  </a:lnTo>
                  <a:lnTo>
                    <a:pt x="39" y="90"/>
                  </a:lnTo>
                  <a:lnTo>
                    <a:pt x="41" y="88"/>
                  </a:lnTo>
                  <a:lnTo>
                    <a:pt x="45" y="81"/>
                  </a:lnTo>
                  <a:lnTo>
                    <a:pt x="46" y="70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9" y="77"/>
                  </a:lnTo>
                  <a:lnTo>
                    <a:pt x="57" y="84"/>
                  </a:lnTo>
                  <a:lnTo>
                    <a:pt x="54" y="89"/>
                  </a:lnTo>
                  <a:lnTo>
                    <a:pt x="51" y="95"/>
                  </a:lnTo>
                  <a:lnTo>
                    <a:pt x="47" y="98"/>
                  </a:lnTo>
                  <a:lnTo>
                    <a:pt x="42" y="101"/>
                  </a:lnTo>
                  <a:lnTo>
                    <a:pt x="36" y="103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23" y="103"/>
                  </a:lnTo>
                  <a:lnTo>
                    <a:pt x="16" y="101"/>
                  </a:lnTo>
                  <a:lnTo>
                    <a:pt x="11" y="97"/>
                  </a:lnTo>
                  <a:lnTo>
                    <a:pt x="7" y="91"/>
                  </a:lnTo>
                  <a:lnTo>
                    <a:pt x="4" y="84"/>
                  </a:lnTo>
                  <a:lnTo>
                    <a:pt x="2" y="75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39"/>
                  </a:lnTo>
                  <a:lnTo>
                    <a:pt x="2" y="28"/>
                  </a:lnTo>
                  <a:lnTo>
                    <a:pt x="4" y="19"/>
                  </a:lnTo>
                  <a:lnTo>
                    <a:pt x="7" y="12"/>
                  </a:lnTo>
                  <a:lnTo>
                    <a:pt x="11" y="7"/>
                  </a:lnTo>
                  <a:lnTo>
                    <a:pt x="16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7" y="5"/>
                  </a:lnTo>
                  <a:lnTo>
                    <a:pt x="51" y="8"/>
                  </a:lnTo>
                  <a:lnTo>
                    <a:pt x="54" y="13"/>
                  </a:lnTo>
                  <a:lnTo>
                    <a:pt x="57" y="18"/>
                  </a:lnTo>
                  <a:lnTo>
                    <a:pt x="58" y="25"/>
                  </a:lnTo>
                  <a:lnTo>
                    <a:pt x="60" y="31"/>
                  </a:lnTo>
                  <a:lnTo>
                    <a:pt x="46" y="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1" name="Freeform 76"/>
            <p:cNvSpPr>
              <a:spLocks/>
            </p:cNvSpPr>
            <p:nvPr/>
          </p:nvSpPr>
          <p:spPr bwMode="auto">
            <a:xfrm>
              <a:off x="5392" y="4264"/>
              <a:ext cx="15" cy="4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13" y="33"/>
                </a:cxn>
                <a:cxn ang="0">
                  <a:pos x="13" y="0"/>
                </a:cxn>
                <a:cxn ang="0">
                  <a:pos x="27" y="0"/>
                </a:cxn>
                <a:cxn ang="0">
                  <a:pos x="27" y="33"/>
                </a:cxn>
                <a:cxn ang="0">
                  <a:pos x="45" y="33"/>
                </a:cxn>
                <a:cxn ang="0">
                  <a:pos x="45" y="45"/>
                </a:cxn>
                <a:cxn ang="0">
                  <a:pos x="27" y="45"/>
                </a:cxn>
                <a:cxn ang="0">
                  <a:pos x="27" y="115"/>
                </a:cxn>
                <a:cxn ang="0">
                  <a:pos x="27" y="115"/>
                </a:cxn>
                <a:cxn ang="0">
                  <a:pos x="27" y="120"/>
                </a:cxn>
                <a:cxn ang="0">
                  <a:pos x="30" y="122"/>
                </a:cxn>
                <a:cxn ang="0">
                  <a:pos x="32" y="124"/>
                </a:cxn>
                <a:cxn ang="0">
                  <a:pos x="37" y="126"/>
                </a:cxn>
                <a:cxn ang="0">
                  <a:pos x="37" y="126"/>
                </a:cxn>
                <a:cxn ang="0">
                  <a:pos x="42" y="124"/>
                </a:cxn>
                <a:cxn ang="0">
                  <a:pos x="45" y="123"/>
                </a:cxn>
                <a:cxn ang="0">
                  <a:pos x="45" y="134"/>
                </a:cxn>
                <a:cxn ang="0">
                  <a:pos x="45" y="134"/>
                </a:cxn>
                <a:cxn ang="0">
                  <a:pos x="39" y="135"/>
                </a:cxn>
                <a:cxn ang="0">
                  <a:pos x="32" y="135"/>
                </a:cxn>
                <a:cxn ang="0">
                  <a:pos x="32" y="135"/>
                </a:cxn>
                <a:cxn ang="0">
                  <a:pos x="24" y="134"/>
                </a:cxn>
                <a:cxn ang="0">
                  <a:pos x="20" y="133"/>
                </a:cxn>
                <a:cxn ang="0">
                  <a:pos x="18" y="130"/>
                </a:cxn>
                <a:cxn ang="0">
                  <a:pos x="15" y="128"/>
                </a:cxn>
                <a:cxn ang="0">
                  <a:pos x="14" y="124"/>
                </a:cxn>
                <a:cxn ang="0">
                  <a:pos x="13" y="114"/>
                </a:cxn>
                <a:cxn ang="0">
                  <a:pos x="13" y="45"/>
                </a:cxn>
                <a:cxn ang="0">
                  <a:pos x="0" y="45"/>
                </a:cxn>
                <a:cxn ang="0">
                  <a:pos x="0" y="33"/>
                </a:cxn>
              </a:cxnLst>
              <a:rect l="0" t="0" r="r" b="b"/>
              <a:pathLst>
                <a:path w="45" h="135">
                  <a:moveTo>
                    <a:pt x="0" y="33"/>
                  </a:moveTo>
                  <a:lnTo>
                    <a:pt x="13" y="33"/>
                  </a:lnTo>
                  <a:lnTo>
                    <a:pt x="13" y="0"/>
                  </a:lnTo>
                  <a:lnTo>
                    <a:pt x="27" y="0"/>
                  </a:lnTo>
                  <a:lnTo>
                    <a:pt x="27" y="33"/>
                  </a:lnTo>
                  <a:lnTo>
                    <a:pt x="45" y="33"/>
                  </a:lnTo>
                  <a:lnTo>
                    <a:pt x="45" y="45"/>
                  </a:lnTo>
                  <a:lnTo>
                    <a:pt x="27" y="45"/>
                  </a:lnTo>
                  <a:lnTo>
                    <a:pt x="27" y="115"/>
                  </a:lnTo>
                  <a:lnTo>
                    <a:pt x="27" y="115"/>
                  </a:lnTo>
                  <a:lnTo>
                    <a:pt x="27" y="120"/>
                  </a:lnTo>
                  <a:lnTo>
                    <a:pt x="30" y="122"/>
                  </a:lnTo>
                  <a:lnTo>
                    <a:pt x="32" y="124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42" y="124"/>
                  </a:lnTo>
                  <a:lnTo>
                    <a:pt x="45" y="123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39" y="135"/>
                  </a:lnTo>
                  <a:lnTo>
                    <a:pt x="32" y="135"/>
                  </a:lnTo>
                  <a:lnTo>
                    <a:pt x="32" y="135"/>
                  </a:lnTo>
                  <a:lnTo>
                    <a:pt x="24" y="134"/>
                  </a:lnTo>
                  <a:lnTo>
                    <a:pt x="20" y="133"/>
                  </a:lnTo>
                  <a:lnTo>
                    <a:pt x="18" y="130"/>
                  </a:lnTo>
                  <a:lnTo>
                    <a:pt x="15" y="128"/>
                  </a:lnTo>
                  <a:lnTo>
                    <a:pt x="14" y="124"/>
                  </a:lnTo>
                  <a:lnTo>
                    <a:pt x="13" y="114"/>
                  </a:lnTo>
                  <a:lnTo>
                    <a:pt x="13" y="45"/>
                  </a:lnTo>
                  <a:lnTo>
                    <a:pt x="0" y="4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2" name="Freeform 77"/>
            <p:cNvSpPr>
              <a:spLocks/>
            </p:cNvSpPr>
            <p:nvPr/>
          </p:nvSpPr>
          <p:spPr bwMode="auto">
            <a:xfrm>
              <a:off x="5412" y="4263"/>
              <a:ext cx="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0"/>
                </a:cxn>
                <a:cxn ang="0">
                  <a:pos x="14" y="1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8"/>
                </a:cxn>
                <a:cxn ang="0">
                  <a:pos x="14" y="38"/>
                </a:cxn>
                <a:cxn ang="0">
                  <a:pos x="14" y="139"/>
                </a:cxn>
                <a:cxn ang="0">
                  <a:pos x="0" y="139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14" h="139">
                  <a:moveTo>
                    <a:pt x="0" y="0"/>
                  </a:moveTo>
                  <a:lnTo>
                    <a:pt x="14" y="0"/>
                  </a:lnTo>
                  <a:lnTo>
                    <a:pt x="14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14" y="139"/>
                  </a:lnTo>
                  <a:lnTo>
                    <a:pt x="0" y="13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3" name="Freeform 78"/>
            <p:cNvSpPr>
              <a:spLocks/>
            </p:cNvSpPr>
            <p:nvPr/>
          </p:nvSpPr>
          <p:spPr bwMode="auto">
            <a:xfrm>
              <a:off x="5422" y="4275"/>
              <a:ext cx="20" cy="3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3" y="1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5" y="1"/>
                </a:cxn>
                <a:cxn ang="0">
                  <a:pos x="49" y="4"/>
                </a:cxn>
                <a:cxn ang="0">
                  <a:pos x="52" y="6"/>
                </a:cxn>
                <a:cxn ang="0">
                  <a:pos x="55" y="9"/>
                </a:cxn>
                <a:cxn ang="0">
                  <a:pos x="57" y="14"/>
                </a:cxn>
                <a:cxn ang="0">
                  <a:pos x="58" y="19"/>
                </a:cxn>
                <a:cxn ang="0">
                  <a:pos x="58" y="26"/>
                </a:cxn>
                <a:cxn ang="0">
                  <a:pos x="58" y="102"/>
                </a:cxn>
                <a:cxn ang="0">
                  <a:pos x="44" y="102"/>
                </a:cxn>
                <a:cxn ang="0">
                  <a:pos x="44" y="28"/>
                </a:cxn>
                <a:cxn ang="0">
                  <a:pos x="44" y="28"/>
                </a:cxn>
                <a:cxn ang="0">
                  <a:pos x="44" y="20"/>
                </a:cxn>
                <a:cxn ang="0">
                  <a:pos x="42" y="15"/>
                </a:cxn>
                <a:cxn ang="0">
                  <a:pos x="38" y="12"/>
                </a:cxn>
                <a:cxn ang="0">
                  <a:pos x="33" y="12"/>
                </a:cxn>
                <a:cxn ang="0">
                  <a:pos x="33" y="12"/>
                </a:cxn>
                <a:cxn ang="0">
                  <a:pos x="29" y="12"/>
                </a:cxn>
                <a:cxn ang="0">
                  <a:pos x="24" y="14"/>
                </a:cxn>
                <a:cxn ang="0">
                  <a:pos x="19" y="19"/>
                </a:cxn>
                <a:cxn ang="0">
                  <a:pos x="14" y="24"/>
                </a:cxn>
                <a:cxn ang="0">
                  <a:pos x="14" y="102"/>
                </a:cxn>
                <a:cxn ang="0">
                  <a:pos x="0" y="102"/>
                </a:cxn>
                <a:cxn ang="0">
                  <a:pos x="0" y="1"/>
                </a:cxn>
              </a:cxnLst>
              <a:rect l="0" t="0" r="r" b="b"/>
              <a:pathLst>
                <a:path w="58" h="102">
                  <a:moveTo>
                    <a:pt x="0" y="1"/>
                  </a:moveTo>
                  <a:lnTo>
                    <a:pt x="13" y="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9" y="8"/>
                  </a:lnTo>
                  <a:lnTo>
                    <a:pt x="25" y="4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5" y="1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4"/>
                  </a:lnTo>
                  <a:lnTo>
                    <a:pt x="58" y="19"/>
                  </a:lnTo>
                  <a:lnTo>
                    <a:pt x="58" y="26"/>
                  </a:lnTo>
                  <a:lnTo>
                    <a:pt x="58" y="102"/>
                  </a:lnTo>
                  <a:lnTo>
                    <a:pt x="44" y="102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4" y="20"/>
                  </a:lnTo>
                  <a:lnTo>
                    <a:pt x="42" y="15"/>
                  </a:lnTo>
                  <a:lnTo>
                    <a:pt x="38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29" y="12"/>
                  </a:lnTo>
                  <a:lnTo>
                    <a:pt x="24" y="14"/>
                  </a:lnTo>
                  <a:lnTo>
                    <a:pt x="19" y="19"/>
                  </a:lnTo>
                  <a:lnTo>
                    <a:pt x="14" y="24"/>
                  </a:lnTo>
                  <a:lnTo>
                    <a:pt x="14" y="102"/>
                  </a:lnTo>
                  <a:lnTo>
                    <a:pt x="0" y="1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4" name="Freeform 79"/>
            <p:cNvSpPr>
              <a:spLocks/>
            </p:cNvSpPr>
            <p:nvPr/>
          </p:nvSpPr>
          <p:spPr bwMode="auto">
            <a:xfrm>
              <a:off x="5446" y="4275"/>
              <a:ext cx="23" cy="4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55" y="6"/>
                </a:cxn>
                <a:cxn ang="0">
                  <a:pos x="49" y="5"/>
                </a:cxn>
                <a:cxn ang="0">
                  <a:pos x="33" y="0"/>
                </a:cxn>
                <a:cxn ang="0">
                  <a:pos x="27" y="11"/>
                </a:cxn>
                <a:cxn ang="0">
                  <a:pos x="32" y="11"/>
                </a:cxn>
                <a:cxn ang="0">
                  <a:pos x="40" y="13"/>
                </a:cxn>
                <a:cxn ang="0">
                  <a:pos x="45" y="24"/>
                </a:cxn>
                <a:cxn ang="0">
                  <a:pos x="45" y="47"/>
                </a:cxn>
                <a:cxn ang="0">
                  <a:pos x="40" y="58"/>
                </a:cxn>
                <a:cxn ang="0">
                  <a:pos x="32" y="60"/>
                </a:cxn>
                <a:cxn ang="0">
                  <a:pos x="26" y="59"/>
                </a:cxn>
                <a:cxn ang="0">
                  <a:pos x="20" y="52"/>
                </a:cxn>
                <a:cxn ang="0">
                  <a:pos x="18" y="36"/>
                </a:cxn>
                <a:cxn ang="0">
                  <a:pos x="24" y="14"/>
                </a:cxn>
                <a:cxn ang="0">
                  <a:pos x="27" y="0"/>
                </a:cxn>
                <a:cxn ang="0">
                  <a:pos x="14" y="8"/>
                </a:cxn>
                <a:cxn ang="0">
                  <a:pos x="6" y="24"/>
                </a:cxn>
                <a:cxn ang="0">
                  <a:pos x="5" y="38"/>
                </a:cxn>
                <a:cxn ang="0">
                  <a:pos x="12" y="60"/>
                </a:cxn>
                <a:cxn ang="0">
                  <a:pos x="12" y="67"/>
                </a:cxn>
                <a:cxn ang="0">
                  <a:pos x="4" y="79"/>
                </a:cxn>
                <a:cxn ang="0">
                  <a:pos x="7" y="88"/>
                </a:cxn>
                <a:cxn ang="0">
                  <a:pos x="14" y="92"/>
                </a:cxn>
                <a:cxn ang="0">
                  <a:pos x="1" y="107"/>
                </a:cxn>
                <a:cxn ang="0">
                  <a:pos x="0" y="117"/>
                </a:cxn>
                <a:cxn ang="0">
                  <a:pos x="7" y="128"/>
                </a:cxn>
                <a:cxn ang="0">
                  <a:pos x="24" y="134"/>
                </a:cxn>
                <a:cxn ang="0">
                  <a:pos x="31" y="123"/>
                </a:cxn>
                <a:cxn ang="0">
                  <a:pos x="13" y="115"/>
                </a:cxn>
                <a:cxn ang="0">
                  <a:pos x="13" y="105"/>
                </a:cxn>
                <a:cxn ang="0">
                  <a:pos x="26" y="96"/>
                </a:cxn>
                <a:cxn ang="0">
                  <a:pos x="45" y="101"/>
                </a:cxn>
                <a:cxn ang="0">
                  <a:pos x="55" y="107"/>
                </a:cxn>
                <a:cxn ang="0">
                  <a:pos x="53" y="115"/>
                </a:cxn>
                <a:cxn ang="0">
                  <a:pos x="47" y="122"/>
                </a:cxn>
                <a:cxn ang="0">
                  <a:pos x="34" y="124"/>
                </a:cxn>
                <a:cxn ang="0">
                  <a:pos x="31" y="134"/>
                </a:cxn>
                <a:cxn ang="0">
                  <a:pos x="42" y="134"/>
                </a:cxn>
                <a:cxn ang="0">
                  <a:pos x="59" y="128"/>
                </a:cxn>
                <a:cxn ang="0">
                  <a:pos x="68" y="116"/>
                </a:cxn>
                <a:cxn ang="0">
                  <a:pos x="68" y="105"/>
                </a:cxn>
                <a:cxn ang="0">
                  <a:pos x="59" y="94"/>
                </a:cxn>
                <a:cxn ang="0">
                  <a:pos x="40" y="86"/>
                </a:cxn>
                <a:cxn ang="0">
                  <a:pos x="18" y="81"/>
                </a:cxn>
                <a:cxn ang="0">
                  <a:pos x="17" y="77"/>
                </a:cxn>
                <a:cxn ang="0">
                  <a:pos x="23" y="70"/>
                </a:cxn>
                <a:cxn ang="0">
                  <a:pos x="32" y="71"/>
                </a:cxn>
                <a:cxn ang="0">
                  <a:pos x="47" y="66"/>
                </a:cxn>
                <a:cxn ang="0">
                  <a:pos x="57" y="51"/>
                </a:cxn>
                <a:cxn ang="0">
                  <a:pos x="59" y="36"/>
                </a:cxn>
                <a:cxn ang="0">
                  <a:pos x="56" y="15"/>
                </a:cxn>
                <a:cxn ang="0">
                  <a:pos x="65" y="12"/>
                </a:cxn>
              </a:cxnLst>
              <a:rect l="0" t="0" r="r" b="b"/>
              <a:pathLst>
                <a:path w="69" h="134">
                  <a:moveTo>
                    <a:pt x="69" y="13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63" y="0"/>
                  </a:lnTo>
                  <a:lnTo>
                    <a:pt x="58" y="2"/>
                  </a:lnTo>
                  <a:lnTo>
                    <a:pt x="55" y="6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49" y="5"/>
                  </a:lnTo>
                  <a:lnTo>
                    <a:pt x="44" y="2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4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43" y="15"/>
                  </a:lnTo>
                  <a:lnTo>
                    <a:pt x="44" y="19"/>
                  </a:lnTo>
                  <a:lnTo>
                    <a:pt x="45" y="24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5" y="47"/>
                  </a:lnTo>
                  <a:lnTo>
                    <a:pt x="44" y="52"/>
                  </a:lnTo>
                  <a:lnTo>
                    <a:pt x="43" y="54"/>
                  </a:lnTo>
                  <a:lnTo>
                    <a:pt x="40" y="58"/>
                  </a:lnTo>
                  <a:lnTo>
                    <a:pt x="38" y="59"/>
                  </a:lnTo>
                  <a:lnTo>
                    <a:pt x="34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29" y="60"/>
                  </a:lnTo>
                  <a:lnTo>
                    <a:pt x="26" y="59"/>
                  </a:lnTo>
                  <a:lnTo>
                    <a:pt x="24" y="58"/>
                  </a:lnTo>
                  <a:lnTo>
                    <a:pt x="21" y="54"/>
                  </a:lnTo>
                  <a:lnTo>
                    <a:pt x="20" y="52"/>
                  </a:lnTo>
                  <a:lnTo>
                    <a:pt x="19" y="47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26"/>
                  </a:lnTo>
                  <a:lnTo>
                    <a:pt x="20" y="19"/>
                  </a:lnTo>
                  <a:lnTo>
                    <a:pt x="24" y="14"/>
                  </a:lnTo>
                  <a:lnTo>
                    <a:pt x="27" y="1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3" y="2"/>
                  </a:lnTo>
                  <a:lnTo>
                    <a:pt x="18" y="5"/>
                  </a:lnTo>
                  <a:lnTo>
                    <a:pt x="14" y="8"/>
                  </a:lnTo>
                  <a:lnTo>
                    <a:pt x="11" y="12"/>
                  </a:lnTo>
                  <a:lnTo>
                    <a:pt x="8" y="18"/>
                  </a:lnTo>
                  <a:lnTo>
                    <a:pt x="6" y="24"/>
                  </a:lnTo>
                  <a:lnTo>
                    <a:pt x="5" y="30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6" y="45"/>
                  </a:lnTo>
                  <a:lnTo>
                    <a:pt x="7" y="53"/>
                  </a:lnTo>
                  <a:lnTo>
                    <a:pt x="12" y="60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2" y="67"/>
                  </a:lnTo>
                  <a:lnTo>
                    <a:pt x="7" y="70"/>
                  </a:lnTo>
                  <a:lnTo>
                    <a:pt x="5" y="75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5" y="84"/>
                  </a:lnTo>
                  <a:lnTo>
                    <a:pt x="7" y="88"/>
                  </a:lnTo>
                  <a:lnTo>
                    <a:pt x="10" y="91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8" y="96"/>
                  </a:lnTo>
                  <a:lnTo>
                    <a:pt x="4" y="101"/>
                  </a:lnTo>
                  <a:lnTo>
                    <a:pt x="1" y="107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7"/>
                  </a:lnTo>
                  <a:lnTo>
                    <a:pt x="1" y="121"/>
                  </a:lnTo>
                  <a:lnTo>
                    <a:pt x="4" y="124"/>
                  </a:lnTo>
                  <a:lnTo>
                    <a:pt x="7" y="128"/>
                  </a:lnTo>
                  <a:lnTo>
                    <a:pt x="12" y="130"/>
                  </a:lnTo>
                  <a:lnTo>
                    <a:pt x="17" y="133"/>
                  </a:lnTo>
                  <a:lnTo>
                    <a:pt x="24" y="134"/>
                  </a:lnTo>
                  <a:lnTo>
                    <a:pt x="31" y="134"/>
                  </a:lnTo>
                  <a:lnTo>
                    <a:pt x="31" y="123"/>
                  </a:lnTo>
                  <a:lnTo>
                    <a:pt x="31" y="123"/>
                  </a:lnTo>
                  <a:lnTo>
                    <a:pt x="23" y="122"/>
                  </a:lnTo>
                  <a:lnTo>
                    <a:pt x="17" y="120"/>
                  </a:lnTo>
                  <a:lnTo>
                    <a:pt x="13" y="115"/>
                  </a:lnTo>
                  <a:lnTo>
                    <a:pt x="12" y="110"/>
                  </a:lnTo>
                  <a:lnTo>
                    <a:pt x="12" y="110"/>
                  </a:lnTo>
                  <a:lnTo>
                    <a:pt x="13" y="105"/>
                  </a:lnTo>
                  <a:lnTo>
                    <a:pt x="15" y="102"/>
                  </a:lnTo>
                  <a:lnTo>
                    <a:pt x="20" y="9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6" y="98"/>
                  </a:lnTo>
                  <a:lnTo>
                    <a:pt x="45" y="101"/>
                  </a:lnTo>
                  <a:lnTo>
                    <a:pt x="49" y="102"/>
                  </a:lnTo>
                  <a:lnTo>
                    <a:pt x="52" y="104"/>
                  </a:lnTo>
                  <a:lnTo>
                    <a:pt x="55" y="107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53" y="115"/>
                  </a:lnTo>
                  <a:lnTo>
                    <a:pt x="52" y="117"/>
                  </a:lnTo>
                  <a:lnTo>
                    <a:pt x="50" y="120"/>
                  </a:lnTo>
                  <a:lnTo>
                    <a:pt x="47" y="122"/>
                  </a:lnTo>
                  <a:lnTo>
                    <a:pt x="44" y="123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1" y="123"/>
                  </a:lnTo>
                  <a:lnTo>
                    <a:pt x="31" y="134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42" y="134"/>
                  </a:lnTo>
                  <a:lnTo>
                    <a:pt x="49" y="133"/>
                  </a:lnTo>
                  <a:lnTo>
                    <a:pt x="53" y="130"/>
                  </a:lnTo>
                  <a:lnTo>
                    <a:pt x="59" y="128"/>
                  </a:lnTo>
                  <a:lnTo>
                    <a:pt x="63" y="124"/>
                  </a:lnTo>
                  <a:lnTo>
                    <a:pt x="65" y="120"/>
                  </a:lnTo>
                  <a:lnTo>
                    <a:pt x="68" y="116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05"/>
                  </a:lnTo>
                  <a:lnTo>
                    <a:pt x="65" y="101"/>
                  </a:lnTo>
                  <a:lnTo>
                    <a:pt x="63" y="97"/>
                  </a:lnTo>
                  <a:lnTo>
                    <a:pt x="59" y="94"/>
                  </a:lnTo>
                  <a:lnTo>
                    <a:pt x="56" y="91"/>
                  </a:lnTo>
                  <a:lnTo>
                    <a:pt x="51" y="90"/>
                  </a:lnTo>
                  <a:lnTo>
                    <a:pt x="40" y="86"/>
                  </a:lnTo>
                  <a:lnTo>
                    <a:pt x="40" y="86"/>
                  </a:lnTo>
                  <a:lnTo>
                    <a:pt x="24" y="83"/>
                  </a:lnTo>
                  <a:lnTo>
                    <a:pt x="18" y="81"/>
                  </a:lnTo>
                  <a:lnTo>
                    <a:pt x="17" y="79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5"/>
                  </a:lnTo>
                  <a:lnTo>
                    <a:pt x="19" y="72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32" y="71"/>
                  </a:lnTo>
                  <a:lnTo>
                    <a:pt x="32" y="71"/>
                  </a:lnTo>
                  <a:lnTo>
                    <a:pt x="38" y="70"/>
                  </a:lnTo>
                  <a:lnTo>
                    <a:pt x="43" y="69"/>
                  </a:lnTo>
                  <a:lnTo>
                    <a:pt x="47" y="66"/>
                  </a:lnTo>
                  <a:lnTo>
                    <a:pt x="51" y="63"/>
                  </a:lnTo>
                  <a:lnTo>
                    <a:pt x="55" y="58"/>
                  </a:lnTo>
                  <a:lnTo>
                    <a:pt x="57" y="51"/>
                  </a:lnTo>
                  <a:lnTo>
                    <a:pt x="59" y="44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8" y="2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61" y="13"/>
                  </a:lnTo>
                  <a:lnTo>
                    <a:pt x="65" y="12"/>
                  </a:lnTo>
                  <a:lnTo>
                    <a:pt x="65" y="12"/>
                  </a:lnTo>
                  <a:lnTo>
                    <a:pt x="69" y="13"/>
                  </a:lnTo>
                  <a:lnTo>
                    <a:pt x="69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36" name="Text Box 48"/>
          <p:cNvSpPr txBox="1">
            <a:spLocks noChangeArrowheads="1"/>
          </p:cNvSpPr>
          <p:nvPr/>
        </p:nvSpPr>
        <p:spPr bwMode="auto">
          <a:xfrm>
            <a:off x="4724400" y="6248400"/>
            <a:ext cx="147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kern="0" dirty="0">
                <a:solidFill>
                  <a:srgbClr val="000000"/>
                </a:solidFill>
              </a:rPr>
              <a:t>n = number of samples</a:t>
            </a:r>
          </a:p>
        </p:txBody>
      </p:sp>
      <p:pic>
        <p:nvPicPr>
          <p:cNvPr id="135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1143000" y="915987"/>
            <a:ext cx="2312988" cy="2284413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762000" y="76200"/>
            <a:ext cx="7391400" cy="830997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Raccoon rabies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virus neutralizing antibody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response </a:t>
            </a: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	--index to herd/population immunity--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2023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38200"/>
            <a:ext cx="3059505" cy="5943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7790544"/>
              </p:ext>
            </p:extLst>
          </p:nvPr>
        </p:nvGraphicFramePr>
        <p:xfrm>
          <a:off x="3124200" y="1219200"/>
          <a:ext cx="5857875" cy="5024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57400" y="5943600"/>
            <a:ext cx="2028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n</a:t>
            </a:r>
            <a:r>
              <a:rPr lang="en-US" sz="2000" b="1" dirty="0" smtClean="0"/>
              <a:t> = 253 studies</a:t>
            </a:r>
            <a:endParaRPr lang="en-US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809554" y="228600"/>
            <a:ext cx="7343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Raccoon Density Index by Percent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Habitat (NLCD)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26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66" name="Picture 14" descr="scan0006"/>
          <p:cNvPicPr>
            <a:picLocks noChangeAspect="1" noChangeArrowheads="1"/>
          </p:cNvPicPr>
          <p:nvPr/>
        </p:nvPicPr>
        <p:blipFill>
          <a:blip r:embed="rId3" cstate="print"/>
          <a:srcRect l="42593" t="1700" r="10004" b="25240"/>
          <a:stretch>
            <a:fillRect/>
          </a:stretch>
        </p:blipFill>
        <p:spPr bwMode="auto">
          <a:xfrm>
            <a:off x="2438400" y="838200"/>
            <a:ext cx="4876800" cy="3038475"/>
          </a:xfrm>
          <a:prstGeom prst="rect">
            <a:avLst/>
          </a:prstGeom>
          <a:noFill/>
          <a:ln w="38100">
            <a:solidFill>
              <a:srgbClr val="006666"/>
            </a:solidFill>
            <a:miter lim="800000"/>
            <a:headEnd/>
            <a:tailEnd/>
          </a:ln>
          <a:effectLst>
            <a:glow rad="228600">
              <a:srgbClr val="008080">
                <a:alpha val="40000"/>
              </a:srgbClr>
            </a:glow>
          </a:effectLst>
        </p:spPr>
      </p:pic>
      <p:pic>
        <p:nvPicPr>
          <p:cNvPr id="86019" name="Picture 9" descr="DSC00081"/>
          <p:cNvPicPr>
            <a:picLocks noChangeAspect="1" noChangeArrowheads="1"/>
          </p:cNvPicPr>
          <p:nvPr/>
        </p:nvPicPr>
        <p:blipFill>
          <a:blip r:embed="rId4" cstate="print"/>
          <a:srcRect l="17857" t="7672" r="21031"/>
          <a:stretch>
            <a:fillRect/>
          </a:stretch>
        </p:blipFill>
        <p:spPr bwMode="auto">
          <a:xfrm>
            <a:off x="381000" y="2514600"/>
            <a:ext cx="22193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0" name="Text Box 23"/>
          <p:cNvSpPr txBox="1">
            <a:spLocks noChangeArrowheads="1"/>
          </p:cNvSpPr>
          <p:nvPr/>
        </p:nvSpPr>
        <p:spPr bwMode="auto">
          <a:xfrm>
            <a:off x="990600" y="76200"/>
            <a:ext cx="6935883" cy="52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3" tIns="45708" rIns="91413" bIns="45708">
            <a:spAutoFit/>
          </a:bodyPr>
          <a:lstStyle/>
          <a:p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eGothic Bold"/>
              </a:rPr>
              <a:t>Oral Rabies Vaccination is </a:t>
            </a:r>
            <a:r>
              <a:rPr lang="en-US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eGothic Bold"/>
              </a:rPr>
              <a:t>Born </a:t>
            </a: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eGothic Bold"/>
              </a:rPr>
              <a:t>in 1969</a:t>
            </a: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2438399" y="4161497"/>
            <a:ext cx="6478683" cy="1477303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lIns="91413" tIns="45708" rIns="91413" bIns="45708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In 1969, Dr. George </a:t>
            </a:r>
            <a:r>
              <a:rPr lang="en-US" b="1" dirty="0" smtClean="0">
                <a:solidFill>
                  <a:srgbClr val="000000"/>
                </a:solidFill>
              </a:rPr>
              <a:t>Baer and </a:t>
            </a:r>
            <a:r>
              <a:rPr lang="en-US" b="1" dirty="0">
                <a:solidFill>
                  <a:srgbClr val="000000"/>
                </a:solidFill>
              </a:rPr>
              <a:t>associates </a:t>
            </a:r>
            <a:r>
              <a:rPr lang="en-US" b="1" dirty="0" smtClean="0">
                <a:solidFill>
                  <a:srgbClr val="000000"/>
                </a:solidFill>
              </a:rPr>
              <a:t>develop oral </a:t>
            </a:r>
            <a:r>
              <a:rPr lang="en-US" b="1" dirty="0">
                <a:solidFill>
                  <a:srgbClr val="000000"/>
                </a:solidFill>
              </a:rPr>
              <a:t>rabies </a:t>
            </a:r>
            <a:r>
              <a:rPr lang="en-US" b="1" dirty="0" smtClean="0">
                <a:solidFill>
                  <a:srgbClr val="000000"/>
                </a:solidFill>
              </a:rPr>
              <a:t>vaccination concept and prove </a:t>
            </a:r>
            <a:r>
              <a:rPr lang="en-US" b="1" dirty="0">
                <a:solidFill>
                  <a:srgbClr val="000000"/>
                </a:solidFill>
              </a:rPr>
              <a:t>feasible in foxes…</a:t>
            </a:r>
          </a:p>
          <a:p>
            <a:pPr>
              <a:defRPr/>
            </a:pPr>
            <a:endParaRPr lang="en-US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b="1" i="1" dirty="0">
                <a:solidFill>
                  <a:srgbClr val="000000"/>
                </a:solidFill>
                <a:latin typeface="Arial Narrow" pitchFamily="34" charset="0"/>
              </a:rPr>
              <a:t>Baer, G.M., M.K. Abelseth, and J.G. Debbie. (1971). Oral vaccination of foxes against rabies. Am. J. of Epidemiol. 93:487-490.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7926483" y="192002"/>
            <a:ext cx="990600" cy="814787"/>
            <a:chOff x="1008" y="2784"/>
            <a:chExt cx="2085" cy="1144"/>
          </a:xfrm>
          <a:solidFill>
            <a:schemeClr val="tx1"/>
          </a:solidFill>
        </p:grpSpPr>
        <p:sp>
          <p:nvSpPr>
            <p:cNvPr id="8" name="Freeform 41"/>
            <p:cNvSpPr>
              <a:spLocks/>
            </p:cNvSpPr>
            <p:nvPr/>
          </p:nvSpPr>
          <p:spPr bwMode="auto">
            <a:xfrm>
              <a:off x="1008" y="2784"/>
              <a:ext cx="2085" cy="1118"/>
            </a:xfrm>
            <a:custGeom>
              <a:avLst/>
              <a:gdLst>
                <a:gd name="T0" fmla="*/ 182 w 2085"/>
                <a:gd name="T1" fmla="*/ 857 h 1118"/>
                <a:gd name="T2" fmla="*/ 242 w 2085"/>
                <a:gd name="T3" fmla="*/ 797 h 1118"/>
                <a:gd name="T4" fmla="*/ 316 w 2085"/>
                <a:gd name="T5" fmla="*/ 764 h 1118"/>
                <a:gd name="T6" fmla="*/ 423 w 2085"/>
                <a:gd name="T7" fmla="*/ 697 h 1118"/>
                <a:gd name="T8" fmla="*/ 550 w 2085"/>
                <a:gd name="T9" fmla="*/ 576 h 1118"/>
                <a:gd name="T10" fmla="*/ 543 w 2085"/>
                <a:gd name="T11" fmla="*/ 656 h 1118"/>
                <a:gd name="T12" fmla="*/ 456 w 2085"/>
                <a:gd name="T13" fmla="*/ 743 h 1118"/>
                <a:gd name="T14" fmla="*/ 369 w 2085"/>
                <a:gd name="T15" fmla="*/ 831 h 1118"/>
                <a:gd name="T16" fmla="*/ 336 w 2085"/>
                <a:gd name="T17" fmla="*/ 1098 h 1118"/>
                <a:gd name="T18" fmla="*/ 383 w 2085"/>
                <a:gd name="T19" fmla="*/ 1018 h 1118"/>
                <a:gd name="T20" fmla="*/ 423 w 2085"/>
                <a:gd name="T21" fmla="*/ 891 h 1118"/>
                <a:gd name="T22" fmla="*/ 604 w 2085"/>
                <a:gd name="T23" fmla="*/ 784 h 1118"/>
                <a:gd name="T24" fmla="*/ 751 w 2085"/>
                <a:gd name="T25" fmla="*/ 697 h 1118"/>
                <a:gd name="T26" fmla="*/ 697 w 2085"/>
                <a:gd name="T27" fmla="*/ 750 h 1118"/>
                <a:gd name="T28" fmla="*/ 724 w 2085"/>
                <a:gd name="T29" fmla="*/ 844 h 1118"/>
                <a:gd name="T30" fmla="*/ 771 w 2085"/>
                <a:gd name="T31" fmla="*/ 938 h 1118"/>
                <a:gd name="T32" fmla="*/ 878 w 2085"/>
                <a:gd name="T33" fmla="*/ 985 h 1118"/>
                <a:gd name="T34" fmla="*/ 972 w 2085"/>
                <a:gd name="T35" fmla="*/ 1025 h 1118"/>
                <a:gd name="T36" fmla="*/ 918 w 2085"/>
                <a:gd name="T37" fmla="*/ 958 h 1118"/>
                <a:gd name="T38" fmla="*/ 865 w 2085"/>
                <a:gd name="T39" fmla="*/ 897 h 1118"/>
                <a:gd name="T40" fmla="*/ 798 w 2085"/>
                <a:gd name="T41" fmla="*/ 790 h 1118"/>
                <a:gd name="T42" fmla="*/ 938 w 2085"/>
                <a:gd name="T43" fmla="*/ 650 h 1118"/>
                <a:gd name="T44" fmla="*/ 1180 w 2085"/>
                <a:gd name="T45" fmla="*/ 643 h 1118"/>
                <a:gd name="T46" fmla="*/ 1193 w 2085"/>
                <a:gd name="T47" fmla="*/ 670 h 1118"/>
                <a:gd name="T48" fmla="*/ 1193 w 2085"/>
                <a:gd name="T49" fmla="*/ 1112 h 1118"/>
                <a:gd name="T50" fmla="*/ 1300 w 2085"/>
                <a:gd name="T51" fmla="*/ 1092 h 1118"/>
                <a:gd name="T52" fmla="*/ 1253 w 2085"/>
                <a:gd name="T53" fmla="*/ 1025 h 1118"/>
                <a:gd name="T54" fmla="*/ 1314 w 2085"/>
                <a:gd name="T55" fmla="*/ 777 h 1118"/>
                <a:gd name="T56" fmla="*/ 1501 w 2085"/>
                <a:gd name="T57" fmla="*/ 717 h 1118"/>
                <a:gd name="T58" fmla="*/ 1668 w 2085"/>
                <a:gd name="T59" fmla="*/ 857 h 1118"/>
                <a:gd name="T60" fmla="*/ 1802 w 2085"/>
                <a:gd name="T61" fmla="*/ 964 h 1118"/>
                <a:gd name="T62" fmla="*/ 1829 w 2085"/>
                <a:gd name="T63" fmla="*/ 991 h 1118"/>
                <a:gd name="T64" fmla="*/ 2023 w 2085"/>
                <a:gd name="T65" fmla="*/ 1058 h 1118"/>
                <a:gd name="T66" fmla="*/ 2030 w 2085"/>
                <a:gd name="T67" fmla="*/ 1038 h 1118"/>
                <a:gd name="T68" fmla="*/ 1910 w 2085"/>
                <a:gd name="T69" fmla="*/ 944 h 1118"/>
                <a:gd name="T70" fmla="*/ 1809 w 2085"/>
                <a:gd name="T71" fmla="*/ 871 h 1118"/>
                <a:gd name="T72" fmla="*/ 1668 w 2085"/>
                <a:gd name="T73" fmla="*/ 697 h 1118"/>
                <a:gd name="T74" fmla="*/ 1742 w 2085"/>
                <a:gd name="T75" fmla="*/ 529 h 1118"/>
                <a:gd name="T76" fmla="*/ 2064 w 2085"/>
                <a:gd name="T77" fmla="*/ 455 h 1118"/>
                <a:gd name="T78" fmla="*/ 2070 w 2085"/>
                <a:gd name="T79" fmla="*/ 422 h 1118"/>
                <a:gd name="T80" fmla="*/ 1970 w 2085"/>
                <a:gd name="T81" fmla="*/ 321 h 1118"/>
                <a:gd name="T82" fmla="*/ 1869 w 2085"/>
                <a:gd name="T83" fmla="*/ 0 h 1118"/>
                <a:gd name="T84" fmla="*/ 1776 w 2085"/>
                <a:gd name="T85" fmla="*/ 114 h 1118"/>
                <a:gd name="T86" fmla="*/ 1702 w 2085"/>
                <a:gd name="T87" fmla="*/ 94 h 1118"/>
                <a:gd name="T88" fmla="*/ 1528 w 2085"/>
                <a:gd name="T89" fmla="*/ 208 h 1118"/>
                <a:gd name="T90" fmla="*/ 932 w 2085"/>
                <a:gd name="T91" fmla="*/ 214 h 1118"/>
                <a:gd name="T92" fmla="*/ 510 w 2085"/>
                <a:gd name="T93" fmla="*/ 234 h 1118"/>
                <a:gd name="T94" fmla="*/ 403 w 2085"/>
                <a:gd name="T95" fmla="*/ 301 h 1118"/>
                <a:gd name="T96" fmla="*/ 295 w 2085"/>
                <a:gd name="T97" fmla="*/ 422 h 1118"/>
                <a:gd name="T98" fmla="*/ 255 w 2085"/>
                <a:gd name="T99" fmla="*/ 442 h 1118"/>
                <a:gd name="T100" fmla="*/ 235 w 2085"/>
                <a:gd name="T101" fmla="*/ 482 h 1118"/>
                <a:gd name="T102" fmla="*/ 148 w 2085"/>
                <a:gd name="T103" fmla="*/ 563 h 1118"/>
                <a:gd name="T104" fmla="*/ 7 w 2085"/>
                <a:gd name="T105" fmla="*/ 710 h 1118"/>
                <a:gd name="T106" fmla="*/ 121 w 2085"/>
                <a:gd name="T107" fmla="*/ 871 h 111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85"/>
                <a:gd name="T163" fmla="*/ 0 h 1118"/>
                <a:gd name="T164" fmla="*/ 2085 w 2085"/>
                <a:gd name="T165" fmla="*/ 1118 h 111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85" h="1118">
                  <a:moveTo>
                    <a:pt x="121" y="871"/>
                  </a:moveTo>
                  <a:cubicBezTo>
                    <a:pt x="122" y="871"/>
                    <a:pt x="173" y="864"/>
                    <a:pt x="182" y="857"/>
                  </a:cubicBezTo>
                  <a:cubicBezTo>
                    <a:pt x="188" y="852"/>
                    <a:pt x="189" y="843"/>
                    <a:pt x="195" y="837"/>
                  </a:cubicBezTo>
                  <a:cubicBezTo>
                    <a:pt x="209" y="823"/>
                    <a:pt x="229" y="813"/>
                    <a:pt x="242" y="797"/>
                  </a:cubicBezTo>
                  <a:cubicBezTo>
                    <a:pt x="247" y="791"/>
                    <a:pt x="249" y="782"/>
                    <a:pt x="255" y="777"/>
                  </a:cubicBezTo>
                  <a:cubicBezTo>
                    <a:pt x="265" y="769"/>
                    <a:pt x="313" y="764"/>
                    <a:pt x="316" y="764"/>
                  </a:cubicBezTo>
                  <a:cubicBezTo>
                    <a:pt x="338" y="756"/>
                    <a:pt x="346" y="744"/>
                    <a:pt x="369" y="737"/>
                  </a:cubicBezTo>
                  <a:cubicBezTo>
                    <a:pt x="394" y="712"/>
                    <a:pt x="377" y="727"/>
                    <a:pt x="423" y="697"/>
                  </a:cubicBezTo>
                  <a:cubicBezTo>
                    <a:pt x="447" y="681"/>
                    <a:pt x="453" y="659"/>
                    <a:pt x="483" y="650"/>
                  </a:cubicBezTo>
                  <a:cubicBezTo>
                    <a:pt x="506" y="625"/>
                    <a:pt x="532" y="604"/>
                    <a:pt x="550" y="576"/>
                  </a:cubicBezTo>
                  <a:cubicBezTo>
                    <a:pt x="557" y="578"/>
                    <a:pt x="568" y="576"/>
                    <a:pt x="570" y="583"/>
                  </a:cubicBezTo>
                  <a:cubicBezTo>
                    <a:pt x="577" y="607"/>
                    <a:pt x="559" y="641"/>
                    <a:pt x="543" y="656"/>
                  </a:cubicBezTo>
                  <a:cubicBezTo>
                    <a:pt x="536" y="678"/>
                    <a:pt x="517" y="711"/>
                    <a:pt x="496" y="723"/>
                  </a:cubicBezTo>
                  <a:cubicBezTo>
                    <a:pt x="457" y="746"/>
                    <a:pt x="495" y="711"/>
                    <a:pt x="456" y="743"/>
                  </a:cubicBezTo>
                  <a:cubicBezTo>
                    <a:pt x="435" y="761"/>
                    <a:pt x="420" y="782"/>
                    <a:pt x="396" y="797"/>
                  </a:cubicBezTo>
                  <a:cubicBezTo>
                    <a:pt x="388" y="809"/>
                    <a:pt x="377" y="819"/>
                    <a:pt x="369" y="831"/>
                  </a:cubicBezTo>
                  <a:cubicBezTo>
                    <a:pt x="350" y="862"/>
                    <a:pt x="346" y="909"/>
                    <a:pt x="336" y="944"/>
                  </a:cubicBezTo>
                  <a:cubicBezTo>
                    <a:pt x="330" y="983"/>
                    <a:pt x="314" y="1072"/>
                    <a:pt x="336" y="1098"/>
                  </a:cubicBezTo>
                  <a:cubicBezTo>
                    <a:pt x="353" y="1118"/>
                    <a:pt x="389" y="1094"/>
                    <a:pt x="416" y="1092"/>
                  </a:cubicBezTo>
                  <a:cubicBezTo>
                    <a:pt x="407" y="1065"/>
                    <a:pt x="391" y="1046"/>
                    <a:pt x="383" y="1018"/>
                  </a:cubicBezTo>
                  <a:cubicBezTo>
                    <a:pt x="384" y="1009"/>
                    <a:pt x="390" y="935"/>
                    <a:pt x="396" y="918"/>
                  </a:cubicBezTo>
                  <a:cubicBezTo>
                    <a:pt x="398" y="914"/>
                    <a:pt x="420" y="894"/>
                    <a:pt x="423" y="891"/>
                  </a:cubicBezTo>
                  <a:cubicBezTo>
                    <a:pt x="458" y="856"/>
                    <a:pt x="490" y="850"/>
                    <a:pt x="530" y="824"/>
                  </a:cubicBezTo>
                  <a:cubicBezTo>
                    <a:pt x="548" y="796"/>
                    <a:pt x="574" y="793"/>
                    <a:pt x="604" y="784"/>
                  </a:cubicBezTo>
                  <a:cubicBezTo>
                    <a:pt x="623" y="763"/>
                    <a:pt x="637" y="757"/>
                    <a:pt x="664" y="750"/>
                  </a:cubicBezTo>
                  <a:cubicBezTo>
                    <a:pt x="701" y="726"/>
                    <a:pt x="705" y="711"/>
                    <a:pt x="751" y="697"/>
                  </a:cubicBezTo>
                  <a:cubicBezTo>
                    <a:pt x="738" y="734"/>
                    <a:pt x="754" y="705"/>
                    <a:pt x="724" y="723"/>
                  </a:cubicBezTo>
                  <a:cubicBezTo>
                    <a:pt x="713" y="730"/>
                    <a:pt x="706" y="741"/>
                    <a:pt x="697" y="750"/>
                  </a:cubicBezTo>
                  <a:cubicBezTo>
                    <a:pt x="699" y="779"/>
                    <a:pt x="696" y="809"/>
                    <a:pt x="704" y="837"/>
                  </a:cubicBezTo>
                  <a:cubicBezTo>
                    <a:pt x="706" y="844"/>
                    <a:pt x="718" y="840"/>
                    <a:pt x="724" y="844"/>
                  </a:cubicBezTo>
                  <a:cubicBezTo>
                    <a:pt x="735" y="850"/>
                    <a:pt x="746" y="867"/>
                    <a:pt x="751" y="877"/>
                  </a:cubicBezTo>
                  <a:cubicBezTo>
                    <a:pt x="757" y="889"/>
                    <a:pt x="760" y="931"/>
                    <a:pt x="771" y="938"/>
                  </a:cubicBezTo>
                  <a:cubicBezTo>
                    <a:pt x="787" y="948"/>
                    <a:pt x="807" y="945"/>
                    <a:pt x="825" y="951"/>
                  </a:cubicBezTo>
                  <a:cubicBezTo>
                    <a:pt x="834" y="981"/>
                    <a:pt x="849" y="977"/>
                    <a:pt x="878" y="985"/>
                  </a:cubicBezTo>
                  <a:cubicBezTo>
                    <a:pt x="901" y="1000"/>
                    <a:pt x="910" y="1005"/>
                    <a:pt x="918" y="1031"/>
                  </a:cubicBezTo>
                  <a:cubicBezTo>
                    <a:pt x="936" y="1029"/>
                    <a:pt x="958" y="1037"/>
                    <a:pt x="972" y="1025"/>
                  </a:cubicBezTo>
                  <a:cubicBezTo>
                    <a:pt x="1005" y="997"/>
                    <a:pt x="951" y="987"/>
                    <a:pt x="945" y="985"/>
                  </a:cubicBezTo>
                  <a:cubicBezTo>
                    <a:pt x="936" y="976"/>
                    <a:pt x="925" y="969"/>
                    <a:pt x="918" y="958"/>
                  </a:cubicBezTo>
                  <a:cubicBezTo>
                    <a:pt x="914" y="952"/>
                    <a:pt x="916" y="944"/>
                    <a:pt x="912" y="938"/>
                  </a:cubicBezTo>
                  <a:cubicBezTo>
                    <a:pt x="902" y="921"/>
                    <a:pt x="879" y="912"/>
                    <a:pt x="865" y="897"/>
                  </a:cubicBezTo>
                  <a:cubicBezTo>
                    <a:pt x="857" y="874"/>
                    <a:pt x="849" y="860"/>
                    <a:pt x="831" y="844"/>
                  </a:cubicBezTo>
                  <a:cubicBezTo>
                    <a:pt x="824" y="821"/>
                    <a:pt x="811" y="810"/>
                    <a:pt x="798" y="790"/>
                  </a:cubicBezTo>
                  <a:cubicBezTo>
                    <a:pt x="809" y="754"/>
                    <a:pt x="831" y="752"/>
                    <a:pt x="865" y="743"/>
                  </a:cubicBezTo>
                  <a:cubicBezTo>
                    <a:pt x="908" y="715"/>
                    <a:pt x="878" y="668"/>
                    <a:pt x="938" y="650"/>
                  </a:cubicBezTo>
                  <a:cubicBezTo>
                    <a:pt x="983" y="605"/>
                    <a:pt x="1051" y="633"/>
                    <a:pt x="1113" y="636"/>
                  </a:cubicBezTo>
                  <a:cubicBezTo>
                    <a:pt x="1135" y="638"/>
                    <a:pt x="1158" y="639"/>
                    <a:pt x="1180" y="643"/>
                  </a:cubicBezTo>
                  <a:cubicBezTo>
                    <a:pt x="1187" y="644"/>
                    <a:pt x="1197" y="644"/>
                    <a:pt x="1200" y="650"/>
                  </a:cubicBezTo>
                  <a:cubicBezTo>
                    <a:pt x="1203" y="656"/>
                    <a:pt x="1195" y="663"/>
                    <a:pt x="1193" y="670"/>
                  </a:cubicBezTo>
                  <a:cubicBezTo>
                    <a:pt x="1187" y="716"/>
                    <a:pt x="1188" y="766"/>
                    <a:pt x="1173" y="810"/>
                  </a:cubicBezTo>
                  <a:cubicBezTo>
                    <a:pt x="1161" y="906"/>
                    <a:pt x="1123" y="1037"/>
                    <a:pt x="1193" y="1112"/>
                  </a:cubicBezTo>
                  <a:cubicBezTo>
                    <a:pt x="1233" y="1110"/>
                    <a:pt x="1274" y="1112"/>
                    <a:pt x="1314" y="1105"/>
                  </a:cubicBezTo>
                  <a:cubicBezTo>
                    <a:pt x="1320" y="1104"/>
                    <a:pt x="1305" y="1097"/>
                    <a:pt x="1300" y="1092"/>
                  </a:cubicBezTo>
                  <a:cubicBezTo>
                    <a:pt x="1295" y="1087"/>
                    <a:pt x="1292" y="1083"/>
                    <a:pt x="1287" y="1078"/>
                  </a:cubicBezTo>
                  <a:cubicBezTo>
                    <a:pt x="1270" y="1061"/>
                    <a:pt x="1261" y="1048"/>
                    <a:pt x="1253" y="1025"/>
                  </a:cubicBezTo>
                  <a:cubicBezTo>
                    <a:pt x="1258" y="941"/>
                    <a:pt x="1262" y="908"/>
                    <a:pt x="1287" y="837"/>
                  </a:cubicBezTo>
                  <a:cubicBezTo>
                    <a:pt x="1295" y="813"/>
                    <a:pt x="1295" y="795"/>
                    <a:pt x="1314" y="777"/>
                  </a:cubicBezTo>
                  <a:cubicBezTo>
                    <a:pt x="1329" y="726"/>
                    <a:pt x="1331" y="727"/>
                    <a:pt x="1380" y="710"/>
                  </a:cubicBezTo>
                  <a:cubicBezTo>
                    <a:pt x="1420" y="712"/>
                    <a:pt x="1461" y="711"/>
                    <a:pt x="1501" y="717"/>
                  </a:cubicBezTo>
                  <a:cubicBezTo>
                    <a:pt x="1541" y="723"/>
                    <a:pt x="1519" y="782"/>
                    <a:pt x="1561" y="797"/>
                  </a:cubicBezTo>
                  <a:cubicBezTo>
                    <a:pt x="1595" y="828"/>
                    <a:pt x="1624" y="849"/>
                    <a:pt x="1668" y="857"/>
                  </a:cubicBezTo>
                  <a:cubicBezTo>
                    <a:pt x="1691" y="880"/>
                    <a:pt x="1712" y="888"/>
                    <a:pt x="1742" y="897"/>
                  </a:cubicBezTo>
                  <a:cubicBezTo>
                    <a:pt x="1752" y="926"/>
                    <a:pt x="1773" y="955"/>
                    <a:pt x="1802" y="964"/>
                  </a:cubicBezTo>
                  <a:cubicBezTo>
                    <a:pt x="1804" y="971"/>
                    <a:pt x="1804" y="980"/>
                    <a:pt x="1809" y="985"/>
                  </a:cubicBezTo>
                  <a:cubicBezTo>
                    <a:pt x="1814" y="990"/>
                    <a:pt x="1823" y="987"/>
                    <a:pt x="1829" y="991"/>
                  </a:cubicBezTo>
                  <a:cubicBezTo>
                    <a:pt x="1841" y="998"/>
                    <a:pt x="1851" y="1010"/>
                    <a:pt x="1863" y="1018"/>
                  </a:cubicBezTo>
                  <a:cubicBezTo>
                    <a:pt x="1893" y="1065"/>
                    <a:pt x="1977" y="1055"/>
                    <a:pt x="2023" y="1058"/>
                  </a:cubicBezTo>
                  <a:cubicBezTo>
                    <a:pt x="2030" y="1056"/>
                    <a:pt x="2042" y="1059"/>
                    <a:pt x="2044" y="1052"/>
                  </a:cubicBezTo>
                  <a:cubicBezTo>
                    <a:pt x="2046" y="1046"/>
                    <a:pt x="2035" y="1042"/>
                    <a:pt x="2030" y="1038"/>
                  </a:cubicBezTo>
                  <a:cubicBezTo>
                    <a:pt x="2011" y="1023"/>
                    <a:pt x="1989" y="1020"/>
                    <a:pt x="1970" y="1005"/>
                  </a:cubicBezTo>
                  <a:cubicBezTo>
                    <a:pt x="1944" y="984"/>
                    <a:pt x="1943" y="955"/>
                    <a:pt x="1910" y="944"/>
                  </a:cubicBezTo>
                  <a:cubicBezTo>
                    <a:pt x="1893" y="928"/>
                    <a:pt x="1874" y="926"/>
                    <a:pt x="1856" y="911"/>
                  </a:cubicBezTo>
                  <a:cubicBezTo>
                    <a:pt x="1839" y="897"/>
                    <a:pt x="1828" y="883"/>
                    <a:pt x="1809" y="871"/>
                  </a:cubicBezTo>
                  <a:cubicBezTo>
                    <a:pt x="1795" y="831"/>
                    <a:pt x="1761" y="809"/>
                    <a:pt x="1735" y="777"/>
                  </a:cubicBezTo>
                  <a:cubicBezTo>
                    <a:pt x="1713" y="750"/>
                    <a:pt x="1693" y="721"/>
                    <a:pt x="1668" y="697"/>
                  </a:cubicBezTo>
                  <a:cubicBezTo>
                    <a:pt x="1656" y="656"/>
                    <a:pt x="1685" y="639"/>
                    <a:pt x="1709" y="609"/>
                  </a:cubicBezTo>
                  <a:cubicBezTo>
                    <a:pt x="1728" y="585"/>
                    <a:pt x="1726" y="554"/>
                    <a:pt x="1742" y="529"/>
                  </a:cubicBezTo>
                  <a:cubicBezTo>
                    <a:pt x="1757" y="506"/>
                    <a:pt x="1792" y="503"/>
                    <a:pt x="1816" y="496"/>
                  </a:cubicBezTo>
                  <a:cubicBezTo>
                    <a:pt x="1866" y="442"/>
                    <a:pt x="2016" y="457"/>
                    <a:pt x="2064" y="455"/>
                  </a:cubicBezTo>
                  <a:cubicBezTo>
                    <a:pt x="2071" y="448"/>
                    <a:pt x="2082" y="444"/>
                    <a:pt x="2084" y="435"/>
                  </a:cubicBezTo>
                  <a:cubicBezTo>
                    <a:pt x="2085" y="429"/>
                    <a:pt x="2073" y="427"/>
                    <a:pt x="2070" y="422"/>
                  </a:cubicBezTo>
                  <a:cubicBezTo>
                    <a:pt x="2066" y="416"/>
                    <a:pt x="2068" y="408"/>
                    <a:pt x="2064" y="402"/>
                  </a:cubicBezTo>
                  <a:cubicBezTo>
                    <a:pt x="2045" y="369"/>
                    <a:pt x="2005" y="333"/>
                    <a:pt x="1970" y="321"/>
                  </a:cubicBezTo>
                  <a:cubicBezTo>
                    <a:pt x="1960" y="254"/>
                    <a:pt x="1947" y="241"/>
                    <a:pt x="1903" y="194"/>
                  </a:cubicBezTo>
                  <a:cubicBezTo>
                    <a:pt x="1901" y="149"/>
                    <a:pt x="1916" y="43"/>
                    <a:pt x="1869" y="0"/>
                  </a:cubicBezTo>
                  <a:cubicBezTo>
                    <a:pt x="1838" y="8"/>
                    <a:pt x="1833" y="14"/>
                    <a:pt x="1816" y="40"/>
                  </a:cubicBezTo>
                  <a:cubicBezTo>
                    <a:pt x="1810" y="80"/>
                    <a:pt x="1814" y="101"/>
                    <a:pt x="1776" y="114"/>
                  </a:cubicBezTo>
                  <a:cubicBezTo>
                    <a:pt x="1762" y="112"/>
                    <a:pt x="1747" y="114"/>
                    <a:pt x="1735" y="107"/>
                  </a:cubicBezTo>
                  <a:cubicBezTo>
                    <a:pt x="1698" y="86"/>
                    <a:pt x="1774" y="75"/>
                    <a:pt x="1702" y="94"/>
                  </a:cubicBezTo>
                  <a:cubicBezTo>
                    <a:pt x="1649" y="176"/>
                    <a:pt x="1738" y="150"/>
                    <a:pt x="1595" y="161"/>
                  </a:cubicBezTo>
                  <a:cubicBezTo>
                    <a:pt x="1566" y="170"/>
                    <a:pt x="1553" y="193"/>
                    <a:pt x="1528" y="208"/>
                  </a:cubicBezTo>
                  <a:cubicBezTo>
                    <a:pt x="1497" y="227"/>
                    <a:pt x="1457" y="218"/>
                    <a:pt x="1421" y="221"/>
                  </a:cubicBezTo>
                  <a:cubicBezTo>
                    <a:pt x="1258" y="219"/>
                    <a:pt x="1095" y="218"/>
                    <a:pt x="932" y="214"/>
                  </a:cubicBezTo>
                  <a:cubicBezTo>
                    <a:pt x="911" y="213"/>
                    <a:pt x="871" y="194"/>
                    <a:pt x="871" y="194"/>
                  </a:cubicBezTo>
                  <a:cubicBezTo>
                    <a:pt x="473" y="204"/>
                    <a:pt x="686" y="181"/>
                    <a:pt x="510" y="234"/>
                  </a:cubicBezTo>
                  <a:cubicBezTo>
                    <a:pt x="480" y="264"/>
                    <a:pt x="514" y="234"/>
                    <a:pt x="476" y="255"/>
                  </a:cubicBezTo>
                  <a:cubicBezTo>
                    <a:pt x="450" y="269"/>
                    <a:pt x="430" y="293"/>
                    <a:pt x="403" y="301"/>
                  </a:cubicBezTo>
                  <a:cubicBezTo>
                    <a:pt x="388" y="344"/>
                    <a:pt x="391" y="347"/>
                    <a:pt x="349" y="362"/>
                  </a:cubicBezTo>
                  <a:cubicBezTo>
                    <a:pt x="336" y="382"/>
                    <a:pt x="316" y="410"/>
                    <a:pt x="295" y="422"/>
                  </a:cubicBezTo>
                  <a:cubicBezTo>
                    <a:pt x="289" y="426"/>
                    <a:pt x="281" y="426"/>
                    <a:pt x="275" y="429"/>
                  </a:cubicBezTo>
                  <a:cubicBezTo>
                    <a:pt x="268" y="433"/>
                    <a:pt x="262" y="438"/>
                    <a:pt x="255" y="442"/>
                  </a:cubicBezTo>
                  <a:cubicBezTo>
                    <a:pt x="251" y="449"/>
                    <a:pt x="246" y="455"/>
                    <a:pt x="242" y="462"/>
                  </a:cubicBezTo>
                  <a:cubicBezTo>
                    <a:pt x="239" y="468"/>
                    <a:pt x="239" y="476"/>
                    <a:pt x="235" y="482"/>
                  </a:cubicBezTo>
                  <a:cubicBezTo>
                    <a:pt x="225" y="499"/>
                    <a:pt x="202" y="509"/>
                    <a:pt x="188" y="522"/>
                  </a:cubicBezTo>
                  <a:cubicBezTo>
                    <a:pt x="180" y="549"/>
                    <a:pt x="174" y="554"/>
                    <a:pt x="148" y="563"/>
                  </a:cubicBezTo>
                  <a:cubicBezTo>
                    <a:pt x="131" y="589"/>
                    <a:pt x="109" y="601"/>
                    <a:pt x="88" y="623"/>
                  </a:cubicBezTo>
                  <a:cubicBezTo>
                    <a:pt x="77" y="655"/>
                    <a:pt x="33" y="686"/>
                    <a:pt x="7" y="710"/>
                  </a:cubicBezTo>
                  <a:cubicBezTo>
                    <a:pt x="9" y="759"/>
                    <a:pt x="0" y="810"/>
                    <a:pt x="14" y="857"/>
                  </a:cubicBezTo>
                  <a:cubicBezTo>
                    <a:pt x="19" y="874"/>
                    <a:pt x="116" y="872"/>
                    <a:pt x="121" y="87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9" name="Freeform 42"/>
            <p:cNvSpPr>
              <a:spLocks/>
            </p:cNvSpPr>
            <p:nvPr/>
          </p:nvSpPr>
          <p:spPr bwMode="auto">
            <a:xfrm>
              <a:off x="2907" y="3242"/>
              <a:ext cx="167" cy="33"/>
            </a:xfrm>
            <a:custGeom>
              <a:avLst/>
              <a:gdLst>
                <a:gd name="T0" fmla="*/ 0 w 167"/>
                <a:gd name="T1" fmla="*/ 0 h 33"/>
                <a:gd name="T2" fmla="*/ 94 w 167"/>
                <a:gd name="T3" fmla="*/ 20 h 33"/>
                <a:gd name="T4" fmla="*/ 167 w 167"/>
                <a:gd name="T5" fmla="*/ 0 h 33"/>
                <a:gd name="T6" fmla="*/ 0 60000 65536"/>
                <a:gd name="T7" fmla="*/ 0 60000 65536"/>
                <a:gd name="T8" fmla="*/ 0 60000 65536"/>
                <a:gd name="T9" fmla="*/ 0 w 167"/>
                <a:gd name="T10" fmla="*/ 0 h 33"/>
                <a:gd name="T11" fmla="*/ 167 w 167"/>
                <a:gd name="T12" fmla="*/ 33 h 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" h="33">
                  <a:moveTo>
                    <a:pt x="0" y="0"/>
                  </a:moveTo>
                  <a:cubicBezTo>
                    <a:pt x="34" y="10"/>
                    <a:pt x="57" y="15"/>
                    <a:pt x="94" y="20"/>
                  </a:cubicBezTo>
                  <a:cubicBezTo>
                    <a:pt x="166" y="13"/>
                    <a:pt x="152" y="33"/>
                    <a:pt x="167" y="0"/>
                  </a:cubicBezTo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>
              <a:off x="1011" y="3101"/>
              <a:ext cx="409" cy="415"/>
            </a:xfrm>
            <a:custGeom>
              <a:avLst/>
              <a:gdLst>
                <a:gd name="T0" fmla="*/ 7 w 409"/>
                <a:gd name="T1" fmla="*/ 415 h 415"/>
                <a:gd name="T2" fmla="*/ 14 w 409"/>
                <a:gd name="T3" fmla="*/ 395 h 415"/>
                <a:gd name="T4" fmla="*/ 0 w 409"/>
                <a:gd name="T5" fmla="*/ 382 h 415"/>
                <a:gd name="T6" fmla="*/ 14 w 409"/>
                <a:gd name="T7" fmla="*/ 368 h 415"/>
                <a:gd name="T8" fmla="*/ 67 w 409"/>
                <a:gd name="T9" fmla="*/ 328 h 415"/>
                <a:gd name="T10" fmla="*/ 154 w 409"/>
                <a:gd name="T11" fmla="*/ 241 h 415"/>
                <a:gd name="T12" fmla="*/ 322 w 409"/>
                <a:gd name="T13" fmla="*/ 67 h 415"/>
                <a:gd name="T14" fmla="*/ 362 w 409"/>
                <a:gd name="T15" fmla="*/ 20 h 415"/>
                <a:gd name="T16" fmla="*/ 409 w 409"/>
                <a:gd name="T17" fmla="*/ 0 h 4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9"/>
                <a:gd name="T28" fmla="*/ 0 h 415"/>
                <a:gd name="T29" fmla="*/ 409 w 409"/>
                <a:gd name="T30" fmla="*/ 415 h 4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9" h="415">
                  <a:moveTo>
                    <a:pt x="7" y="415"/>
                  </a:moveTo>
                  <a:cubicBezTo>
                    <a:pt x="9" y="408"/>
                    <a:pt x="15" y="402"/>
                    <a:pt x="14" y="395"/>
                  </a:cubicBezTo>
                  <a:cubicBezTo>
                    <a:pt x="13" y="389"/>
                    <a:pt x="0" y="388"/>
                    <a:pt x="0" y="382"/>
                  </a:cubicBezTo>
                  <a:cubicBezTo>
                    <a:pt x="0" y="375"/>
                    <a:pt x="9" y="372"/>
                    <a:pt x="14" y="368"/>
                  </a:cubicBezTo>
                  <a:cubicBezTo>
                    <a:pt x="72" y="325"/>
                    <a:pt x="38" y="359"/>
                    <a:pt x="67" y="328"/>
                  </a:cubicBezTo>
                  <a:cubicBezTo>
                    <a:pt x="87" y="270"/>
                    <a:pt x="118" y="280"/>
                    <a:pt x="154" y="241"/>
                  </a:cubicBezTo>
                  <a:cubicBezTo>
                    <a:pt x="182" y="161"/>
                    <a:pt x="271" y="129"/>
                    <a:pt x="322" y="67"/>
                  </a:cubicBezTo>
                  <a:cubicBezTo>
                    <a:pt x="335" y="51"/>
                    <a:pt x="345" y="34"/>
                    <a:pt x="362" y="20"/>
                  </a:cubicBezTo>
                  <a:cubicBezTo>
                    <a:pt x="375" y="9"/>
                    <a:pt x="409" y="0"/>
                    <a:pt x="409" y="0"/>
                  </a:cubicBezTo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1" name="Freeform 44"/>
            <p:cNvSpPr>
              <a:spLocks/>
            </p:cNvSpPr>
            <p:nvPr/>
          </p:nvSpPr>
          <p:spPr bwMode="auto">
            <a:xfrm>
              <a:off x="1018" y="3322"/>
              <a:ext cx="154" cy="174"/>
            </a:xfrm>
            <a:custGeom>
              <a:avLst/>
              <a:gdLst>
                <a:gd name="T0" fmla="*/ 0 w 154"/>
                <a:gd name="T1" fmla="*/ 174 h 174"/>
                <a:gd name="T2" fmla="*/ 40 w 154"/>
                <a:gd name="T3" fmla="*/ 107 h 174"/>
                <a:gd name="T4" fmla="*/ 101 w 154"/>
                <a:gd name="T5" fmla="*/ 47 h 174"/>
                <a:gd name="T6" fmla="*/ 114 w 154"/>
                <a:gd name="T7" fmla="*/ 27 h 174"/>
                <a:gd name="T8" fmla="*/ 154 w 154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74"/>
                <a:gd name="T17" fmla="*/ 154 w 154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74">
                  <a:moveTo>
                    <a:pt x="0" y="174"/>
                  </a:moveTo>
                  <a:cubicBezTo>
                    <a:pt x="6" y="137"/>
                    <a:pt x="4" y="119"/>
                    <a:pt x="40" y="107"/>
                  </a:cubicBezTo>
                  <a:cubicBezTo>
                    <a:pt x="57" y="82"/>
                    <a:pt x="82" y="70"/>
                    <a:pt x="101" y="47"/>
                  </a:cubicBezTo>
                  <a:cubicBezTo>
                    <a:pt x="106" y="41"/>
                    <a:pt x="108" y="32"/>
                    <a:pt x="114" y="27"/>
                  </a:cubicBezTo>
                  <a:cubicBezTo>
                    <a:pt x="126" y="17"/>
                    <a:pt x="154" y="22"/>
                    <a:pt x="154" y="0"/>
                  </a:cubicBezTo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2" name="Freeform 45"/>
            <p:cNvSpPr>
              <a:spLocks/>
            </p:cNvSpPr>
            <p:nvPr/>
          </p:nvSpPr>
          <p:spPr bwMode="auto">
            <a:xfrm>
              <a:off x="1708" y="3617"/>
              <a:ext cx="208" cy="187"/>
            </a:xfrm>
            <a:custGeom>
              <a:avLst/>
              <a:gdLst>
                <a:gd name="T0" fmla="*/ 0 w 208"/>
                <a:gd name="T1" fmla="*/ 0 h 187"/>
                <a:gd name="T2" fmla="*/ 60 w 208"/>
                <a:gd name="T3" fmla="*/ 87 h 187"/>
                <a:gd name="T4" fmla="*/ 107 w 208"/>
                <a:gd name="T5" fmla="*/ 100 h 187"/>
                <a:gd name="T6" fmla="*/ 67 w 208"/>
                <a:gd name="T7" fmla="*/ 114 h 187"/>
                <a:gd name="T8" fmla="*/ 134 w 208"/>
                <a:gd name="T9" fmla="*/ 134 h 187"/>
                <a:gd name="T10" fmla="*/ 208 w 208"/>
                <a:gd name="T11" fmla="*/ 187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"/>
                <a:gd name="T19" fmla="*/ 0 h 187"/>
                <a:gd name="T20" fmla="*/ 208 w 20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" h="187">
                  <a:moveTo>
                    <a:pt x="0" y="0"/>
                  </a:moveTo>
                  <a:cubicBezTo>
                    <a:pt x="9" y="27"/>
                    <a:pt x="31" y="72"/>
                    <a:pt x="60" y="87"/>
                  </a:cubicBezTo>
                  <a:cubicBezTo>
                    <a:pt x="74" y="95"/>
                    <a:pt x="91" y="95"/>
                    <a:pt x="107" y="100"/>
                  </a:cubicBezTo>
                  <a:cubicBezTo>
                    <a:pt x="94" y="105"/>
                    <a:pt x="53" y="110"/>
                    <a:pt x="67" y="114"/>
                  </a:cubicBezTo>
                  <a:cubicBezTo>
                    <a:pt x="89" y="121"/>
                    <a:pt x="112" y="126"/>
                    <a:pt x="134" y="134"/>
                  </a:cubicBezTo>
                  <a:cubicBezTo>
                    <a:pt x="153" y="163"/>
                    <a:pt x="183" y="165"/>
                    <a:pt x="208" y="187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3" name="Freeform 46"/>
            <p:cNvSpPr>
              <a:spLocks/>
            </p:cNvSpPr>
            <p:nvPr/>
          </p:nvSpPr>
          <p:spPr bwMode="auto">
            <a:xfrm>
              <a:off x="1702" y="3602"/>
              <a:ext cx="220" cy="200"/>
            </a:xfrm>
            <a:custGeom>
              <a:avLst/>
              <a:gdLst>
                <a:gd name="T0" fmla="*/ 46 w 220"/>
                <a:gd name="T1" fmla="*/ 62 h 200"/>
                <a:gd name="T2" fmla="*/ 26 w 220"/>
                <a:gd name="T3" fmla="*/ 28 h 200"/>
                <a:gd name="T4" fmla="*/ 33 w 220"/>
                <a:gd name="T5" fmla="*/ 21 h 200"/>
                <a:gd name="T6" fmla="*/ 53 w 220"/>
                <a:gd name="T7" fmla="*/ 62 h 200"/>
                <a:gd name="T8" fmla="*/ 113 w 220"/>
                <a:gd name="T9" fmla="*/ 102 h 200"/>
                <a:gd name="T10" fmla="*/ 126 w 220"/>
                <a:gd name="T11" fmla="*/ 122 h 200"/>
                <a:gd name="T12" fmla="*/ 147 w 220"/>
                <a:gd name="T13" fmla="*/ 129 h 200"/>
                <a:gd name="T14" fmla="*/ 200 w 220"/>
                <a:gd name="T15" fmla="*/ 175 h 200"/>
                <a:gd name="T16" fmla="*/ 220 w 220"/>
                <a:gd name="T17" fmla="*/ 196 h 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0"/>
                <a:gd name="T28" fmla="*/ 0 h 200"/>
                <a:gd name="T29" fmla="*/ 220 w 220"/>
                <a:gd name="T30" fmla="*/ 200 h 2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0" h="200">
                  <a:moveTo>
                    <a:pt x="46" y="62"/>
                  </a:moveTo>
                  <a:cubicBezTo>
                    <a:pt x="21" y="35"/>
                    <a:pt x="44" y="63"/>
                    <a:pt x="26" y="28"/>
                  </a:cubicBezTo>
                  <a:cubicBezTo>
                    <a:pt x="15" y="5"/>
                    <a:pt x="0" y="0"/>
                    <a:pt x="33" y="21"/>
                  </a:cubicBezTo>
                  <a:cubicBezTo>
                    <a:pt x="48" y="87"/>
                    <a:pt x="27" y="18"/>
                    <a:pt x="53" y="62"/>
                  </a:cubicBezTo>
                  <a:cubicBezTo>
                    <a:pt x="76" y="101"/>
                    <a:pt x="56" y="92"/>
                    <a:pt x="113" y="102"/>
                  </a:cubicBezTo>
                  <a:cubicBezTo>
                    <a:pt x="117" y="109"/>
                    <a:pt x="120" y="117"/>
                    <a:pt x="126" y="122"/>
                  </a:cubicBezTo>
                  <a:cubicBezTo>
                    <a:pt x="132" y="127"/>
                    <a:pt x="142" y="124"/>
                    <a:pt x="147" y="129"/>
                  </a:cubicBezTo>
                  <a:cubicBezTo>
                    <a:pt x="200" y="182"/>
                    <a:pt x="145" y="163"/>
                    <a:pt x="200" y="175"/>
                  </a:cubicBezTo>
                  <a:cubicBezTo>
                    <a:pt x="208" y="200"/>
                    <a:pt x="200" y="196"/>
                    <a:pt x="220" y="196"/>
                  </a:cubicBez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4" name="Freeform 47"/>
            <p:cNvSpPr>
              <a:spLocks/>
            </p:cNvSpPr>
            <p:nvPr/>
          </p:nvSpPr>
          <p:spPr bwMode="auto">
            <a:xfrm>
              <a:off x="2217" y="3885"/>
              <a:ext cx="136" cy="43"/>
            </a:xfrm>
            <a:custGeom>
              <a:avLst/>
              <a:gdLst>
                <a:gd name="T0" fmla="*/ 0 w 136"/>
                <a:gd name="T1" fmla="*/ 0 h 43"/>
                <a:gd name="T2" fmla="*/ 54 w 136"/>
                <a:gd name="T3" fmla="*/ 33 h 43"/>
                <a:gd name="T4" fmla="*/ 107 w 136"/>
                <a:gd name="T5" fmla="*/ 6 h 43"/>
                <a:gd name="T6" fmla="*/ 94 w 136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"/>
                <a:gd name="T13" fmla="*/ 0 h 43"/>
                <a:gd name="T14" fmla="*/ 136 w 136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" h="43">
                  <a:moveTo>
                    <a:pt x="0" y="0"/>
                  </a:moveTo>
                  <a:cubicBezTo>
                    <a:pt x="19" y="12"/>
                    <a:pt x="37" y="18"/>
                    <a:pt x="54" y="33"/>
                  </a:cubicBezTo>
                  <a:cubicBezTo>
                    <a:pt x="78" y="30"/>
                    <a:pt x="136" y="43"/>
                    <a:pt x="107" y="6"/>
                  </a:cubicBezTo>
                  <a:cubicBezTo>
                    <a:pt x="104" y="2"/>
                    <a:pt x="98" y="2"/>
                    <a:pt x="94" y="0"/>
                  </a:cubicBezTo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5" name="Freeform 48"/>
            <p:cNvSpPr>
              <a:spLocks/>
            </p:cNvSpPr>
            <p:nvPr/>
          </p:nvSpPr>
          <p:spPr bwMode="auto">
            <a:xfrm>
              <a:off x="2960" y="3074"/>
              <a:ext cx="41" cy="47"/>
            </a:xfrm>
            <a:custGeom>
              <a:avLst/>
              <a:gdLst>
                <a:gd name="T0" fmla="*/ 0 w 41"/>
                <a:gd name="T1" fmla="*/ 0 h 47"/>
                <a:gd name="T2" fmla="*/ 41 w 41"/>
                <a:gd name="T3" fmla="*/ 47 h 47"/>
                <a:gd name="T4" fmla="*/ 0 60000 65536"/>
                <a:gd name="T5" fmla="*/ 0 60000 65536"/>
                <a:gd name="T6" fmla="*/ 0 w 41"/>
                <a:gd name="T7" fmla="*/ 0 h 47"/>
                <a:gd name="T8" fmla="*/ 41 w 41"/>
                <a:gd name="T9" fmla="*/ 47 h 4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1" h="47">
                  <a:moveTo>
                    <a:pt x="0" y="0"/>
                  </a:moveTo>
                  <a:cubicBezTo>
                    <a:pt x="19" y="19"/>
                    <a:pt x="41" y="15"/>
                    <a:pt x="41" y="47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6" name="Freeform 49"/>
            <p:cNvSpPr>
              <a:spLocks/>
            </p:cNvSpPr>
            <p:nvPr/>
          </p:nvSpPr>
          <p:spPr bwMode="auto">
            <a:xfrm>
              <a:off x="2679" y="2880"/>
              <a:ext cx="40" cy="87"/>
            </a:xfrm>
            <a:custGeom>
              <a:avLst/>
              <a:gdLst>
                <a:gd name="T0" fmla="*/ 13 w 40"/>
                <a:gd name="T1" fmla="*/ 87 h 87"/>
                <a:gd name="T2" fmla="*/ 7 w 40"/>
                <a:gd name="T3" fmla="*/ 67 h 87"/>
                <a:gd name="T4" fmla="*/ 0 w 40"/>
                <a:gd name="T5" fmla="*/ 47 h 87"/>
                <a:gd name="T6" fmla="*/ 40 w 40"/>
                <a:gd name="T7" fmla="*/ 0 h 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87"/>
                <a:gd name="T14" fmla="*/ 40 w 40"/>
                <a:gd name="T15" fmla="*/ 87 h 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87">
                  <a:moveTo>
                    <a:pt x="13" y="87"/>
                  </a:moveTo>
                  <a:cubicBezTo>
                    <a:pt x="11" y="80"/>
                    <a:pt x="9" y="74"/>
                    <a:pt x="7" y="67"/>
                  </a:cubicBezTo>
                  <a:cubicBezTo>
                    <a:pt x="5" y="60"/>
                    <a:pt x="0" y="47"/>
                    <a:pt x="0" y="47"/>
                  </a:cubicBezTo>
                  <a:cubicBezTo>
                    <a:pt x="7" y="8"/>
                    <a:pt x="2" y="0"/>
                    <a:pt x="40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7" name="Freeform 50"/>
            <p:cNvSpPr>
              <a:spLocks/>
            </p:cNvSpPr>
            <p:nvPr/>
          </p:nvSpPr>
          <p:spPr bwMode="auto">
            <a:xfrm>
              <a:off x="2679" y="2873"/>
              <a:ext cx="47" cy="47"/>
            </a:xfrm>
            <a:custGeom>
              <a:avLst/>
              <a:gdLst>
                <a:gd name="T0" fmla="*/ 0 w 47"/>
                <a:gd name="T1" fmla="*/ 47 h 47"/>
                <a:gd name="T2" fmla="*/ 47 w 47"/>
                <a:gd name="T3" fmla="*/ 0 h 47"/>
                <a:gd name="T4" fmla="*/ 0 60000 65536"/>
                <a:gd name="T5" fmla="*/ 0 60000 65536"/>
                <a:gd name="T6" fmla="*/ 0 w 47"/>
                <a:gd name="T7" fmla="*/ 0 h 47"/>
                <a:gd name="T8" fmla="*/ 47 w 47"/>
                <a:gd name="T9" fmla="*/ 47 h 4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7" h="47">
                  <a:moveTo>
                    <a:pt x="0" y="47"/>
                  </a:moveTo>
                  <a:cubicBezTo>
                    <a:pt x="11" y="16"/>
                    <a:pt x="10" y="0"/>
                    <a:pt x="47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8" name="Freeform 51"/>
            <p:cNvSpPr>
              <a:spLocks/>
            </p:cNvSpPr>
            <p:nvPr/>
          </p:nvSpPr>
          <p:spPr bwMode="auto">
            <a:xfrm>
              <a:off x="2686" y="2852"/>
              <a:ext cx="73" cy="55"/>
            </a:xfrm>
            <a:custGeom>
              <a:avLst/>
              <a:gdLst>
                <a:gd name="T0" fmla="*/ 73 w 73"/>
                <a:gd name="T1" fmla="*/ 55 h 55"/>
                <a:gd name="T2" fmla="*/ 27 w 73"/>
                <a:gd name="T3" fmla="*/ 15 h 55"/>
                <a:gd name="T4" fmla="*/ 6 w 73"/>
                <a:gd name="T5" fmla="*/ 28 h 55"/>
                <a:gd name="T6" fmla="*/ 0 60000 65536"/>
                <a:gd name="T7" fmla="*/ 0 60000 65536"/>
                <a:gd name="T8" fmla="*/ 0 60000 65536"/>
                <a:gd name="T9" fmla="*/ 0 w 73"/>
                <a:gd name="T10" fmla="*/ 0 h 55"/>
                <a:gd name="T11" fmla="*/ 73 w 73"/>
                <a:gd name="T12" fmla="*/ 55 h 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3" h="55">
                  <a:moveTo>
                    <a:pt x="73" y="55"/>
                  </a:moveTo>
                  <a:cubicBezTo>
                    <a:pt x="55" y="36"/>
                    <a:pt x="52" y="23"/>
                    <a:pt x="27" y="15"/>
                  </a:cubicBezTo>
                  <a:cubicBezTo>
                    <a:pt x="0" y="6"/>
                    <a:pt x="6" y="0"/>
                    <a:pt x="6" y="28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19" name="Freeform 52"/>
            <p:cNvSpPr>
              <a:spLocks/>
            </p:cNvSpPr>
            <p:nvPr/>
          </p:nvSpPr>
          <p:spPr bwMode="auto">
            <a:xfrm>
              <a:off x="2686" y="2851"/>
              <a:ext cx="33" cy="42"/>
            </a:xfrm>
            <a:custGeom>
              <a:avLst/>
              <a:gdLst>
                <a:gd name="T0" fmla="*/ 0 w 33"/>
                <a:gd name="T1" fmla="*/ 42 h 42"/>
                <a:gd name="T2" fmla="*/ 13 w 33"/>
                <a:gd name="T3" fmla="*/ 2 h 42"/>
                <a:gd name="T4" fmla="*/ 33 w 33"/>
                <a:gd name="T5" fmla="*/ 16 h 42"/>
                <a:gd name="T6" fmla="*/ 0 60000 65536"/>
                <a:gd name="T7" fmla="*/ 0 60000 65536"/>
                <a:gd name="T8" fmla="*/ 0 60000 65536"/>
                <a:gd name="T9" fmla="*/ 0 w 33"/>
                <a:gd name="T10" fmla="*/ 0 h 42"/>
                <a:gd name="T11" fmla="*/ 33 w 33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3" h="42">
                  <a:moveTo>
                    <a:pt x="0" y="42"/>
                  </a:moveTo>
                  <a:cubicBezTo>
                    <a:pt x="0" y="41"/>
                    <a:pt x="12" y="2"/>
                    <a:pt x="13" y="2"/>
                  </a:cubicBezTo>
                  <a:cubicBezTo>
                    <a:pt x="21" y="0"/>
                    <a:pt x="25" y="16"/>
                    <a:pt x="33" y="16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20" name="Freeform 53"/>
            <p:cNvSpPr>
              <a:spLocks/>
            </p:cNvSpPr>
            <p:nvPr/>
          </p:nvSpPr>
          <p:spPr bwMode="auto">
            <a:xfrm>
              <a:off x="2699" y="2847"/>
              <a:ext cx="54" cy="60"/>
            </a:xfrm>
            <a:custGeom>
              <a:avLst/>
              <a:gdLst>
                <a:gd name="T0" fmla="*/ 54 w 54"/>
                <a:gd name="T1" fmla="*/ 60 h 60"/>
                <a:gd name="T2" fmla="*/ 0 w 54"/>
                <a:gd name="T3" fmla="*/ 0 h 60"/>
                <a:gd name="T4" fmla="*/ 0 60000 65536"/>
                <a:gd name="T5" fmla="*/ 0 60000 65536"/>
                <a:gd name="T6" fmla="*/ 0 w 54"/>
                <a:gd name="T7" fmla="*/ 0 h 60"/>
                <a:gd name="T8" fmla="*/ 54 w 54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60">
                  <a:moveTo>
                    <a:pt x="54" y="60"/>
                  </a:moveTo>
                  <a:cubicBezTo>
                    <a:pt x="31" y="37"/>
                    <a:pt x="39" y="0"/>
                    <a:pt x="0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auto">
            <a:xfrm>
              <a:off x="3021" y="3148"/>
              <a:ext cx="53" cy="67"/>
            </a:xfrm>
            <a:custGeom>
              <a:avLst/>
              <a:gdLst>
                <a:gd name="T0" fmla="*/ 0 w 53"/>
                <a:gd name="T1" fmla="*/ 0 h 67"/>
                <a:gd name="T2" fmla="*/ 53 w 53"/>
                <a:gd name="T3" fmla="*/ 67 h 67"/>
                <a:gd name="T4" fmla="*/ 0 60000 65536"/>
                <a:gd name="T5" fmla="*/ 0 60000 65536"/>
                <a:gd name="T6" fmla="*/ 0 w 53"/>
                <a:gd name="T7" fmla="*/ 0 h 67"/>
                <a:gd name="T8" fmla="*/ 53 w 53"/>
                <a:gd name="T9" fmla="*/ 67 h 6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3" h="67">
                  <a:moveTo>
                    <a:pt x="0" y="0"/>
                  </a:moveTo>
                  <a:cubicBezTo>
                    <a:pt x="38" y="24"/>
                    <a:pt x="53" y="14"/>
                    <a:pt x="53" y="67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Book Antiqu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105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783514486"/>
              </p:ext>
            </p:extLst>
          </p:nvPr>
        </p:nvGraphicFramePr>
        <p:xfrm>
          <a:off x="4038600" y="3352800"/>
          <a:ext cx="4724400" cy="284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6706" y="4953000"/>
            <a:ext cx="38718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Mean number of raccoons captured/study, 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range and 95% CI by density index group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(n = 253). 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358039811"/>
              </p:ext>
            </p:extLst>
          </p:nvPr>
        </p:nvGraphicFramePr>
        <p:xfrm>
          <a:off x="457200" y="381000"/>
          <a:ext cx="3810000" cy="271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724400" y="609600"/>
            <a:ext cx="4148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Frequency of studies by raccoon density index 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Group (n = 253). 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533400" y="5732128"/>
            <a:ext cx="2883408" cy="363872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 flipH="1">
            <a:off x="5105400" y="1236328"/>
            <a:ext cx="2883408" cy="363872"/>
          </a:xfrm>
          <a:prstGeom prst="rightArrow">
            <a:avLst/>
          </a:prstGeom>
          <a:solidFill>
            <a:schemeClr val="tx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0" y="6248400"/>
            <a:ext cx="203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ensity index group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010046" y="3124200"/>
            <a:ext cx="203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ensity index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73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H:\Dennis13\Rabies 13\IRMT\pie 20 pdf_Page_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" t="8213" r="7653" b="10310"/>
          <a:stretch/>
        </p:blipFill>
        <p:spPr bwMode="auto">
          <a:xfrm>
            <a:off x="4582987" y="3444243"/>
            <a:ext cx="4420363" cy="324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:\Dennis13\Rabies 13\IRMT\pie 20 pdf_Page_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" t="8191" r="6875" b="9524"/>
          <a:stretch/>
        </p:blipFill>
        <p:spPr bwMode="auto">
          <a:xfrm>
            <a:off x="152400" y="152400"/>
            <a:ext cx="4458890" cy="324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212" y="846538"/>
            <a:ext cx="3871912" cy="2116861"/>
          </a:xfrm>
          <a:prstGeom prst="rect">
            <a:avLst/>
          </a:prstGeom>
        </p:spPr>
      </p:pic>
      <p:sp>
        <p:nvSpPr>
          <p:cNvPr id="4" name="Up-Down Arrow 3"/>
          <p:cNvSpPr/>
          <p:nvPr/>
        </p:nvSpPr>
        <p:spPr>
          <a:xfrm>
            <a:off x="6553200" y="533401"/>
            <a:ext cx="818895" cy="2743199"/>
          </a:xfrm>
          <a:prstGeom prst="upDown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400" b="1" dirty="0" smtClean="0">
              <a:solidFill>
                <a:srgbClr val="114FFB"/>
              </a:solidFill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27652" y="52922"/>
            <a:ext cx="3469989" cy="400110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Nontarget 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s</a:t>
            </a:r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pecies composition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5118617"/>
            <a:ext cx="1844566" cy="138164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451" y="1668062"/>
            <a:ext cx="1656109" cy="1462088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273736"/>
              </p:ext>
            </p:extLst>
          </p:nvPr>
        </p:nvGraphicFramePr>
        <p:xfrm>
          <a:off x="103070" y="4340881"/>
          <a:ext cx="426720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0"/>
                <a:gridCol w="1422400"/>
                <a:gridCol w="1422400"/>
              </a:tblGrid>
              <a:tr h="514463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species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captures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% of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total captures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  <a:tr h="297847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raccoon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11,282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73.8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297847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opossum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2,218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14.5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  <a:tr h="297847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Skunk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547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3.6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  <a:tr h="297847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Woodchuck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388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2.5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  <a:tr h="297847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Squirrels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165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Calibri" panose="020F0502020204030204" pitchFamily="34" charset="0"/>
                        </a:rPr>
                        <a:t>1.1</a:t>
                      </a:r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550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48" name="TextBox 8"/>
          <p:cNvSpPr txBox="1">
            <a:spLocks noChangeArrowheads="1"/>
          </p:cNvSpPr>
          <p:nvPr/>
        </p:nvSpPr>
        <p:spPr bwMode="auto">
          <a:xfrm>
            <a:off x="338567" y="228600"/>
            <a:ext cx="7449421" cy="830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3" tIns="45708" rIns="91413" bIns="45708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Raccoon landscape genetics in the Pennsylvania 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Ridge and Valley Physiographic Province.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38800" y="1981200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. 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5181600"/>
            <a:ext cx="8077200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Root JJ, Puskas RB, Fischer JW, Swope CB. 2009. Landscape </a:t>
            </a:r>
            <a:r>
              <a:rPr lang="en-US" dirty="0">
                <a:latin typeface="Calibri" panose="020F0502020204030204" pitchFamily="34" charset="0"/>
              </a:rPr>
              <a:t>Genetics of Raccoons (Procyon </a:t>
            </a:r>
            <a:r>
              <a:rPr lang="en-US" dirty="0" smtClean="0">
                <a:latin typeface="Calibri" panose="020F0502020204030204" pitchFamily="34" charset="0"/>
              </a:rPr>
              <a:t>lotor) Associated </a:t>
            </a:r>
            <a:r>
              <a:rPr lang="en-US" dirty="0">
                <a:latin typeface="Calibri" panose="020F0502020204030204" pitchFamily="34" charset="0"/>
              </a:rPr>
              <a:t>with Ridges and Valleys of </a:t>
            </a:r>
            <a:r>
              <a:rPr lang="en-US" dirty="0" smtClean="0">
                <a:latin typeface="Calibri" panose="020F0502020204030204" pitchFamily="34" charset="0"/>
              </a:rPr>
              <a:t>Pennsylvania: Implications </a:t>
            </a:r>
            <a:r>
              <a:rPr lang="en-US" dirty="0">
                <a:latin typeface="Calibri" panose="020F0502020204030204" pitchFamily="34" charset="0"/>
              </a:rPr>
              <a:t>for Oral Rabies Vaccination </a:t>
            </a:r>
            <a:r>
              <a:rPr lang="en-US" dirty="0" smtClean="0">
                <a:latin typeface="Calibri" panose="020F0502020204030204" pitchFamily="34" charset="0"/>
              </a:rPr>
              <a:t>Programs.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</a:rPr>
              <a:t>Vector-borne and Zoonotic Diseases</a:t>
            </a:r>
            <a:r>
              <a:rPr lang="en-US" dirty="0">
                <a:latin typeface="Calibri" panose="020F0502020204030204" pitchFamily="34" charset="0"/>
              </a:rPr>
              <a:t> 9(6):</a:t>
            </a:r>
            <a:r>
              <a:rPr lang="en-US" dirty="0" smtClean="0">
                <a:latin typeface="Calibri" panose="020F0502020204030204" pitchFamily="34" charset="0"/>
              </a:rPr>
              <a:t>583-588.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999" y="1143000"/>
            <a:ext cx="4766985" cy="2891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024" y="1166812"/>
            <a:ext cx="2809875" cy="1628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924" y="3111046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6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Oval 2"/>
          <p:cNvSpPr>
            <a:spLocks noChangeArrowheads="1"/>
          </p:cNvSpPr>
          <p:nvPr/>
        </p:nvSpPr>
        <p:spPr bwMode="auto">
          <a:xfrm>
            <a:off x="4817995" y="3959189"/>
            <a:ext cx="2514600" cy="1397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Rabies control/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elimination</a:t>
            </a:r>
          </a:p>
        </p:txBody>
      </p:sp>
      <p:sp>
        <p:nvSpPr>
          <p:cNvPr id="932867" name="Oval 3"/>
          <p:cNvSpPr>
            <a:spLocks noChangeArrowheads="1"/>
          </p:cNvSpPr>
          <p:nvPr/>
        </p:nvSpPr>
        <p:spPr bwMode="auto">
          <a:xfrm>
            <a:off x="6702550" y="231099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Enhanced rabies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</a:rPr>
              <a:t>Surveillance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8" name="Oval 4"/>
          <p:cNvSpPr>
            <a:spLocks noChangeArrowheads="1"/>
          </p:cNvSpPr>
          <p:nvPr/>
        </p:nvSpPr>
        <p:spPr bwMode="auto">
          <a:xfrm>
            <a:off x="152400" y="279440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Research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2869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32885" name="Oval 21"/>
          <p:cNvSpPr>
            <a:spLocks noChangeArrowheads="1"/>
          </p:cNvSpPr>
          <p:nvPr/>
        </p:nvSpPr>
        <p:spPr bwMode="auto">
          <a:xfrm>
            <a:off x="1371600" y="4572000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Monitoring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65">
            <a:off x="4793484" y="1581941"/>
            <a:ext cx="2276475" cy="58578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60406">
            <a:off x="1534655" y="1933523"/>
            <a:ext cx="2114719" cy="58578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66435">
            <a:off x="1981634" y="2838878"/>
            <a:ext cx="3243206" cy="64233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7689">
            <a:off x="3905861" y="2411275"/>
            <a:ext cx="2702645" cy="585787"/>
          </a:xfrm>
          <a:prstGeom prst="rect">
            <a:avLst/>
          </a:prstGeom>
        </p:spPr>
      </p:pic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2895600" y="457200"/>
            <a:ext cx="2133600" cy="1143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rgbClr val="9966FF">
                <a:alpha val="40000"/>
              </a:srgbClr>
            </a:glow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Collaboration </a:t>
            </a:r>
            <a:endParaRPr lang="en-US" b="1" dirty="0">
              <a:solidFill>
                <a:srgbClr val="FF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52400" y="2794405"/>
            <a:ext cx="2133600" cy="1143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006666"/>
            </a:solidFill>
            <a:round/>
            <a:headEnd/>
            <a:tailEnd/>
          </a:ln>
          <a:effectLst>
            <a:glow rad="228600">
              <a:srgbClr val="9966FF">
                <a:alpha val="40000"/>
              </a:srgbClr>
            </a:glow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rgbClr val="FFCCCC"/>
                </a:solidFill>
              </a:rPr>
              <a:t>Research</a:t>
            </a:r>
            <a:endParaRPr lang="en-US" b="1" dirty="0">
              <a:solidFill>
                <a:srgbClr val="FFCCCC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2667000" y="3365905"/>
            <a:ext cx="3675993" cy="2057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effectLst>
            <a:glow rad="228600">
              <a:srgbClr val="9966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Economics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Vaccine field trials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Exotic wildlife species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Dogs</a:t>
            </a:r>
          </a:p>
        </p:txBody>
      </p:sp>
    </p:spTree>
    <p:extLst>
      <p:ext uri="{BB962C8B-B14F-4D97-AF65-F5344CB8AC3E}">
        <p14:creationId xmlns:p14="http://schemas.microsoft.com/office/powerpoint/2010/main" val="200714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32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32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32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866" grpId="0" animBg="1"/>
      <p:bldP spid="932867" grpId="0" animBg="1"/>
      <p:bldP spid="932885" grpId="0" animBg="1"/>
      <p:bldP spid="11" grpId="0" animBg="1"/>
      <p:bldP spid="13" grpId="0" animBg="1"/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09WS003_13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219200" y="3200400"/>
            <a:ext cx="6324600" cy="24244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" y="228600"/>
            <a:ext cx="1913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Picture 4" descr="lbm telemetry"/>
          <p:cNvPicPr>
            <a:picLocks noChangeAspect="1" noChangeArrowheads="1"/>
          </p:cNvPicPr>
          <p:nvPr/>
        </p:nvPicPr>
        <p:blipFill>
          <a:blip r:embed="rId4" cstate="print"/>
          <a:srcRect t="13559" r="22034"/>
          <a:stretch>
            <a:fillRect/>
          </a:stretch>
        </p:blipFill>
        <p:spPr bwMode="auto">
          <a:xfrm>
            <a:off x="304800" y="1600200"/>
            <a:ext cx="2381851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97719" y="304800"/>
            <a:ext cx="55222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Wildlife Research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Sources</a:t>
            </a:r>
          </a:p>
        </p:txBody>
      </p:sp>
      <p:grpSp>
        <p:nvGrpSpPr>
          <p:cNvPr id="18" name="Group 6"/>
          <p:cNvGrpSpPr>
            <a:grpSpLocks/>
          </p:cNvGrpSpPr>
          <p:nvPr/>
        </p:nvGrpSpPr>
        <p:grpSpPr bwMode="auto">
          <a:xfrm>
            <a:off x="837227" y="5334000"/>
            <a:ext cx="8154373" cy="1219200"/>
            <a:chOff x="309775" y="5029200"/>
            <a:chExt cx="8686800" cy="1600200"/>
          </a:xfrm>
        </p:grpSpPr>
        <p:pic>
          <p:nvPicPr>
            <p:cNvPr id="19" name="Picture 5" descr="week 4 whisker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9775" y="5029200"/>
              <a:ext cx="8686800" cy="16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 Box 6"/>
            <p:cNvSpPr txBox="1">
              <a:spLocks noChangeArrowheads="1"/>
            </p:cNvSpPr>
            <p:nvPr/>
          </p:nvSpPr>
          <p:spPr bwMode="auto">
            <a:xfrm>
              <a:off x="457200" y="5943600"/>
              <a:ext cx="8474075" cy="525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dirty="0">
                  <a:solidFill>
                    <a:srgbClr val="FFFFFF"/>
                  </a:solidFill>
                  <a:latin typeface="TradeGothic Bold"/>
                </a:rPr>
                <a:t>Guard hair from a raccoon showing fluorescence 15 days after ingesting rhodamine B. Although deposited in hair, whiskers proved to be a more reliable indicator of exposure to rhodamine B.</a:t>
              </a:r>
            </a:p>
          </p:txBody>
        </p:sp>
      </p:grpSp>
      <p:pic>
        <p:nvPicPr>
          <p:cNvPr id="22" name="Picture 21" descr="DSCN174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064250" y="856538"/>
            <a:ext cx="2317750" cy="31384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35059" y="2710934"/>
            <a:ext cx="4056541" cy="36933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b="1" dirty="0"/>
              <a:t>Thermostabilization of RABORAL V-RG</a:t>
            </a:r>
            <a:r>
              <a:rPr lang="en-US" b="1" baseline="30000" dirty="0" smtClean="0">
                <a:latin typeface="Arial"/>
                <a:cs typeface="Arial"/>
              </a:rPr>
              <a:t>®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2635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2400" y="685800"/>
            <a:ext cx="883920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TradeGothic Bold"/>
                <a:cs typeface="Times New Roman" pitchFamily="18" charset="0"/>
              </a:rPr>
              <a:t>Modeling benefits:costs of the spread of raccoon rabies</a:t>
            </a:r>
          </a:p>
          <a:p>
            <a:endParaRPr lang="en-US" sz="3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TradeGothic Bold"/>
                <a:cs typeface="Times New Roman" pitchFamily="18" charset="0"/>
              </a:rPr>
              <a:t>Without ORV intervention: </a:t>
            </a:r>
          </a:p>
          <a:p>
            <a:pPr marL="800100" lvl="1" indent="-342900"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000000"/>
                </a:solidFill>
                <a:latin typeface="TradeGothic Bold"/>
                <a:cs typeface="Times New Roman" pitchFamily="18" charset="0"/>
              </a:rPr>
              <a:t>By 2035 the raccoon rabies spread to central Wisconsin to the Texas-Louisiana border</a:t>
            </a:r>
          </a:p>
          <a:p>
            <a:pPr marL="800100" lvl="1" indent="-342900">
              <a:buFont typeface="Wingdings" pitchFamily="2" charset="2"/>
              <a:buChar char="q"/>
            </a:pPr>
            <a:endParaRPr lang="en-US" sz="2400" dirty="0" smtClean="0">
              <a:solidFill>
                <a:srgbClr val="000000"/>
              </a:solidFill>
              <a:latin typeface="TradeGothic Bold"/>
              <a:cs typeface="Times New Roman" pitchFamily="18" charset="0"/>
            </a:endParaRPr>
          </a:p>
          <a:p>
            <a:pPr marL="800100" lvl="1" indent="-342900"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000000"/>
                </a:solidFill>
                <a:latin typeface="TradeGothic Bold"/>
                <a:cs typeface="Times New Roman" pitchFamily="18" charset="0"/>
              </a:rPr>
              <a:t>the present value of the negative impact of rabies would be approximately $907 million</a:t>
            </a:r>
          </a:p>
          <a:p>
            <a:pPr marL="800100" lvl="1" indent="-342900">
              <a:buFont typeface="Wingdings" pitchFamily="2" charset="2"/>
              <a:buChar char="q"/>
            </a:pPr>
            <a:endParaRPr lang="en-US" sz="2400" dirty="0" smtClean="0">
              <a:solidFill>
                <a:srgbClr val="000000"/>
              </a:solidFill>
              <a:latin typeface="TradeGothic Bold"/>
              <a:cs typeface="Times New Roman" pitchFamily="18" charset="0"/>
            </a:endParaRPr>
          </a:p>
          <a:p>
            <a:pPr marL="800100" lvl="1" indent="-342900"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000000"/>
                </a:solidFill>
                <a:latin typeface="TradeGothic Bold"/>
                <a:cs typeface="Times New Roman" pitchFamily="18" charset="0"/>
              </a:rPr>
              <a:t>roughly $45 million/year</a:t>
            </a:r>
          </a:p>
          <a:p>
            <a:pPr marL="800100" lvl="1" indent="-342900">
              <a:buFont typeface="Wingdings" pitchFamily="2" charset="2"/>
              <a:buChar char="q"/>
            </a:pPr>
            <a:endParaRPr lang="en-US" sz="2400" dirty="0" smtClean="0">
              <a:solidFill>
                <a:srgbClr val="000000"/>
              </a:solidFill>
              <a:latin typeface="TradeGothic Bold"/>
              <a:cs typeface="Times New Roman" pitchFamily="18" charset="0"/>
            </a:endParaRPr>
          </a:p>
          <a:p>
            <a:pPr marL="800100" lvl="1" indent="-342900"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000000"/>
                </a:solidFill>
                <a:latin typeface="TradeGothic Bold"/>
                <a:cs typeface="Times New Roman" pitchFamily="18" charset="0"/>
              </a:rPr>
              <a:t>20 million livestock </a:t>
            </a:r>
            <a:r>
              <a:rPr lang="en-US" sz="2400" dirty="0">
                <a:solidFill>
                  <a:srgbClr val="000000"/>
                </a:solidFill>
                <a:latin typeface="TradeGothic Bold"/>
                <a:cs typeface="Times New Roman" pitchFamily="18" charset="0"/>
              </a:rPr>
              <a:t>at </a:t>
            </a:r>
            <a:r>
              <a:rPr lang="en-US" sz="2400" dirty="0" smtClean="0">
                <a:solidFill>
                  <a:srgbClr val="000000"/>
                </a:solidFill>
                <a:latin typeface="TradeGothic Bold"/>
                <a:cs typeface="Times New Roman" pitchFamily="18" charset="0"/>
              </a:rPr>
              <a:t>risk</a:t>
            </a:r>
            <a:endParaRPr lang="en-US" sz="2400" dirty="0">
              <a:solidFill>
                <a:srgbClr val="000000"/>
              </a:solidFill>
              <a:latin typeface="TradeGothic Bold"/>
              <a:cs typeface="Times New Roman" pitchFamily="18" charset="0"/>
            </a:endParaRPr>
          </a:p>
          <a:p>
            <a:pPr lvl="1">
              <a:buFontTx/>
              <a:buChar char="•"/>
            </a:pPr>
            <a:endParaRPr lang="en-US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t="4875" r="11111" b="4945"/>
          <a:stretch>
            <a:fillRect/>
          </a:stretch>
        </p:blipFill>
        <p:spPr>
          <a:xfrm>
            <a:off x="5181600" y="3352800"/>
            <a:ext cx="3810000" cy="2659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410200" y="3581400"/>
            <a:ext cx="2419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year spread horizon</a:t>
            </a:r>
            <a:endParaRPr lang="en-US" sz="1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-222"/>
            <a:ext cx="899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eGothic Bold"/>
                <a:cs typeface="Times New Roman" pitchFamily="18" charset="0"/>
              </a:rPr>
              <a:t>Economics of Preventing the </a:t>
            </a:r>
            <a:r>
              <a:rPr lang="en-US" sz="2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eGothic Bold"/>
                <a:cs typeface="Times New Roman" pitchFamily="18" charset="0"/>
              </a:rPr>
              <a:t>Spread </a:t>
            </a:r>
            <a:r>
              <a:rPr 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eGothic Bold"/>
                <a:cs typeface="Times New Roman" pitchFamily="18" charset="0"/>
              </a:rPr>
              <a:t>of Raccoon Rabies (2013)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076504"/>
            <a:ext cx="4147902" cy="687202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9" name="Picture 2" descr="E:\Dennis06\Rabies06\MT meetings\log-coon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35512" y="3595478"/>
            <a:ext cx="1882728" cy="2174453"/>
          </a:xfrm>
          <a:prstGeom prst="rect">
            <a:avLst/>
          </a:prstGeom>
          <a:noFill/>
          <a:effectLst>
            <a:softEdge rad="635000"/>
          </a:effectLst>
        </p:spPr>
      </p:pic>
      <p:grpSp>
        <p:nvGrpSpPr>
          <p:cNvPr id="12" name="Group 11"/>
          <p:cNvGrpSpPr/>
          <p:nvPr/>
        </p:nvGrpSpPr>
        <p:grpSpPr>
          <a:xfrm>
            <a:off x="5105400" y="4051143"/>
            <a:ext cx="1453873" cy="1263123"/>
            <a:chOff x="4800600" y="1600200"/>
            <a:chExt cx="1453873" cy="1263123"/>
          </a:xfrm>
        </p:grpSpPr>
        <p:sp>
          <p:nvSpPr>
            <p:cNvPr id="13" name="Right Arrow 12"/>
            <p:cNvSpPr/>
            <p:nvPr/>
          </p:nvSpPr>
          <p:spPr>
            <a:xfrm rot="10800000">
              <a:off x="4800600" y="1600200"/>
              <a:ext cx="1444558" cy="1263123"/>
            </a:xfrm>
            <a:prstGeom prst="rightArrow">
              <a:avLst/>
            </a:prstGeom>
            <a:solidFill>
              <a:schemeClr val="accent3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14608" y="1917721"/>
              <a:ext cx="1239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rgbClr val="000000"/>
                  </a:solidFill>
                </a:rPr>
                <a:t>Spread  without </a:t>
              </a:r>
            </a:p>
            <a:p>
              <a:r>
                <a:rPr lang="en-US" sz="1200" b="1" dirty="0" smtClean="0">
                  <a:solidFill>
                    <a:srgbClr val="000000"/>
                  </a:solidFill>
                </a:rPr>
                <a:t>intervention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80585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extBox 256"/>
          <p:cNvSpPr txBox="1"/>
          <p:nvPr/>
        </p:nvSpPr>
        <p:spPr>
          <a:xfrm>
            <a:off x="114300" y="914400"/>
            <a:ext cx="62484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Continue to work with partners and stakeholders 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to effectively communicate program benefits  </a:t>
            </a:r>
            <a:endParaRPr lang="en-US" sz="2000" b="1" dirty="0">
              <a:solidFill>
                <a:srgbClr val="000000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914400" y="1752600"/>
            <a:ext cx="4876800" cy="3658818"/>
            <a:chOff x="914400" y="1752600"/>
            <a:chExt cx="4876800" cy="3658818"/>
          </a:xfrm>
          <a:effectLst/>
        </p:grpSpPr>
        <p:pic>
          <p:nvPicPr>
            <p:cNvPr id="254" name="Picture 253" descr="Fig 4 ORV &amp; surveillance 2010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4400" y="1752600"/>
              <a:ext cx="4876800" cy="3658818"/>
            </a:xfrm>
            <a:prstGeom prst="rect">
              <a:avLst/>
            </a:prstGeom>
          </p:spPr>
        </p:pic>
        <p:sp>
          <p:nvSpPr>
            <p:cNvPr id="258" name="Freeform 257"/>
            <p:cNvSpPr/>
            <p:nvPr/>
          </p:nvSpPr>
          <p:spPr>
            <a:xfrm>
              <a:off x="2209800" y="2705100"/>
              <a:ext cx="2399021" cy="1823178"/>
            </a:xfrm>
            <a:custGeom>
              <a:avLst/>
              <a:gdLst>
                <a:gd name="connsiteX0" fmla="*/ 533472 w 2399021"/>
                <a:gd name="connsiteY0" fmla="*/ 1014323 h 1823178"/>
                <a:gd name="connsiteX1" fmla="*/ 521440 w 2399021"/>
                <a:gd name="connsiteY1" fmla="*/ 1050418 h 1823178"/>
                <a:gd name="connsiteX2" fmla="*/ 497377 w 2399021"/>
                <a:gd name="connsiteY2" fmla="*/ 1158702 h 1823178"/>
                <a:gd name="connsiteX3" fmla="*/ 485345 w 2399021"/>
                <a:gd name="connsiteY3" fmla="*/ 1399334 h 1823178"/>
                <a:gd name="connsiteX4" fmla="*/ 473314 w 2399021"/>
                <a:gd name="connsiteY4" fmla="*/ 1435429 h 1823178"/>
                <a:gd name="connsiteX5" fmla="*/ 449250 w 2399021"/>
                <a:gd name="connsiteY5" fmla="*/ 1471523 h 1823178"/>
                <a:gd name="connsiteX6" fmla="*/ 413156 w 2399021"/>
                <a:gd name="connsiteY6" fmla="*/ 1483555 h 1823178"/>
                <a:gd name="connsiteX7" fmla="*/ 88303 w 2399021"/>
                <a:gd name="connsiteY7" fmla="*/ 1471523 h 1823178"/>
                <a:gd name="connsiteX8" fmla="*/ 100335 w 2399021"/>
                <a:gd name="connsiteY8" fmla="*/ 942134 h 1823178"/>
                <a:gd name="connsiteX9" fmla="*/ 160493 w 2399021"/>
                <a:gd name="connsiteY9" fmla="*/ 881976 h 1823178"/>
                <a:gd name="connsiteX10" fmla="*/ 184556 w 2399021"/>
                <a:gd name="connsiteY10" fmla="*/ 845881 h 1823178"/>
                <a:gd name="connsiteX11" fmla="*/ 304872 w 2399021"/>
                <a:gd name="connsiteY11" fmla="*/ 809786 h 1823178"/>
                <a:gd name="connsiteX12" fmla="*/ 389093 w 2399021"/>
                <a:gd name="connsiteY12" fmla="*/ 785723 h 1823178"/>
                <a:gd name="connsiteX13" fmla="*/ 545503 w 2399021"/>
                <a:gd name="connsiteY13" fmla="*/ 749629 h 1823178"/>
                <a:gd name="connsiteX14" fmla="*/ 569566 w 2399021"/>
                <a:gd name="connsiteY14" fmla="*/ 725565 h 1823178"/>
                <a:gd name="connsiteX15" fmla="*/ 641756 w 2399021"/>
                <a:gd name="connsiteY15" fmla="*/ 677439 h 1823178"/>
                <a:gd name="connsiteX16" fmla="*/ 701914 w 2399021"/>
                <a:gd name="connsiteY16" fmla="*/ 617281 h 1823178"/>
                <a:gd name="connsiteX17" fmla="*/ 725977 w 2399021"/>
                <a:gd name="connsiteY17" fmla="*/ 581186 h 1823178"/>
                <a:gd name="connsiteX18" fmla="*/ 798166 w 2399021"/>
                <a:gd name="connsiteY18" fmla="*/ 533060 h 1823178"/>
                <a:gd name="connsiteX19" fmla="*/ 822229 w 2399021"/>
                <a:gd name="connsiteY19" fmla="*/ 448839 h 1823178"/>
                <a:gd name="connsiteX20" fmla="*/ 846293 w 2399021"/>
                <a:gd name="connsiteY20" fmla="*/ 424776 h 1823178"/>
                <a:gd name="connsiteX21" fmla="*/ 858324 w 2399021"/>
                <a:gd name="connsiteY21" fmla="*/ 388681 h 1823178"/>
                <a:gd name="connsiteX22" fmla="*/ 882387 w 2399021"/>
                <a:gd name="connsiteY22" fmla="*/ 280397 h 1823178"/>
                <a:gd name="connsiteX23" fmla="*/ 906450 w 2399021"/>
                <a:gd name="connsiteY23" fmla="*/ 244302 h 1823178"/>
                <a:gd name="connsiteX24" fmla="*/ 930514 w 2399021"/>
                <a:gd name="connsiteY24" fmla="*/ 220239 h 1823178"/>
                <a:gd name="connsiteX25" fmla="*/ 1050829 w 2399021"/>
                <a:gd name="connsiteY25" fmla="*/ 196176 h 1823178"/>
                <a:gd name="connsiteX26" fmla="*/ 1171145 w 2399021"/>
                <a:gd name="connsiteY26" fmla="*/ 148050 h 1823178"/>
                <a:gd name="connsiteX27" fmla="*/ 1207240 w 2399021"/>
                <a:gd name="connsiteY27" fmla="*/ 136018 h 1823178"/>
                <a:gd name="connsiteX28" fmla="*/ 1243335 w 2399021"/>
                <a:gd name="connsiteY28" fmla="*/ 111955 h 1823178"/>
                <a:gd name="connsiteX29" fmla="*/ 1303493 w 2399021"/>
                <a:gd name="connsiteY29" fmla="*/ 99923 h 1823178"/>
                <a:gd name="connsiteX30" fmla="*/ 1339587 w 2399021"/>
                <a:gd name="connsiteY30" fmla="*/ 87892 h 1823178"/>
                <a:gd name="connsiteX31" fmla="*/ 1784756 w 2399021"/>
                <a:gd name="connsiteY31" fmla="*/ 99923 h 1823178"/>
                <a:gd name="connsiteX32" fmla="*/ 1796787 w 2399021"/>
                <a:gd name="connsiteY32" fmla="*/ 232271 h 1823178"/>
                <a:gd name="connsiteX33" fmla="*/ 1832882 w 2399021"/>
                <a:gd name="connsiteY33" fmla="*/ 244302 h 1823178"/>
                <a:gd name="connsiteX34" fmla="*/ 1917103 w 2399021"/>
                <a:gd name="connsiteY34" fmla="*/ 232271 h 1823178"/>
                <a:gd name="connsiteX35" fmla="*/ 1941166 w 2399021"/>
                <a:gd name="connsiteY35" fmla="*/ 196176 h 1823178"/>
                <a:gd name="connsiteX36" fmla="*/ 1953198 w 2399021"/>
                <a:gd name="connsiteY36" fmla="*/ 148050 h 1823178"/>
                <a:gd name="connsiteX37" fmla="*/ 1977261 w 2399021"/>
                <a:gd name="connsiteY37" fmla="*/ 39765 h 1823178"/>
                <a:gd name="connsiteX38" fmla="*/ 2133672 w 2399021"/>
                <a:gd name="connsiteY38" fmla="*/ 208207 h 1823178"/>
                <a:gd name="connsiteX39" fmla="*/ 2169766 w 2399021"/>
                <a:gd name="connsiteY39" fmla="*/ 220239 h 1823178"/>
                <a:gd name="connsiteX40" fmla="*/ 2326177 w 2399021"/>
                <a:gd name="connsiteY40" fmla="*/ 232271 h 1823178"/>
                <a:gd name="connsiteX41" fmla="*/ 2386335 w 2399021"/>
                <a:gd name="connsiteY41" fmla="*/ 280397 h 1823178"/>
                <a:gd name="connsiteX42" fmla="*/ 2362272 w 2399021"/>
                <a:gd name="connsiteY42" fmla="*/ 749629 h 1823178"/>
                <a:gd name="connsiteX43" fmla="*/ 2338208 w 2399021"/>
                <a:gd name="connsiteY43" fmla="*/ 821818 h 1823178"/>
                <a:gd name="connsiteX44" fmla="*/ 2302114 w 2399021"/>
                <a:gd name="connsiteY44" fmla="*/ 845881 h 1823178"/>
                <a:gd name="connsiteX45" fmla="*/ 2229924 w 2399021"/>
                <a:gd name="connsiteY45" fmla="*/ 881976 h 1823178"/>
                <a:gd name="connsiteX46" fmla="*/ 2181798 w 2399021"/>
                <a:gd name="connsiteY46" fmla="*/ 930102 h 1823178"/>
                <a:gd name="connsiteX47" fmla="*/ 2133672 w 2399021"/>
                <a:gd name="connsiteY47" fmla="*/ 1002292 h 1823178"/>
                <a:gd name="connsiteX48" fmla="*/ 2097577 w 2399021"/>
                <a:gd name="connsiteY48" fmla="*/ 1146671 h 1823178"/>
                <a:gd name="connsiteX49" fmla="*/ 2073514 w 2399021"/>
                <a:gd name="connsiteY49" fmla="*/ 1218860 h 1823178"/>
                <a:gd name="connsiteX50" fmla="*/ 2061482 w 2399021"/>
                <a:gd name="connsiteY50" fmla="*/ 1254955 h 1823178"/>
                <a:gd name="connsiteX51" fmla="*/ 2025387 w 2399021"/>
                <a:gd name="connsiteY51" fmla="*/ 1266986 h 1823178"/>
                <a:gd name="connsiteX52" fmla="*/ 1977261 w 2399021"/>
                <a:gd name="connsiteY52" fmla="*/ 1327144 h 1823178"/>
                <a:gd name="connsiteX53" fmla="*/ 1929135 w 2399021"/>
                <a:gd name="connsiteY53" fmla="*/ 1435429 h 1823178"/>
                <a:gd name="connsiteX54" fmla="*/ 1917103 w 2399021"/>
                <a:gd name="connsiteY54" fmla="*/ 1471523 h 1823178"/>
                <a:gd name="connsiteX55" fmla="*/ 1905072 w 2399021"/>
                <a:gd name="connsiteY55" fmla="*/ 1507618 h 1823178"/>
                <a:gd name="connsiteX56" fmla="*/ 1893040 w 2399021"/>
                <a:gd name="connsiteY56" fmla="*/ 1700123 h 1823178"/>
                <a:gd name="connsiteX57" fmla="*/ 1881008 w 2399021"/>
                <a:gd name="connsiteY57" fmla="*/ 1748250 h 1823178"/>
                <a:gd name="connsiteX58" fmla="*/ 1868977 w 2399021"/>
                <a:gd name="connsiteY58" fmla="*/ 1820439 h 1823178"/>
                <a:gd name="connsiteX59" fmla="*/ 1423808 w 2399021"/>
                <a:gd name="connsiteY59" fmla="*/ 1808407 h 1823178"/>
                <a:gd name="connsiteX60" fmla="*/ 1375682 w 2399021"/>
                <a:gd name="connsiteY60" fmla="*/ 1736218 h 1823178"/>
                <a:gd name="connsiteX61" fmla="*/ 1327556 w 2399021"/>
                <a:gd name="connsiteY61" fmla="*/ 1664029 h 1823178"/>
                <a:gd name="connsiteX62" fmla="*/ 1303493 w 2399021"/>
                <a:gd name="connsiteY62" fmla="*/ 1591839 h 1823178"/>
                <a:gd name="connsiteX63" fmla="*/ 1279429 w 2399021"/>
                <a:gd name="connsiteY63" fmla="*/ 1507618 h 1823178"/>
                <a:gd name="connsiteX64" fmla="*/ 1267398 w 2399021"/>
                <a:gd name="connsiteY64" fmla="*/ 1435429 h 1823178"/>
                <a:gd name="connsiteX65" fmla="*/ 1243335 w 2399021"/>
                <a:gd name="connsiteY65" fmla="*/ 1363239 h 1823178"/>
                <a:gd name="connsiteX66" fmla="*/ 1195208 w 2399021"/>
                <a:gd name="connsiteY66" fmla="*/ 1303081 h 1823178"/>
                <a:gd name="connsiteX67" fmla="*/ 1159114 w 2399021"/>
                <a:gd name="connsiteY67" fmla="*/ 1279018 h 1823178"/>
                <a:gd name="connsiteX68" fmla="*/ 1135050 w 2399021"/>
                <a:gd name="connsiteY68" fmla="*/ 1254955 h 1823178"/>
                <a:gd name="connsiteX69" fmla="*/ 1062861 w 2399021"/>
                <a:gd name="connsiteY69" fmla="*/ 1206829 h 1823178"/>
                <a:gd name="connsiteX70" fmla="*/ 1038798 w 2399021"/>
                <a:gd name="connsiteY70" fmla="*/ 1182765 h 1823178"/>
                <a:gd name="connsiteX71" fmla="*/ 930514 w 2399021"/>
                <a:gd name="connsiteY71" fmla="*/ 1122607 h 1823178"/>
                <a:gd name="connsiteX72" fmla="*/ 894419 w 2399021"/>
                <a:gd name="connsiteY72" fmla="*/ 1134639 h 1823178"/>
                <a:gd name="connsiteX73" fmla="*/ 858324 w 2399021"/>
                <a:gd name="connsiteY73" fmla="*/ 1158702 h 1823178"/>
                <a:gd name="connsiteX74" fmla="*/ 810198 w 2399021"/>
                <a:gd name="connsiteY74" fmla="*/ 1086513 h 1823178"/>
                <a:gd name="connsiteX75" fmla="*/ 774103 w 2399021"/>
                <a:gd name="connsiteY75" fmla="*/ 1074481 h 1823178"/>
                <a:gd name="connsiteX76" fmla="*/ 713945 w 2399021"/>
                <a:gd name="connsiteY76" fmla="*/ 1014323 h 1823178"/>
                <a:gd name="connsiteX77" fmla="*/ 653787 w 2399021"/>
                <a:gd name="connsiteY77" fmla="*/ 966197 h 1823178"/>
                <a:gd name="connsiteX78" fmla="*/ 569566 w 2399021"/>
                <a:gd name="connsiteY78" fmla="*/ 978229 h 1823178"/>
                <a:gd name="connsiteX79" fmla="*/ 521440 w 2399021"/>
                <a:gd name="connsiteY79" fmla="*/ 1050418 h 1823178"/>
                <a:gd name="connsiteX80" fmla="*/ 509408 w 2399021"/>
                <a:gd name="connsiteY80" fmla="*/ 1134639 h 1823178"/>
                <a:gd name="connsiteX81" fmla="*/ 497377 w 2399021"/>
                <a:gd name="connsiteY81" fmla="*/ 1291050 h 1823178"/>
                <a:gd name="connsiteX82" fmla="*/ 425187 w 2399021"/>
                <a:gd name="connsiteY82" fmla="*/ 1375271 h 1823178"/>
                <a:gd name="connsiteX83" fmla="*/ 401124 w 2399021"/>
                <a:gd name="connsiteY83" fmla="*/ 1411365 h 1823178"/>
                <a:gd name="connsiteX84" fmla="*/ 377061 w 2399021"/>
                <a:gd name="connsiteY84" fmla="*/ 1435429 h 182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399021" h="1823178">
                  <a:moveTo>
                    <a:pt x="533472" y="1014323"/>
                  </a:moveTo>
                  <a:cubicBezTo>
                    <a:pt x="529461" y="1026355"/>
                    <a:pt x="524924" y="1038223"/>
                    <a:pt x="521440" y="1050418"/>
                  </a:cubicBezTo>
                  <a:cubicBezTo>
                    <a:pt x="510110" y="1090071"/>
                    <a:pt x="505648" y="1117343"/>
                    <a:pt x="497377" y="1158702"/>
                  </a:cubicBezTo>
                  <a:cubicBezTo>
                    <a:pt x="493366" y="1238913"/>
                    <a:pt x="492302" y="1319325"/>
                    <a:pt x="485345" y="1399334"/>
                  </a:cubicBezTo>
                  <a:cubicBezTo>
                    <a:pt x="484246" y="1411969"/>
                    <a:pt x="478986" y="1424086"/>
                    <a:pt x="473314" y="1435429"/>
                  </a:cubicBezTo>
                  <a:cubicBezTo>
                    <a:pt x="466847" y="1448362"/>
                    <a:pt x="460541" y="1462490"/>
                    <a:pt x="449250" y="1471523"/>
                  </a:cubicBezTo>
                  <a:cubicBezTo>
                    <a:pt x="439347" y="1479445"/>
                    <a:pt x="425187" y="1479544"/>
                    <a:pt x="413156" y="1483555"/>
                  </a:cubicBezTo>
                  <a:cubicBezTo>
                    <a:pt x="304872" y="1479544"/>
                    <a:pt x="142512" y="1565347"/>
                    <a:pt x="88303" y="1471523"/>
                  </a:cubicBezTo>
                  <a:cubicBezTo>
                    <a:pt x="0" y="1318690"/>
                    <a:pt x="78882" y="1117334"/>
                    <a:pt x="100335" y="942134"/>
                  </a:cubicBezTo>
                  <a:cubicBezTo>
                    <a:pt x="103782" y="913985"/>
                    <a:pt x="144763" y="905572"/>
                    <a:pt x="160493" y="881976"/>
                  </a:cubicBezTo>
                  <a:cubicBezTo>
                    <a:pt x="168514" y="869944"/>
                    <a:pt x="172294" y="853545"/>
                    <a:pt x="184556" y="845881"/>
                  </a:cubicBezTo>
                  <a:cubicBezTo>
                    <a:pt x="208631" y="830834"/>
                    <a:pt x="273732" y="818683"/>
                    <a:pt x="304872" y="809786"/>
                  </a:cubicBezTo>
                  <a:cubicBezTo>
                    <a:pt x="367994" y="791751"/>
                    <a:pt x="313876" y="801841"/>
                    <a:pt x="389093" y="785723"/>
                  </a:cubicBezTo>
                  <a:cubicBezTo>
                    <a:pt x="537779" y="753861"/>
                    <a:pt x="465666" y="776240"/>
                    <a:pt x="545503" y="749629"/>
                  </a:cubicBezTo>
                  <a:cubicBezTo>
                    <a:pt x="553524" y="741608"/>
                    <a:pt x="560491" y="732371"/>
                    <a:pt x="569566" y="725565"/>
                  </a:cubicBezTo>
                  <a:cubicBezTo>
                    <a:pt x="592702" y="708213"/>
                    <a:pt x="641756" y="677439"/>
                    <a:pt x="641756" y="677439"/>
                  </a:cubicBezTo>
                  <a:cubicBezTo>
                    <a:pt x="705924" y="581186"/>
                    <a:pt x="621703" y="697492"/>
                    <a:pt x="701914" y="617281"/>
                  </a:cubicBezTo>
                  <a:cubicBezTo>
                    <a:pt x="712139" y="607056"/>
                    <a:pt x="715095" y="590708"/>
                    <a:pt x="725977" y="581186"/>
                  </a:cubicBezTo>
                  <a:cubicBezTo>
                    <a:pt x="747742" y="562142"/>
                    <a:pt x="798166" y="533060"/>
                    <a:pt x="798166" y="533060"/>
                  </a:cubicBezTo>
                  <a:cubicBezTo>
                    <a:pt x="800412" y="524076"/>
                    <a:pt x="814834" y="461164"/>
                    <a:pt x="822229" y="448839"/>
                  </a:cubicBezTo>
                  <a:cubicBezTo>
                    <a:pt x="828065" y="439112"/>
                    <a:pt x="838272" y="432797"/>
                    <a:pt x="846293" y="424776"/>
                  </a:cubicBezTo>
                  <a:cubicBezTo>
                    <a:pt x="850303" y="412744"/>
                    <a:pt x="855573" y="401061"/>
                    <a:pt x="858324" y="388681"/>
                  </a:cubicBezTo>
                  <a:cubicBezTo>
                    <a:pt x="865716" y="355417"/>
                    <a:pt x="866138" y="312895"/>
                    <a:pt x="882387" y="280397"/>
                  </a:cubicBezTo>
                  <a:cubicBezTo>
                    <a:pt x="888854" y="267463"/>
                    <a:pt x="897417" y="255593"/>
                    <a:pt x="906450" y="244302"/>
                  </a:cubicBezTo>
                  <a:cubicBezTo>
                    <a:pt x="913536" y="235444"/>
                    <a:pt x="919752" y="223826"/>
                    <a:pt x="930514" y="220239"/>
                  </a:cubicBezTo>
                  <a:cubicBezTo>
                    <a:pt x="969314" y="207306"/>
                    <a:pt x="1010724" y="204197"/>
                    <a:pt x="1050829" y="196176"/>
                  </a:cubicBezTo>
                  <a:cubicBezTo>
                    <a:pt x="1119294" y="182483"/>
                    <a:pt x="1114997" y="172114"/>
                    <a:pt x="1171145" y="148050"/>
                  </a:cubicBezTo>
                  <a:cubicBezTo>
                    <a:pt x="1182802" y="143054"/>
                    <a:pt x="1195896" y="141690"/>
                    <a:pt x="1207240" y="136018"/>
                  </a:cubicBezTo>
                  <a:cubicBezTo>
                    <a:pt x="1220174" y="129551"/>
                    <a:pt x="1229795" y="117032"/>
                    <a:pt x="1243335" y="111955"/>
                  </a:cubicBezTo>
                  <a:cubicBezTo>
                    <a:pt x="1262483" y="104775"/>
                    <a:pt x="1283654" y="104883"/>
                    <a:pt x="1303493" y="99923"/>
                  </a:cubicBezTo>
                  <a:cubicBezTo>
                    <a:pt x="1315796" y="96847"/>
                    <a:pt x="1327556" y="91902"/>
                    <a:pt x="1339587" y="87892"/>
                  </a:cubicBezTo>
                  <a:cubicBezTo>
                    <a:pt x="1487977" y="91902"/>
                    <a:pt x="1643203" y="55222"/>
                    <a:pt x="1784756" y="99923"/>
                  </a:cubicBezTo>
                  <a:cubicBezTo>
                    <a:pt x="1826998" y="113262"/>
                    <a:pt x="1782779" y="190246"/>
                    <a:pt x="1796787" y="232271"/>
                  </a:cubicBezTo>
                  <a:cubicBezTo>
                    <a:pt x="1800798" y="244303"/>
                    <a:pt x="1820850" y="240292"/>
                    <a:pt x="1832882" y="244302"/>
                  </a:cubicBezTo>
                  <a:cubicBezTo>
                    <a:pt x="1860956" y="240292"/>
                    <a:pt x="1891189" y="243788"/>
                    <a:pt x="1917103" y="232271"/>
                  </a:cubicBezTo>
                  <a:cubicBezTo>
                    <a:pt x="1930317" y="226398"/>
                    <a:pt x="1935470" y="209467"/>
                    <a:pt x="1941166" y="196176"/>
                  </a:cubicBezTo>
                  <a:cubicBezTo>
                    <a:pt x="1947680" y="180977"/>
                    <a:pt x="1948655" y="163950"/>
                    <a:pt x="1953198" y="148050"/>
                  </a:cubicBezTo>
                  <a:cubicBezTo>
                    <a:pt x="1976891" y="65123"/>
                    <a:pt x="1955549" y="170031"/>
                    <a:pt x="1977261" y="39765"/>
                  </a:cubicBezTo>
                  <a:cubicBezTo>
                    <a:pt x="2214157" y="59507"/>
                    <a:pt x="2074185" y="0"/>
                    <a:pt x="2133672" y="208207"/>
                  </a:cubicBezTo>
                  <a:cubicBezTo>
                    <a:pt x="2137156" y="220401"/>
                    <a:pt x="2157182" y="218666"/>
                    <a:pt x="2169766" y="220239"/>
                  </a:cubicBezTo>
                  <a:cubicBezTo>
                    <a:pt x="2221653" y="226725"/>
                    <a:pt x="2274040" y="228260"/>
                    <a:pt x="2326177" y="232271"/>
                  </a:cubicBezTo>
                  <a:cubicBezTo>
                    <a:pt x="2349583" y="240073"/>
                    <a:pt x="2385346" y="243785"/>
                    <a:pt x="2386335" y="280397"/>
                  </a:cubicBezTo>
                  <a:cubicBezTo>
                    <a:pt x="2387273" y="315120"/>
                    <a:pt x="2399021" y="614885"/>
                    <a:pt x="2362272" y="749629"/>
                  </a:cubicBezTo>
                  <a:cubicBezTo>
                    <a:pt x="2355598" y="774100"/>
                    <a:pt x="2346229" y="797755"/>
                    <a:pt x="2338208" y="821818"/>
                  </a:cubicBezTo>
                  <a:cubicBezTo>
                    <a:pt x="2333635" y="835536"/>
                    <a:pt x="2315047" y="839414"/>
                    <a:pt x="2302114" y="845881"/>
                  </a:cubicBezTo>
                  <a:cubicBezTo>
                    <a:pt x="2202484" y="895697"/>
                    <a:pt x="2333372" y="813012"/>
                    <a:pt x="2229924" y="881976"/>
                  </a:cubicBezTo>
                  <a:cubicBezTo>
                    <a:pt x="2197841" y="978229"/>
                    <a:pt x="2245966" y="865934"/>
                    <a:pt x="2181798" y="930102"/>
                  </a:cubicBezTo>
                  <a:cubicBezTo>
                    <a:pt x="2161348" y="950552"/>
                    <a:pt x="2133672" y="1002292"/>
                    <a:pt x="2133672" y="1002292"/>
                  </a:cubicBezTo>
                  <a:lnTo>
                    <a:pt x="2097577" y="1146671"/>
                  </a:lnTo>
                  <a:cubicBezTo>
                    <a:pt x="2091426" y="1171278"/>
                    <a:pt x="2081535" y="1194797"/>
                    <a:pt x="2073514" y="1218860"/>
                  </a:cubicBezTo>
                  <a:cubicBezTo>
                    <a:pt x="2069503" y="1230892"/>
                    <a:pt x="2073514" y="1250945"/>
                    <a:pt x="2061482" y="1254955"/>
                  </a:cubicBezTo>
                  <a:lnTo>
                    <a:pt x="2025387" y="1266986"/>
                  </a:lnTo>
                  <a:cubicBezTo>
                    <a:pt x="2001965" y="1337255"/>
                    <a:pt x="2031683" y="1272722"/>
                    <a:pt x="1977261" y="1327144"/>
                  </a:cubicBezTo>
                  <a:cubicBezTo>
                    <a:pt x="1948661" y="1355744"/>
                    <a:pt x="1941048" y="1399689"/>
                    <a:pt x="1929135" y="1435429"/>
                  </a:cubicBezTo>
                  <a:lnTo>
                    <a:pt x="1917103" y="1471523"/>
                  </a:lnTo>
                  <a:lnTo>
                    <a:pt x="1905072" y="1507618"/>
                  </a:lnTo>
                  <a:cubicBezTo>
                    <a:pt x="1901061" y="1571786"/>
                    <a:pt x="1899438" y="1636149"/>
                    <a:pt x="1893040" y="1700123"/>
                  </a:cubicBezTo>
                  <a:cubicBezTo>
                    <a:pt x="1891395" y="1716577"/>
                    <a:pt x="1884251" y="1732035"/>
                    <a:pt x="1881008" y="1748250"/>
                  </a:cubicBezTo>
                  <a:cubicBezTo>
                    <a:pt x="1876224" y="1772171"/>
                    <a:pt x="1872987" y="1796376"/>
                    <a:pt x="1868977" y="1820439"/>
                  </a:cubicBezTo>
                  <a:cubicBezTo>
                    <a:pt x="1720587" y="1816428"/>
                    <a:pt x="1571515" y="1823178"/>
                    <a:pt x="1423808" y="1808407"/>
                  </a:cubicBezTo>
                  <a:cubicBezTo>
                    <a:pt x="1386113" y="1804638"/>
                    <a:pt x="1387603" y="1757676"/>
                    <a:pt x="1375682" y="1736218"/>
                  </a:cubicBezTo>
                  <a:cubicBezTo>
                    <a:pt x="1361637" y="1710937"/>
                    <a:pt x="1336701" y="1691465"/>
                    <a:pt x="1327556" y="1664029"/>
                  </a:cubicBezTo>
                  <a:lnTo>
                    <a:pt x="1303493" y="1591839"/>
                  </a:lnTo>
                  <a:cubicBezTo>
                    <a:pt x="1292026" y="1557437"/>
                    <a:pt x="1286983" y="1545387"/>
                    <a:pt x="1279429" y="1507618"/>
                  </a:cubicBezTo>
                  <a:cubicBezTo>
                    <a:pt x="1274645" y="1483697"/>
                    <a:pt x="1273315" y="1459096"/>
                    <a:pt x="1267398" y="1435429"/>
                  </a:cubicBezTo>
                  <a:cubicBezTo>
                    <a:pt x="1261246" y="1410821"/>
                    <a:pt x="1257405" y="1384344"/>
                    <a:pt x="1243335" y="1363239"/>
                  </a:cubicBezTo>
                  <a:cubicBezTo>
                    <a:pt x="1225466" y="1336434"/>
                    <a:pt x="1219702" y="1322676"/>
                    <a:pt x="1195208" y="1303081"/>
                  </a:cubicBezTo>
                  <a:cubicBezTo>
                    <a:pt x="1183917" y="1294048"/>
                    <a:pt x="1170405" y="1288051"/>
                    <a:pt x="1159114" y="1279018"/>
                  </a:cubicBezTo>
                  <a:cubicBezTo>
                    <a:pt x="1150256" y="1271932"/>
                    <a:pt x="1144125" y="1261761"/>
                    <a:pt x="1135050" y="1254955"/>
                  </a:cubicBezTo>
                  <a:cubicBezTo>
                    <a:pt x="1111914" y="1237603"/>
                    <a:pt x="1086924" y="1222871"/>
                    <a:pt x="1062861" y="1206829"/>
                  </a:cubicBezTo>
                  <a:cubicBezTo>
                    <a:pt x="1053423" y="1200537"/>
                    <a:pt x="1047873" y="1189571"/>
                    <a:pt x="1038798" y="1182765"/>
                  </a:cubicBezTo>
                  <a:cubicBezTo>
                    <a:pt x="972607" y="1133122"/>
                    <a:pt x="986786" y="1141365"/>
                    <a:pt x="930514" y="1122607"/>
                  </a:cubicBezTo>
                  <a:cubicBezTo>
                    <a:pt x="918482" y="1126618"/>
                    <a:pt x="905763" y="1128967"/>
                    <a:pt x="894419" y="1134639"/>
                  </a:cubicBezTo>
                  <a:cubicBezTo>
                    <a:pt x="881485" y="1141106"/>
                    <a:pt x="870879" y="1165876"/>
                    <a:pt x="858324" y="1158702"/>
                  </a:cubicBezTo>
                  <a:cubicBezTo>
                    <a:pt x="833214" y="1144354"/>
                    <a:pt x="837634" y="1095659"/>
                    <a:pt x="810198" y="1086513"/>
                  </a:cubicBezTo>
                  <a:lnTo>
                    <a:pt x="774103" y="1074481"/>
                  </a:lnTo>
                  <a:cubicBezTo>
                    <a:pt x="709938" y="978232"/>
                    <a:pt x="794153" y="1094530"/>
                    <a:pt x="713945" y="1014323"/>
                  </a:cubicBezTo>
                  <a:cubicBezTo>
                    <a:pt x="659523" y="959902"/>
                    <a:pt x="724057" y="989621"/>
                    <a:pt x="653787" y="966197"/>
                  </a:cubicBezTo>
                  <a:cubicBezTo>
                    <a:pt x="625713" y="970208"/>
                    <a:pt x="593491" y="963004"/>
                    <a:pt x="569566" y="978229"/>
                  </a:cubicBezTo>
                  <a:cubicBezTo>
                    <a:pt x="545167" y="993756"/>
                    <a:pt x="521440" y="1050418"/>
                    <a:pt x="521440" y="1050418"/>
                  </a:cubicBezTo>
                  <a:cubicBezTo>
                    <a:pt x="517429" y="1078492"/>
                    <a:pt x="512230" y="1106421"/>
                    <a:pt x="509408" y="1134639"/>
                  </a:cubicBezTo>
                  <a:cubicBezTo>
                    <a:pt x="504205" y="1186671"/>
                    <a:pt x="507013" y="1239655"/>
                    <a:pt x="497377" y="1291050"/>
                  </a:cubicBezTo>
                  <a:cubicBezTo>
                    <a:pt x="492526" y="1316921"/>
                    <a:pt x="433650" y="1362577"/>
                    <a:pt x="425187" y="1375271"/>
                  </a:cubicBezTo>
                  <a:cubicBezTo>
                    <a:pt x="417166" y="1387302"/>
                    <a:pt x="410157" y="1400074"/>
                    <a:pt x="401124" y="1411365"/>
                  </a:cubicBezTo>
                  <a:cubicBezTo>
                    <a:pt x="394038" y="1420223"/>
                    <a:pt x="377061" y="1435429"/>
                    <a:pt x="377061" y="1435429"/>
                  </a:cubicBezTo>
                </a:path>
              </a:pathLst>
            </a:custGeom>
            <a:solidFill>
              <a:schemeClr val="bg2">
                <a:lumMod val="75000"/>
                <a:alpha val="6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Beneficiaries</a:t>
              </a:r>
              <a:endParaRPr lang="en-US" b="1" dirty="0">
                <a:solidFill>
                  <a:srgbClr val="000000"/>
                </a:solidFill>
              </a:endParaRPr>
            </a:p>
          </p:txBody>
        </p:sp>
      </p:grp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98" y="6056498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7" name="TextBox 6"/>
          <p:cNvSpPr txBox="1"/>
          <p:nvPr/>
        </p:nvSpPr>
        <p:spPr>
          <a:xfrm>
            <a:off x="381000" y="0"/>
            <a:ext cx="8468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FFFF"/>
                </a:solidFill>
              </a:rPr>
              <a:t>Communication planning to ensure the message gets to those who make</a:t>
            </a:r>
          </a:p>
          <a:p>
            <a:r>
              <a:rPr lang="en-US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funding</a:t>
            </a:r>
            <a:r>
              <a:rPr lang="en-US" b="1" i="1" dirty="0" smtClean="0">
                <a:solidFill>
                  <a:srgbClr val="FFFFFF"/>
                </a:solidFill>
              </a:rPr>
              <a:t> decisions</a:t>
            </a:r>
            <a:endParaRPr lang="en-US" b="1" i="1" dirty="0">
              <a:solidFill>
                <a:srgbClr val="FFFFFF"/>
              </a:solidFill>
            </a:endParaRPr>
          </a:p>
        </p:txBody>
      </p:sp>
      <p:pic>
        <p:nvPicPr>
          <p:cNvPr id="8" name="Picture 7" descr="COYOTE-RUNNING_.jpg"/>
          <p:cNvPicPr>
            <a:picLocks noChangeAspect="1"/>
          </p:cNvPicPr>
          <p:nvPr/>
        </p:nvPicPr>
        <p:blipFill>
          <a:blip r:embed="rId5"/>
          <a:srcRect l="14815" t="19550" b="9862"/>
          <a:stretch>
            <a:fillRect/>
          </a:stretch>
        </p:blipFill>
        <p:spPr>
          <a:xfrm>
            <a:off x="6667500" y="4452316"/>
            <a:ext cx="2552700" cy="141508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Picture 9" descr="Procyon_lotor_(Common_raccoon).jpg"/>
          <p:cNvPicPr>
            <a:picLocks noChangeAspect="1"/>
          </p:cNvPicPr>
          <p:nvPr/>
        </p:nvPicPr>
        <p:blipFill>
          <a:blip r:embed="rId6" cstate="print"/>
          <a:srcRect l="9145" t="2222" r="9145" b="6667"/>
          <a:stretch>
            <a:fillRect/>
          </a:stretch>
        </p:blipFill>
        <p:spPr>
          <a:xfrm flipH="1">
            <a:off x="6760427" y="800100"/>
            <a:ext cx="2231173" cy="18669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Picture 10" descr="KitFox1-OnRock.jpg"/>
          <p:cNvPicPr>
            <a:picLocks noChangeAspect="1"/>
          </p:cNvPicPr>
          <p:nvPr/>
        </p:nvPicPr>
        <p:blipFill>
          <a:blip r:embed="rId7"/>
          <a:srcRect b="13419"/>
          <a:stretch>
            <a:fillRect/>
          </a:stretch>
        </p:blipFill>
        <p:spPr>
          <a:xfrm>
            <a:off x="6953251" y="2819400"/>
            <a:ext cx="1809749" cy="148706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6031813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2" name="Rectangle 1"/>
          <p:cNvSpPr/>
          <p:nvPr/>
        </p:nvSpPr>
        <p:spPr>
          <a:xfrm>
            <a:off x="1371600" y="2411"/>
            <a:ext cx="541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Economics of Raccoon Rabies Elimination</a:t>
            </a:r>
          </a:p>
        </p:txBody>
      </p:sp>
      <p:pic>
        <p:nvPicPr>
          <p:cNvPr id="4" name="Picture 2" descr="http://www.learningfromlyrics.org/thekid_files/image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685800"/>
            <a:ext cx="3429000" cy="2274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 descr="C:\Documents and Settings\rbchipman\My Documents\PowerPoint\RABIES\2011\DELPHI\DELPHI\MAPS ELIMINATION\Population Center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210441"/>
            <a:ext cx="2174875" cy="281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9" descr="C:\Documents and Settings\rbchipman\My Documents\PowerPoint\RABIES\2011\DELPHI\DELPHI\MAPS ELIMINATION\Elimination #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7999" y="3232666"/>
            <a:ext cx="2157033" cy="2792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486400" y="3048000"/>
            <a:ext cx="2912016" cy="369332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/>
              <a:t>“What if” ORV Scenarios</a:t>
            </a:r>
            <a:endParaRPr lang="en-US" b="1" dirty="0"/>
          </a:p>
        </p:txBody>
      </p:sp>
      <p:pic>
        <p:nvPicPr>
          <p:cNvPr id="9" name="Picture 10" descr="C:\Documents and Settings\rbchipman\My Documents\PowerPoint\RABIES\2011\DELPHI\DELPHI\MAPS ELIMINATION\Modified Hybrid of #1 and #2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" y="685800"/>
            <a:ext cx="4267200" cy="5522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ight Arrow 10"/>
          <p:cNvSpPr/>
          <p:nvPr/>
        </p:nvSpPr>
        <p:spPr>
          <a:xfrm>
            <a:off x="1219200" y="4114800"/>
            <a:ext cx="1444625" cy="1263650"/>
          </a:xfrm>
          <a:prstGeom prst="rightArrow">
            <a:avLst/>
          </a:prstGeom>
          <a:solidFill>
            <a:srgbClr val="F79646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1273175" y="4573588"/>
            <a:ext cx="2781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200" b="1" dirty="0">
                <a:solidFill>
                  <a:prstClr val="black"/>
                </a:solidFill>
                <a:latin typeface="Calibri" pitchFamily="34" charset="0"/>
              </a:rPr>
              <a:t>Elimination </a:t>
            </a:r>
          </a:p>
          <a:p>
            <a:pPr eaLnBrk="1" hangingPunct="1"/>
            <a:r>
              <a:rPr lang="en-US" sz="1200" b="1" dirty="0">
                <a:solidFill>
                  <a:prstClr val="black"/>
                </a:solidFill>
                <a:latin typeface="Calibri" pitchFamily="34" charset="0"/>
              </a:rPr>
              <a:t>through strategic</a:t>
            </a:r>
          </a:p>
          <a:p>
            <a:pPr eaLnBrk="1" hangingPunct="1"/>
            <a:r>
              <a:rPr lang="en-US" sz="1200" b="1" dirty="0">
                <a:solidFill>
                  <a:prstClr val="black"/>
                </a:solidFill>
                <a:latin typeface="Calibri" pitchFamily="34" charset="0"/>
              </a:rPr>
              <a:t>management</a:t>
            </a:r>
          </a:p>
        </p:txBody>
      </p:sp>
      <p:sp>
        <p:nvSpPr>
          <p:cNvPr id="12" name="5-Point Star 11"/>
          <p:cNvSpPr/>
          <p:nvPr/>
        </p:nvSpPr>
        <p:spPr>
          <a:xfrm>
            <a:off x="1752600" y="2590800"/>
            <a:ext cx="152400" cy="152400"/>
          </a:xfrm>
          <a:prstGeom prst="star5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188" y="609600"/>
            <a:ext cx="2824812" cy="369332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alibri" panose="020F0502020204030204" pitchFamily="34" charset="0"/>
                <a:cs typeface="Times New Roman" pitchFamily="18" charset="0"/>
              </a:rPr>
              <a:t>30-year elimination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Calibri" panose="020F0502020204030204" pitchFamily="34" charset="0"/>
                <a:cs typeface="Times New Roman" pitchFamily="18" charset="0"/>
              </a:rPr>
              <a:t>horizon</a:t>
            </a:r>
          </a:p>
        </p:txBody>
      </p:sp>
    </p:spTree>
    <p:extLst>
      <p:ext uri="{BB962C8B-B14F-4D97-AF65-F5344CB8AC3E}">
        <p14:creationId xmlns:p14="http://schemas.microsoft.com/office/powerpoint/2010/main" val="101729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114"/>
          <p:cNvSpPr txBox="1"/>
          <p:nvPr/>
        </p:nvSpPr>
        <p:spPr>
          <a:xfrm>
            <a:off x="190500" y="76200"/>
            <a:ext cx="5049909" cy="461665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Oral Rabies Vaccines in North America</a:t>
            </a:r>
            <a:endParaRPr lang="en-US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500" y="762000"/>
            <a:ext cx="6311151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/>
              <a:t>Licensed in the U.S. (140 mil doses used since 1997)</a:t>
            </a:r>
          </a:p>
          <a:p>
            <a:r>
              <a:rPr lang="en-US" b="1" dirty="0" smtClean="0"/>
              <a:t>	Vaccinia - Rabies Glycoprotein (V-RG) live recombinant</a:t>
            </a:r>
          </a:p>
          <a:p>
            <a:r>
              <a:rPr lang="en-US" b="1" dirty="0" smtClean="0"/>
              <a:t>	Raboral V-RG®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        (Merial – A Sanofi Company, Athens, GA, US) </a:t>
            </a:r>
            <a:endParaRPr lang="en-US" b="1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44863" y="1051491"/>
            <a:ext cx="1539875" cy="3657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90500" y="3749298"/>
            <a:ext cx="8920455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/>
              <a:t>Licensed in Canada </a:t>
            </a:r>
          </a:p>
          <a:p>
            <a:r>
              <a:rPr lang="en-US" b="1" dirty="0" smtClean="0"/>
              <a:t>Experimental in U.S. (~5 mil doses used since 2011 in field trials)</a:t>
            </a:r>
          </a:p>
          <a:p>
            <a:r>
              <a:rPr lang="en-US" b="1" dirty="0" smtClean="0"/>
              <a:t>	Human Adenovirus (serotype 5) - Rabies Glycoprotein (AdRG1.3) live recombinant</a:t>
            </a:r>
          </a:p>
          <a:p>
            <a:r>
              <a:rPr lang="en-US" b="1" dirty="0"/>
              <a:t>	</a:t>
            </a:r>
            <a:r>
              <a:rPr lang="en-US" b="1" dirty="0" smtClean="0"/>
              <a:t>Ontario Rabies Vaccine Bait (ONRAB)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        (Artemis Technologies, Guelph, ON, CA) </a:t>
            </a:r>
            <a:endParaRPr lang="en-US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50"/>
          <a:stretch/>
        </p:blipFill>
        <p:spPr>
          <a:xfrm>
            <a:off x="2768647" y="5349573"/>
            <a:ext cx="2692306" cy="14541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3496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617319728"/>
              </p:ext>
            </p:extLst>
          </p:nvPr>
        </p:nvGraphicFramePr>
        <p:xfrm>
          <a:off x="152400" y="1066800"/>
          <a:ext cx="49530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6667" t="14286" r="6667" b="7143"/>
          <a:stretch>
            <a:fillRect/>
          </a:stretch>
        </p:blipFill>
        <p:spPr bwMode="auto">
          <a:xfrm>
            <a:off x="2819400" y="1219200"/>
            <a:ext cx="2057400" cy="83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618836958"/>
              </p:ext>
            </p:extLst>
          </p:nvPr>
        </p:nvGraphicFramePr>
        <p:xfrm>
          <a:off x="152400" y="3657600"/>
          <a:ext cx="4953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 t="10129"/>
          <a:stretch>
            <a:fillRect/>
          </a:stretch>
        </p:blipFill>
        <p:spPr bwMode="auto">
          <a:xfrm>
            <a:off x="990600" y="3733800"/>
            <a:ext cx="1984248" cy="845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dsCANADA-ontario+quebec-highlighted.png"/>
          <p:cNvPicPr>
            <a:picLocks noChangeAspect="1"/>
          </p:cNvPicPr>
          <p:nvPr/>
        </p:nvPicPr>
        <p:blipFill>
          <a:blip r:embed="rId7" cstate="print"/>
          <a:srcRect l="101" r="62232"/>
          <a:stretch>
            <a:fillRect/>
          </a:stretch>
        </p:blipFill>
        <p:spPr>
          <a:xfrm>
            <a:off x="6019800" y="1597141"/>
            <a:ext cx="2643035" cy="42702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1" name="Picture 90" descr="Eric-I know I am cut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67500" y="800100"/>
            <a:ext cx="1371600" cy="18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0" name="TextBox 89"/>
          <p:cNvSpPr txBox="1"/>
          <p:nvPr/>
        </p:nvSpPr>
        <p:spPr>
          <a:xfrm>
            <a:off x="2819400" y="2286000"/>
            <a:ext cx="1243738" cy="369332"/>
          </a:xfrm>
          <a:prstGeom prst="rect">
            <a:avLst/>
          </a:prstGeom>
          <a:ln>
            <a:solidFill>
              <a:schemeClr val="accent2"/>
            </a:solidFill>
          </a:ln>
          <a:effectLst>
            <a:glow rad="101600">
              <a:srgbClr val="C0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Elimination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765396" y="4114800"/>
            <a:ext cx="1243738" cy="369332"/>
          </a:xfrm>
          <a:prstGeom prst="rect">
            <a:avLst/>
          </a:prstGeom>
          <a:effectLst>
            <a:glow rad="101600">
              <a:srgbClr val="3366FF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Elimination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90500" y="76200"/>
            <a:ext cx="7580921" cy="461665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North American Rabies Management Plan Considerations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747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grpSp>
        <p:nvGrpSpPr>
          <p:cNvPr id="3" name="Group 2"/>
          <p:cNvGrpSpPr/>
          <p:nvPr/>
        </p:nvGrpSpPr>
        <p:grpSpPr>
          <a:xfrm>
            <a:off x="725989" y="762000"/>
            <a:ext cx="7840850" cy="5191683"/>
            <a:chOff x="533399" y="762000"/>
            <a:chExt cx="8374251" cy="557268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" y="762000"/>
              <a:ext cx="8374251" cy="5572683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955384" y="3948451"/>
              <a:ext cx="199432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Surveillance and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Monitoring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943189" y="3548340"/>
              <a:ext cx="1508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Intervention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46035" y="76200"/>
            <a:ext cx="7326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Attack Rabies at its </a:t>
            </a:r>
            <a:r>
              <a:rPr lang="en-US" sz="2400" b="1" dirty="0" smtClean="0">
                <a:solidFill>
                  <a:srgbClr val="FFC000"/>
                </a:solidFill>
              </a:rPr>
              <a:t>Source</a:t>
            </a:r>
            <a:r>
              <a:rPr lang="en-US" sz="2400" b="1" dirty="0" smtClean="0">
                <a:solidFill>
                  <a:schemeClr val="bg1"/>
                </a:solidFill>
              </a:rPr>
              <a:t> in Wild Carnivore Reservoirs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09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ONRAB Field Trials Update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NWRC Seminar – July 2015</a:t>
            </a:r>
            <a:endParaRPr lang="en-US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186" y="6501765"/>
            <a:ext cx="2096814" cy="347472"/>
          </a:xfrm>
          <a:prstGeom prst="rect">
            <a:avLst/>
          </a:prstGeom>
        </p:spPr>
      </p:pic>
      <p:pic>
        <p:nvPicPr>
          <p:cNvPr id="1026" name="Picture 2" descr="E:\KMN\images\ORV\WV Trapping 2014\IMG_48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838200"/>
            <a:ext cx="41148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6" descr="aco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0000">
            <a:off x="163775" y="2404357"/>
            <a:ext cx="1539995" cy="2021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skun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361743" y="478328"/>
            <a:ext cx="1539995" cy="2021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762000"/>
            <a:ext cx="2210284" cy="3314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457200" y="5029200"/>
            <a:ext cx="35888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3600" dirty="0" smtClean="0"/>
              <a:t>Safety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3600" dirty="0" smtClean="0"/>
              <a:t>Immunogenicity</a:t>
            </a:r>
            <a:endParaRPr lang="en-US" sz="3600" dirty="0"/>
          </a:p>
        </p:txBody>
      </p:sp>
      <p:pic>
        <p:nvPicPr>
          <p:cNvPr id="12" name="Picture 3" descr="J:\KMN\images\ORV\processing raccoons\KMN in VT 2014\IMG_16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165600"/>
            <a:ext cx="1581150" cy="210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54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20780" y="6488668"/>
            <a:ext cx="916478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8136" y="6501765"/>
            <a:ext cx="2096814" cy="347472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8305800" y="5638800"/>
            <a:ext cx="609600" cy="533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6" name="Picture 2" descr="J:\KMN\Dennis\Rabies Mngt Team Mtg 2014-04 San Antonio, TX\Dennis ppt\Eastern-USA-withONRAB2014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24926"/>
            <a:ext cx="2672675" cy="5552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3581400" y="876955"/>
            <a:ext cx="54102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prstClr val="black"/>
                </a:solidFill>
              </a:rPr>
              <a:t>2011-2013 West </a:t>
            </a:r>
            <a:r>
              <a:rPr lang="en-US" sz="2400" dirty="0" smtClean="0">
                <a:solidFill>
                  <a:prstClr val="black"/>
                </a:solidFill>
              </a:rPr>
              <a:t>Virginia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prstClr val="black"/>
                </a:solidFill>
              </a:rPr>
              <a:t>C</a:t>
            </a:r>
            <a:r>
              <a:rPr lang="en-US" i="1" dirty="0" smtClean="0">
                <a:solidFill>
                  <a:prstClr val="black"/>
                </a:solidFill>
              </a:rPr>
              <a:t>oncluded</a:t>
            </a:r>
            <a:endParaRPr lang="en-US" i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prstClr val="black"/>
                </a:solidFill>
              </a:rPr>
              <a:t>2012-2014 NY/VT/NH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prstClr val="black"/>
                </a:solidFill>
              </a:rPr>
              <a:t>C</a:t>
            </a:r>
            <a:r>
              <a:rPr lang="en-US" i="1" dirty="0" smtClean="0">
                <a:solidFill>
                  <a:prstClr val="black"/>
                </a:solidFill>
              </a:rPr>
              <a:t>oncluded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/>
              <a:t>2012-2014 </a:t>
            </a:r>
            <a:r>
              <a:rPr lang="en-US" sz="2400" dirty="0" smtClean="0"/>
              <a:t>Ohio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i="1" dirty="0"/>
              <a:t>C</a:t>
            </a:r>
            <a:r>
              <a:rPr lang="en-US" i="1" dirty="0" smtClean="0"/>
              <a:t>oncluded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/>
              <a:t>2013-2015 NY – St. Lawrence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i="1" dirty="0" smtClean="0"/>
              <a:t>Final year</a:t>
            </a:r>
            <a:endParaRPr lang="en-US" sz="2400" i="1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/>
              <a:t>2013-2015 NY </a:t>
            </a:r>
            <a:r>
              <a:rPr lang="en-US" sz="2400" dirty="0"/>
              <a:t>– </a:t>
            </a:r>
            <a:r>
              <a:rPr lang="en-US" sz="2400" dirty="0" smtClean="0"/>
              <a:t>Niagara Frontier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i="1" dirty="0" smtClean="0"/>
              <a:t>Cornell; Final year?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/>
              <a:t>2014-2015 West Virginia (skunks)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Very high density and close flight lines</a:t>
            </a:r>
            <a:endParaRPr lang="en-US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/>
              <a:t>2015 Vermont </a:t>
            </a:r>
            <a:r>
              <a:rPr lang="en-US" sz="2400" dirty="0"/>
              <a:t>– </a:t>
            </a:r>
            <a:r>
              <a:rPr lang="en-US" sz="2400" dirty="0" smtClean="0"/>
              <a:t>Eastern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Low bait density and raccoon density</a:t>
            </a:r>
            <a:endParaRPr lang="en-US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/>
              <a:t>2015 Vermont </a:t>
            </a:r>
            <a:r>
              <a:rPr lang="en-US" sz="2400" dirty="0"/>
              <a:t>– </a:t>
            </a:r>
            <a:r>
              <a:rPr lang="en-US" sz="2400" dirty="0" smtClean="0"/>
              <a:t>Burlington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High bait density and high raccoon density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731258" y="2514600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7030A0"/>
                </a:solidFill>
                <a:latin typeface="+mn-lt"/>
              </a:rPr>
              <a:t>2013-</a:t>
            </a:r>
          </a:p>
          <a:p>
            <a:r>
              <a:rPr lang="en-US" sz="1200" b="1" dirty="0" smtClean="0">
                <a:solidFill>
                  <a:srgbClr val="7030A0"/>
                </a:solidFill>
                <a:latin typeface="+mn-lt"/>
              </a:rPr>
              <a:t>2015</a:t>
            </a:r>
            <a:endParaRPr lang="en-US" sz="12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87171" y="2144834"/>
            <a:ext cx="375029" cy="18691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066799" y="3048000"/>
            <a:ext cx="149648" cy="209385"/>
          </a:xfrm>
          <a:prstGeom prst="rect">
            <a:avLst/>
          </a:prstGeom>
          <a:noFill/>
          <a:ln w="254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41" name="Straight Connector 40"/>
          <p:cNvCxnSpPr>
            <a:endCxn id="38" idx="1"/>
          </p:cNvCxnSpPr>
          <p:nvPr/>
        </p:nvCxnSpPr>
        <p:spPr>
          <a:xfrm flipV="1">
            <a:off x="1524000" y="2745433"/>
            <a:ext cx="1207258" cy="34323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38" idx="1"/>
          </p:cNvCxnSpPr>
          <p:nvPr/>
        </p:nvCxnSpPr>
        <p:spPr>
          <a:xfrm>
            <a:off x="1905000" y="2419185"/>
            <a:ext cx="826258" cy="32624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895600" y="1988244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+mn-lt"/>
              </a:rPr>
              <a:t>2012-</a:t>
            </a:r>
          </a:p>
          <a:p>
            <a:r>
              <a:rPr lang="en-US" sz="1200" b="1" dirty="0" smtClean="0">
                <a:solidFill>
                  <a:srgbClr val="FF0000"/>
                </a:solidFill>
                <a:latin typeface="+mn-lt"/>
              </a:rPr>
              <a:t>2015</a:t>
            </a:r>
            <a:endParaRPr lang="en-US" sz="1200" b="1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flipV="1">
            <a:off x="2362200" y="2219078"/>
            <a:ext cx="563918" cy="960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243066" y="3128665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FF00"/>
                </a:solidFill>
                <a:latin typeface="+mn-lt"/>
              </a:rPr>
              <a:t>2012-</a:t>
            </a:r>
          </a:p>
          <a:p>
            <a:r>
              <a:rPr lang="en-US" sz="1200" b="1" dirty="0" smtClean="0">
                <a:solidFill>
                  <a:srgbClr val="00FF00"/>
                </a:solidFill>
                <a:latin typeface="+mn-lt"/>
              </a:rPr>
              <a:t>2014</a:t>
            </a:r>
            <a:endParaRPr lang="en-US" sz="1200" b="1" dirty="0">
              <a:solidFill>
                <a:srgbClr val="00FF00"/>
              </a:solidFill>
              <a:latin typeface="+mn-lt"/>
            </a:endParaRPr>
          </a:p>
        </p:txBody>
      </p:sp>
      <p:cxnSp>
        <p:nvCxnSpPr>
          <p:cNvPr id="46" name="Straight Connector 45"/>
          <p:cNvCxnSpPr>
            <a:endCxn id="45" idx="1"/>
          </p:cNvCxnSpPr>
          <p:nvPr/>
        </p:nvCxnSpPr>
        <p:spPr>
          <a:xfrm>
            <a:off x="1223559" y="3162989"/>
            <a:ext cx="1019507" cy="196509"/>
          </a:xfrm>
          <a:prstGeom prst="line">
            <a:avLst/>
          </a:pr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1264792" y="2640739"/>
            <a:ext cx="259208" cy="209385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645792" y="2209800"/>
            <a:ext cx="259208" cy="209385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426458" y="3881735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9900"/>
                </a:solidFill>
                <a:latin typeface="+mn-lt"/>
              </a:rPr>
              <a:t>2011-</a:t>
            </a:r>
          </a:p>
          <a:p>
            <a:r>
              <a:rPr lang="en-US" sz="1200" b="1" dirty="0" smtClean="0">
                <a:solidFill>
                  <a:srgbClr val="FF9900"/>
                </a:solidFill>
                <a:latin typeface="+mn-lt"/>
              </a:rPr>
              <a:t>2015</a:t>
            </a:r>
            <a:endParaRPr lang="en-US" sz="1200" b="1" dirty="0">
              <a:solidFill>
                <a:srgbClr val="FF9900"/>
              </a:solidFill>
              <a:latin typeface="+mn-lt"/>
            </a:endParaRPr>
          </a:p>
        </p:txBody>
      </p:sp>
      <p:cxnSp>
        <p:nvCxnSpPr>
          <p:cNvPr id="54" name="Straight Connector 53"/>
          <p:cNvCxnSpPr>
            <a:stCxn id="55" idx="3"/>
            <a:endCxn id="53" idx="1"/>
          </p:cNvCxnSpPr>
          <p:nvPr/>
        </p:nvCxnSpPr>
        <p:spPr>
          <a:xfrm>
            <a:off x="1478408" y="3914693"/>
            <a:ext cx="948050" cy="197875"/>
          </a:xfrm>
          <a:prstGeom prst="line">
            <a:avLst/>
          </a:prstGeom>
          <a:ln w="254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1219200" y="3810000"/>
            <a:ext cx="259208" cy="209385"/>
          </a:xfrm>
          <a:prstGeom prst="rect">
            <a:avLst/>
          </a:prstGeom>
          <a:noFill/>
          <a:ln w="254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0" name="Oval 3"/>
          <p:cNvSpPr>
            <a:spLocks noChangeArrowheads="1"/>
          </p:cNvSpPr>
          <p:nvPr/>
        </p:nvSpPr>
        <p:spPr bwMode="auto">
          <a:xfrm>
            <a:off x="1828800" y="4876800"/>
            <a:ext cx="1611033" cy="75927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Applied </a:t>
            </a:r>
          </a:p>
          <a:p>
            <a:pPr algn="ctr">
              <a:defRPr/>
            </a:pPr>
            <a:r>
              <a:rPr lang="en-US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Research</a:t>
            </a:r>
            <a:endParaRPr lang="en-US" sz="1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477000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136" y="6490097"/>
            <a:ext cx="2096814" cy="347472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2011-2015 ONRAB Field Trial Summary</a:t>
            </a:r>
          </a:p>
        </p:txBody>
      </p:sp>
    </p:spTree>
    <p:extLst>
      <p:ext uri="{BB962C8B-B14F-4D97-AF65-F5344CB8AC3E}">
        <p14:creationId xmlns:p14="http://schemas.microsoft.com/office/powerpoint/2010/main" val="393744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Published 2011 Field Trial Results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NWRC Seminar – July 2015</a:t>
            </a:r>
            <a:endParaRPr lang="en-US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186" y="6501765"/>
            <a:ext cx="2096814" cy="347472"/>
          </a:xfrm>
          <a:prstGeom prst="rect">
            <a:avLst/>
          </a:prstGeom>
        </p:spPr>
      </p:pic>
      <p:pic>
        <p:nvPicPr>
          <p:cNvPr id="1026" name="Picture 2" descr="http://www.jwildlifedis.org/na101/home/literatum/publisher/pinnacle/journals/content/jwdi/2014/00903558-50.3/00903558-50.3/20140703/00903558-50.3.cov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0174">
            <a:off x="1097619" y="2454960"/>
            <a:ext cx="2743200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2" name="TextBox 1"/>
          <p:cNvSpPr txBox="1"/>
          <p:nvPr/>
        </p:nvSpPr>
        <p:spPr>
          <a:xfrm>
            <a:off x="228600" y="924465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Slate </a:t>
            </a:r>
            <a:r>
              <a:rPr lang="en-US" dirty="0" smtClean="0"/>
              <a:t>D, </a:t>
            </a:r>
            <a:r>
              <a:rPr lang="en-US" dirty="0"/>
              <a:t>Chipman RB, Algeo TP, Mills SA, Nelson KM, Croson CK, Dubovi EJ, </a:t>
            </a:r>
            <a:r>
              <a:rPr lang="en-US" dirty="0" err="1"/>
              <a:t>Vercauteren</a:t>
            </a:r>
            <a:r>
              <a:rPr lang="en-US" dirty="0"/>
              <a:t> </a:t>
            </a:r>
            <a:r>
              <a:rPr lang="en-US" dirty="0" smtClean="0"/>
              <a:t>K</a:t>
            </a:r>
            <a:r>
              <a:rPr lang="en-US" dirty="0"/>
              <a:t>, </a:t>
            </a:r>
            <a:r>
              <a:rPr lang="en-US" dirty="0" smtClean="0"/>
              <a:t>	Renshaw </a:t>
            </a:r>
            <a:r>
              <a:rPr lang="en-US" dirty="0"/>
              <a:t>RW, Atwood T, Johnson S, Rupprecht CE</a:t>
            </a:r>
            <a:r>
              <a:rPr lang="en-US" dirty="0" smtClean="0"/>
              <a:t>. </a:t>
            </a:r>
            <a:r>
              <a:rPr lang="en-US" b="1" dirty="0"/>
              <a:t>2014. </a:t>
            </a:r>
            <a:r>
              <a:rPr lang="en-US" dirty="0"/>
              <a:t>Safety and </a:t>
            </a:r>
            <a:r>
              <a:rPr lang="en-US" dirty="0" smtClean="0"/>
              <a:t>	immunogenicity </a:t>
            </a:r>
            <a:r>
              <a:rPr lang="en-US" dirty="0"/>
              <a:t>of </a:t>
            </a:r>
            <a:r>
              <a:rPr lang="en-US" dirty="0" smtClean="0"/>
              <a:t>Ontario </a:t>
            </a:r>
            <a:r>
              <a:rPr lang="en-US" dirty="0"/>
              <a:t>rabies vaccine bait (ONRAB) in the first </a:t>
            </a:r>
            <a:r>
              <a:rPr lang="en-US" dirty="0" smtClean="0"/>
              <a:t>U.S. </a:t>
            </a:r>
            <a:r>
              <a:rPr lang="en-US" dirty="0"/>
              <a:t>field </a:t>
            </a:r>
            <a:r>
              <a:rPr lang="en-US" dirty="0" smtClean="0"/>
              <a:t>	trial </a:t>
            </a:r>
            <a:r>
              <a:rPr lang="en-US" dirty="0"/>
              <a:t>in raccoons (Procyon lotor). </a:t>
            </a:r>
            <a:r>
              <a:rPr lang="en-US" b="1" dirty="0"/>
              <a:t>J Wildl </a:t>
            </a:r>
            <a:r>
              <a:rPr lang="en-US" b="1" dirty="0" smtClean="0"/>
              <a:t>Dis, 50:582-595</a:t>
            </a:r>
            <a:r>
              <a:rPr lang="en-US" b="1" dirty="0"/>
              <a:t>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28160" y="2667000"/>
            <a:ext cx="2971800" cy="95410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</a:rPr>
              <a:t>Pre-ORV (naïve): </a:t>
            </a:r>
          </a:p>
          <a:p>
            <a:pPr algn="ctr"/>
            <a:r>
              <a:rPr lang="en-US" sz="2800" b="1" dirty="0" smtClean="0">
                <a:solidFill>
                  <a:prstClr val="white"/>
                </a:solidFill>
              </a:rPr>
              <a:t>9.6% (n = 395)</a:t>
            </a:r>
            <a:endParaRPr lang="en-US" sz="2800" b="1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28160" y="4267200"/>
            <a:ext cx="3063240" cy="95410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</a:rPr>
              <a:t>Post-ONRAB: </a:t>
            </a:r>
          </a:p>
          <a:p>
            <a:pPr algn="ctr"/>
            <a:r>
              <a:rPr lang="en-US" sz="2800" b="1" dirty="0" smtClean="0">
                <a:solidFill>
                  <a:prstClr val="white"/>
                </a:solidFill>
              </a:rPr>
              <a:t>49.2% (n = 262)</a:t>
            </a:r>
            <a:endParaRPr lang="en-US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53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sp>
        <p:nvSpPr>
          <p:cNvPr id="2" name="Rectangle 1"/>
          <p:cNvSpPr/>
          <p:nvPr/>
        </p:nvSpPr>
        <p:spPr>
          <a:xfrm>
            <a:off x="1295400" y="0"/>
            <a:ext cx="5562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Times New Roman" pitchFamily="18" charset="0"/>
              </a:rPr>
              <a:t>RVNA after first V-RG baiting in naïve area</a:t>
            </a:r>
            <a:endParaRPr lang="en-US" sz="2400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4" name="Picture 3" descr="blue map of sampled states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5314" y="569495"/>
            <a:ext cx="3646714" cy="537410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410200"/>
            <a:ext cx="228600" cy="228600"/>
          </a:xfrm>
          <a:prstGeom prst="rect">
            <a:avLst/>
          </a:prstGeom>
          <a:solidFill>
            <a:srgbClr val="5483E3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5339834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</a:rPr>
              <a:t>States sampled</a:t>
            </a:r>
            <a:endParaRPr lang="en-US" sz="1600" dirty="0">
              <a:solidFill>
                <a:prstClr val="black"/>
              </a:solidFill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871233939"/>
              </p:ext>
            </p:extLst>
          </p:nvPr>
        </p:nvGraphicFramePr>
        <p:xfrm>
          <a:off x="3352800" y="1905000"/>
          <a:ext cx="5638800" cy="3971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8" name="Group 13"/>
          <p:cNvGrpSpPr/>
          <p:nvPr/>
        </p:nvGrpSpPr>
        <p:grpSpPr>
          <a:xfrm>
            <a:off x="6858000" y="1676400"/>
            <a:ext cx="2004075" cy="830997"/>
            <a:chOff x="6858000" y="1676400"/>
            <a:chExt cx="2004075" cy="830997"/>
          </a:xfrm>
        </p:grpSpPr>
        <p:sp>
          <p:nvSpPr>
            <p:cNvPr id="9" name="TextBox 8"/>
            <p:cNvSpPr txBox="1"/>
            <p:nvPr/>
          </p:nvSpPr>
          <p:spPr>
            <a:xfrm>
              <a:off x="6858000" y="1676400"/>
              <a:ext cx="2004075" cy="8309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prstClr val="black"/>
                  </a:solidFill>
                </a:rPr>
                <a:t>X = 17% ± 10% S.D</a:t>
              </a:r>
            </a:p>
            <a:p>
              <a:r>
                <a:rPr lang="en-US" sz="1600" dirty="0" smtClean="0">
                  <a:solidFill>
                    <a:prstClr val="black"/>
                  </a:solidFill>
                </a:rPr>
                <a:t>Range = 3-33%</a:t>
              </a:r>
            </a:p>
            <a:p>
              <a:r>
                <a:rPr lang="en-US" sz="1600" dirty="0" smtClean="0">
                  <a:solidFill>
                    <a:prstClr val="black"/>
                  </a:solidFill>
                </a:rPr>
                <a:t>n = 11</a:t>
              </a:r>
              <a:endParaRPr lang="en-US" sz="1600" dirty="0">
                <a:solidFill>
                  <a:prstClr val="black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6934200" y="1745147"/>
              <a:ext cx="152400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088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397575697"/>
              </p:ext>
            </p:extLst>
          </p:nvPr>
        </p:nvGraphicFramePr>
        <p:xfrm>
          <a:off x="457200" y="1683415"/>
          <a:ext cx="8229600" cy="466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648368185"/>
              </p:ext>
            </p:extLst>
          </p:nvPr>
        </p:nvGraphicFramePr>
        <p:xfrm>
          <a:off x="457200" y="1683415"/>
          <a:ext cx="8229600" cy="466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2011-2013 WV ONRAB Trial Summary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Wadsworth ≥0.125 </a:t>
            </a:r>
            <a:r>
              <a:rPr lang="en-US" i="1">
                <a:solidFill>
                  <a:schemeClr val="bg1"/>
                </a:solidFill>
              </a:rPr>
              <a:t>and </a:t>
            </a:r>
            <a:r>
              <a:rPr lang="en-US" i="1" smtClean="0">
                <a:solidFill>
                  <a:schemeClr val="bg1"/>
                </a:solidFill>
              </a:rPr>
              <a:t>0.0625 </a:t>
            </a:r>
            <a:r>
              <a:rPr lang="en-US" i="1" dirty="0">
                <a:solidFill>
                  <a:schemeClr val="bg1"/>
                </a:solidFill>
              </a:rPr>
              <a:t>IU/ml represents RVNA positive</a:t>
            </a:r>
            <a:endParaRPr lang="en-US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186" y="6501765"/>
            <a:ext cx="2096814" cy="347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6557" y="986135"/>
            <a:ext cx="7450886" cy="461665"/>
          </a:xfrm>
          <a:prstGeom prst="rect">
            <a:avLst/>
          </a:prstGeom>
          <a:solidFill>
            <a:schemeClr val="accent5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% of Rabies Virus Neutralizing Antibodies in </a:t>
            </a:r>
            <a:r>
              <a:rPr lang="en-U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Raccoon</a:t>
            </a:r>
            <a:r>
              <a:rPr 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</a:rPr>
              <a:t>Sera</a:t>
            </a:r>
          </a:p>
        </p:txBody>
      </p:sp>
    </p:spTree>
    <p:extLst>
      <p:ext uri="{BB962C8B-B14F-4D97-AF65-F5344CB8AC3E}">
        <p14:creationId xmlns:p14="http://schemas.microsoft.com/office/powerpoint/2010/main" val="285529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2012-2014 NY/VT/NH ONRAB Trial Summary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Wadsworth ≥0.125 </a:t>
            </a:r>
            <a:r>
              <a:rPr lang="en-US" i="1">
                <a:solidFill>
                  <a:schemeClr val="bg1"/>
                </a:solidFill>
              </a:rPr>
              <a:t>and </a:t>
            </a:r>
            <a:r>
              <a:rPr lang="en-US" i="1" smtClean="0">
                <a:solidFill>
                  <a:schemeClr val="bg1"/>
                </a:solidFill>
              </a:rPr>
              <a:t>0.0625 </a:t>
            </a:r>
            <a:r>
              <a:rPr lang="en-US" i="1" dirty="0">
                <a:solidFill>
                  <a:schemeClr val="bg1"/>
                </a:solidFill>
              </a:rPr>
              <a:t>IU/ml represents RVNA positive</a:t>
            </a:r>
            <a:endParaRPr lang="en-US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186" y="6501765"/>
            <a:ext cx="2096814" cy="347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6557" y="986135"/>
            <a:ext cx="7450886" cy="461665"/>
          </a:xfrm>
          <a:prstGeom prst="rect">
            <a:avLst/>
          </a:prstGeom>
          <a:solidFill>
            <a:schemeClr val="accent5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% of Rabies Virus Neutralizing Antibodies in </a:t>
            </a:r>
            <a:r>
              <a:rPr lang="en-U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Raccoon</a:t>
            </a:r>
            <a:r>
              <a:rPr 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</a:rPr>
              <a:t>Sera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614441907"/>
              </p:ext>
            </p:extLst>
          </p:nvPr>
        </p:nvGraphicFramePr>
        <p:xfrm>
          <a:off x="457200" y="1683415"/>
          <a:ext cx="8229600" cy="466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1018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86" descr="0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0400" y="4849282"/>
            <a:ext cx="2057400" cy="154305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graphicFrame>
        <p:nvGraphicFramePr>
          <p:cNvPr id="89" name="Table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810731"/>
              </p:ext>
            </p:extLst>
          </p:nvPr>
        </p:nvGraphicFramePr>
        <p:xfrm>
          <a:off x="1143000" y="1143000"/>
          <a:ext cx="6934200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1295400"/>
                <a:gridCol w="1066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Baseline </a:t>
                      </a:r>
                    </a:p>
                    <a:p>
                      <a:r>
                        <a:rPr lang="en-US" dirty="0" smtClean="0"/>
                        <a:t>Pre-ONRAB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Post</a:t>
                      </a:r>
                    </a:p>
                    <a:p>
                      <a:r>
                        <a:rPr lang="en-US" dirty="0" smtClean="0"/>
                        <a:t>ONRAB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Enhanced rabies surveillance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X              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Rabies  serology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Human adenovirus serology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Biomarker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Histopathology – target and non-target species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Oral cavity</a:t>
                      </a:r>
                      <a:r>
                        <a:rPr lang="en-US" baseline="0" dirty="0" smtClean="0"/>
                        <a:t> swab samples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Monitoring for abnormalities among animals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ONRAB bait contacts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X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0" name="Picture 89" descr="IMG_21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4944532"/>
            <a:ext cx="1997565" cy="133171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93" name="Picture 92" descr="walking-the-do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62215" y="4990252"/>
            <a:ext cx="2286000" cy="14782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550" y="4990252"/>
            <a:ext cx="1935480" cy="129476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991935" y="152400"/>
            <a:ext cx="7286610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ONRAB Field Trial Evaluation Criteria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6478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/>
          <p:cNvSpPr>
            <a:spLocks noGrp="1"/>
          </p:cNvSpPr>
          <p:nvPr>
            <p:ph idx="1"/>
          </p:nvPr>
        </p:nvSpPr>
        <p:spPr>
          <a:xfrm>
            <a:off x="182880" y="1143000"/>
            <a:ext cx="8778240" cy="17373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dirty="0" smtClean="0">
                <a:cs typeface="Arial" pitchFamily="34" charset="0"/>
              </a:rPr>
              <a:t>Urban/Suburban habitat @ 150 baits per km</a:t>
            </a:r>
            <a:r>
              <a:rPr lang="en-US" sz="2800" baseline="30000" dirty="0" smtClean="0">
                <a:cs typeface="Arial" pitchFamily="34" charset="0"/>
              </a:rPr>
              <a:t>2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cs typeface="Arial" pitchFamily="34" charset="0"/>
              </a:rPr>
              <a:t>1 report for every 22,727 ONRAB baits distributed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cs typeface="Arial" pitchFamily="34" charset="0"/>
              </a:rPr>
              <a:t>1 report for every 14,084 Raboral V-RG</a:t>
            </a:r>
            <a:r>
              <a:rPr lang="en-US" sz="2800" baseline="30000" dirty="0" smtClean="0">
                <a:cs typeface="Arial" pitchFamily="34" charset="0"/>
              </a:rPr>
              <a:t>®</a:t>
            </a:r>
            <a:r>
              <a:rPr lang="en-US" sz="2800" dirty="0" smtClean="0">
                <a:cs typeface="Arial" pitchFamily="34" charset="0"/>
              </a:rPr>
              <a:t> baits</a:t>
            </a:r>
            <a:endParaRPr lang="en-US" sz="2800" b="1" dirty="0" smtClean="0"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592879"/>
              </p:ext>
            </p:extLst>
          </p:nvPr>
        </p:nvGraphicFramePr>
        <p:xfrm>
          <a:off x="152400" y="3048000"/>
          <a:ext cx="8839200" cy="3040878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767840"/>
                <a:gridCol w="1767840"/>
                <a:gridCol w="1767840"/>
                <a:gridCol w="1767840"/>
                <a:gridCol w="1767840"/>
              </a:tblGrid>
              <a:tr h="18816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Bait type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No of human contacts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No of human contacts in which an animal contact occurred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No of human contacts in which a human had a potential vaccine exposure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No of human contacts in which a human had a potential vaccine exposure and in which an animal contact also occurred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4507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 smtClean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ONRAB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 (64%)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 (79%)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 (57%)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4507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V-RG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29 (71%)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16 (39%)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13 (32%)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8600" y="6187068"/>
            <a:ext cx="8686800" cy="60016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100" dirty="0"/>
              <a:t>Kellogg, F., N. Niehus, M. DiOrio, K. Smith, R. Chipman, J. Kirby, J. Blanton, J. Dyer, R. Franka, K. Hummel, S. Recuenco, C. Rupprecht, R. Wallace, and N. M. Vora. 2013. Human Contacts with Oral Rabies Vaccine Baits Distributed for Wildlife Rabies Management — Ohio, 2012. Morbidity and Mortality Weekly Report (MMWR) 62:267–269.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71790"/>
            <a:ext cx="9096465" cy="52322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 algn="ctr"/>
            <a:r>
              <a:rPr lang="en-US" sz="2800" b="1" dirty="0">
                <a:cs typeface="Arial" pitchFamily="34" charset="0"/>
              </a:rPr>
              <a:t> Bait Contact – Potential Vaccine Exposure Study in OH 2012</a:t>
            </a:r>
          </a:p>
        </p:txBody>
      </p:sp>
    </p:spTree>
    <p:extLst>
      <p:ext uri="{BB962C8B-B14F-4D97-AF65-F5344CB8AC3E}">
        <p14:creationId xmlns:p14="http://schemas.microsoft.com/office/powerpoint/2010/main" val="413009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6488668"/>
            <a:ext cx="6400800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0099">
                <a:tint val="45000"/>
                <a:satMod val="400000"/>
              </a:srgbClr>
            </a:duotone>
            <a:lum bright="-40000"/>
          </a:blip>
          <a:srcRect/>
          <a:stretch>
            <a:fillRect/>
          </a:stretch>
        </p:blipFill>
        <p:spPr bwMode="auto">
          <a:xfrm>
            <a:off x="6384372" y="6426048"/>
            <a:ext cx="2607228" cy="43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47113" name="Picture 9" descr="C:\Users\dslate.WE\AppData\Local\Microsoft\Windows\Temporary Internet Files\Content.Outlook\ZEXDH9Q7\DSC_0394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5" r="23508"/>
          <a:stretch>
            <a:fillRect/>
          </a:stretch>
        </p:blipFill>
        <p:spPr bwMode="auto">
          <a:xfrm>
            <a:off x="990600" y="1066800"/>
            <a:ext cx="292893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4" name="Picture 10" descr="C:\Users\dslate.WE\AppData\Local\Microsoft\Windows\Temporary Internet Files\Content.Outlook\ZEXDH9Q7\DSC_0178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057400"/>
            <a:ext cx="2508250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DSCN007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9800" y="4267200"/>
            <a:ext cx="2590800" cy="1858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5438775" y="1143000"/>
            <a:ext cx="3397250" cy="646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prstClr val="black"/>
                </a:solidFill>
                <a:latin typeface="Arial" pitchFamily="34" charset="0"/>
              </a:rPr>
              <a:t>Handout ORV baiting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prstClr val="black"/>
                </a:solidFill>
                <a:latin typeface="Arial" pitchFamily="34" charset="0"/>
              </a:rPr>
              <a:t>GonaCon™ administration</a:t>
            </a:r>
          </a:p>
        </p:txBody>
      </p:sp>
      <p:pic>
        <p:nvPicPr>
          <p:cNvPr id="47118" name="Picture 2" descr="DSC027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2" b="11981"/>
          <a:stretch>
            <a:fillRect/>
          </a:stretch>
        </p:blipFill>
        <p:spPr bwMode="auto">
          <a:xfrm>
            <a:off x="381000" y="4652963"/>
            <a:ext cx="1922463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5526088" y="720725"/>
            <a:ext cx="3489325" cy="4000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en-US" sz="2000" b="1" dirty="0">
                <a:solidFill>
                  <a:prstClr val="black"/>
                </a:solidFill>
                <a:cs typeface="Arial" pitchFamily="34" charset="0"/>
              </a:rPr>
              <a:t>Research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6688" y="762000"/>
            <a:ext cx="3490912" cy="4000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en-US" sz="2000" b="1" dirty="0">
                <a:solidFill>
                  <a:prstClr val="black"/>
                </a:solidFill>
                <a:cs typeface="Arial" pitchFamily="34" charset="0"/>
              </a:rPr>
              <a:t>Information transfer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538" y="227013"/>
            <a:ext cx="8424862" cy="46037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Exchange: Navajo Nation and Mexican Rabies Experts</a:t>
            </a:r>
          </a:p>
        </p:txBody>
      </p:sp>
    </p:spTree>
    <p:extLst>
      <p:ext uri="{BB962C8B-B14F-4D97-AF65-F5344CB8AC3E}">
        <p14:creationId xmlns:p14="http://schemas.microsoft.com/office/powerpoint/2010/main" val="192502578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93" name="Object 1"/>
          <p:cNvGraphicFramePr>
            <a:graphicFrameLocks noGrp="1" noChangeAspect="1"/>
          </p:cNvGraphicFramePr>
          <p:nvPr/>
        </p:nvGraphicFramePr>
        <p:xfrm>
          <a:off x="0" y="1371600"/>
          <a:ext cx="5459413" cy="425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9" name="Chart" r:id="rId4" imgW="5819744" imgH="4533900" progId="MSGraph.Chart.8">
                  <p:embed followColorScheme="full"/>
                </p:oleObj>
              </mc:Choice>
              <mc:Fallback>
                <p:oleObj name="Chart" r:id="rId4" imgW="5819744" imgH="4533900" progId="MSGraph.Char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371600"/>
                        <a:ext cx="5459413" cy="425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4" name="TextBox 2"/>
          <p:cNvSpPr txBox="1">
            <a:spLocks noChangeArrowheads="1"/>
          </p:cNvSpPr>
          <p:nvPr/>
        </p:nvSpPr>
        <p:spPr bwMode="auto">
          <a:xfrm>
            <a:off x="152400" y="5940425"/>
            <a:ext cx="5167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(Baits provided by Merial – a Sanofi Company, Athens, GA, USA)</a:t>
            </a:r>
          </a:p>
        </p:txBody>
      </p:sp>
      <p:grpSp>
        <p:nvGrpSpPr>
          <p:cNvPr id="41996" name="Group 7"/>
          <p:cNvGrpSpPr>
            <a:grpSpLocks/>
          </p:cNvGrpSpPr>
          <p:nvPr/>
        </p:nvGrpSpPr>
        <p:grpSpPr bwMode="auto">
          <a:xfrm>
            <a:off x="6292850" y="877888"/>
            <a:ext cx="2463800" cy="1538287"/>
            <a:chOff x="5867400" y="4180901"/>
            <a:chExt cx="2751872" cy="1767365"/>
          </a:xfrm>
        </p:grpSpPr>
        <p:pic>
          <p:nvPicPr>
            <p:cNvPr id="42001" name="Picture 5" descr="DSC0274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20" b="3476"/>
            <a:stretch>
              <a:fillRect/>
            </a:stretch>
          </p:blipFill>
          <p:spPr bwMode="auto">
            <a:xfrm>
              <a:off x="5867400" y="4180901"/>
              <a:ext cx="2743200" cy="176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002" name="TextBox 4"/>
            <p:cNvSpPr txBox="1">
              <a:spLocks noChangeArrowheads="1"/>
            </p:cNvSpPr>
            <p:nvPr/>
          </p:nvSpPr>
          <p:spPr bwMode="auto">
            <a:xfrm>
              <a:off x="6096000" y="4267200"/>
              <a:ext cx="97948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Calibri" pitchFamily="34" charset="0"/>
                </a:rPr>
                <a:t>enrobed</a:t>
              </a:r>
            </a:p>
          </p:txBody>
        </p:sp>
        <p:sp>
          <p:nvSpPr>
            <p:cNvPr id="42003" name="TextBox 5"/>
            <p:cNvSpPr txBox="1">
              <a:spLocks noChangeArrowheads="1"/>
            </p:cNvSpPr>
            <p:nvPr/>
          </p:nvSpPr>
          <p:spPr bwMode="auto">
            <a:xfrm>
              <a:off x="7788275" y="4267200"/>
              <a:ext cx="8309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Calibri" pitchFamily="34" charset="0"/>
                </a:rPr>
                <a:t>coated</a:t>
              </a:r>
            </a:p>
          </p:txBody>
        </p:sp>
      </p:grpSp>
      <p:pic>
        <p:nvPicPr>
          <p:cNvPr id="16" name="Picture 9" descr="2006 rabies orv apr 17 18 020"/>
          <p:cNvPicPr>
            <a:picLocks noChangeAspect="1" noChangeArrowheads="1"/>
          </p:cNvPicPr>
          <p:nvPr/>
        </p:nvPicPr>
        <p:blipFill rotWithShape="1">
          <a:blip r:embed="rId7"/>
          <a:srcRect l="12287" t="4585" r="4574" b="2224"/>
          <a:stretch/>
        </p:blipFill>
        <p:spPr bwMode="auto">
          <a:xfrm>
            <a:off x="6292850" y="4302125"/>
            <a:ext cx="2470150" cy="207486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7" name="Picture 4" descr="Dog ORV Navajo May 2007 034"/>
          <p:cNvPicPr>
            <a:picLocks noChangeAspect="1" noChangeArrowheads="1"/>
          </p:cNvPicPr>
          <p:nvPr/>
        </p:nvPicPr>
        <p:blipFill rotWithShape="1">
          <a:blip r:embed="rId8"/>
          <a:srcRect t="9483"/>
          <a:stretch/>
        </p:blipFill>
        <p:spPr bwMode="auto">
          <a:xfrm>
            <a:off x="6292850" y="2500313"/>
            <a:ext cx="2470150" cy="16891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197725" y="1154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prstClr val="black"/>
                </a:solidFill>
              </a:rPr>
              <a:t>sachet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323116"/>
            <a:ext cx="5943600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Handout bait acceptance, Navajo Nation</a:t>
            </a:r>
          </a:p>
        </p:txBody>
      </p:sp>
    </p:spTree>
    <p:extLst>
      <p:ext uri="{BB962C8B-B14F-4D97-AF65-F5344CB8AC3E}">
        <p14:creationId xmlns:p14="http://schemas.microsoft.com/office/powerpoint/2010/main" val="392209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600200" y="762000"/>
            <a:ext cx="5867400" cy="518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30834" y="0"/>
            <a:ext cx="8305800" cy="46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3" tIns="45708" rIns="91413" bIns="45708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Landscape level elimination of rabies in foxes through ORV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76504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grpSp>
        <p:nvGrpSpPr>
          <p:cNvPr id="2" name="Group 13"/>
          <p:cNvGrpSpPr/>
          <p:nvPr/>
        </p:nvGrpSpPr>
        <p:grpSpPr>
          <a:xfrm>
            <a:off x="1676400" y="838200"/>
            <a:ext cx="5638800" cy="5105400"/>
            <a:chOff x="1676400" y="914400"/>
            <a:chExt cx="5638800" cy="5105400"/>
          </a:xfrm>
        </p:grpSpPr>
        <p:grpSp>
          <p:nvGrpSpPr>
            <p:cNvPr id="3" name="Group 13"/>
            <p:cNvGrpSpPr/>
            <p:nvPr/>
          </p:nvGrpSpPr>
          <p:grpSpPr>
            <a:xfrm>
              <a:off x="1676400" y="914400"/>
              <a:ext cx="5638800" cy="5105401"/>
              <a:chOff x="1251921" y="381000"/>
              <a:chExt cx="6368079" cy="5943600"/>
            </a:xfrm>
          </p:grpSpPr>
          <p:pic>
            <p:nvPicPr>
              <p:cNvPr id="18" name="Picture 4" descr="An external file that holds a picture, illustration, etc.&#10;Object name is rstb20120142-g2.jpg"/>
              <p:cNvPicPr>
                <a:picLocks noChangeAspect="1" noChangeArrowheads="1"/>
              </p:cNvPicPr>
              <p:nvPr/>
            </p:nvPicPr>
            <p:blipFill>
              <a:blip r:embed="rId4"/>
              <a:srcRect t="63415"/>
              <a:stretch>
                <a:fillRect/>
              </a:stretch>
            </p:blipFill>
            <p:spPr bwMode="auto">
              <a:xfrm>
                <a:off x="1524000" y="381000"/>
                <a:ext cx="6004625" cy="254461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" name="Picture 9" descr="enzootic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251921" y="4058202"/>
                <a:ext cx="3472479" cy="22663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Picture 10" descr="ERA 2005"/>
              <p:cNvPicPr preferRelativeResize="0">
                <a:picLocks noChangeArrowheads="1"/>
              </p:cNvPicPr>
              <p:nvPr/>
            </p:nvPicPr>
            <p:blipFill>
              <a:blip r:embed="rId6"/>
              <a:srcRect l="1613" t="4348" r="5168" b="4348"/>
              <a:stretch>
                <a:fillRect/>
              </a:stretch>
            </p:blipFill>
            <p:spPr bwMode="auto">
              <a:xfrm>
                <a:off x="4648200" y="4058201"/>
                <a:ext cx="2971800" cy="22098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" name="Picture 20" descr="RedFox_109006.jpg"/>
              <p:cNvPicPr>
                <a:picLocks noChangeAspect="1"/>
              </p:cNvPicPr>
              <p:nvPr/>
            </p:nvPicPr>
            <p:blipFill>
              <a:blip r:embed="rId7"/>
              <a:srcRect t="12759" r="16154" b="4483"/>
              <a:stretch>
                <a:fillRect/>
              </a:stretch>
            </p:blipFill>
            <p:spPr>
              <a:xfrm>
                <a:off x="2590800" y="2133600"/>
                <a:ext cx="3352800" cy="2460771"/>
              </a:xfrm>
              <a:prstGeom prst="rect">
                <a:avLst/>
              </a:prstGeom>
              <a:ln>
                <a:noFill/>
              </a:ln>
              <a:effectLst>
                <a:softEdge rad="635000"/>
              </a:effectLst>
            </p:spPr>
          </p:pic>
        </p:grpSp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6152587" y="5257800"/>
              <a:ext cx="1010213" cy="3077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</a:rPr>
                <a:t>2004 -2005</a:t>
              </a:r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3200400" y="5260419"/>
              <a:ext cx="1295400" cy="307777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000000"/>
                  </a:solidFill>
                  <a:cs typeface="Calibri" pitchFamily="34" charset="0"/>
                </a:rPr>
                <a:t>1958 - 1990</a:t>
              </a:r>
              <a:endParaRPr lang="en-CA" sz="1400" dirty="0">
                <a:solidFill>
                  <a:srgbClr val="000000"/>
                </a:solidFill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887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67" y="1050924"/>
            <a:ext cx="76454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28600" y="2480608"/>
            <a:ext cx="4121000" cy="19389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prstClr val="black"/>
                </a:solidFill>
              </a:rPr>
              <a:t>Dog Population </a:t>
            </a:r>
            <a:r>
              <a:rPr lang="en-US" sz="2000" b="1" dirty="0" smtClean="0">
                <a:solidFill>
                  <a:prstClr val="black"/>
                </a:solidFill>
              </a:rPr>
              <a:t>Segments</a:t>
            </a:r>
          </a:p>
          <a:p>
            <a:pPr>
              <a:defRPr/>
            </a:pPr>
            <a:endParaRPr lang="en-US" sz="2000" b="1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en-US" sz="2000" b="1" dirty="0">
                <a:solidFill>
                  <a:prstClr val="black"/>
                </a:solidFill>
              </a:rPr>
              <a:t>Individually owned/cared for dogs</a:t>
            </a: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en-US" sz="2000" b="1" dirty="0">
                <a:solidFill>
                  <a:prstClr val="black"/>
                </a:solidFill>
              </a:rPr>
              <a:t>Community dogs</a:t>
            </a: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en-US" sz="2000" b="1" dirty="0">
                <a:solidFill>
                  <a:prstClr val="black"/>
                </a:solidFill>
              </a:rPr>
              <a:t>Free-roaming dogs</a:t>
            </a: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en-US" sz="2000" b="1" dirty="0">
                <a:solidFill>
                  <a:prstClr val="black"/>
                </a:solidFill>
              </a:rPr>
              <a:t>Guard dogs</a:t>
            </a:r>
          </a:p>
        </p:txBody>
      </p:sp>
      <p:pic>
        <p:nvPicPr>
          <p:cNvPr id="43013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362" y="138545"/>
            <a:ext cx="2516187" cy="15811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715000" y="171018"/>
            <a:ext cx="2005013" cy="461963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prstClr val="black"/>
                </a:solidFill>
              </a:rPr>
              <a:t>Navajo Nation</a:t>
            </a:r>
          </a:p>
        </p:txBody>
      </p:sp>
      <p:pic>
        <p:nvPicPr>
          <p:cNvPr id="7" name="Picture 19" descr="DSCN00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8549" y="2133600"/>
            <a:ext cx="3048000" cy="2286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228600" y="152400"/>
            <a:ext cx="4975225" cy="461963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Dog Rabies Ecology and Management</a:t>
            </a:r>
          </a:p>
        </p:txBody>
      </p:sp>
    </p:spTree>
    <p:extLst>
      <p:ext uri="{BB962C8B-B14F-4D97-AF65-F5344CB8AC3E}">
        <p14:creationId xmlns:p14="http://schemas.microsoft.com/office/powerpoint/2010/main" val="120366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5018047" y="-228600"/>
            <a:ext cx="4079956" cy="2575381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/>
        </p:spPr>
      </p:pic>
      <p:pic>
        <p:nvPicPr>
          <p:cNvPr id="13" name="Picture 7" descr="http://loki.stockton.edu/~cromartj/populationbio/simplelogist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2257425"/>
            <a:ext cx="3257550" cy="1628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6345237" y="3093748"/>
            <a:ext cx="2230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</a:rPr>
              <a:t>dN/dt = rN((K-N)/K)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675" y="381000"/>
            <a:ext cx="4694362" cy="52322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GnRH vaccine update -- NWRC</a:t>
            </a:r>
            <a:endParaRPr lang="en-US" sz="2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97675" y="1219200"/>
            <a:ext cx="5035738" cy="4708981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 smtClean="0"/>
              <a:t>Dr. Doug Eckery—Research Project Leader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 smtClean="0"/>
              <a:t>Improved formulation testing--Oklahoma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 smtClean="0"/>
              <a:t>n=10 females; 90% effective one heat cycle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 smtClean="0"/>
              <a:t>&lt; sizeable granulomas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 smtClean="0"/>
              <a:t>Monitor n=10 through another heat cycle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 smtClean="0"/>
              <a:t>Place males with n=10 females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 smtClean="0"/>
              <a:t>Expand sample size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 smtClean="0"/>
              <a:t>Pending results, move to field trials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00762" y="4038600"/>
            <a:ext cx="2719388" cy="2676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Birth rate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prstClr val="black"/>
                </a:solidFill>
              </a:rPr>
              <a:t>Death rate</a:t>
            </a:r>
          </a:p>
          <a:p>
            <a:pPr>
              <a:defRPr/>
            </a:pPr>
            <a:endParaRPr lang="en-US" sz="24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prstClr val="black"/>
                </a:solidFill>
              </a:rPr>
              <a:t>Immigration 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prstClr val="black"/>
                </a:solidFill>
              </a:rPr>
              <a:t>Emigration</a:t>
            </a:r>
          </a:p>
          <a:p>
            <a:pPr>
              <a:defRPr/>
            </a:pPr>
            <a:endParaRPr lang="en-US" sz="24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prstClr val="black"/>
                </a:solidFill>
              </a:rPr>
              <a:t>Carrying capacity</a:t>
            </a:r>
          </a:p>
        </p:txBody>
      </p:sp>
    </p:spTree>
    <p:extLst>
      <p:ext uri="{BB962C8B-B14F-4D97-AF65-F5344CB8AC3E}">
        <p14:creationId xmlns:p14="http://schemas.microsoft.com/office/powerpoint/2010/main" val="258663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6488668"/>
            <a:ext cx="6400800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0099">
                <a:tint val="45000"/>
                <a:satMod val="400000"/>
              </a:srgbClr>
            </a:duotone>
            <a:lum bright="-40000"/>
          </a:blip>
          <a:srcRect/>
          <a:stretch>
            <a:fillRect/>
          </a:stretch>
        </p:blipFill>
        <p:spPr bwMode="auto">
          <a:xfrm>
            <a:off x="6384372" y="6426048"/>
            <a:ext cx="2607228" cy="43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2" name="Rectangle 1"/>
          <p:cNvSpPr/>
          <p:nvPr/>
        </p:nvSpPr>
        <p:spPr>
          <a:xfrm>
            <a:off x="533400" y="1600200"/>
            <a:ext cx="8382000" cy="3000821"/>
          </a:xfrm>
          <a:prstGeom prst="rect">
            <a:avLst/>
          </a:prstGeom>
          <a:solidFill>
            <a:srgbClr val="D1CEB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/>
              <a:t>ORV is an effective to control/eliminate rabies in specific wildlife carnivores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/>
              <a:t>Collaboration among agencies/disciplines vital to rabies management  success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/>
              <a:t>Outreach and education are central to program success</a:t>
            </a:r>
            <a:endParaRPr lang="en-US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/>
              <a:t>Enhance rabies surveillance necessary to support sound ORV decisions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/>
              <a:t>Specific rabies virus variants have been eliminated from sizable areas with ORV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smtClean="0"/>
              <a:t>ORV costs should be </a:t>
            </a:r>
            <a:r>
              <a:rPr lang="en-US" b="1" dirty="0"/>
              <a:t>put in the context of benefits to determine its </a:t>
            </a:r>
            <a:r>
              <a:rPr lang="en-US" b="1" dirty="0" smtClean="0"/>
              <a:t>financial value</a:t>
            </a:r>
            <a:endParaRPr lang="en-US" b="1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/>
              <a:t>Domestic animal-wildlife interface represents a risk for rabies transmission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3296" y="289172"/>
            <a:ext cx="69181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ake home messages</a:t>
            </a:r>
          </a:p>
        </p:txBody>
      </p:sp>
    </p:spTree>
    <p:extLst>
      <p:ext uri="{BB962C8B-B14F-4D97-AF65-F5344CB8AC3E}">
        <p14:creationId xmlns:p14="http://schemas.microsoft.com/office/powerpoint/2010/main" val="267893220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95600" y="4114800"/>
            <a:ext cx="1656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about talk…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0" r="3990" b="4106"/>
          <a:stretch/>
        </p:blipFill>
        <p:spPr bwMode="auto">
          <a:xfrm rot="1092461">
            <a:off x="2222677" y="20440"/>
            <a:ext cx="5081989" cy="6547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 rot="1037419">
            <a:off x="3672329" y="4655083"/>
            <a:ext cx="2082547" cy="616373"/>
          </a:xfrm>
          <a:prstGeom prst="ellipse">
            <a:avLst/>
          </a:prstGeom>
          <a:noFill/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24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98" y="6019800"/>
            <a:ext cx="4147902" cy="68720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  <a:extLst/>
        </p:spPr>
      </p:pic>
      <p:cxnSp>
        <p:nvCxnSpPr>
          <p:cNvPr id="33" name="Straight Connector 32"/>
          <p:cNvCxnSpPr/>
          <p:nvPr/>
        </p:nvCxnSpPr>
        <p:spPr bwMode="auto">
          <a:xfrm rot="5400000">
            <a:off x="4414837" y="617537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/>
            </a:r>
            <a:br>
              <a:rPr lang="en-US" dirty="0">
                <a:solidFill>
                  <a:srgbClr val="000000"/>
                </a:solidFill>
              </a:rPr>
            </a:br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/>
            </a:r>
            <a:br>
              <a:rPr lang="en-US" dirty="0">
                <a:solidFill>
                  <a:srgbClr val="000000"/>
                </a:solidFill>
              </a:rPr>
            </a:b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4" name="Picture 13" descr="map-of-united-states-of-america-coloring-p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990600"/>
            <a:ext cx="6586904" cy="4419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 descr="arrow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  <a:duotone>
              <a:prstClr val="black"/>
              <a:srgbClr val="FFC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15777979">
            <a:off x="2305481" y="4692125"/>
            <a:ext cx="2246931" cy="1872443"/>
          </a:xfrm>
          <a:prstGeom prst="rect">
            <a:avLst/>
          </a:prstGeom>
        </p:spPr>
      </p:pic>
      <p:pic>
        <p:nvPicPr>
          <p:cNvPr id="18" name="Picture 17" descr="arrow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  <a:duotone>
              <a:prstClr val="black"/>
              <a:srgbClr val="FFC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17293287">
            <a:off x="6086245" y="2297780"/>
            <a:ext cx="1274895" cy="1062413"/>
          </a:xfrm>
          <a:prstGeom prst="rect">
            <a:avLst/>
          </a:prstGeom>
        </p:spPr>
      </p:pic>
      <p:pic>
        <p:nvPicPr>
          <p:cNvPr id="20" name="Picture 19" descr="arrow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  <a:duotone>
              <a:prstClr val="black"/>
              <a:srgbClr val="FFC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15288296" flipH="1">
            <a:off x="6116713" y="3264873"/>
            <a:ext cx="870438" cy="550566"/>
          </a:xfrm>
          <a:prstGeom prst="rect">
            <a:avLst/>
          </a:prstGeom>
        </p:spPr>
      </p:pic>
      <p:pic>
        <p:nvPicPr>
          <p:cNvPr id="23" name="Picture 22" descr="coyote1234.gif"/>
          <p:cNvPicPr>
            <a:picLocks noChangeAspect="1"/>
          </p:cNvPicPr>
          <p:nvPr/>
        </p:nvPicPr>
        <p:blipFill>
          <a:blip r:embed="rId7"/>
          <a:srcRect l="4167" r="14583"/>
          <a:stretch>
            <a:fillRect/>
          </a:stretch>
        </p:blipFill>
        <p:spPr>
          <a:xfrm>
            <a:off x="2362200" y="4724400"/>
            <a:ext cx="1905000" cy="161192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4" name="Picture 23" descr="Procyon_lotor_(Common_raccoon).jpg"/>
          <p:cNvPicPr>
            <a:picLocks noChangeAspect="1"/>
          </p:cNvPicPr>
          <p:nvPr/>
        </p:nvPicPr>
        <p:blipFill>
          <a:blip r:embed="rId8" cstate="print"/>
          <a:srcRect l="6644" r="12480" b="7778"/>
          <a:stretch>
            <a:fillRect/>
          </a:stretch>
        </p:blipFill>
        <p:spPr>
          <a:xfrm>
            <a:off x="5331246" y="2514600"/>
            <a:ext cx="1602954" cy="13716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5" name="TextBox 24"/>
          <p:cNvSpPr txBox="1"/>
          <p:nvPr/>
        </p:nvSpPr>
        <p:spPr>
          <a:xfrm>
            <a:off x="533400" y="-76200"/>
            <a:ext cx="8109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Raccoon rabies epizootic emerges in the late 1970s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Canine rabies epizootic involving coyotes and dogs begins in the mid 1980s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52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38" name="Picture 10" descr="Customer Success Management Drives New Booking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3985775" y="-17002125"/>
            <a:ext cx="7334250" cy="2819400"/>
          </a:xfrm>
          <a:prstGeom prst="rect">
            <a:avLst/>
          </a:prstGeom>
          <a:noFill/>
        </p:spPr>
      </p:pic>
      <p:pic>
        <p:nvPicPr>
          <p:cNvPr id="12" name="Picture 11" descr="scan00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1" y="762000"/>
            <a:ext cx="2971800" cy="3796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5" descr="parramor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821670"/>
            <a:ext cx="1591777" cy="854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 Box 46"/>
          <p:cNvSpPr txBox="1">
            <a:spLocks noChangeArrowheads="1"/>
          </p:cNvSpPr>
          <p:nvPr/>
        </p:nvSpPr>
        <p:spPr bwMode="auto">
          <a:xfrm>
            <a:off x="762000" y="2602468"/>
            <a:ext cx="2362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kern="0" dirty="0">
                <a:solidFill>
                  <a:sysClr val="windowText" lastClr="000000"/>
                </a:solidFill>
              </a:rPr>
              <a:t>Parramore Island, </a:t>
            </a:r>
            <a:r>
              <a:rPr lang="en-US" b="1" kern="0" dirty="0" smtClean="0">
                <a:solidFill>
                  <a:sysClr val="windowText" lastClr="000000"/>
                </a:solidFill>
              </a:rPr>
              <a:t>VA</a:t>
            </a:r>
            <a:endParaRPr lang="en-US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9000" y="762000"/>
            <a:ext cx="5229317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/>
              <a:t>3,120 V-RG baits were distributed </a:t>
            </a:r>
          </a:p>
          <a:p>
            <a:r>
              <a:rPr lang="en-US" sz="2400" b="1" dirty="0" smtClean="0"/>
              <a:t>by hand over 312 ha on </a:t>
            </a:r>
            <a:r>
              <a:rPr lang="en-US" sz="2400" b="1" dirty="0" err="1" smtClean="0"/>
              <a:t>Parramore</a:t>
            </a:r>
            <a:endParaRPr lang="en-US" sz="2400" b="1" dirty="0" smtClean="0"/>
          </a:p>
          <a:p>
            <a:r>
              <a:rPr lang="en-US" sz="2400" b="1" dirty="0" smtClean="0"/>
              <a:t>Island, Virginia, USA</a:t>
            </a:r>
            <a:endParaRPr lang="en-US" sz="2400" b="1" dirty="0"/>
          </a:p>
        </p:txBody>
      </p:sp>
      <p:pic>
        <p:nvPicPr>
          <p:cNvPr id="15" name="Picture 56" descr="CDC-Charles_Rupprech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0" y="3886200"/>
            <a:ext cx="3048000" cy="27330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 l="31758" t="38579" r="26713" b="4288"/>
          <a:stretch>
            <a:fillRect/>
          </a:stretch>
        </p:blipFill>
        <p:spPr bwMode="auto">
          <a:xfrm>
            <a:off x="4343400" y="2895600"/>
            <a:ext cx="4648200" cy="384678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855800" y="47945"/>
            <a:ext cx="4155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ORV field trials begin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August 20, 1990</a:t>
            </a:r>
          </a:p>
        </p:txBody>
      </p:sp>
      <p:pic>
        <p:nvPicPr>
          <p:cNvPr id="16" name="Picture 15" descr="map-of-united-states-of-america-coloring-p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6971" y="5059145"/>
            <a:ext cx="2271346" cy="15240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6781800" y="4495800"/>
            <a:ext cx="1524000" cy="133843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42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.2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radeGothic Bold"/>
        <a:ea typeface=""/>
        <a:cs typeface=""/>
      </a:majorFont>
      <a:minorFont>
        <a:latin typeface="Trade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Office Them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_Office Theme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DC_OD_PPT_light([1]">
  <a:themeElements>
    <a:clrScheme name="CDC Light Branding Colors">
      <a:dk1>
        <a:srgbClr val="0039A6"/>
      </a:dk1>
      <a:lt1>
        <a:srgbClr val="FFFFFF"/>
      </a:lt1>
      <a:dk2>
        <a:srgbClr val="3077FF"/>
      </a:dk2>
      <a:lt2>
        <a:srgbClr val="4B4B4B"/>
      </a:lt2>
      <a:accent1>
        <a:srgbClr val="0039A6"/>
      </a:accent1>
      <a:accent2>
        <a:srgbClr val="007D57"/>
      </a:accent2>
      <a:accent3>
        <a:srgbClr val="9A3B26"/>
      </a:accent3>
      <a:accent4>
        <a:srgbClr val="7F7F7F"/>
      </a:accent4>
      <a:accent5>
        <a:srgbClr val="4983F2"/>
      </a:accent5>
      <a:accent6>
        <a:srgbClr val="AFCAFF"/>
      </a:accent6>
      <a:hlink>
        <a:srgbClr val="002060"/>
      </a:hlink>
      <a:folHlink>
        <a:srgbClr val="0053F2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radeGothic Bold"/>
        <a:ea typeface=""/>
        <a:cs typeface=""/>
      </a:majorFont>
      <a:minorFont>
        <a:latin typeface="Trade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radeGothic Bold"/>
        <a:ea typeface=""/>
        <a:cs typeface=""/>
      </a:majorFont>
      <a:minorFont>
        <a:latin typeface="Trade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½ Floppy (A:)">
  <a:themeElements>
    <a:clrScheme name="">
      <a:dk1>
        <a:srgbClr val="000000"/>
      </a:dk1>
      <a:lt1>
        <a:srgbClr val="114FFB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AAB2FD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3½ Floppy (A:)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3½ Floppy (A:)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½ Floppy (A: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½ Floppy (A:)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½ Floppy (A:)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½ Floppy (A:)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½ Floppy (A:)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½ Floppy (A:)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pothecary">
    <a:dk1>
      <a:sysClr val="windowText" lastClr="000000"/>
    </a:dk1>
    <a:lt1>
      <a:sysClr val="window" lastClr="FFFFFF"/>
    </a:lt1>
    <a:dk2>
      <a:srgbClr val="564B3C"/>
    </a:dk2>
    <a:lt2>
      <a:srgbClr val="ECEDD1"/>
    </a:lt2>
    <a:accent1>
      <a:srgbClr val="93A299"/>
    </a:accent1>
    <a:accent2>
      <a:srgbClr val="CF543F"/>
    </a:accent2>
    <a:accent3>
      <a:srgbClr val="B5AE53"/>
    </a:accent3>
    <a:accent4>
      <a:srgbClr val="848058"/>
    </a:accent4>
    <a:accent5>
      <a:srgbClr val="E8B54D"/>
    </a:accent5>
    <a:accent6>
      <a:srgbClr val="786C71"/>
    </a:accent6>
    <a:hlink>
      <a:srgbClr val="CCCC00"/>
    </a:hlink>
    <a:folHlink>
      <a:srgbClr val="B2B2B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49844</TotalTime>
  <Words>3171</Words>
  <Application>Microsoft Office PowerPoint</Application>
  <PresentationFormat>On-screen Show (4:3)</PresentationFormat>
  <Paragraphs>802</Paragraphs>
  <Slides>62</Slides>
  <Notes>58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62</vt:i4>
      </vt:variant>
    </vt:vector>
  </HeadingPairs>
  <TitlesOfParts>
    <vt:vector size="72" baseType="lpstr">
      <vt:lpstr>Default Design</vt:lpstr>
      <vt:lpstr>4_Office Theme</vt:lpstr>
      <vt:lpstr>10_Office Theme</vt:lpstr>
      <vt:lpstr>CDC_OD_PPT_light([1]</vt:lpstr>
      <vt:lpstr>1_Default Design</vt:lpstr>
      <vt:lpstr>2_Office Theme</vt:lpstr>
      <vt:lpstr>4_Default Design</vt:lpstr>
      <vt:lpstr>3½ Floppy (A:)</vt:lpstr>
      <vt:lpstr>Slide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Program Goals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Field Operations:   Determining ORV Bait Distribution Planning  </vt:lpstr>
      <vt:lpstr>PowerPoint Presentation</vt:lpstr>
      <vt:lpstr>Distribution Method Workflow</vt:lpstr>
      <vt:lpstr>National Land Cover Database</vt:lpstr>
      <vt:lpstr>Determining Distribution Method</vt:lpstr>
      <vt:lpstr>Flight Lines &amp; Bait Densities</vt:lpstr>
      <vt:lpstr>Offtime Applied to Grids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USDA APHIS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Slate, Dennis - APHIS</dc:creator>
  <cp:lastModifiedBy>Slate, Dennis - APHIS</cp:lastModifiedBy>
  <cp:revision>249</cp:revision>
  <dcterms:created xsi:type="dcterms:W3CDTF">2014-09-10T13:57:53Z</dcterms:created>
  <dcterms:modified xsi:type="dcterms:W3CDTF">2015-07-20T04:43:55Z</dcterms:modified>
</cp:coreProperties>
</file>