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4" r:id="rId3"/>
    <p:sldMasterId id="2147483718" r:id="rId4"/>
  </p:sldMasterIdLst>
  <p:notesMasterIdLst>
    <p:notesMasterId r:id="rId22"/>
  </p:notesMasterIdLst>
  <p:sldIdLst>
    <p:sldId id="346" r:id="rId5"/>
    <p:sldId id="345" r:id="rId6"/>
    <p:sldId id="285" r:id="rId7"/>
    <p:sldId id="286" r:id="rId8"/>
    <p:sldId id="337" r:id="rId9"/>
    <p:sldId id="338" r:id="rId10"/>
    <p:sldId id="302" r:id="rId11"/>
    <p:sldId id="287" r:id="rId12"/>
    <p:sldId id="303" r:id="rId13"/>
    <p:sldId id="296" r:id="rId14"/>
    <p:sldId id="298" r:id="rId15"/>
    <p:sldId id="299" r:id="rId16"/>
    <p:sldId id="301" r:id="rId17"/>
    <p:sldId id="328" r:id="rId18"/>
    <p:sldId id="343" r:id="rId19"/>
    <p:sldId id="339" r:id="rId20"/>
    <p:sldId id="341" r:id="rId21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DFCC"/>
    <a:srgbClr val="FFFFEF"/>
    <a:srgbClr val="FFFFCC"/>
    <a:srgbClr val="66FF66"/>
    <a:srgbClr val="99FF99"/>
    <a:srgbClr val="FF9900"/>
    <a:srgbClr val="FFCC00"/>
    <a:srgbClr val="000066"/>
    <a:srgbClr val="00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-96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Rabid </a:t>
            </a:r>
            <a:r>
              <a:rPr lang="en-US" dirty="0" smtClean="0"/>
              <a:t>Skunks Reported </a:t>
            </a:r>
            <a:r>
              <a:rPr lang="en-US" dirty="0"/>
              <a:t>in </a:t>
            </a:r>
            <a:r>
              <a:rPr lang="en-US" dirty="0" smtClean="0"/>
              <a:t>Texas, </a:t>
            </a:r>
            <a:r>
              <a:rPr lang="en-US" dirty="0"/>
              <a:t>1953-2014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numRef>
              <c:f>'[Chart in Microsoft PowerPoint]Sheet1'!$B$4:$B$65</c:f>
              <c:numCache>
                <c:formatCode>General</c:formatCode>
                <c:ptCount val="62"/>
                <c:pt idx="0">
                  <c:v>1953</c:v>
                </c:pt>
                <c:pt idx="1">
                  <c:v>1954</c:v>
                </c:pt>
                <c:pt idx="2">
                  <c:v>1955</c:v>
                </c:pt>
                <c:pt idx="3">
                  <c:v>1956</c:v>
                </c:pt>
                <c:pt idx="4">
                  <c:v>1957</c:v>
                </c:pt>
                <c:pt idx="5">
                  <c:v>1958</c:v>
                </c:pt>
                <c:pt idx="6">
                  <c:v>1959</c:v>
                </c:pt>
                <c:pt idx="7">
                  <c:v>1960</c:v>
                </c:pt>
                <c:pt idx="8">
                  <c:v>1961</c:v>
                </c:pt>
                <c:pt idx="9">
                  <c:v>1962</c:v>
                </c:pt>
                <c:pt idx="10">
                  <c:v>1963</c:v>
                </c:pt>
                <c:pt idx="11">
                  <c:v>1964</c:v>
                </c:pt>
                <c:pt idx="12">
                  <c:v>1965</c:v>
                </c:pt>
                <c:pt idx="13">
                  <c:v>1966</c:v>
                </c:pt>
                <c:pt idx="14">
                  <c:v>1967</c:v>
                </c:pt>
                <c:pt idx="15">
                  <c:v>1968</c:v>
                </c:pt>
                <c:pt idx="16">
                  <c:v>1969</c:v>
                </c:pt>
                <c:pt idx="17">
                  <c:v>1970</c:v>
                </c:pt>
                <c:pt idx="18">
                  <c:v>1971</c:v>
                </c:pt>
                <c:pt idx="19">
                  <c:v>1972</c:v>
                </c:pt>
                <c:pt idx="20">
                  <c:v>1973</c:v>
                </c:pt>
                <c:pt idx="21">
                  <c:v>1974</c:v>
                </c:pt>
                <c:pt idx="22">
                  <c:v>1975</c:v>
                </c:pt>
                <c:pt idx="23">
                  <c:v>1976</c:v>
                </c:pt>
                <c:pt idx="24">
                  <c:v>1977</c:v>
                </c:pt>
                <c:pt idx="25">
                  <c:v>1978</c:v>
                </c:pt>
                <c:pt idx="26">
                  <c:v>1979</c:v>
                </c:pt>
                <c:pt idx="27">
                  <c:v>1980</c:v>
                </c:pt>
                <c:pt idx="28">
                  <c:v>1981</c:v>
                </c:pt>
                <c:pt idx="29">
                  <c:v>1982</c:v>
                </c:pt>
                <c:pt idx="30">
                  <c:v>1983</c:v>
                </c:pt>
                <c:pt idx="31">
                  <c:v>1984</c:v>
                </c:pt>
                <c:pt idx="32">
                  <c:v>1985</c:v>
                </c:pt>
                <c:pt idx="33">
                  <c:v>1986</c:v>
                </c:pt>
                <c:pt idx="34">
                  <c:v>1987</c:v>
                </c:pt>
                <c:pt idx="35">
                  <c:v>1988</c:v>
                </c:pt>
                <c:pt idx="36">
                  <c:v>1989</c:v>
                </c:pt>
                <c:pt idx="37">
                  <c:v>1990</c:v>
                </c:pt>
                <c:pt idx="38">
                  <c:v>1991</c:v>
                </c:pt>
                <c:pt idx="39">
                  <c:v>1992</c:v>
                </c:pt>
                <c:pt idx="40">
                  <c:v>1993</c:v>
                </c:pt>
                <c:pt idx="41">
                  <c:v>1994</c:v>
                </c:pt>
                <c:pt idx="42">
                  <c:v>1995</c:v>
                </c:pt>
                <c:pt idx="43">
                  <c:v>1996</c:v>
                </c:pt>
                <c:pt idx="44">
                  <c:v>1997</c:v>
                </c:pt>
                <c:pt idx="45">
                  <c:v>1998</c:v>
                </c:pt>
                <c:pt idx="46">
                  <c:v>1999</c:v>
                </c:pt>
                <c:pt idx="47">
                  <c:v>2000</c:v>
                </c:pt>
                <c:pt idx="48">
                  <c:v>2001</c:v>
                </c:pt>
                <c:pt idx="49">
                  <c:v>2002</c:v>
                </c:pt>
                <c:pt idx="50">
                  <c:v>2003</c:v>
                </c:pt>
                <c:pt idx="51">
                  <c:v>2004</c:v>
                </c:pt>
                <c:pt idx="52">
                  <c:v>2005</c:v>
                </c:pt>
                <c:pt idx="53">
                  <c:v>2006</c:v>
                </c:pt>
                <c:pt idx="54">
                  <c:v>2007</c:v>
                </c:pt>
                <c:pt idx="55">
                  <c:v>2008</c:v>
                </c:pt>
                <c:pt idx="56">
                  <c:v>2009</c:v>
                </c:pt>
                <c:pt idx="57">
                  <c:v>2010</c:v>
                </c:pt>
                <c:pt idx="58">
                  <c:v>2011</c:v>
                </c:pt>
                <c:pt idx="59">
                  <c:v>2012</c:v>
                </c:pt>
                <c:pt idx="60">
                  <c:v>2013</c:v>
                </c:pt>
                <c:pt idx="61">
                  <c:v>2014</c:v>
                </c:pt>
              </c:numCache>
            </c:numRef>
          </c:cat>
          <c:val>
            <c:numRef>
              <c:f>'[Chart in Microsoft PowerPoint]Sheet1'!$D$4:$D$65</c:f>
              <c:numCache>
                <c:formatCode>General</c:formatCode>
                <c:ptCount val="62"/>
                <c:pt idx="0">
                  <c:v>45</c:v>
                </c:pt>
                <c:pt idx="1">
                  <c:v>71</c:v>
                </c:pt>
                <c:pt idx="2">
                  <c:v>59</c:v>
                </c:pt>
                <c:pt idx="3">
                  <c:v>72</c:v>
                </c:pt>
                <c:pt idx="4">
                  <c:v>27</c:v>
                </c:pt>
                <c:pt idx="5">
                  <c:v>45</c:v>
                </c:pt>
                <c:pt idx="6">
                  <c:v>145</c:v>
                </c:pt>
                <c:pt idx="7">
                  <c:v>164</c:v>
                </c:pt>
                <c:pt idx="8">
                  <c:v>342</c:v>
                </c:pt>
                <c:pt idx="9">
                  <c:v>263</c:v>
                </c:pt>
                <c:pt idx="10">
                  <c:v>234</c:v>
                </c:pt>
                <c:pt idx="11">
                  <c:v>163</c:v>
                </c:pt>
                <c:pt idx="12">
                  <c:v>165</c:v>
                </c:pt>
                <c:pt idx="13">
                  <c:v>183</c:v>
                </c:pt>
                <c:pt idx="14">
                  <c:v>158</c:v>
                </c:pt>
                <c:pt idx="15">
                  <c:v>112</c:v>
                </c:pt>
                <c:pt idx="16">
                  <c:v>104</c:v>
                </c:pt>
                <c:pt idx="17">
                  <c:v>110</c:v>
                </c:pt>
                <c:pt idx="18">
                  <c:v>185</c:v>
                </c:pt>
                <c:pt idx="19">
                  <c:v>189</c:v>
                </c:pt>
                <c:pt idx="20">
                  <c:v>140</c:v>
                </c:pt>
                <c:pt idx="21">
                  <c:v>133</c:v>
                </c:pt>
                <c:pt idx="22">
                  <c:v>176</c:v>
                </c:pt>
                <c:pt idx="23">
                  <c:v>205</c:v>
                </c:pt>
                <c:pt idx="24">
                  <c:v>256</c:v>
                </c:pt>
                <c:pt idx="25">
                  <c:v>449</c:v>
                </c:pt>
                <c:pt idx="26">
                  <c:v>838</c:v>
                </c:pt>
                <c:pt idx="27">
                  <c:v>644</c:v>
                </c:pt>
                <c:pt idx="28">
                  <c:v>515</c:v>
                </c:pt>
                <c:pt idx="29">
                  <c:v>536</c:v>
                </c:pt>
                <c:pt idx="30">
                  <c:v>521</c:v>
                </c:pt>
                <c:pt idx="31">
                  <c:v>526</c:v>
                </c:pt>
                <c:pt idx="32">
                  <c:v>404</c:v>
                </c:pt>
                <c:pt idx="33">
                  <c:v>274</c:v>
                </c:pt>
                <c:pt idx="34">
                  <c:v>277</c:v>
                </c:pt>
                <c:pt idx="35">
                  <c:v>267</c:v>
                </c:pt>
                <c:pt idx="36">
                  <c:v>232</c:v>
                </c:pt>
                <c:pt idx="37">
                  <c:v>117</c:v>
                </c:pt>
                <c:pt idx="38">
                  <c:v>209</c:v>
                </c:pt>
                <c:pt idx="39">
                  <c:v>182</c:v>
                </c:pt>
                <c:pt idx="40">
                  <c:v>151</c:v>
                </c:pt>
                <c:pt idx="41">
                  <c:v>79</c:v>
                </c:pt>
                <c:pt idx="42">
                  <c:v>69</c:v>
                </c:pt>
                <c:pt idx="43">
                  <c:v>78</c:v>
                </c:pt>
                <c:pt idx="44">
                  <c:v>94</c:v>
                </c:pt>
                <c:pt idx="45">
                  <c:v>116</c:v>
                </c:pt>
                <c:pt idx="46">
                  <c:v>192</c:v>
                </c:pt>
                <c:pt idx="47">
                  <c:v>550</c:v>
                </c:pt>
                <c:pt idx="48">
                  <c:v>778</c:v>
                </c:pt>
                <c:pt idx="49">
                  <c:v>740</c:v>
                </c:pt>
                <c:pt idx="50">
                  <c:v>620</c:v>
                </c:pt>
                <c:pt idx="51">
                  <c:v>534</c:v>
                </c:pt>
                <c:pt idx="52">
                  <c:v>392</c:v>
                </c:pt>
                <c:pt idx="53">
                  <c:v>351</c:v>
                </c:pt>
                <c:pt idx="54">
                  <c:v>362</c:v>
                </c:pt>
                <c:pt idx="55">
                  <c:v>391</c:v>
                </c:pt>
                <c:pt idx="56">
                  <c:v>313</c:v>
                </c:pt>
                <c:pt idx="57">
                  <c:v>322</c:v>
                </c:pt>
                <c:pt idx="58">
                  <c:v>566</c:v>
                </c:pt>
                <c:pt idx="59">
                  <c:v>273</c:v>
                </c:pt>
                <c:pt idx="60">
                  <c:v>402</c:v>
                </c:pt>
                <c:pt idx="61">
                  <c:v>504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2830336"/>
        <c:axId val="111108480"/>
      </c:barChart>
      <c:catAx>
        <c:axId val="72830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1108480"/>
        <c:crosses val="autoZero"/>
        <c:auto val="1"/>
        <c:lblAlgn val="ctr"/>
        <c:lblOffset val="100"/>
        <c:noMultiLvlLbl val="0"/>
      </c:catAx>
      <c:valAx>
        <c:axId val="111108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28303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77AC6-B00C-4762-9CB2-B3252ABEB24B}" type="datetimeFigureOut">
              <a:rPr lang="en-US" smtClean="0"/>
              <a:t>7/19/2015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C5841-2B8C-4538-B5DA-59444882B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434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i="1" dirty="0" smtClean="0"/>
              <a:t>Mitigation at the human-domestic animal-wildlife interface</a:t>
            </a:r>
            <a:r>
              <a:rPr lang="en-US" dirty="0" smtClean="0"/>
              <a:t>  is the theme of this session…and I believe that rabies--one</a:t>
            </a:r>
            <a:r>
              <a:rPr lang="en-US" baseline="0" dirty="0" smtClean="0"/>
              <a:t> of the oldest recorded zoonotic diseases—which still with us today, representing a </a:t>
            </a:r>
            <a:r>
              <a:rPr lang="en-US" baseline="0" dirty="0" err="1" smtClean="0"/>
              <a:t>publkci</a:t>
            </a:r>
            <a:r>
              <a:rPr lang="en-US" baseline="0" dirty="0" smtClean="0"/>
              <a:t> health high risk—especially in developing countries—provides an excellent example to illustrate intervention that can mitigate rabies risks associated with several important  carnivore reservoir species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49A1E9-CE93-47B3-83A6-C9E70C184030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/>
              <a:t>7/19/2015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160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/>
              <a:t>7/19/2015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088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/>
              <a:t>7/19/2015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054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704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704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03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77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4358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7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942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240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/>
              <a:t>7/19/2015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2777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3577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9315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149353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357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0"/>
            <a:ext cx="2076450" cy="5592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076950" cy="5592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3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/>
              <a:t>7/19/2015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881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/>
              <a:t>7/19/2015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312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/>
              <a:t>7/19/2015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976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/>
              <a:t>7/19/2015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387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/>
              <a:t>7/19/2015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70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/>
              <a:t>7/19/2015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269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82CA-77AC-4DCA-A3C1-9615D8C73116}" type="datetimeFigureOut">
              <a:rPr lang="en-US" smtClean="0"/>
              <a:t>7/19/2015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83B34-1F88-4214-8B2A-FCA5194931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152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682CA-77AC-4DCA-A3C1-9615D8C73116}" type="datetimeFigureOut">
              <a:rPr lang="en-US" smtClean="0"/>
              <a:t>7/19/2015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83B34-1F88-4214-8B2A-FCA51949316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143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B84682CA-77AC-4DCA-A3C1-9615D8C731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ECF83B34-1F88-4214-8B2A-FCA5194931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143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B84682CA-77AC-4DCA-A3C1-9615D8C7311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7/19/2015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ECF83B34-1F88-4214-8B2A-FCA51949316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143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Dark Teal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038" y="-52388"/>
            <a:ext cx="9236076" cy="696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0"/>
            <a:ext cx="8229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0668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6832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adeGothic Bold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adeGothic Bold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adeGothic Bold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adeGothic Bold" pitchFamily="2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adeGothic Bold" pitchFamily="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adeGothic Bold" pitchFamily="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adeGothic Bold" pitchFamily="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adeGothic 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14.jpeg"/><Relationship Id="rId5" Type="http://schemas.openxmlformats.org/officeDocument/2006/relationships/image" Target="../media/image18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13.png"/><Relationship Id="rId7" Type="http://schemas.openxmlformats.org/officeDocument/2006/relationships/image" Target="../media/image2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6076504"/>
            <a:ext cx="4147902" cy="687202"/>
          </a:xfrm>
          <a:prstGeom prst="rect">
            <a:avLst/>
          </a:prstGeom>
          <a:solidFill>
            <a:schemeClr val="accent5">
              <a:lumMod val="25000"/>
            </a:schemeClr>
          </a:solidFill>
          <a:ln>
            <a:solidFill>
              <a:schemeClr val="accent5">
                <a:lumMod val="25000"/>
              </a:schemeClr>
            </a:solidFill>
          </a:ln>
          <a:extLst/>
        </p:spPr>
      </p:pic>
      <p:sp>
        <p:nvSpPr>
          <p:cNvPr id="6" name="Rectangle 5"/>
          <p:cNvSpPr/>
          <p:nvPr/>
        </p:nvSpPr>
        <p:spPr>
          <a:xfrm>
            <a:off x="5720450" y="5013434"/>
            <a:ext cx="3194950" cy="954107"/>
          </a:xfrm>
          <a:prstGeom prst="rect">
            <a:avLst/>
          </a:prstGeom>
          <a:solidFill>
            <a:srgbClr val="D1CEB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 pitchFamily="34" charset="0"/>
              </a:rPr>
              <a:t>Dennis Slate</a:t>
            </a:r>
          </a:p>
          <a:p>
            <a:pPr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 pitchFamily="34" charset="0"/>
              </a:rPr>
              <a:t>Science Advisor</a:t>
            </a:r>
          </a:p>
          <a:p>
            <a:pPr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 pitchFamily="34" charset="0"/>
              </a:rPr>
              <a:t>USDA, APHIS, Wildlife Services</a:t>
            </a:r>
          </a:p>
          <a:p>
            <a:pPr>
              <a:defRPr/>
            </a:pPr>
            <a:r>
              <a:rPr lang="en-US" sz="1400" kern="0" dirty="0">
                <a:solidFill>
                  <a:prstClr val="black"/>
                </a:solidFill>
                <a:latin typeface="Calibri" panose="020F0502020204030204" pitchFamily="34" charset="0"/>
              </a:rPr>
              <a:t>National Rabies Management Program</a:t>
            </a:r>
          </a:p>
        </p:txBody>
      </p:sp>
      <p:pic>
        <p:nvPicPr>
          <p:cNvPr id="9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71600"/>
            <a:ext cx="4978400" cy="37338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28799" y="-76200"/>
            <a:ext cx="54891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bg1"/>
                </a:solidFill>
                <a:latin typeface="+mj-lt"/>
              </a:rPr>
              <a:t>Rabies control in </a:t>
            </a:r>
            <a:r>
              <a:rPr lang="es-ES" b="1" dirty="0" err="1">
                <a:solidFill>
                  <a:schemeClr val="bg1"/>
                </a:solidFill>
                <a:latin typeface="+mj-lt"/>
              </a:rPr>
              <a:t>small</a:t>
            </a:r>
            <a:r>
              <a:rPr lang="es-ES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b="1" dirty="0" err="1">
                <a:solidFill>
                  <a:schemeClr val="bg1"/>
                </a:solidFill>
                <a:latin typeface="+mj-lt"/>
              </a:rPr>
              <a:t>mesocarnivores</a:t>
            </a:r>
            <a:r>
              <a:rPr lang="es-ES" b="1" dirty="0">
                <a:solidFill>
                  <a:schemeClr val="bg1"/>
                </a:solidFill>
                <a:latin typeface="+mj-lt"/>
              </a:rPr>
              <a:t>, coyote and </a:t>
            </a:r>
            <a:r>
              <a:rPr lang="es-ES" b="1" dirty="0" smtClean="0">
                <a:solidFill>
                  <a:schemeClr val="bg1"/>
                </a:solidFill>
                <a:latin typeface="+mj-lt"/>
              </a:rPr>
              <a:t>gray </a:t>
            </a:r>
            <a:r>
              <a:rPr lang="es-ES" b="1" dirty="0" err="1" smtClean="0">
                <a:solidFill>
                  <a:schemeClr val="bg1"/>
                </a:solidFill>
                <a:latin typeface="+mj-lt"/>
              </a:rPr>
              <a:t>fox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52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6041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Contingency Action – May 2013</a:t>
            </a:r>
            <a:endParaRPr lang="en-US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63488"/>
            <a:ext cx="8229600" cy="5734878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DSHS partnership with Texas </a:t>
            </a:r>
            <a:r>
              <a:rPr lang="en-US" sz="28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AgriLife</a:t>
            </a:r>
            <a:r>
              <a:rPr lang="en-US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/Wildlife Services (WS)</a:t>
            </a:r>
          </a:p>
          <a:p>
            <a:r>
              <a:rPr lang="en-US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Population reduction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high-risk </a:t>
            </a: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animals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6-mile radius around case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Began 5/28/13 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 (daytime operations)</a:t>
            </a:r>
          </a:p>
          <a:p>
            <a:pPr lvl="2">
              <a:spcBef>
                <a:spcPts val="0"/>
              </a:spcBef>
            </a:pPr>
            <a:r>
              <a:rPr lang="en-US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helicopters</a:t>
            </a:r>
          </a:p>
          <a:p>
            <a:pPr lvl="2">
              <a:spcBef>
                <a:spcPts val="0"/>
              </a:spcBef>
            </a:pPr>
            <a:r>
              <a:rPr lang="en-US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fixed wing aircraft (super cubs)</a:t>
            </a:r>
          </a:p>
          <a:p>
            <a:pPr lvl="2">
              <a:spcBef>
                <a:spcPts val="0"/>
              </a:spcBef>
            </a:pPr>
            <a:r>
              <a:rPr lang="en-US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Secured permission for work on private property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DSHS (night operations)</a:t>
            </a:r>
          </a:p>
          <a:p>
            <a:pPr lvl="2">
              <a:spcBef>
                <a:spcPts val="0"/>
              </a:spcBef>
            </a:pPr>
            <a:r>
              <a:rPr lang="en-US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Three 2-person teams</a:t>
            </a:r>
          </a:p>
        </p:txBody>
      </p:sp>
    </p:spTree>
    <p:extLst>
      <p:ext uri="{BB962C8B-B14F-4D97-AF65-F5344CB8AC3E}">
        <p14:creationId xmlns:p14="http://schemas.microsoft.com/office/powerpoint/2010/main" val="232247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038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Contingency Action – June 2013, January 2014, January 2015</a:t>
            </a:r>
            <a:endParaRPr lang="en-US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003367"/>
            <a:ext cx="8229600" cy="4122796"/>
          </a:xfrm>
        </p:spPr>
        <p:txBody>
          <a:bodyPr>
            <a:norm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 of 235,000 </a:t>
            </a:r>
            <a:r>
              <a:rPr lang="en-US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Raboral</a:t>
            </a: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V-RG vaccine </a:t>
            </a:r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aits in sachet</a:t>
            </a:r>
            <a:endParaRPr lang="en-US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25-mile radius around case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2,500 mi</a:t>
            </a:r>
            <a:r>
              <a:rPr lang="en-US" baseline="30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5-county area</a:t>
            </a:r>
          </a:p>
          <a:p>
            <a:pPr lvl="2"/>
            <a:r>
              <a:rPr lang="en-US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Concho, McCulloch, Menard, Mason, and Coleman Counties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 </a:t>
            </a:r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baits/mi</a:t>
            </a:r>
            <a:r>
              <a:rPr lang="en-US" baseline="30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(increased from 64 baits/mi</a:t>
            </a:r>
            <a:r>
              <a:rPr lang="en-US" baseline="30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7439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t="3158" r="4611" b="4730"/>
          <a:stretch/>
        </p:blipFill>
        <p:spPr bwMode="auto">
          <a:xfrm>
            <a:off x="160186" y="59634"/>
            <a:ext cx="8838306" cy="6748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2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Enhanced Surveillance</a:t>
            </a:r>
            <a:endParaRPr lang="en-US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5" t="10505" r="3247" b="3782"/>
          <a:stretch/>
        </p:blipFill>
        <p:spPr>
          <a:xfrm>
            <a:off x="498765" y="939337"/>
            <a:ext cx="8146471" cy="575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8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3"/>
          <p:cNvSpPr txBox="1">
            <a:spLocks noChangeArrowheads="1"/>
          </p:cNvSpPr>
          <p:nvPr/>
        </p:nvSpPr>
        <p:spPr bwMode="auto">
          <a:xfrm>
            <a:off x="1671638" y="228600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>
              <a:solidFill>
                <a:srgbClr val="FFFF00"/>
              </a:solidFill>
            </a:endParaRPr>
          </a:p>
        </p:txBody>
      </p:sp>
      <p:sp>
        <p:nvSpPr>
          <p:cNvPr id="45059" name="Rectangle 4"/>
          <p:cNvSpPr>
            <a:spLocks noChangeArrowheads="1"/>
          </p:cNvSpPr>
          <p:nvPr/>
        </p:nvSpPr>
        <p:spPr bwMode="auto">
          <a:xfrm>
            <a:off x="685800" y="228600"/>
            <a:ext cx="77724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4000">
              <a:solidFill>
                <a:srgbClr val="1F497D"/>
              </a:solidFill>
            </a:endParaRPr>
          </a:p>
        </p:txBody>
      </p:sp>
      <p:sp>
        <p:nvSpPr>
          <p:cNvPr id="45060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242047" y="0"/>
            <a:ext cx="8700247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000" b="1" dirty="0" smtClean="0">
                <a:solidFill>
                  <a:srgbClr val="FFFF00"/>
                </a:solidFill>
              </a:rPr>
              <a:t>2015 ORV Bait Distribution Areas</a:t>
            </a:r>
            <a:endParaRPr lang="en-US" altLang="en-US" dirty="0" smtClean="0"/>
          </a:p>
        </p:txBody>
      </p:sp>
      <p:grpSp>
        <p:nvGrpSpPr>
          <p:cNvPr id="2" name="Group 1"/>
          <p:cNvGrpSpPr/>
          <p:nvPr/>
        </p:nvGrpSpPr>
        <p:grpSpPr>
          <a:xfrm>
            <a:off x="1502833" y="901728"/>
            <a:ext cx="6138334" cy="5863137"/>
            <a:chOff x="1502833" y="901728"/>
            <a:chExt cx="6138334" cy="5863137"/>
          </a:xfrm>
        </p:grpSpPr>
        <p:pic>
          <p:nvPicPr>
            <p:cNvPr id="6146" name="Picture 2" descr="http://www.dshs.state.tx.us/uploadedImages/Content/Prevention_and_Preparedness/IDCU/health/zoonosis/mapping/maps/orvp2015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502833" y="901728"/>
              <a:ext cx="6138334" cy="58631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591" y="5505103"/>
              <a:ext cx="2171794" cy="8856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1179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0674646"/>
              </p:ext>
            </p:extLst>
          </p:nvPr>
        </p:nvGraphicFramePr>
        <p:xfrm>
          <a:off x="76200" y="533400"/>
          <a:ext cx="89916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Picture 2" descr="skunk 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04800"/>
            <a:ext cx="2286000" cy="35103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8151258" y="6237739"/>
            <a:ext cx="59029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ORV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8590209" y="5718220"/>
            <a:ext cx="0" cy="5110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1998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268375"/>
            <a:ext cx="7772400" cy="160019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Baits per Zone 2015</a:t>
            </a:r>
            <a: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57200" y="1798983"/>
            <a:ext cx="8686800" cy="4850295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Skunk Expanded Study Area	</a:t>
            </a:r>
            <a:r>
              <a:rPr lang="en-US" sz="28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     1,430,700</a:t>
            </a:r>
            <a:endParaRPr lang="en-US" sz="28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8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150 and 300 baits/mi</a:t>
            </a:r>
            <a:r>
              <a:rPr lang="en-US" sz="2800" b="1" baseline="30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l"/>
            <a:r>
              <a:rPr lang="en-US" sz="28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Gray </a:t>
            </a:r>
            <a:r>
              <a:rPr lang="en-US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Fox Contingency		</a:t>
            </a:r>
            <a:r>
              <a:rPr lang="en-US" sz="28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8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235,200</a:t>
            </a:r>
            <a:endParaRPr lang="en-US" sz="28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100 baits/mi</a:t>
            </a:r>
            <a:r>
              <a:rPr lang="en-US" sz="2800" b="1" baseline="30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2800" b="1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8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Border Maintenance			       1,034,700</a:t>
            </a:r>
          </a:p>
          <a:p>
            <a:pPr algn="l"/>
            <a:r>
              <a:rPr lang="en-US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(Del Rio					554,000)</a:t>
            </a:r>
          </a:p>
          <a:p>
            <a:pPr algn="l"/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(Alpine					201,100)</a:t>
            </a:r>
          </a:p>
          <a:p>
            <a:pPr algn="l"/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(Zapata 					205,600)</a:t>
            </a:r>
          </a:p>
          <a:p>
            <a:pPr algn="l"/>
            <a:r>
              <a:rPr lang="en-US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(Helicopter/hand baiting		  74,000)</a:t>
            </a:r>
          </a:p>
          <a:p>
            <a:pPr algn="l"/>
            <a:r>
              <a:rPr lang="en-US" sz="2800" b="1" u="sng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64 </a:t>
            </a:r>
            <a:r>
              <a:rPr lang="en-US" sz="2800" b="1" u="sng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baits/mi</a:t>
            </a:r>
            <a:r>
              <a:rPr lang="en-US" sz="2800" b="1" u="sng" baseline="30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						</a:t>
            </a:r>
            <a:endParaRPr lang="en-US" sz="2800" b="1" u="sng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sz="28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8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Total	       2,700,600</a:t>
            </a:r>
            <a:endParaRPr lang="en-US" sz="28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5" descr="texas flag in state of texas sha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1031875" cy="1158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946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85800" y="242888"/>
            <a:ext cx="777240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 smtClean="0">
                <a:solidFill>
                  <a:srgbClr val="FFFF00"/>
                </a:solidFill>
              </a:rPr>
              <a:t>2016 ORVP</a:t>
            </a:r>
            <a:endParaRPr lang="en-US" altLang="en-US" dirty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10" y="1172509"/>
            <a:ext cx="7410781" cy="567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44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VP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6858000" cy="495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9270" y="405274"/>
            <a:ext cx="8746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Oral </a:t>
            </a:r>
            <a:r>
              <a:rPr lang="en-US" sz="36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Rabies Vaccination Program</a:t>
            </a:r>
            <a:endParaRPr lang="en-US" sz="3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46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38400" y="0"/>
            <a:ext cx="5410200" cy="11430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rgbClr val="FFFF00"/>
                </a:solidFill>
              </a:rPr>
              <a:t>Oral Rabies Vaccination Program</a:t>
            </a:r>
            <a:br>
              <a:rPr lang="en-US" sz="2400" b="1" dirty="0" smtClean="0">
                <a:solidFill>
                  <a:srgbClr val="FFFF00"/>
                </a:solidFill>
              </a:rPr>
            </a:br>
            <a:r>
              <a:rPr lang="en-US" sz="2400" b="1" dirty="0" smtClean="0">
                <a:solidFill>
                  <a:srgbClr val="FFFF00"/>
                </a:solidFill>
              </a:rPr>
              <a:t>1995-2002</a:t>
            </a:r>
          </a:p>
        </p:txBody>
      </p:sp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968375" y="313531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1995</a:t>
            </a:r>
          </a:p>
        </p:txBody>
      </p:sp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203575" y="313531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1996</a:t>
            </a:r>
          </a:p>
        </p:txBody>
      </p:sp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5438775" y="313531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1997</a:t>
            </a: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7673975" y="3135313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1998</a:t>
            </a:r>
          </a:p>
        </p:txBody>
      </p:sp>
      <p:sp>
        <p:nvSpPr>
          <p:cNvPr id="2056" name="Text Box 7"/>
          <p:cNvSpPr txBox="1">
            <a:spLocks noChangeArrowheads="1"/>
          </p:cNvSpPr>
          <p:nvPr/>
        </p:nvSpPr>
        <p:spPr bwMode="auto">
          <a:xfrm>
            <a:off x="968375" y="54864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1999</a:t>
            </a:r>
          </a:p>
        </p:txBody>
      </p:sp>
      <p:sp>
        <p:nvSpPr>
          <p:cNvPr id="2057" name="Text Box 8"/>
          <p:cNvSpPr txBox="1">
            <a:spLocks noChangeArrowheads="1"/>
          </p:cNvSpPr>
          <p:nvPr/>
        </p:nvSpPr>
        <p:spPr bwMode="auto">
          <a:xfrm>
            <a:off x="3203575" y="54864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2000</a:t>
            </a:r>
          </a:p>
        </p:txBody>
      </p:sp>
      <p:sp>
        <p:nvSpPr>
          <p:cNvPr id="2058" name="Text Box 9"/>
          <p:cNvSpPr txBox="1">
            <a:spLocks noChangeArrowheads="1"/>
          </p:cNvSpPr>
          <p:nvPr/>
        </p:nvSpPr>
        <p:spPr bwMode="auto">
          <a:xfrm>
            <a:off x="5438775" y="54864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2001</a:t>
            </a:r>
          </a:p>
        </p:txBody>
      </p:sp>
      <p:sp>
        <p:nvSpPr>
          <p:cNvPr id="2059" name="Text Box 10"/>
          <p:cNvSpPr txBox="1">
            <a:spLocks noChangeArrowheads="1"/>
          </p:cNvSpPr>
          <p:nvPr/>
        </p:nvSpPr>
        <p:spPr bwMode="auto">
          <a:xfrm>
            <a:off x="7673975" y="54864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2002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968375" y="5920740"/>
            <a:ext cx="2477294" cy="731520"/>
            <a:chOff x="968375" y="5920740"/>
            <a:chExt cx="2477294" cy="731520"/>
          </a:xfrm>
        </p:grpSpPr>
        <p:sp>
          <p:nvSpPr>
            <p:cNvPr id="2" name="Rectangle 1"/>
            <p:cNvSpPr/>
            <p:nvPr/>
          </p:nvSpPr>
          <p:spPr>
            <a:xfrm>
              <a:off x="968375" y="5920740"/>
              <a:ext cx="2477294" cy="731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66"/>
                </a:solidFill>
              </a:endParaRPr>
            </a:p>
          </p:txBody>
        </p:sp>
        <p:sp>
          <p:nvSpPr>
            <p:cNvPr id="2071" name="Rectangle 12"/>
            <p:cNvSpPr>
              <a:spLocks noChangeArrowheads="1"/>
            </p:cNvSpPr>
            <p:nvPr/>
          </p:nvSpPr>
          <p:spPr bwMode="auto">
            <a:xfrm>
              <a:off x="1143000" y="6370638"/>
              <a:ext cx="304800" cy="152400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2072" name="Rectangle 13"/>
            <p:cNvSpPr>
              <a:spLocks noChangeArrowheads="1"/>
            </p:cNvSpPr>
            <p:nvPr/>
          </p:nvSpPr>
          <p:spPr bwMode="auto">
            <a:xfrm>
              <a:off x="1143000" y="6065838"/>
              <a:ext cx="304800" cy="152400"/>
            </a:xfrm>
            <a:prstGeom prst="rect">
              <a:avLst/>
            </a:prstGeom>
            <a:solidFill>
              <a:srgbClr val="0066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2073" name="Text Box 14"/>
            <p:cNvSpPr txBox="1">
              <a:spLocks noChangeArrowheads="1"/>
            </p:cNvSpPr>
            <p:nvPr/>
          </p:nvSpPr>
          <p:spPr bwMode="auto">
            <a:xfrm>
              <a:off x="1524000" y="6019800"/>
              <a:ext cx="1814513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rgbClr val="000066"/>
                  </a:solidFill>
                  <a:latin typeface="Arial" charset="0"/>
                </a:rPr>
                <a:t>Gray Fox Vaccination Zone</a:t>
              </a:r>
            </a:p>
          </p:txBody>
        </p:sp>
        <p:sp>
          <p:nvSpPr>
            <p:cNvPr id="2074" name="Text Box 15"/>
            <p:cNvSpPr txBox="1">
              <a:spLocks noChangeArrowheads="1"/>
            </p:cNvSpPr>
            <p:nvPr/>
          </p:nvSpPr>
          <p:spPr bwMode="auto">
            <a:xfrm>
              <a:off x="1524000" y="6324600"/>
              <a:ext cx="1697038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rgbClr val="000066"/>
                  </a:solidFill>
                  <a:latin typeface="Arial" charset="0"/>
                </a:rPr>
                <a:t>Coyote Vaccination Zone</a:t>
              </a:r>
            </a:p>
          </p:txBody>
        </p:sp>
      </p:grpSp>
      <p:sp>
        <p:nvSpPr>
          <p:cNvPr id="2061" name="Rectangle 16"/>
          <p:cNvSpPr>
            <a:spLocks noChangeArrowheads="1"/>
          </p:cNvSpPr>
          <p:nvPr/>
        </p:nvSpPr>
        <p:spPr bwMode="auto">
          <a:xfrm rot="-1614533">
            <a:off x="7526338" y="4440238"/>
            <a:ext cx="133350" cy="77787"/>
          </a:xfrm>
          <a:prstGeom prst="rect">
            <a:avLst/>
          </a:prstGeom>
          <a:solidFill>
            <a:srgbClr val="CC3300">
              <a:alpha val="50195"/>
            </a:srgb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62" name="Picture 17" descr="1996Zon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524000"/>
            <a:ext cx="2166938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8" descr="1997Zon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25588"/>
            <a:ext cx="2166938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19" descr="1998Zone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24000"/>
            <a:ext cx="2166938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5" name="Picture 20" descr="1999Zones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6200"/>
            <a:ext cx="2157413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6" name="Picture 21" descr="1995Zone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2162175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7" name="Picture 22" descr="2000Zones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86200"/>
            <a:ext cx="2166938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8" name="Picture 23" descr="2001Zones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86200"/>
            <a:ext cx="2166938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9" name="Picture 24" descr="2002Zones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775" y="3886200"/>
            <a:ext cx="2166938" cy="165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0" name="Picture 25" descr="Small USDA_LOGO_Colo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57200"/>
            <a:ext cx="9144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olor_DSHS_H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25" y="422359"/>
            <a:ext cx="1412874" cy="55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346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968375" y="31242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2003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197225" y="31242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2004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11775" y="31242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2005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7550150" y="31242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2006</a:t>
            </a:r>
          </a:p>
        </p:txBody>
      </p:sp>
      <p:sp>
        <p:nvSpPr>
          <p:cNvPr id="3080" name="Text Box 12"/>
          <p:cNvSpPr txBox="1">
            <a:spLocks noChangeArrowheads="1"/>
          </p:cNvSpPr>
          <p:nvPr/>
        </p:nvSpPr>
        <p:spPr bwMode="auto">
          <a:xfrm>
            <a:off x="958850" y="53403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 dirty="0">
                <a:solidFill>
                  <a:srgbClr val="FFFF00"/>
                </a:solidFill>
                <a:latin typeface="Arial" charset="0"/>
              </a:rPr>
              <a:t>2007</a:t>
            </a:r>
          </a:p>
        </p:txBody>
      </p:sp>
      <p:sp>
        <p:nvSpPr>
          <p:cNvPr id="3081" name="Text Box 13"/>
          <p:cNvSpPr txBox="1">
            <a:spLocks noChangeArrowheads="1"/>
          </p:cNvSpPr>
          <p:nvPr/>
        </p:nvSpPr>
        <p:spPr bwMode="auto">
          <a:xfrm>
            <a:off x="3121025" y="534035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2008</a:t>
            </a:r>
          </a:p>
        </p:txBody>
      </p:sp>
      <p:pic>
        <p:nvPicPr>
          <p:cNvPr id="3082" name="Picture 14" descr="2003Zone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3525"/>
            <a:ext cx="2057400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5" descr="2004Zone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1535113"/>
            <a:ext cx="2085975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6" descr="2005Zone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388" y="1535113"/>
            <a:ext cx="2057400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7" descr="2006Zones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524000"/>
            <a:ext cx="2057400" cy="157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8" descr="2007Zones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6338"/>
            <a:ext cx="2057400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9" descr="2008Zones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733800"/>
            <a:ext cx="2133600" cy="163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21" descr="Small USDA_LOGO_Colo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57200"/>
            <a:ext cx="9144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22" descr="2009_Zones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66390" y="3716338"/>
            <a:ext cx="2081242" cy="165258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1" name="Rectangle 23"/>
          <p:cNvSpPr>
            <a:spLocks noChangeArrowheads="1"/>
          </p:cNvSpPr>
          <p:nvPr/>
        </p:nvSpPr>
        <p:spPr bwMode="auto">
          <a:xfrm>
            <a:off x="5334000" y="53340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FF00"/>
                </a:solidFill>
                <a:latin typeface="Arial" charset="0"/>
              </a:rPr>
              <a:t>2009</a:t>
            </a:r>
          </a:p>
        </p:txBody>
      </p:sp>
      <p:pic>
        <p:nvPicPr>
          <p:cNvPr id="3092" name="Picture 24" descr="2010"/>
          <p:cNvPicPr>
            <a:picLocks noChangeAspect="1" noChangeArrowheads="1"/>
          </p:cNvPicPr>
          <p:nvPr/>
        </p:nvPicPr>
        <p:blipFill rotWithShape="1">
          <a:blip r:embed="rId10" cstate="print">
            <a:clrChange>
              <a:clrFrom>
                <a:srgbClr val="FFFFBE"/>
              </a:clrFrom>
              <a:clrTo>
                <a:srgbClr val="FFFFB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82267" y="3629550"/>
            <a:ext cx="2126122" cy="173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3" name="Text Box 26"/>
          <p:cNvSpPr txBox="1">
            <a:spLocks noChangeArrowheads="1"/>
          </p:cNvSpPr>
          <p:nvPr/>
        </p:nvSpPr>
        <p:spPr bwMode="auto">
          <a:xfrm>
            <a:off x="7423150" y="5334000"/>
            <a:ext cx="577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400" b="1">
                <a:solidFill>
                  <a:srgbClr val="FFFF00"/>
                </a:solidFill>
                <a:latin typeface="Arial" charset="0"/>
              </a:rPr>
              <a:t>2010</a:t>
            </a:r>
          </a:p>
        </p:txBody>
      </p:sp>
      <p:sp>
        <p:nvSpPr>
          <p:cNvPr id="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38400" y="0"/>
            <a:ext cx="5410200" cy="1143000"/>
          </a:xfrm>
        </p:spPr>
        <p:txBody>
          <a:bodyPr/>
          <a:lstStyle/>
          <a:p>
            <a:pPr eaLnBrk="1" hangingPunct="1"/>
            <a:r>
              <a:rPr lang="en-US" sz="2400" b="1" dirty="0" smtClean="0">
                <a:solidFill>
                  <a:srgbClr val="FFFF00"/>
                </a:solidFill>
              </a:rPr>
              <a:t>Oral Rabies Vaccination Program</a:t>
            </a:r>
            <a:br>
              <a:rPr lang="en-US" sz="2400" b="1" dirty="0" smtClean="0">
                <a:solidFill>
                  <a:srgbClr val="FFFF00"/>
                </a:solidFill>
              </a:rPr>
            </a:br>
            <a:r>
              <a:rPr lang="en-US" sz="2400" b="1" dirty="0" smtClean="0">
                <a:solidFill>
                  <a:srgbClr val="FFFF00"/>
                </a:solidFill>
              </a:rPr>
              <a:t>2003 - 2010</a:t>
            </a:r>
          </a:p>
        </p:txBody>
      </p:sp>
      <p:pic>
        <p:nvPicPr>
          <p:cNvPr id="34" name="Picture 2" descr="Color_DSHS_H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25" y="422359"/>
            <a:ext cx="1412874" cy="55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Group 34"/>
          <p:cNvGrpSpPr/>
          <p:nvPr/>
        </p:nvGrpSpPr>
        <p:grpSpPr>
          <a:xfrm>
            <a:off x="968375" y="5920740"/>
            <a:ext cx="2477294" cy="731520"/>
            <a:chOff x="968375" y="5920740"/>
            <a:chExt cx="2477294" cy="731520"/>
          </a:xfrm>
        </p:grpSpPr>
        <p:sp>
          <p:nvSpPr>
            <p:cNvPr id="36" name="Rectangle 35"/>
            <p:cNvSpPr/>
            <p:nvPr/>
          </p:nvSpPr>
          <p:spPr>
            <a:xfrm>
              <a:off x="968375" y="5920740"/>
              <a:ext cx="2477294" cy="731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66"/>
                </a:solidFill>
              </a:endParaRPr>
            </a:p>
          </p:txBody>
        </p:sp>
        <p:sp>
          <p:nvSpPr>
            <p:cNvPr id="37" name="Rectangle 12"/>
            <p:cNvSpPr>
              <a:spLocks noChangeArrowheads="1"/>
            </p:cNvSpPr>
            <p:nvPr/>
          </p:nvSpPr>
          <p:spPr bwMode="auto">
            <a:xfrm>
              <a:off x="1143000" y="6370638"/>
              <a:ext cx="304800" cy="152400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38" name="Rectangle 13"/>
            <p:cNvSpPr>
              <a:spLocks noChangeArrowheads="1"/>
            </p:cNvSpPr>
            <p:nvPr/>
          </p:nvSpPr>
          <p:spPr bwMode="auto">
            <a:xfrm>
              <a:off x="1143000" y="6065838"/>
              <a:ext cx="304800" cy="152400"/>
            </a:xfrm>
            <a:prstGeom prst="rect">
              <a:avLst/>
            </a:prstGeom>
            <a:solidFill>
              <a:srgbClr val="0066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39" name="Text Box 14"/>
            <p:cNvSpPr txBox="1">
              <a:spLocks noChangeArrowheads="1"/>
            </p:cNvSpPr>
            <p:nvPr/>
          </p:nvSpPr>
          <p:spPr bwMode="auto">
            <a:xfrm>
              <a:off x="1524000" y="6019800"/>
              <a:ext cx="1814513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rgbClr val="000066"/>
                  </a:solidFill>
                  <a:latin typeface="Arial" charset="0"/>
                </a:rPr>
                <a:t>Gray Fox Vaccination Zone</a:t>
              </a:r>
            </a:p>
          </p:txBody>
        </p:sp>
        <p:sp>
          <p:nvSpPr>
            <p:cNvPr id="40" name="Text Box 15"/>
            <p:cNvSpPr txBox="1">
              <a:spLocks noChangeArrowheads="1"/>
            </p:cNvSpPr>
            <p:nvPr/>
          </p:nvSpPr>
          <p:spPr bwMode="auto">
            <a:xfrm>
              <a:off x="1524000" y="6324600"/>
              <a:ext cx="1697038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rgbClr val="000066"/>
                  </a:solidFill>
                  <a:latin typeface="Arial" charset="0"/>
                </a:rPr>
                <a:t>Coyote Vaccination Zone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063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03716" y="1428604"/>
            <a:ext cx="2082019" cy="1778711"/>
            <a:chOff x="203716" y="1428604"/>
            <a:chExt cx="2082019" cy="1778711"/>
          </a:xfrm>
        </p:grpSpPr>
        <p:pic>
          <p:nvPicPr>
            <p:cNvPr id="4099" name="Picture 4" descr="2011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BE"/>
                </a:clrFrom>
                <a:clrTo>
                  <a:srgbClr val="FFFFB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03716" y="1428604"/>
              <a:ext cx="2082019" cy="1691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" name="Text Box 5"/>
            <p:cNvSpPr txBox="1">
              <a:spLocks noChangeArrowheads="1"/>
            </p:cNvSpPr>
            <p:nvPr/>
          </p:nvSpPr>
          <p:spPr bwMode="auto">
            <a:xfrm>
              <a:off x="743365" y="2902515"/>
              <a:ext cx="57785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 b="1" dirty="0">
                  <a:solidFill>
                    <a:srgbClr val="FFFF00"/>
                  </a:solidFill>
                  <a:latin typeface="Arial" charset="0"/>
                </a:rPr>
                <a:t>2011</a:t>
              </a:r>
            </a:p>
          </p:txBody>
        </p:sp>
      </p:grpSp>
      <p:pic>
        <p:nvPicPr>
          <p:cNvPr id="4101" name="Picture 6" descr="Small USDA_LOGO_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57200"/>
            <a:ext cx="9144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2286000" y="228600"/>
            <a:ext cx="54864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  <a:latin typeface="Arial" charset="0"/>
              </a:rPr>
              <a:t>Oral Rabies Vaccination Program</a:t>
            </a:r>
            <a:br>
              <a:rPr lang="en-US" sz="2400" b="1" dirty="0">
                <a:solidFill>
                  <a:srgbClr val="FFFF00"/>
                </a:solidFill>
                <a:latin typeface="Arial" charset="0"/>
              </a:rPr>
            </a:br>
            <a:r>
              <a:rPr lang="en-US" sz="2400" b="1" dirty="0" smtClean="0">
                <a:solidFill>
                  <a:srgbClr val="FFFF00"/>
                </a:solidFill>
                <a:latin typeface="Arial" charset="0"/>
              </a:rPr>
              <a:t>2011-2015</a:t>
            </a:r>
            <a:endParaRPr lang="en-US" sz="2400" b="1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3074" name="Picture 2" descr="Color_DSHS_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85" y="474894"/>
            <a:ext cx="146543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5182928" y="1941222"/>
            <a:ext cx="2477294" cy="731520"/>
            <a:chOff x="968375" y="5920740"/>
            <a:chExt cx="2477294" cy="731520"/>
          </a:xfrm>
        </p:grpSpPr>
        <p:sp>
          <p:nvSpPr>
            <p:cNvPr id="19" name="Rectangle 18"/>
            <p:cNvSpPr/>
            <p:nvPr/>
          </p:nvSpPr>
          <p:spPr>
            <a:xfrm>
              <a:off x="968375" y="5920740"/>
              <a:ext cx="2477294" cy="7315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66"/>
                </a:solidFill>
              </a:endParaRPr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1143000" y="6370638"/>
              <a:ext cx="304800" cy="152400"/>
            </a:xfrm>
            <a:prstGeom prst="rect">
              <a:avLst/>
            </a:prstGeom>
            <a:solidFill>
              <a:srgbClr val="FF00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1143000" y="6065838"/>
              <a:ext cx="304800" cy="152400"/>
            </a:xfrm>
            <a:prstGeom prst="rect">
              <a:avLst/>
            </a:prstGeom>
            <a:solidFill>
              <a:srgbClr val="0066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1524000" y="6019800"/>
              <a:ext cx="1814513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rgbClr val="000066"/>
                  </a:solidFill>
                  <a:latin typeface="Arial" charset="0"/>
                </a:rPr>
                <a:t>Gray Fox Vaccination Zone</a:t>
              </a:r>
            </a:p>
          </p:txBody>
        </p:sp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1524000" y="6324600"/>
              <a:ext cx="1697038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000" b="1" dirty="0">
                  <a:solidFill>
                    <a:srgbClr val="000066"/>
                  </a:solidFill>
                  <a:latin typeface="Arial" charset="0"/>
                </a:rPr>
                <a:t>Coyote Vaccination Zone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345704" y="5801097"/>
            <a:ext cx="2477294" cy="948837"/>
            <a:chOff x="3204383" y="5801097"/>
            <a:chExt cx="2477294" cy="948837"/>
          </a:xfrm>
        </p:grpSpPr>
        <p:sp>
          <p:nvSpPr>
            <p:cNvPr id="31" name="Rectangle 30"/>
            <p:cNvSpPr/>
            <p:nvPr/>
          </p:nvSpPr>
          <p:spPr>
            <a:xfrm>
              <a:off x="3204383" y="5801097"/>
              <a:ext cx="2477294" cy="9488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66"/>
                </a:solidFill>
              </a:endParaRPr>
            </a:p>
          </p:txBody>
        </p:sp>
        <p:sp>
          <p:nvSpPr>
            <p:cNvPr id="32" name="Rectangle 12"/>
            <p:cNvSpPr>
              <a:spLocks noChangeArrowheads="1"/>
            </p:cNvSpPr>
            <p:nvPr/>
          </p:nvSpPr>
          <p:spPr bwMode="auto">
            <a:xfrm>
              <a:off x="3379008" y="6226057"/>
              <a:ext cx="304800" cy="152400"/>
            </a:xfrm>
            <a:prstGeom prst="rect">
              <a:avLst/>
            </a:prstGeom>
            <a:solidFill>
              <a:srgbClr val="FF9900">
                <a:alpha val="49804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3379008" y="5921257"/>
              <a:ext cx="304800" cy="152400"/>
            </a:xfrm>
            <a:prstGeom prst="rect">
              <a:avLst/>
            </a:prstGeom>
            <a:solidFill>
              <a:srgbClr val="0066FF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34" name="Text Box 14"/>
            <p:cNvSpPr txBox="1">
              <a:spLocks noChangeArrowheads="1"/>
            </p:cNvSpPr>
            <p:nvPr/>
          </p:nvSpPr>
          <p:spPr bwMode="auto">
            <a:xfrm>
              <a:off x="3746148" y="5875219"/>
              <a:ext cx="1755609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000" b="1" dirty="0" smtClean="0">
                  <a:solidFill>
                    <a:srgbClr val="000066"/>
                  </a:solidFill>
                  <a:latin typeface="Arial" charset="0"/>
                </a:rPr>
                <a:t>Border Maintenance </a:t>
              </a:r>
              <a:r>
                <a:rPr lang="en-US" sz="1000" b="1" dirty="0">
                  <a:solidFill>
                    <a:srgbClr val="000066"/>
                  </a:solidFill>
                  <a:latin typeface="Arial" charset="0"/>
                </a:rPr>
                <a:t>Zone</a:t>
              </a:r>
            </a:p>
          </p:txBody>
        </p:sp>
        <p:sp>
          <p:nvSpPr>
            <p:cNvPr id="35" name="Text Box 15"/>
            <p:cNvSpPr txBox="1">
              <a:spLocks noChangeArrowheads="1"/>
            </p:cNvSpPr>
            <p:nvPr/>
          </p:nvSpPr>
          <p:spPr bwMode="auto">
            <a:xfrm>
              <a:off x="3746148" y="6180019"/>
              <a:ext cx="1564852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000" b="1" dirty="0" smtClean="0">
                  <a:solidFill>
                    <a:srgbClr val="000066"/>
                  </a:solidFill>
                  <a:latin typeface="Arial" charset="0"/>
                </a:rPr>
                <a:t>Fox Contingency </a:t>
              </a:r>
              <a:r>
                <a:rPr lang="en-US" sz="1000" b="1" dirty="0">
                  <a:solidFill>
                    <a:srgbClr val="000066"/>
                  </a:solidFill>
                  <a:latin typeface="Arial" charset="0"/>
                </a:rPr>
                <a:t>Zone</a:t>
              </a:r>
            </a:p>
          </p:txBody>
        </p:sp>
        <p:sp>
          <p:nvSpPr>
            <p:cNvPr id="37" name="Text Box 15"/>
            <p:cNvSpPr txBox="1">
              <a:spLocks noChangeArrowheads="1"/>
            </p:cNvSpPr>
            <p:nvPr/>
          </p:nvSpPr>
          <p:spPr bwMode="auto">
            <a:xfrm>
              <a:off x="3746148" y="6465427"/>
              <a:ext cx="1348446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000" b="1" dirty="0" smtClean="0">
                  <a:solidFill>
                    <a:srgbClr val="000066"/>
                  </a:solidFill>
                  <a:latin typeface="Arial" charset="0"/>
                </a:rPr>
                <a:t>Skunk Study Areas</a:t>
              </a:r>
              <a:endParaRPr lang="en-US" sz="1000" b="1" dirty="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38" name="Rectangle 13"/>
            <p:cNvSpPr>
              <a:spLocks noChangeArrowheads="1"/>
            </p:cNvSpPr>
            <p:nvPr/>
          </p:nvSpPr>
          <p:spPr bwMode="auto">
            <a:xfrm>
              <a:off x="3379008" y="6512337"/>
              <a:ext cx="304800" cy="152400"/>
            </a:xfrm>
            <a:prstGeom prst="rect">
              <a:avLst/>
            </a:prstGeom>
            <a:solidFill>
              <a:srgbClr val="66FF66">
                <a:alpha val="49804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en-US">
                <a:solidFill>
                  <a:srgbClr val="FFFF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269379" y="1415990"/>
            <a:ext cx="2235883" cy="1792913"/>
            <a:chOff x="2269379" y="1415990"/>
            <a:chExt cx="2235883" cy="1792913"/>
          </a:xfrm>
        </p:grpSpPr>
        <p:sp>
          <p:nvSpPr>
            <p:cNvPr id="4105" name="Text Box 5"/>
            <p:cNvSpPr txBox="1">
              <a:spLocks noChangeArrowheads="1"/>
            </p:cNvSpPr>
            <p:nvPr/>
          </p:nvSpPr>
          <p:spPr bwMode="auto">
            <a:xfrm>
              <a:off x="2949265" y="2900928"/>
              <a:ext cx="582613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 b="1" dirty="0">
                  <a:solidFill>
                    <a:srgbClr val="FFFF00"/>
                  </a:solidFill>
                  <a:latin typeface="Arial" charset="0"/>
                </a:rPr>
                <a:t>2012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BE"/>
                </a:clrFrom>
                <a:clrTo>
                  <a:srgbClr val="FFFFB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9379" y="1415990"/>
              <a:ext cx="2235883" cy="1712730"/>
            </a:xfrm>
            <a:prstGeom prst="rect">
              <a:avLst/>
            </a:prstGeom>
          </p:spPr>
        </p:pic>
      </p:grpSp>
      <p:grpSp>
        <p:nvGrpSpPr>
          <p:cNvPr id="40" name="Group 39"/>
          <p:cNvGrpSpPr/>
          <p:nvPr/>
        </p:nvGrpSpPr>
        <p:grpSpPr>
          <a:xfrm>
            <a:off x="93798" y="3497015"/>
            <a:ext cx="2898744" cy="2224862"/>
            <a:chOff x="999915" y="3461624"/>
            <a:chExt cx="2898744" cy="2224862"/>
          </a:xfrm>
        </p:grpSpPr>
        <p:sp>
          <p:nvSpPr>
            <p:cNvPr id="16" name="Text Box 5"/>
            <p:cNvSpPr txBox="1">
              <a:spLocks noChangeArrowheads="1"/>
            </p:cNvSpPr>
            <p:nvPr/>
          </p:nvSpPr>
          <p:spPr bwMode="auto">
            <a:xfrm>
              <a:off x="1849141" y="5378511"/>
              <a:ext cx="582613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400" b="1" dirty="0">
                  <a:solidFill>
                    <a:srgbClr val="FFFF00"/>
                  </a:solidFill>
                  <a:latin typeface="Arial" charset="0"/>
                </a:rPr>
                <a:t>2013</a:t>
              </a:r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BE"/>
                </a:clrFrom>
                <a:clrTo>
                  <a:srgbClr val="FFFFB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915" y="3461624"/>
              <a:ext cx="2898744" cy="2220495"/>
            </a:xfrm>
            <a:prstGeom prst="rect">
              <a:avLst/>
            </a:prstGeom>
          </p:spPr>
        </p:pic>
      </p:grpSp>
      <p:grpSp>
        <p:nvGrpSpPr>
          <p:cNvPr id="42" name="Group 41"/>
          <p:cNvGrpSpPr/>
          <p:nvPr/>
        </p:nvGrpSpPr>
        <p:grpSpPr>
          <a:xfrm>
            <a:off x="3121867" y="3498130"/>
            <a:ext cx="2901535" cy="2222632"/>
            <a:chOff x="3404509" y="3495335"/>
            <a:chExt cx="2901535" cy="2222632"/>
          </a:xfrm>
        </p:grpSpPr>
        <p:sp>
          <p:nvSpPr>
            <p:cNvPr id="15" name="Text Box 5"/>
            <p:cNvSpPr txBox="1">
              <a:spLocks noChangeArrowheads="1"/>
            </p:cNvSpPr>
            <p:nvPr/>
          </p:nvSpPr>
          <p:spPr bwMode="auto">
            <a:xfrm>
              <a:off x="4280895" y="5378511"/>
              <a:ext cx="582613" cy="307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000066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8C001B"/>
                </a:buClr>
                <a:buChar char="•"/>
                <a:defRPr sz="2400">
                  <a:solidFill>
                    <a:srgbClr val="8C001B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200">
                  <a:solidFill>
                    <a:srgbClr val="000066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8C001B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>
                  <a:solidFill>
                    <a:srgbClr val="000066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000066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000066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000066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000066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dirty="0">
                  <a:solidFill>
                    <a:srgbClr val="FFFF00"/>
                  </a:solidFill>
                </a:rPr>
                <a:t>2014</a:t>
              </a:r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BE"/>
                </a:clrFrom>
                <a:clrTo>
                  <a:srgbClr val="FFFFB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4509" y="3495335"/>
              <a:ext cx="2901535" cy="2222632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/>
        </p:nvGrpSpPr>
        <p:grpSpPr>
          <a:xfrm>
            <a:off x="6143188" y="3498450"/>
            <a:ext cx="2900699" cy="2221992"/>
            <a:chOff x="5852233" y="3512601"/>
            <a:chExt cx="2900699" cy="2221992"/>
          </a:xfrm>
        </p:grpSpPr>
        <p:sp>
          <p:nvSpPr>
            <p:cNvPr id="45" name="Text Box 5"/>
            <p:cNvSpPr txBox="1">
              <a:spLocks noChangeArrowheads="1"/>
            </p:cNvSpPr>
            <p:nvPr/>
          </p:nvSpPr>
          <p:spPr bwMode="auto">
            <a:xfrm>
              <a:off x="6712649" y="5378511"/>
              <a:ext cx="582211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000066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8C001B"/>
                </a:buClr>
                <a:buChar char="•"/>
                <a:defRPr sz="2400">
                  <a:solidFill>
                    <a:srgbClr val="8C001B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200">
                  <a:solidFill>
                    <a:srgbClr val="000066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8C001B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>
                  <a:solidFill>
                    <a:srgbClr val="000066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000066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000066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000066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000066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400" b="1" dirty="0" smtClean="0">
                  <a:solidFill>
                    <a:srgbClr val="FFFF00"/>
                  </a:solidFill>
                </a:rPr>
                <a:t>2015</a:t>
              </a:r>
              <a:endParaRPr lang="en-US" altLang="en-US" sz="1400" b="1" dirty="0">
                <a:solidFill>
                  <a:srgbClr val="FFFF00"/>
                </a:solidFill>
              </a:endParaRPr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BE"/>
                </a:clrFrom>
                <a:clrTo>
                  <a:srgbClr val="FFFFB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2233" y="3512601"/>
              <a:ext cx="2900699" cy="22219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7736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448887"/>
            <a:ext cx="9138019" cy="5963095"/>
            <a:chOff x="0" y="448887"/>
            <a:chExt cx="9138019" cy="596309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48887"/>
              <a:ext cx="9138019" cy="59630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5-Point Star 6"/>
            <p:cNvSpPr>
              <a:spLocks noChangeAspect="1"/>
            </p:cNvSpPr>
            <p:nvPr/>
          </p:nvSpPr>
          <p:spPr>
            <a:xfrm>
              <a:off x="3034505" y="1565412"/>
              <a:ext cx="144118" cy="144118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5-Point Star 9"/>
            <p:cNvSpPr>
              <a:spLocks noChangeAspect="1"/>
            </p:cNvSpPr>
            <p:nvPr/>
          </p:nvSpPr>
          <p:spPr>
            <a:xfrm>
              <a:off x="3363386" y="3944177"/>
              <a:ext cx="144118" cy="144118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87736" y="1490872"/>
              <a:ext cx="173566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Coyote ORVP Begins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15786" y="3889486"/>
              <a:ext cx="14888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Fox ORVP Begins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24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07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6" descr="Small USDA_LOGO_Col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57200"/>
            <a:ext cx="914400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7"/>
          <p:cNvSpPr>
            <a:spLocks noChangeArrowheads="1"/>
          </p:cNvSpPr>
          <p:nvPr/>
        </p:nvSpPr>
        <p:spPr bwMode="auto">
          <a:xfrm>
            <a:off x="2286000" y="228600"/>
            <a:ext cx="5486400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FFFF00"/>
                </a:solidFill>
                <a:latin typeface="Arial" charset="0"/>
              </a:rPr>
              <a:t>Oral Rabies Vaccination Program</a:t>
            </a:r>
            <a:br>
              <a:rPr lang="en-US" sz="2400" b="1" dirty="0">
                <a:solidFill>
                  <a:srgbClr val="FFFF00"/>
                </a:solidFill>
                <a:latin typeface="Arial" charset="0"/>
              </a:rPr>
            </a:br>
            <a:r>
              <a:rPr lang="en-US" sz="2400" b="1" dirty="0" smtClean="0">
                <a:solidFill>
                  <a:srgbClr val="FFFF00"/>
                </a:solidFill>
                <a:latin typeface="Arial" charset="0"/>
              </a:rPr>
              <a:t>Doses of Vaccine, 1995-2015</a:t>
            </a:r>
            <a:endParaRPr lang="en-US" sz="2400" b="1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3074" name="Picture 2" descr="Color_DSHS_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85" y="474894"/>
            <a:ext cx="146543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97" y="1227921"/>
            <a:ext cx="8486819" cy="5379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736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http://www.dshs.state.tx.us/uploadedImages/Content/Prevention_and_Preparedness/IDCU/disease/rabies/maps/2013/varia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89" y="0"/>
            <a:ext cx="89748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2991677" y="3279914"/>
            <a:ext cx="9784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69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radeGothic Bold"/>
        <a:ea typeface=""/>
        <a:cs typeface=""/>
      </a:majorFont>
      <a:minorFont>
        <a:latin typeface="Trade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1522</TotalTime>
  <Words>286</Words>
  <Application>Microsoft Office PowerPoint</Application>
  <PresentationFormat>On-screen Show (4:3)</PresentationFormat>
  <Paragraphs>79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Office Theme</vt:lpstr>
      <vt:lpstr>21_Office Theme</vt:lpstr>
      <vt:lpstr>23_Office Theme</vt:lpstr>
      <vt:lpstr>Default Design</vt:lpstr>
      <vt:lpstr>PowerPoint Presentation</vt:lpstr>
      <vt:lpstr>PowerPoint Presentation</vt:lpstr>
      <vt:lpstr>Oral Rabies Vaccination Program 1995-2002</vt:lpstr>
      <vt:lpstr>Oral Rabies Vaccination Program 2003 - 2010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Contingency Action – May 2013</vt:lpstr>
      <vt:lpstr>Contingency Action – June 2013, January 2014, January 2015</vt:lpstr>
      <vt:lpstr>PowerPoint Presentation</vt:lpstr>
      <vt:lpstr>Enhanced Surveillance</vt:lpstr>
      <vt:lpstr>2015 ORV Bait Distribution Areas</vt:lpstr>
      <vt:lpstr>PowerPoint Presentation</vt:lpstr>
      <vt:lpstr>Baits per Zone 2015 </vt:lpstr>
      <vt:lpstr>PowerPoint Presentation</vt:lpstr>
    </vt:vector>
  </TitlesOfParts>
  <Company>DSHS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Oertli,Ernest (DSHS)</dc:creator>
  <cp:lastModifiedBy>Slate, Dennis - APHIS</cp:lastModifiedBy>
  <cp:revision>110</cp:revision>
  <cp:lastPrinted>2015-05-14T18:04:55Z</cp:lastPrinted>
  <dcterms:created xsi:type="dcterms:W3CDTF">2012-12-07T13:14:52Z</dcterms:created>
  <dcterms:modified xsi:type="dcterms:W3CDTF">2015-07-20T03:54:35Z</dcterms:modified>
</cp:coreProperties>
</file>