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31"/>
  </p:notesMasterIdLst>
  <p:sldIdLst>
    <p:sldId id="257" r:id="rId4"/>
    <p:sldId id="260" r:id="rId5"/>
    <p:sldId id="285" r:id="rId6"/>
    <p:sldId id="262" r:id="rId7"/>
    <p:sldId id="267" r:id="rId8"/>
    <p:sldId id="266" r:id="rId9"/>
    <p:sldId id="268" r:id="rId10"/>
    <p:sldId id="269" r:id="rId11"/>
    <p:sldId id="270" r:id="rId12"/>
    <p:sldId id="271" r:id="rId13"/>
    <p:sldId id="272" r:id="rId14"/>
    <p:sldId id="273" r:id="rId15"/>
    <p:sldId id="274" r:id="rId16"/>
    <p:sldId id="275" r:id="rId17"/>
    <p:sldId id="276" r:id="rId18"/>
    <p:sldId id="277" r:id="rId19"/>
    <p:sldId id="278" r:id="rId20"/>
    <p:sldId id="286" r:id="rId21"/>
    <p:sldId id="279" r:id="rId22"/>
    <p:sldId id="280" r:id="rId23"/>
    <p:sldId id="281" r:id="rId24"/>
    <p:sldId id="282" r:id="rId25"/>
    <p:sldId id="283" r:id="rId26"/>
    <p:sldId id="287" r:id="rId27"/>
    <p:sldId id="289" r:id="rId28"/>
    <p:sldId id="288" r:id="rId29"/>
    <p:sldId id="259" r:id="rId30"/>
  </p:sldIdLst>
  <p:sldSz cx="9144000" cy="6858000" type="screen4x3"/>
  <p:notesSz cx="9296400" cy="7010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Estilo oscuro 2 - Énfasis 5/Énfasis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55" autoAdjust="0"/>
    <p:restoredTop sz="94660"/>
  </p:normalViewPr>
  <p:slideViewPr>
    <p:cSldViewPr snapToGrid="0">
      <p:cViewPr varScale="1">
        <p:scale>
          <a:sx n="113" d="100"/>
          <a:sy n="113" d="100"/>
        </p:scale>
        <p:origin x="169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BCD209-D7FE-4B70-A3A2-734E79CA3DD4}"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s-MX"/>
        </a:p>
      </dgm:t>
    </dgm:pt>
    <dgm:pt modelId="{41291A7F-FA8F-4511-8270-9DAABA99E1EF}">
      <dgm:prSet phldrT="[Texto]"/>
      <dgm:spPr>
        <a:solidFill>
          <a:srgbClr val="FF0000"/>
        </a:solidFill>
      </dgm:spPr>
      <dgm:t>
        <a:bodyPr/>
        <a:lstStyle/>
        <a:p>
          <a:r>
            <a:rPr lang="es-MX" dirty="0" err="1" smtClean="0"/>
            <a:t>PAE’s</a:t>
          </a:r>
          <a:endParaRPr lang="es-MX" dirty="0"/>
        </a:p>
      </dgm:t>
    </dgm:pt>
    <dgm:pt modelId="{5262FD92-F07D-467E-97D5-42A1AAA07E4F}" type="parTrans" cxnId="{BBF2C257-5658-441C-ABC7-92C2CA5E62B1}">
      <dgm:prSet/>
      <dgm:spPr/>
      <dgm:t>
        <a:bodyPr/>
        <a:lstStyle/>
        <a:p>
          <a:endParaRPr lang="es-MX"/>
        </a:p>
      </dgm:t>
    </dgm:pt>
    <dgm:pt modelId="{26C04A2E-BA40-422D-8C70-317B0F5C91A1}" type="sibTrans" cxnId="{BBF2C257-5658-441C-ABC7-92C2CA5E62B1}">
      <dgm:prSet/>
      <dgm:spPr>
        <a:solidFill>
          <a:schemeClr val="tx1"/>
        </a:solidFill>
      </dgm:spPr>
      <dgm:t>
        <a:bodyPr/>
        <a:lstStyle/>
        <a:p>
          <a:endParaRPr lang="es-MX"/>
        </a:p>
      </dgm:t>
    </dgm:pt>
    <dgm:pt modelId="{8A166F2B-DBF9-4263-8FD9-B8BBD88CD7B0}">
      <dgm:prSet phldrT="[Texto]"/>
      <dgm:spPr>
        <a:solidFill>
          <a:srgbClr val="00B050"/>
        </a:solidFill>
      </dgm:spPr>
      <dgm:t>
        <a:bodyPr/>
        <a:lstStyle/>
        <a:p>
          <a:r>
            <a:rPr lang="es-MX" dirty="0" smtClean="0"/>
            <a:t>SIAFFASPE</a:t>
          </a:r>
          <a:endParaRPr lang="es-MX" dirty="0"/>
        </a:p>
      </dgm:t>
    </dgm:pt>
    <dgm:pt modelId="{83BA8452-EF56-43C7-9D53-410DBF2C2B3D}" type="parTrans" cxnId="{B8697D20-55CC-42B7-B5AB-8388B6A3DEA1}">
      <dgm:prSet/>
      <dgm:spPr/>
      <dgm:t>
        <a:bodyPr/>
        <a:lstStyle/>
        <a:p>
          <a:endParaRPr lang="es-MX"/>
        </a:p>
      </dgm:t>
    </dgm:pt>
    <dgm:pt modelId="{62AAD424-E9DF-4884-BB02-D6F1017B888C}" type="sibTrans" cxnId="{B8697D20-55CC-42B7-B5AB-8388B6A3DEA1}">
      <dgm:prSet/>
      <dgm:spPr>
        <a:solidFill>
          <a:schemeClr val="tx1"/>
        </a:solidFill>
      </dgm:spPr>
      <dgm:t>
        <a:bodyPr/>
        <a:lstStyle/>
        <a:p>
          <a:endParaRPr lang="es-MX"/>
        </a:p>
      </dgm:t>
    </dgm:pt>
    <dgm:pt modelId="{6CF7D047-2D67-4B4A-A706-9843E0813E92}">
      <dgm:prSet phldrT="[Texto]"/>
      <dgm:spPr>
        <a:solidFill>
          <a:schemeClr val="bg1">
            <a:lumMod val="65000"/>
          </a:schemeClr>
        </a:solidFill>
      </dgm:spPr>
      <dgm:t>
        <a:bodyPr/>
        <a:lstStyle/>
        <a:p>
          <a:r>
            <a:rPr lang="es-MX" dirty="0" smtClean="0"/>
            <a:t>PAT</a:t>
          </a:r>
          <a:endParaRPr lang="es-MX" dirty="0"/>
        </a:p>
      </dgm:t>
    </dgm:pt>
    <dgm:pt modelId="{8A63FF3C-3049-4175-BD8C-0DF7FD269F01}" type="parTrans" cxnId="{F7C265C7-68BF-4F52-BBBE-2205056D4F98}">
      <dgm:prSet/>
      <dgm:spPr/>
      <dgm:t>
        <a:bodyPr/>
        <a:lstStyle/>
        <a:p>
          <a:endParaRPr lang="es-MX"/>
        </a:p>
      </dgm:t>
    </dgm:pt>
    <dgm:pt modelId="{E385C7E8-530F-40D9-9E34-A91F472D6BD3}" type="sibTrans" cxnId="{F7C265C7-68BF-4F52-BBBE-2205056D4F98}">
      <dgm:prSet/>
      <dgm:spPr>
        <a:solidFill>
          <a:schemeClr val="tx1"/>
        </a:solidFill>
      </dgm:spPr>
      <dgm:t>
        <a:bodyPr/>
        <a:lstStyle/>
        <a:p>
          <a:endParaRPr lang="es-MX"/>
        </a:p>
      </dgm:t>
    </dgm:pt>
    <dgm:pt modelId="{428B2A54-764D-4FA1-BCEA-A40560F60A8B}" type="pres">
      <dgm:prSet presAssocID="{E3BCD209-D7FE-4B70-A3A2-734E79CA3DD4}" presName="Name0" presStyleCnt="0">
        <dgm:presLayoutVars>
          <dgm:dir/>
          <dgm:resizeHandles val="exact"/>
        </dgm:presLayoutVars>
      </dgm:prSet>
      <dgm:spPr/>
      <dgm:t>
        <a:bodyPr/>
        <a:lstStyle/>
        <a:p>
          <a:endParaRPr lang="es-MX"/>
        </a:p>
      </dgm:t>
    </dgm:pt>
    <dgm:pt modelId="{0DF0A19E-D344-44DD-BA80-38DFBA55AAAF}" type="pres">
      <dgm:prSet presAssocID="{41291A7F-FA8F-4511-8270-9DAABA99E1EF}" presName="node" presStyleLbl="node1" presStyleIdx="0" presStyleCnt="3">
        <dgm:presLayoutVars>
          <dgm:bulletEnabled val="1"/>
        </dgm:presLayoutVars>
      </dgm:prSet>
      <dgm:spPr/>
      <dgm:t>
        <a:bodyPr/>
        <a:lstStyle/>
        <a:p>
          <a:endParaRPr lang="es-MX"/>
        </a:p>
      </dgm:t>
    </dgm:pt>
    <dgm:pt modelId="{BFF34F38-2ED9-4F4C-878B-DED7005A9D6C}" type="pres">
      <dgm:prSet presAssocID="{26C04A2E-BA40-422D-8C70-317B0F5C91A1}" presName="sibTrans" presStyleLbl="sibTrans2D1" presStyleIdx="0" presStyleCnt="3"/>
      <dgm:spPr/>
      <dgm:t>
        <a:bodyPr/>
        <a:lstStyle/>
        <a:p>
          <a:endParaRPr lang="es-MX"/>
        </a:p>
      </dgm:t>
    </dgm:pt>
    <dgm:pt modelId="{3485FB27-E6A6-458F-B2A9-CB7C09D32CAA}" type="pres">
      <dgm:prSet presAssocID="{26C04A2E-BA40-422D-8C70-317B0F5C91A1}" presName="connectorText" presStyleLbl="sibTrans2D1" presStyleIdx="0" presStyleCnt="3"/>
      <dgm:spPr/>
      <dgm:t>
        <a:bodyPr/>
        <a:lstStyle/>
        <a:p>
          <a:endParaRPr lang="es-MX"/>
        </a:p>
      </dgm:t>
    </dgm:pt>
    <dgm:pt modelId="{5DF0854E-38C6-439E-8A20-D26B888F7D09}" type="pres">
      <dgm:prSet presAssocID="{8A166F2B-DBF9-4263-8FD9-B8BBD88CD7B0}" presName="node" presStyleLbl="node1" presStyleIdx="1" presStyleCnt="3">
        <dgm:presLayoutVars>
          <dgm:bulletEnabled val="1"/>
        </dgm:presLayoutVars>
      </dgm:prSet>
      <dgm:spPr/>
      <dgm:t>
        <a:bodyPr/>
        <a:lstStyle/>
        <a:p>
          <a:endParaRPr lang="es-MX"/>
        </a:p>
      </dgm:t>
    </dgm:pt>
    <dgm:pt modelId="{8ED66D25-CA5B-4459-AB3A-32199839B556}" type="pres">
      <dgm:prSet presAssocID="{62AAD424-E9DF-4884-BB02-D6F1017B888C}" presName="sibTrans" presStyleLbl="sibTrans2D1" presStyleIdx="1" presStyleCnt="3"/>
      <dgm:spPr/>
      <dgm:t>
        <a:bodyPr/>
        <a:lstStyle/>
        <a:p>
          <a:endParaRPr lang="es-MX"/>
        </a:p>
      </dgm:t>
    </dgm:pt>
    <dgm:pt modelId="{1E6C0E6A-2956-42BC-A295-1004C937063F}" type="pres">
      <dgm:prSet presAssocID="{62AAD424-E9DF-4884-BB02-D6F1017B888C}" presName="connectorText" presStyleLbl="sibTrans2D1" presStyleIdx="1" presStyleCnt="3"/>
      <dgm:spPr/>
      <dgm:t>
        <a:bodyPr/>
        <a:lstStyle/>
        <a:p>
          <a:endParaRPr lang="es-MX"/>
        </a:p>
      </dgm:t>
    </dgm:pt>
    <dgm:pt modelId="{BD1A4921-EE6C-4039-9280-AA87E3AAC100}" type="pres">
      <dgm:prSet presAssocID="{6CF7D047-2D67-4B4A-A706-9843E0813E92}" presName="node" presStyleLbl="node1" presStyleIdx="2" presStyleCnt="3">
        <dgm:presLayoutVars>
          <dgm:bulletEnabled val="1"/>
        </dgm:presLayoutVars>
      </dgm:prSet>
      <dgm:spPr/>
      <dgm:t>
        <a:bodyPr/>
        <a:lstStyle/>
        <a:p>
          <a:endParaRPr lang="es-MX"/>
        </a:p>
      </dgm:t>
    </dgm:pt>
    <dgm:pt modelId="{43F2058F-248C-4236-85AA-87042F8B5721}" type="pres">
      <dgm:prSet presAssocID="{E385C7E8-530F-40D9-9E34-A91F472D6BD3}" presName="sibTrans" presStyleLbl="sibTrans2D1" presStyleIdx="2" presStyleCnt="3"/>
      <dgm:spPr/>
      <dgm:t>
        <a:bodyPr/>
        <a:lstStyle/>
        <a:p>
          <a:endParaRPr lang="es-MX"/>
        </a:p>
      </dgm:t>
    </dgm:pt>
    <dgm:pt modelId="{248319DF-04A5-4494-BADE-90F96E7C75C9}" type="pres">
      <dgm:prSet presAssocID="{E385C7E8-530F-40D9-9E34-A91F472D6BD3}" presName="connectorText" presStyleLbl="sibTrans2D1" presStyleIdx="2" presStyleCnt="3"/>
      <dgm:spPr/>
      <dgm:t>
        <a:bodyPr/>
        <a:lstStyle/>
        <a:p>
          <a:endParaRPr lang="es-MX"/>
        </a:p>
      </dgm:t>
    </dgm:pt>
  </dgm:ptLst>
  <dgm:cxnLst>
    <dgm:cxn modelId="{F7C265C7-68BF-4F52-BBBE-2205056D4F98}" srcId="{E3BCD209-D7FE-4B70-A3A2-734E79CA3DD4}" destId="{6CF7D047-2D67-4B4A-A706-9843E0813E92}" srcOrd="2" destOrd="0" parTransId="{8A63FF3C-3049-4175-BD8C-0DF7FD269F01}" sibTransId="{E385C7E8-530F-40D9-9E34-A91F472D6BD3}"/>
    <dgm:cxn modelId="{82CCB39B-2916-49A1-8E77-FE104582D706}" type="presOf" srcId="{6CF7D047-2D67-4B4A-A706-9843E0813E92}" destId="{BD1A4921-EE6C-4039-9280-AA87E3AAC100}" srcOrd="0" destOrd="0" presId="urn:microsoft.com/office/officeart/2005/8/layout/cycle7"/>
    <dgm:cxn modelId="{603D8CAB-4BC8-43AB-A1C6-FAACA1762178}" type="presOf" srcId="{E3BCD209-D7FE-4B70-A3A2-734E79CA3DD4}" destId="{428B2A54-764D-4FA1-BCEA-A40560F60A8B}" srcOrd="0" destOrd="0" presId="urn:microsoft.com/office/officeart/2005/8/layout/cycle7"/>
    <dgm:cxn modelId="{40F6797E-6E09-4DD2-BC61-8EF88B898DB6}" type="presOf" srcId="{62AAD424-E9DF-4884-BB02-D6F1017B888C}" destId="{1E6C0E6A-2956-42BC-A295-1004C937063F}" srcOrd="1" destOrd="0" presId="urn:microsoft.com/office/officeart/2005/8/layout/cycle7"/>
    <dgm:cxn modelId="{766F0D98-CD59-4B1C-9F08-DE11AF505A07}" type="presOf" srcId="{62AAD424-E9DF-4884-BB02-D6F1017B888C}" destId="{8ED66D25-CA5B-4459-AB3A-32199839B556}" srcOrd="0" destOrd="0" presId="urn:microsoft.com/office/officeart/2005/8/layout/cycle7"/>
    <dgm:cxn modelId="{155937C1-7964-4F1B-B486-399E59C23AD6}" type="presOf" srcId="{26C04A2E-BA40-422D-8C70-317B0F5C91A1}" destId="{BFF34F38-2ED9-4F4C-878B-DED7005A9D6C}" srcOrd="0" destOrd="0" presId="urn:microsoft.com/office/officeart/2005/8/layout/cycle7"/>
    <dgm:cxn modelId="{F4391C20-B35D-4DBE-B4F1-4FC5062BB815}" type="presOf" srcId="{41291A7F-FA8F-4511-8270-9DAABA99E1EF}" destId="{0DF0A19E-D344-44DD-BA80-38DFBA55AAAF}" srcOrd="0" destOrd="0" presId="urn:microsoft.com/office/officeart/2005/8/layout/cycle7"/>
    <dgm:cxn modelId="{90536C97-E264-453E-8826-4DC3234C9DA9}" type="presOf" srcId="{8A166F2B-DBF9-4263-8FD9-B8BBD88CD7B0}" destId="{5DF0854E-38C6-439E-8A20-D26B888F7D09}" srcOrd="0" destOrd="0" presId="urn:microsoft.com/office/officeart/2005/8/layout/cycle7"/>
    <dgm:cxn modelId="{B8697D20-55CC-42B7-B5AB-8388B6A3DEA1}" srcId="{E3BCD209-D7FE-4B70-A3A2-734E79CA3DD4}" destId="{8A166F2B-DBF9-4263-8FD9-B8BBD88CD7B0}" srcOrd="1" destOrd="0" parTransId="{83BA8452-EF56-43C7-9D53-410DBF2C2B3D}" sibTransId="{62AAD424-E9DF-4884-BB02-D6F1017B888C}"/>
    <dgm:cxn modelId="{10818DE1-9477-4FE5-BAB7-021C27916489}" type="presOf" srcId="{26C04A2E-BA40-422D-8C70-317B0F5C91A1}" destId="{3485FB27-E6A6-458F-B2A9-CB7C09D32CAA}" srcOrd="1" destOrd="0" presId="urn:microsoft.com/office/officeart/2005/8/layout/cycle7"/>
    <dgm:cxn modelId="{BBF2C257-5658-441C-ABC7-92C2CA5E62B1}" srcId="{E3BCD209-D7FE-4B70-A3A2-734E79CA3DD4}" destId="{41291A7F-FA8F-4511-8270-9DAABA99E1EF}" srcOrd="0" destOrd="0" parTransId="{5262FD92-F07D-467E-97D5-42A1AAA07E4F}" sibTransId="{26C04A2E-BA40-422D-8C70-317B0F5C91A1}"/>
    <dgm:cxn modelId="{83684573-16FC-4725-AE1B-6E83130ACA5F}" type="presOf" srcId="{E385C7E8-530F-40D9-9E34-A91F472D6BD3}" destId="{43F2058F-248C-4236-85AA-87042F8B5721}" srcOrd="0" destOrd="0" presId="urn:microsoft.com/office/officeart/2005/8/layout/cycle7"/>
    <dgm:cxn modelId="{95E1C67A-DF0E-4281-9105-F8D448AD3816}" type="presOf" srcId="{E385C7E8-530F-40D9-9E34-A91F472D6BD3}" destId="{248319DF-04A5-4494-BADE-90F96E7C75C9}" srcOrd="1" destOrd="0" presId="urn:microsoft.com/office/officeart/2005/8/layout/cycle7"/>
    <dgm:cxn modelId="{EDAB0B02-8222-47FD-8B4D-DAACE2268117}" type="presParOf" srcId="{428B2A54-764D-4FA1-BCEA-A40560F60A8B}" destId="{0DF0A19E-D344-44DD-BA80-38DFBA55AAAF}" srcOrd="0" destOrd="0" presId="urn:microsoft.com/office/officeart/2005/8/layout/cycle7"/>
    <dgm:cxn modelId="{FBFDFA3B-7575-44F3-A5DD-879A505138A0}" type="presParOf" srcId="{428B2A54-764D-4FA1-BCEA-A40560F60A8B}" destId="{BFF34F38-2ED9-4F4C-878B-DED7005A9D6C}" srcOrd="1" destOrd="0" presId="urn:microsoft.com/office/officeart/2005/8/layout/cycle7"/>
    <dgm:cxn modelId="{E8A3C034-D905-4550-A311-2CEA7AB4FF75}" type="presParOf" srcId="{BFF34F38-2ED9-4F4C-878B-DED7005A9D6C}" destId="{3485FB27-E6A6-458F-B2A9-CB7C09D32CAA}" srcOrd="0" destOrd="0" presId="urn:microsoft.com/office/officeart/2005/8/layout/cycle7"/>
    <dgm:cxn modelId="{6539C520-2B7C-4556-AFAA-305FF8D4DB9C}" type="presParOf" srcId="{428B2A54-764D-4FA1-BCEA-A40560F60A8B}" destId="{5DF0854E-38C6-439E-8A20-D26B888F7D09}" srcOrd="2" destOrd="0" presId="urn:microsoft.com/office/officeart/2005/8/layout/cycle7"/>
    <dgm:cxn modelId="{A0B0882F-5051-42A1-9CA8-3770EAD5E84D}" type="presParOf" srcId="{428B2A54-764D-4FA1-BCEA-A40560F60A8B}" destId="{8ED66D25-CA5B-4459-AB3A-32199839B556}" srcOrd="3" destOrd="0" presId="urn:microsoft.com/office/officeart/2005/8/layout/cycle7"/>
    <dgm:cxn modelId="{FF414482-4334-4F91-9AB4-C5D538A401B8}" type="presParOf" srcId="{8ED66D25-CA5B-4459-AB3A-32199839B556}" destId="{1E6C0E6A-2956-42BC-A295-1004C937063F}" srcOrd="0" destOrd="0" presId="urn:microsoft.com/office/officeart/2005/8/layout/cycle7"/>
    <dgm:cxn modelId="{F687C1F3-FE51-4EF2-BEC5-D46A2F48E1C1}" type="presParOf" srcId="{428B2A54-764D-4FA1-BCEA-A40560F60A8B}" destId="{BD1A4921-EE6C-4039-9280-AA87E3AAC100}" srcOrd="4" destOrd="0" presId="urn:microsoft.com/office/officeart/2005/8/layout/cycle7"/>
    <dgm:cxn modelId="{7A0F2DA6-2F68-4063-B2E4-BCF712A5C9EA}" type="presParOf" srcId="{428B2A54-764D-4FA1-BCEA-A40560F60A8B}" destId="{43F2058F-248C-4236-85AA-87042F8B5721}" srcOrd="5" destOrd="0" presId="urn:microsoft.com/office/officeart/2005/8/layout/cycle7"/>
    <dgm:cxn modelId="{6B1B7915-B21E-4CD0-B0EC-C2879A3176DC}" type="presParOf" srcId="{43F2058F-248C-4236-85AA-87042F8B5721}" destId="{248319DF-04A5-4494-BADE-90F96E7C75C9}" srcOrd="0" destOrd="0" presId="urn:microsoft.com/office/officeart/2005/8/layout/cycle7"/>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BCD209-D7FE-4B70-A3A2-734E79CA3DD4}"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s-MX"/>
        </a:p>
      </dgm:t>
    </dgm:pt>
    <dgm:pt modelId="{428B2A54-764D-4FA1-BCEA-A40560F60A8B}" type="pres">
      <dgm:prSet presAssocID="{E3BCD209-D7FE-4B70-A3A2-734E79CA3DD4}" presName="Name0" presStyleCnt="0">
        <dgm:presLayoutVars>
          <dgm:dir/>
          <dgm:resizeHandles val="exact"/>
        </dgm:presLayoutVars>
      </dgm:prSet>
      <dgm:spPr/>
      <dgm:t>
        <a:bodyPr/>
        <a:lstStyle/>
        <a:p>
          <a:endParaRPr lang="es-MX"/>
        </a:p>
      </dgm:t>
    </dgm:pt>
  </dgm:ptLst>
  <dgm:cxnLst>
    <dgm:cxn modelId="{2C300DF1-5D6E-4E31-B460-038702464274}" type="presOf" srcId="{E3BCD209-D7FE-4B70-A3A2-734E79CA3DD4}" destId="{428B2A54-764D-4FA1-BCEA-A40560F60A8B}" srcOrd="0" destOrd="0" presId="urn:microsoft.com/office/officeart/2005/8/layout/cycle7"/>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F0A19E-D344-44DD-BA80-38DFBA55AAAF}">
      <dsp:nvSpPr>
        <dsp:cNvPr id="0" name=""/>
        <dsp:cNvSpPr/>
      </dsp:nvSpPr>
      <dsp:spPr>
        <a:xfrm>
          <a:off x="1995785" y="1179"/>
          <a:ext cx="2104429" cy="1052214"/>
        </a:xfrm>
        <a:prstGeom prst="roundRect">
          <a:avLst>
            <a:gd name="adj" fmla="val 1000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err="1" smtClean="0"/>
            <a:t>PAE’s</a:t>
          </a:r>
          <a:endParaRPr lang="es-MX" sz="3300" kern="1200" dirty="0"/>
        </a:p>
      </dsp:txBody>
      <dsp:txXfrm>
        <a:off x="2026603" y="31997"/>
        <a:ext cx="2042793" cy="990578"/>
      </dsp:txXfrm>
    </dsp:sp>
    <dsp:sp modelId="{BFF34F38-2ED9-4F4C-878B-DED7005A9D6C}">
      <dsp:nvSpPr>
        <dsp:cNvPr id="0" name=""/>
        <dsp:cNvSpPr/>
      </dsp:nvSpPr>
      <dsp:spPr>
        <a:xfrm rot="3600000">
          <a:off x="3368523" y="1847862"/>
          <a:ext cx="1096445" cy="368275"/>
        </a:xfrm>
        <a:prstGeom prst="lef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a:off x="3479006" y="1921517"/>
        <a:ext cx="875480" cy="220965"/>
      </dsp:txXfrm>
    </dsp:sp>
    <dsp:sp modelId="{5DF0854E-38C6-439E-8A20-D26B888F7D09}">
      <dsp:nvSpPr>
        <dsp:cNvPr id="0" name=""/>
        <dsp:cNvSpPr/>
      </dsp:nvSpPr>
      <dsp:spPr>
        <a:xfrm>
          <a:off x="3733278" y="3010605"/>
          <a:ext cx="2104429" cy="1052214"/>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SIAFFASPE</a:t>
          </a:r>
          <a:endParaRPr lang="es-MX" sz="3300" kern="1200" dirty="0"/>
        </a:p>
      </dsp:txBody>
      <dsp:txXfrm>
        <a:off x="3764096" y="3041423"/>
        <a:ext cx="2042793" cy="990578"/>
      </dsp:txXfrm>
    </dsp:sp>
    <dsp:sp modelId="{8ED66D25-CA5B-4459-AB3A-32199839B556}">
      <dsp:nvSpPr>
        <dsp:cNvPr id="0" name=""/>
        <dsp:cNvSpPr/>
      </dsp:nvSpPr>
      <dsp:spPr>
        <a:xfrm rot="10800000">
          <a:off x="2499777" y="3352575"/>
          <a:ext cx="1096445" cy="368275"/>
        </a:xfrm>
        <a:prstGeom prst="lef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rot="10800000">
        <a:off x="2610259" y="3426230"/>
        <a:ext cx="875480" cy="220965"/>
      </dsp:txXfrm>
    </dsp:sp>
    <dsp:sp modelId="{BD1A4921-EE6C-4039-9280-AA87E3AAC100}">
      <dsp:nvSpPr>
        <dsp:cNvPr id="0" name=""/>
        <dsp:cNvSpPr/>
      </dsp:nvSpPr>
      <dsp:spPr>
        <a:xfrm>
          <a:off x="258291" y="3010605"/>
          <a:ext cx="2104429" cy="1052214"/>
        </a:xfrm>
        <a:prstGeom prst="roundRect">
          <a:avLst>
            <a:gd name="adj" fmla="val 10000"/>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s-MX" sz="3300" kern="1200" dirty="0" smtClean="0"/>
            <a:t>PAT</a:t>
          </a:r>
          <a:endParaRPr lang="es-MX" sz="3300" kern="1200" dirty="0"/>
        </a:p>
      </dsp:txBody>
      <dsp:txXfrm>
        <a:off x="289109" y="3041423"/>
        <a:ext cx="2042793" cy="990578"/>
      </dsp:txXfrm>
    </dsp:sp>
    <dsp:sp modelId="{43F2058F-248C-4236-85AA-87042F8B5721}">
      <dsp:nvSpPr>
        <dsp:cNvPr id="0" name=""/>
        <dsp:cNvSpPr/>
      </dsp:nvSpPr>
      <dsp:spPr>
        <a:xfrm rot="18000000">
          <a:off x="1631030" y="1847862"/>
          <a:ext cx="1096445" cy="368275"/>
        </a:xfrm>
        <a:prstGeom prst="leftRightArrow">
          <a:avLst>
            <a:gd name="adj1" fmla="val 60000"/>
            <a:gd name="adj2" fmla="val 50000"/>
          </a:avLst>
        </a:prstGeom>
        <a:solidFill>
          <a:schemeClr val="tx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s-MX" sz="1500" kern="1200"/>
        </a:p>
      </dsp:txBody>
      <dsp:txXfrm>
        <a:off x="1741513" y="1921517"/>
        <a:ext cx="875480" cy="2209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4028440" cy="352143"/>
          </a:xfrm>
          <a:prstGeom prst="rect">
            <a:avLst/>
          </a:prstGeom>
        </p:spPr>
        <p:txBody>
          <a:bodyPr vert="horz" lIns="93177" tIns="46589" rIns="93177" bIns="46589" rtlCol="0"/>
          <a:lstStyle>
            <a:lvl1pPr algn="l">
              <a:defRPr sz="1200"/>
            </a:lvl1pPr>
          </a:lstStyle>
          <a:p>
            <a:endParaRPr lang="es-MX"/>
          </a:p>
        </p:txBody>
      </p:sp>
      <p:sp>
        <p:nvSpPr>
          <p:cNvPr id="3" name="Marcador de fecha 2"/>
          <p:cNvSpPr>
            <a:spLocks noGrp="1"/>
          </p:cNvSpPr>
          <p:nvPr>
            <p:ph type="dt" idx="1"/>
          </p:nvPr>
        </p:nvSpPr>
        <p:spPr>
          <a:xfrm>
            <a:off x="5266347" y="0"/>
            <a:ext cx="4028440" cy="352143"/>
          </a:xfrm>
          <a:prstGeom prst="rect">
            <a:avLst/>
          </a:prstGeom>
        </p:spPr>
        <p:txBody>
          <a:bodyPr vert="horz" lIns="93177" tIns="46589" rIns="93177" bIns="46589" rtlCol="0"/>
          <a:lstStyle>
            <a:lvl1pPr algn="r">
              <a:defRPr sz="1200"/>
            </a:lvl1pPr>
          </a:lstStyle>
          <a:p>
            <a:fld id="{459A616D-242C-425A-8F9F-582A872CF706}" type="datetimeFigureOut">
              <a:rPr lang="es-MX" smtClean="0"/>
              <a:t>17/07/2015</a:t>
            </a:fld>
            <a:endParaRPr lang="es-MX"/>
          </a:p>
        </p:txBody>
      </p:sp>
      <p:sp>
        <p:nvSpPr>
          <p:cNvPr id="4" name="Marcador de imagen de diapositiva 3"/>
          <p:cNvSpPr>
            <a:spLocks noGrp="1" noRot="1" noChangeAspect="1"/>
          </p:cNvSpPr>
          <p:nvPr>
            <p:ph type="sldImg" idx="2"/>
          </p:nvPr>
        </p:nvSpPr>
        <p:spPr>
          <a:xfrm>
            <a:off x="3071813" y="876300"/>
            <a:ext cx="3152775" cy="2365375"/>
          </a:xfrm>
          <a:prstGeom prst="rect">
            <a:avLst/>
          </a:prstGeom>
          <a:noFill/>
          <a:ln w="12700">
            <a:solidFill>
              <a:prstClr val="black"/>
            </a:solidFill>
          </a:ln>
        </p:spPr>
        <p:txBody>
          <a:bodyPr vert="horz" lIns="93177" tIns="46589" rIns="93177" bIns="46589" rtlCol="0" anchor="ctr"/>
          <a:lstStyle/>
          <a:p>
            <a:endParaRPr lang="es-MX"/>
          </a:p>
        </p:txBody>
      </p:sp>
      <p:sp>
        <p:nvSpPr>
          <p:cNvPr id="5" name="Marcador de notas 4"/>
          <p:cNvSpPr>
            <a:spLocks noGrp="1"/>
          </p:cNvSpPr>
          <p:nvPr>
            <p:ph type="body" sz="quarter" idx="3"/>
          </p:nvPr>
        </p:nvSpPr>
        <p:spPr>
          <a:xfrm>
            <a:off x="929640" y="3373756"/>
            <a:ext cx="7437120" cy="2760344"/>
          </a:xfrm>
          <a:prstGeom prst="rect">
            <a:avLst/>
          </a:prstGeom>
        </p:spPr>
        <p:txBody>
          <a:bodyPr vert="horz" lIns="93177" tIns="46589" rIns="93177" bIns="465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6658258"/>
            <a:ext cx="4028440" cy="352142"/>
          </a:xfrm>
          <a:prstGeom prst="rect">
            <a:avLst/>
          </a:prstGeom>
        </p:spPr>
        <p:txBody>
          <a:bodyPr vert="horz" lIns="93177" tIns="46589" rIns="93177" bIns="46589"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5266347" y="6658258"/>
            <a:ext cx="4028440" cy="352142"/>
          </a:xfrm>
          <a:prstGeom prst="rect">
            <a:avLst/>
          </a:prstGeom>
        </p:spPr>
        <p:txBody>
          <a:bodyPr vert="horz" lIns="93177" tIns="46589" rIns="93177" bIns="46589" rtlCol="0" anchor="b"/>
          <a:lstStyle>
            <a:lvl1pPr algn="r">
              <a:defRPr sz="1200"/>
            </a:lvl1pPr>
          </a:lstStyle>
          <a:p>
            <a:fld id="{D5497F21-33BB-4F62-AEB0-15084896234A}" type="slidenum">
              <a:rPr lang="es-MX" smtClean="0"/>
              <a:t>‹Nº›</a:t>
            </a:fld>
            <a:endParaRPr lang="es-MX"/>
          </a:p>
        </p:txBody>
      </p:sp>
    </p:spTree>
    <p:extLst>
      <p:ext uri="{BB962C8B-B14F-4D97-AF65-F5344CB8AC3E}">
        <p14:creationId xmlns:p14="http://schemas.microsoft.com/office/powerpoint/2010/main" val="27880674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es-MX" smtClean="0"/>
          </a:p>
        </p:txBody>
      </p:sp>
      <p:sp>
        <p:nvSpPr>
          <p:cNvPr id="31748"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57066" indent="-291179" eaLnBrk="0" hangingPunct="0">
              <a:defRPr>
                <a:solidFill>
                  <a:schemeClr val="tx1"/>
                </a:solidFill>
                <a:latin typeface="Arial" panose="020B0604020202020204" pitchFamily="34" charset="0"/>
              </a:defRPr>
            </a:lvl2pPr>
            <a:lvl3pPr marL="1164717" indent="-232943" eaLnBrk="0" hangingPunct="0">
              <a:defRPr>
                <a:solidFill>
                  <a:schemeClr val="tx1"/>
                </a:solidFill>
                <a:latin typeface="Arial" panose="020B0604020202020204" pitchFamily="34" charset="0"/>
              </a:defRPr>
            </a:lvl3pPr>
            <a:lvl4pPr marL="1630604" indent="-232943" eaLnBrk="0" hangingPunct="0">
              <a:defRPr>
                <a:solidFill>
                  <a:schemeClr val="tx1"/>
                </a:solidFill>
                <a:latin typeface="Arial" panose="020B0604020202020204" pitchFamily="34" charset="0"/>
              </a:defRPr>
            </a:lvl4pPr>
            <a:lvl5pPr marL="2096491" indent="-232943" eaLnBrk="0" hangingPunct="0">
              <a:defRPr>
                <a:solidFill>
                  <a:schemeClr val="tx1"/>
                </a:solidFill>
                <a:latin typeface="Arial" panose="020B0604020202020204" pitchFamily="34" charset="0"/>
              </a:defRPr>
            </a:lvl5pPr>
            <a:lvl6pPr marL="2562377" indent="-232943" eaLnBrk="0" fontAlgn="base" hangingPunct="0">
              <a:spcBef>
                <a:spcPct val="0"/>
              </a:spcBef>
              <a:spcAft>
                <a:spcPct val="0"/>
              </a:spcAft>
              <a:defRPr>
                <a:solidFill>
                  <a:schemeClr val="tx1"/>
                </a:solidFill>
                <a:latin typeface="Arial" panose="020B0604020202020204" pitchFamily="34" charset="0"/>
              </a:defRPr>
            </a:lvl6pPr>
            <a:lvl7pPr marL="3028264" indent="-232943" eaLnBrk="0" fontAlgn="base" hangingPunct="0">
              <a:spcBef>
                <a:spcPct val="0"/>
              </a:spcBef>
              <a:spcAft>
                <a:spcPct val="0"/>
              </a:spcAft>
              <a:defRPr>
                <a:solidFill>
                  <a:schemeClr val="tx1"/>
                </a:solidFill>
                <a:latin typeface="Arial" panose="020B0604020202020204" pitchFamily="34" charset="0"/>
              </a:defRPr>
            </a:lvl7pPr>
            <a:lvl8pPr marL="3494151" indent="-232943" eaLnBrk="0" fontAlgn="base" hangingPunct="0">
              <a:spcBef>
                <a:spcPct val="0"/>
              </a:spcBef>
              <a:spcAft>
                <a:spcPct val="0"/>
              </a:spcAft>
              <a:defRPr>
                <a:solidFill>
                  <a:schemeClr val="tx1"/>
                </a:solidFill>
                <a:latin typeface="Arial" panose="020B0604020202020204" pitchFamily="34" charset="0"/>
              </a:defRPr>
            </a:lvl8pPr>
            <a:lvl9pPr marL="3960038" indent="-232943"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08480C8-EE79-41E4-96B9-3A05ECA9B1CF}" type="slidenum">
              <a:rPr lang="es-ES" altLang="es-MX"/>
              <a:pPr eaLnBrk="1" hangingPunct="1"/>
              <a:t>3</a:t>
            </a:fld>
            <a:endParaRPr lang="es-ES" altLang="es-MX"/>
          </a:p>
        </p:txBody>
      </p:sp>
    </p:spTree>
    <p:extLst>
      <p:ext uri="{BB962C8B-B14F-4D97-AF65-F5344CB8AC3E}">
        <p14:creationId xmlns:p14="http://schemas.microsoft.com/office/powerpoint/2010/main" val="3179195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2124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1825625"/>
            <a:ext cx="7886700" cy="4351338"/>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s-MX"/>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2761738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s-MX"/>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32931426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4153099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a:xfrm>
            <a:off x="628650" y="1825625"/>
            <a:ext cx="788670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8493377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a:prstGeom prst="rect">
            <a:avLst/>
          </a:prstGeo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34808064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825625"/>
            <a:ext cx="386715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92102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a:prstGeom prst="rect">
            <a:avLst/>
          </a:prstGeo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8" name="Marcador de pie de página 7"/>
          <p:cNvSpPr>
            <a:spLocks noGrp="1"/>
          </p:cNvSpPr>
          <p:nvPr>
            <p:ph type="ftr" sz="quarter" idx="11"/>
          </p:nvPr>
        </p:nvSpPr>
        <p:spPr>
          <a:xfrm>
            <a:off x="3028950" y="6356350"/>
            <a:ext cx="3086100" cy="365125"/>
          </a:xfrm>
          <a:prstGeom prst="rect">
            <a:avLst/>
          </a:prstGeom>
        </p:spPr>
        <p:txBody>
          <a:bodyPr/>
          <a:lstStyle/>
          <a:p>
            <a:endParaRPr lang="es-MX"/>
          </a:p>
        </p:txBody>
      </p:sp>
      <p:sp>
        <p:nvSpPr>
          <p:cNvPr id="9" name="Marcador de número de diapositiva 8"/>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11040494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4" name="Marcador de pie de página 3"/>
          <p:cNvSpPr>
            <a:spLocks noGrp="1"/>
          </p:cNvSpPr>
          <p:nvPr>
            <p:ph type="ftr" sz="quarter" idx="11"/>
          </p:nvPr>
        </p:nvSpPr>
        <p:spPr>
          <a:xfrm>
            <a:off x="3028950" y="6356350"/>
            <a:ext cx="3086100" cy="365125"/>
          </a:xfrm>
          <a:prstGeom prst="rect">
            <a:avLst/>
          </a:prstGeom>
        </p:spPr>
        <p:txBody>
          <a:bodyPr/>
          <a:lstStyle/>
          <a:p>
            <a:endParaRPr lang="es-MX"/>
          </a:p>
        </p:txBody>
      </p:sp>
      <p:sp>
        <p:nvSpPr>
          <p:cNvPr id="5" name="Marcador de número de diapositiva 4"/>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4042640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3" name="Marcador de pie de página 2"/>
          <p:cNvSpPr>
            <a:spLocks noGrp="1"/>
          </p:cNvSpPr>
          <p:nvPr>
            <p:ph type="ftr" sz="quarter" idx="11"/>
          </p:nvPr>
        </p:nvSpPr>
        <p:spPr>
          <a:xfrm>
            <a:off x="3028950" y="6356350"/>
            <a:ext cx="3086100" cy="365125"/>
          </a:xfrm>
          <a:prstGeom prst="rect">
            <a:avLst/>
          </a:prstGeom>
        </p:spPr>
        <p:txBody>
          <a:bodyPr/>
          <a:lstStyle/>
          <a:p>
            <a:endParaRPr lang="es-MX"/>
          </a:p>
        </p:txBody>
      </p:sp>
      <p:sp>
        <p:nvSpPr>
          <p:cNvPr id="4" name="Marcador de número de diapositiva 3"/>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3017498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371355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s-MX"/>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37435712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3033091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1825625"/>
            <a:ext cx="7886700" cy="4351338"/>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14137999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a:prstGeom prst="rect">
            <a:avLst/>
          </a:prstGeo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3EC7DDB3-49D7-4C7A-8EF6-7E90B862C8D5}"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96F3778A-29B9-44F4-8A51-1808838D8DBC}" type="slidenum">
              <a:rPr lang="es-MX" smtClean="0"/>
              <a:t>‹Nº›</a:t>
            </a:fld>
            <a:endParaRPr lang="es-MX"/>
          </a:p>
        </p:txBody>
      </p:sp>
    </p:spTree>
    <p:extLst>
      <p:ext uri="{BB962C8B-B14F-4D97-AF65-F5344CB8AC3E}">
        <p14:creationId xmlns:p14="http://schemas.microsoft.com/office/powerpoint/2010/main" val="21770320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49493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46195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Título y objetos">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25319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a:prstGeom prst="rect">
            <a:avLst/>
          </a:prstGeo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2284203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a:xfrm>
            <a:off x="628650" y="1825625"/>
            <a:ext cx="788670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15883429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8"/>
            <a:ext cx="7886700" cy="2852737"/>
          </a:xfrm>
          <a:prstGeom prst="rect">
            <a:avLst/>
          </a:prstGeo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23888" y="4589463"/>
            <a:ext cx="78867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1712066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628650" y="1825625"/>
            <a:ext cx="386715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4648200" y="1825625"/>
            <a:ext cx="386715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1592935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a:prstGeom prst="rect">
            <a:avLst/>
          </a:prstGeom>
        </p:spPr>
        <p:txBody>
          <a:bodyPr anchor="b"/>
          <a:lstStyle>
            <a:lvl1pPr>
              <a:defRPr sz="60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a:prstGeom prst="rect">
            <a:avLst/>
          </a:prstGeo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s-MX"/>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11012349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30238" y="365125"/>
            <a:ext cx="7886700" cy="1325563"/>
          </a:xfrm>
          <a:prstGeom prst="rect">
            <a:avLst/>
          </a:prstGeo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630238" y="1681163"/>
            <a:ext cx="38687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630238" y="2505075"/>
            <a:ext cx="3868737"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4629150" y="1681163"/>
            <a:ext cx="38877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4629150" y="2505075"/>
            <a:ext cx="3887788"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8" name="Marcador de pie de página 7"/>
          <p:cNvSpPr>
            <a:spLocks noGrp="1"/>
          </p:cNvSpPr>
          <p:nvPr>
            <p:ph type="ftr" sz="quarter" idx="11"/>
          </p:nvPr>
        </p:nvSpPr>
        <p:spPr>
          <a:xfrm>
            <a:off x="3028950" y="6356350"/>
            <a:ext cx="3086100" cy="365125"/>
          </a:xfrm>
          <a:prstGeom prst="rect">
            <a:avLst/>
          </a:prstGeom>
        </p:spPr>
        <p:txBody>
          <a:bodyPr/>
          <a:lstStyle/>
          <a:p>
            <a:endParaRPr lang="es-MX"/>
          </a:p>
        </p:txBody>
      </p:sp>
      <p:sp>
        <p:nvSpPr>
          <p:cNvPr id="9" name="Marcador de número de diapositiva 8"/>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17924743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4" name="Marcador de pie de página 3"/>
          <p:cNvSpPr>
            <a:spLocks noGrp="1"/>
          </p:cNvSpPr>
          <p:nvPr>
            <p:ph type="ftr" sz="quarter" idx="11"/>
          </p:nvPr>
        </p:nvSpPr>
        <p:spPr>
          <a:xfrm>
            <a:off x="3028950" y="6356350"/>
            <a:ext cx="3086100" cy="365125"/>
          </a:xfrm>
          <a:prstGeom prst="rect">
            <a:avLst/>
          </a:prstGeom>
        </p:spPr>
        <p:txBody>
          <a:bodyPr/>
          <a:lstStyle/>
          <a:p>
            <a:endParaRPr lang="es-MX"/>
          </a:p>
        </p:txBody>
      </p:sp>
      <p:sp>
        <p:nvSpPr>
          <p:cNvPr id="5" name="Marcador de número de diapositiva 4"/>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3858806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3" name="Marcador de pie de página 2"/>
          <p:cNvSpPr>
            <a:spLocks noGrp="1"/>
          </p:cNvSpPr>
          <p:nvPr>
            <p:ph type="ftr" sz="quarter" idx="11"/>
          </p:nvPr>
        </p:nvSpPr>
        <p:spPr>
          <a:xfrm>
            <a:off x="3028950" y="6356350"/>
            <a:ext cx="3086100" cy="365125"/>
          </a:xfrm>
          <a:prstGeom prst="rect">
            <a:avLst/>
          </a:prstGeom>
        </p:spPr>
        <p:txBody>
          <a:bodyPr/>
          <a:lstStyle/>
          <a:p>
            <a:endParaRPr lang="es-MX"/>
          </a:p>
        </p:txBody>
      </p:sp>
      <p:sp>
        <p:nvSpPr>
          <p:cNvPr id="4" name="Marcador de número de diapositiva 3"/>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23098926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3887788" y="987425"/>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38068821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30238" y="457200"/>
            <a:ext cx="2949575" cy="1600200"/>
          </a:xfrm>
          <a:prstGeom prst="rect">
            <a:avLst/>
          </a:prstGeo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3887788" y="987425"/>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630238" y="2057400"/>
            <a:ext cx="2949575"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6" name="Marcador de pie de página 5"/>
          <p:cNvSpPr>
            <a:spLocks noGrp="1"/>
          </p:cNvSpPr>
          <p:nvPr>
            <p:ph type="ftr" sz="quarter" idx="11"/>
          </p:nvPr>
        </p:nvSpPr>
        <p:spPr>
          <a:xfrm>
            <a:off x="3028950" y="6356350"/>
            <a:ext cx="3086100" cy="365125"/>
          </a:xfrm>
          <a:prstGeom prst="rect">
            <a:avLst/>
          </a:prstGeom>
        </p:spPr>
        <p:txBody>
          <a:bodyPr/>
          <a:lstStyle/>
          <a:p>
            <a:endParaRPr lang="es-MX"/>
          </a:p>
        </p:txBody>
      </p:sp>
      <p:sp>
        <p:nvSpPr>
          <p:cNvPr id="7" name="Marcador de número de diapositiva 6"/>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17010731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a:xfrm>
            <a:off x="628650" y="365125"/>
            <a:ext cx="7886700" cy="1325563"/>
          </a:xfrm>
          <a:prstGeom prst="rect">
            <a:avLst/>
          </a:prstGeom>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1825625"/>
            <a:ext cx="7886700" cy="4351338"/>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350207270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a:prstGeom prst="rect">
            <a:avLst/>
          </a:prstGeo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628650" y="365125"/>
            <a:ext cx="5762625" cy="5811838"/>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a:xfrm>
            <a:off x="628650" y="6356350"/>
            <a:ext cx="2057400" cy="365125"/>
          </a:xfrm>
          <a:prstGeom prst="rect">
            <a:avLst/>
          </a:prstGeom>
        </p:spPr>
        <p:txBody>
          <a:bodyPr/>
          <a:lstStyle/>
          <a:p>
            <a:fld id="{00DBA2FC-86E4-4518-BE10-5EC9E5A1DB3B}" type="datetimeFigureOut">
              <a:rPr lang="es-MX" smtClean="0"/>
              <a:t>17/07/2015</a:t>
            </a:fld>
            <a:endParaRPr lang="es-MX"/>
          </a:p>
        </p:txBody>
      </p:sp>
      <p:sp>
        <p:nvSpPr>
          <p:cNvPr id="5" name="Marcador de pie de página 4"/>
          <p:cNvSpPr>
            <a:spLocks noGrp="1"/>
          </p:cNvSpPr>
          <p:nvPr>
            <p:ph type="ftr" sz="quarter" idx="11"/>
          </p:nvPr>
        </p:nvSpPr>
        <p:spPr>
          <a:xfrm>
            <a:off x="3028950" y="6356350"/>
            <a:ext cx="3086100" cy="365125"/>
          </a:xfrm>
          <a:prstGeom prst="rect">
            <a:avLst/>
          </a:prstGeom>
        </p:spPr>
        <p:txBody>
          <a:bodyPr/>
          <a:lstStyle/>
          <a:p>
            <a:endParaRPr lang="es-MX"/>
          </a:p>
        </p:txBody>
      </p:sp>
      <p:sp>
        <p:nvSpPr>
          <p:cNvPr id="6" name="Marcador de número de diapositiva 5"/>
          <p:cNvSpPr>
            <a:spLocks noGrp="1"/>
          </p:cNvSpPr>
          <p:nvPr>
            <p:ph type="sldNum" sz="quarter" idx="12"/>
          </p:nvPr>
        </p:nvSpPr>
        <p:spPr>
          <a:xfrm>
            <a:off x="6457950" y="6356350"/>
            <a:ext cx="2057400" cy="365125"/>
          </a:xfrm>
          <a:prstGeom prst="rect">
            <a:avLst/>
          </a:prstGeom>
        </p:spPr>
        <p:txBody>
          <a:bodyPr/>
          <a:lstStyle/>
          <a:p>
            <a:fld id="{2377DCA1-99DC-4718-B743-57137BC13D23}" type="slidenum">
              <a:rPr lang="es-MX" smtClean="0"/>
              <a:t>‹Nº›</a:t>
            </a:fld>
            <a:endParaRPr lang="es-MX"/>
          </a:p>
        </p:txBody>
      </p:sp>
    </p:spTree>
    <p:extLst>
      <p:ext uri="{BB962C8B-B14F-4D97-AF65-F5344CB8AC3E}">
        <p14:creationId xmlns:p14="http://schemas.microsoft.com/office/powerpoint/2010/main" val="38156953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s-MX"/>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2048649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s-MX"/>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24326616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s-MX"/>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994722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s-MX"/>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42775555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s-MX"/>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1903814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a:prstGeom prst="rect">
            <a:avLst/>
          </a:prstGeo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D143C465-0A92-4F8A-9432-01BDBA544E39}" type="datetimeFigureOut">
              <a:rPr lang="es-MX" smtClean="0"/>
              <a:t>17/07/2015</a:t>
            </a:fld>
            <a:endParaRPr lang="es-MX"/>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s-MX"/>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B63C27D6-29B3-4307-951B-1EB953315A15}" type="slidenum">
              <a:rPr lang="es-MX" smtClean="0"/>
              <a:t>‹Nº›</a:t>
            </a:fld>
            <a:endParaRPr lang="es-MX"/>
          </a:p>
        </p:txBody>
      </p:sp>
    </p:spTree>
    <p:extLst>
      <p:ext uri="{BB962C8B-B14F-4D97-AF65-F5344CB8AC3E}">
        <p14:creationId xmlns:p14="http://schemas.microsoft.com/office/powerpoint/2010/main" val="1675040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3.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n 8"/>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2364027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510" y="0"/>
            <a:ext cx="9142980" cy="6858000"/>
          </a:xfrm>
          <a:prstGeom prst="rect">
            <a:avLst/>
          </a:prstGeom>
        </p:spPr>
      </p:pic>
    </p:spTree>
    <p:extLst>
      <p:ext uri="{BB962C8B-B14F-4D97-AF65-F5344CB8AC3E}">
        <p14:creationId xmlns:p14="http://schemas.microsoft.com/office/powerpoint/2010/main" val="100597457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96" r:id="rId12"/>
    <p:sldLayoutId id="2147483697" r:id="rId13"/>
    <p:sldLayoutId id="2147483698"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9131290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3.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38121" y="2969776"/>
            <a:ext cx="8067759" cy="2123658"/>
          </a:xfrm>
          <a:prstGeom prst="rect">
            <a:avLst/>
          </a:prstGeom>
          <a:noFill/>
        </p:spPr>
        <p:txBody>
          <a:bodyPr wrap="square" rtlCol="0">
            <a:spAutoFit/>
          </a:bodyPr>
          <a:lstStyle/>
          <a:p>
            <a:pPr algn="ctr"/>
            <a:r>
              <a:rPr lang="es-MX" sz="4400" b="1" dirty="0" smtClean="0">
                <a:solidFill>
                  <a:srgbClr val="C00000"/>
                </a:solidFill>
              </a:rPr>
              <a:t>Programa de Zoonosis</a:t>
            </a:r>
          </a:p>
          <a:p>
            <a:pPr algn="ctr"/>
            <a:r>
              <a:rPr lang="es-MX" sz="4400" dirty="0" smtClean="0">
                <a:solidFill>
                  <a:schemeClr val="tx1">
                    <a:lumMod val="65000"/>
                    <a:lumOff val="35000"/>
                  </a:schemeClr>
                </a:solidFill>
              </a:rPr>
              <a:t>Dr. Fernando Vargas Pino</a:t>
            </a:r>
          </a:p>
          <a:p>
            <a:pPr algn="ctr"/>
            <a:r>
              <a:rPr lang="es-MX" sz="4400" dirty="0" smtClean="0">
                <a:solidFill>
                  <a:schemeClr val="tx1">
                    <a:lumMod val="65000"/>
                    <a:lumOff val="35000"/>
                  </a:schemeClr>
                </a:solidFill>
              </a:rPr>
              <a:t>20 de julio de 2015</a:t>
            </a:r>
            <a:endParaRPr lang="es-MX" sz="4400" dirty="0"/>
          </a:p>
        </p:txBody>
      </p:sp>
    </p:spTree>
    <p:extLst>
      <p:ext uri="{BB962C8B-B14F-4D97-AF65-F5344CB8AC3E}">
        <p14:creationId xmlns:p14="http://schemas.microsoft.com/office/powerpoint/2010/main" val="1307076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4278094"/>
          </a:xfrm>
          <a:prstGeom prst="rect">
            <a:avLst/>
          </a:prstGeom>
          <a:noFill/>
        </p:spPr>
        <p:txBody>
          <a:bodyPr>
            <a:spAutoFit/>
          </a:bodyPr>
          <a:lstStyle/>
          <a:p>
            <a:pPr algn="just"/>
            <a:r>
              <a:rPr lang="es-MX" altLang="es-MX" sz="2800" b="1" dirty="0">
                <a:latin typeface="Soberana Sans Light" panose="02000000000000000000" pitchFamily="50" charset="0"/>
              </a:rPr>
              <a:t>PAE Rabia 2013-2018</a:t>
            </a:r>
          </a:p>
          <a:p>
            <a:pPr algn="just"/>
            <a:endParaRPr lang="es-MX" altLang="es-MX" sz="2400" b="1" dirty="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smtClean="0">
              <a:latin typeface="Soberana Sans Light" panose="02000000000000000000" pitchFamily="50" charset="0"/>
            </a:endParaRPr>
          </a:p>
          <a:p>
            <a:pPr algn="just"/>
            <a:r>
              <a:rPr lang="es-MX" altLang="es-MX" sz="2000" b="1" dirty="0" smtClean="0">
                <a:latin typeface="Soberana Sans Light" panose="02000000000000000000" pitchFamily="50" charset="0"/>
              </a:rPr>
              <a:t>Objetivo </a:t>
            </a:r>
            <a:r>
              <a:rPr lang="es-MX" altLang="es-MX" sz="2000" b="1" dirty="0">
                <a:latin typeface="Soberana Sans Light" panose="02000000000000000000" pitchFamily="50" charset="0"/>
              </a:rPr>
              <a:t>2: </a:t>
            </a:r>
            <a:r>
              <a:rPr lang="es-MX" altLang="es-MX" sz="2000" dirty="0">
                <a:latin typeface="Soberana Sans Light" panose="02000000000000000000" pitchFamily="50" charset="0"/>
              </a:rPr>
              <a:t>Promover en los servicios estatales de salud la aplicación de las estrategias del Programa de Acción Específico Rabia para unificar los criterios y procedimientos.</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2. </a:t>
            </a:r>
            <a:r>
              <a:rPr lang="es-MX" altLang="es-MX" sz="2000" dirty="0">
                <a:latin typeface="Soberana Sans Light" panose="02000000000000000000" pitchFamily="50" charset="0"/>
              </a:rPr>
              <a:t>Reducir los casos de rabia humana.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2.1	Actualizar al personal de salud con la normatividad vigente.</a:t>
            </a:r>
          </a:p>
          <a:p>
            <a:pPr algn="just"/>
            <a:endParaRPr lang="es-MX" altLang="es-MX" sz="2000" b="1" dirty="0">
              <a:latin typeface="Soberana Sans Light" panose="02000000000000000000" pitchFamily="50" charset="0"/>
            </a:endParaRPr>
          </a:p>
        </p:txBody>
      </p:sp>
    </p:spTree>
    <p:extLst>
      <p:ext uri="{BB962C8B-B14F-4D97-AF65-F5344CB8AC3E}">
        <p14:creationId xmlns:p14="http://schemas.microsoft.com/office/powerpoint/2010/main" val="40281598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4893647"/>
          </a:xfrm>
          <a:prstGeom prst="rect">
            <a:avLst/>
          </a:prstGeom>
          <a:noFill/>
        </p:spPr>
        <p:txBody>
          <a:bodyPr>
            <a:spAutoFit/>
          </a:bodyPr>
          <a:lstStyle/>
          <a:p>
            <a:pPr algn="just"/>
            <a:r>
              <a:rPr lang="es-MX" altLang="es-MX" sz="2800" b="1" dirty="0">
                <a:latin typeface="Soberana Sans Light" panose="02000000000000000000" pitchFamily="50" charset="0"/>
              </a:rPr>
              <a:t>PAE Rabia 2013-2018</a:t>
            </a:r>
          </a:p>
          <a:p>
            <a:pPr algn="just"/>
            <a:endParaRPr lang="es-MX" altLang="es-MX" sz="2400" b="1" dirty="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smtClean="0">
              <a:latin typeface="Soberana Sans Light" panose="02000000000000000000" pitchFamily="50" charset="0"/>
            </a:endParaRPr>
          </a:p>
          <a:p>
            <a:pPr algn="just"/>
            <a:r>
              <a:rPr lang="es-MX" altLang="es-MX" sz="2000" b="1" dirty="0">
                <a:latin typeface="Soberana Sans Light" panose="02000000000000000000" pitchFamily="50" charset="0"/>
              </a:rPr>
              <a:t>Objetivo 3: </a:t>
            </a:r>
            <a:r>
              <a:rPr lang="es-MX" altLang="es-MX" sz="2000" dirty="0">
                <a:latin typeface="Soberana Sans Light" panose="02000000000000000000" pitchFamily="50" charset="0"/>
              </a:rPr>
              <a:t>Contribuir a la estabilización del crecimiento de la población canina en las entidades federativas.</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3. </a:t>
            </a:r>
            <a:r>
              <a:rPr lang="es-MX" altLang="es-MX" sz="2000" dirty="0">
                <a:latin typeface="Soberana Sans Light" panose="02000000000000000000" pitchFamily="50" charset="0"/>
              </a:rPr>
              <a:t>Estabilizar la población canina y felina.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3.1	Impulsar en las entidades la esterilización masiva y gratuita.</a:t>
            </a:r>
          </a:p>
          <a:p>
            <a:pPr algn="just"/>
            <a:r>
              <a:rPr lang="es-MX" altLang="es-MX" sz="2000" dirty="0">
                <a:latin typeface="Soberana Sans Light" panose="02000000000000000000" pitchFamily="50" charset="0"/>
              </a:rPr>
              <a:t>3.2	Promover con el nivel local y la sociedad civil el control de perros y gatos en situación de calle y/o sospechosos de padecer rabia.</a:t>
            </a:r>
          </a:p>
          <a:p>
            <a:pPr algn="just"/>
            <a:endParaRPr lang="es-MX" altLang="es-MX" sz="2000" b="1" dirty="0">
              <a:latin typeface="Soberana Sans Light" panose="02000000000000000000" pitchFamily="50" charset="0"/>
            </a:endParaRPr>
          </a:p>
        </p:txBody>
      </p:sp>
    </p:spTree>
    <p:extLst>
      <p:ext uri="{BB962C8B-B14F-4D97-AF65-F5344CB8AC3E}">
        <p14:creationId xmlns:p14="http://schemas.microsoft.com/office/powerpoint/2010/main" val="411294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4585871"/>
          </a:xfrm>
          <a:prstGeom prst="rect">
            <a:avLst/>
          </a:prstGeom>
          <a:noFill/>
        </p:spPr>
        <p:txBody>
          <a:bodyPr>
            <a:spAutoFit/>
          </a:bodyPr>
          <a:lstStyle/>
          <a:p>
            <a:pPr algn="just"/>
            <a:r>
              <a:rPr lang="es-MX" altLang="es-MX" sz="2800" b="1" dirty="0">
                <a:latin typeface="Soberana Sans Light" panose="02000000000000000000" pitchFamily="50" charset="0"/>
              </a:rPr>
              <a:t>PAE Rabia 2013-2018</a:t>
            </a:r>
          </a:p>
          <a:p>
            <a:pPr algn="just"/>
            <a:endParaRPr lang="es-MX" altLang="es-MX" sz="2400" b="1" dirty="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smtClean="0">
              <a:latin typeface="Soberana Sans Light" panose="02000000000000000000" pitchFamily="50" charset="0"/>
            </a:endParaRPr>
          </a:p>
          <a:p>
            <a:pPr algn="just"/>
            <a:r>
              <a:rPr lang="es-MX" altLang="es-MX" sz="2000" b="1" dirty="0">
                <a:latin typeface="Soberana Sans Light" panose="02000000000000000000" pitchFamily="50" charset="0"/>
              </a:rPr>
              <a:t>Objetivo 4: </a:t>
            </a:r>
            <a:r>
              <a:rPr lang="es-MX" altLang="es-MX" sz="2000" dirty="0">
                <a:latin typeface="Soberana Sans Light" panose="02000000000000000000" pitchFamily="50" charset="0"/>
              </a:rPr>
              <a:t>Promover participación de los sectores social, público y privado en estrategias y actividades del PAE Rabia para lograr el control de la rabia canina en México.</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4. </a:t>
            </a:r>
            <a:r>
              <a:rPr lang="es-MX" altLang="es-MX" sz="2000" dirty="0">
                <a:latin typeface="Soberana Sans Light" panose="02000000000000000000" pitchFamily="50" charset="0"/>
              </a:rPr>
              <a:t>Verificar la circulación activa del virus rábico.</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4.1	Impulsar en las entidades federativas el monitoreo del virus de la rabia.</a:t>
            </a:r>
          </a:p>
          <a:p>
            <a:pPr algn="just"/>
            <a:endParaRPr lang="es-MX" altLang="es-MX" sz="2000" b="1" dirty="0">
              <a:latin typeface="Soberana Sans Light" panose="02000000000000000000" pitchFamily="50" charset="0"/>
            </a:endParaRPr>
          </a:p>
        </p:txBody>
      </p:sp>
    </p:spTree>
    <p:extLst>
      <p:ext uri="{BB962C8B-B14F-4D97-AF65-F5344CB8AC3E}">
        <p14:creationId xmlns:p14="http://schemas.microsoft.com/office/powerpoint/2010/main" val="20687585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4893647"/>
          </a:xfrm>
          <a:prstGeom prst="rect">
            <a:avLst/>
          </a:prstGeom>
          <a:noFill/>
        </p:spPr>
        <p:txBody>
          <a:bodyPr>
            <a:spAutoFit/>
          </a:bodyPr>
          <a:lstStyle/>
          <a:p>
            <a:pPr algn="just"/>
            <a:r>
              <a:rPr lang="es-MX" altLang="es-MX" sz="2800" b="1" dirty="0">
                <a:latin typeface="Soberana Sans Light" panose="02000000000000000000" pitchFamily="50" charset="0"/>
              </a:rPr>
              <a:t>PAE Rabia 2013-2018</a:t>
            </a:r>
          </a:p>
          <a:p>
            <a:pPr algn="just"/>
            <a:endParaRPr lang="es-MX" altLang="es-MX" sz="2400" b="1" dirty="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smtClean="0">
              <a:latin typeface="Soberana Sans Light" panose="02000000000000000000" pitchFamily="50" charset="0"/>
            </a:endParaRPr>
          </a:p>
          <a:p>
            <a:pPr algn="just"/>
            <a:r>
              <a:rPr lang="es-MX" altLang="es-MX" sz="2000" b="1" dirty="0">
                <a:latin typeface="Soberana Sans Light" panose="02000000000000000000" pitchFamily="50" charset="0"/>
              </a:rPr>
              <a:t>Objetivo 5: </a:t>
            </a:r>
            <a:r>
              <a:rPr lang="es-MX" altLang="es-MX" sz="2000" dirty="0">
                <a:latin typeface="Soberana Sans Light" panose="02000000000000000000" pitchFamily="50" charset="0"/>
              </a:rPr>
              <a:t>Colaborar con las unidades administrativas competentes en la revisión de la concordancia de la información que reportan los SESA al nivel nacional, para apoyar la toma de decisiones sobre el programa.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5. </a:t>
            </a:r>
            <a:r>
              <a:rPr lang="es-MX" altLang="es-MX" sz="2000" dirty="0">
                <a:latin typeface="Soberana Sans Light" panose="02000000000000000000" pitchFamily="50" charset="0"/>
              </a:rPr>
              <a:t>Medir el desempeño de la ejecución del programa.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5.1	Calificar el cumplimiento de las actividades registradas en los sistemas de información.</a:t>
            </a:r>
          </a:p>
          <a:p>
            <a:pPr algn="just"/>
            <a:endParaRPr lang="es-MX" altLang="es-MX" sz="2000" b="1" dirty="0">
              <a:latin typeface="Soberana Sans Light" panose="02000000000000000000" pitchFamily="50" charset="0"/>
            </a:endParaRPr>
          </a:p>
        </p:txBody>
      </p:sp>
    </p:spTree>
    <p:extLst>
      <p:ext uri="{BB962C8B-B14F-4D97-AF65-F5344CB8AC3E}">
        <p14:creationId xmlns:p14="http://schemas.microsoft.com/office/powerpoint/2010/main" val="4091763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4893647"/>
          </a:xfrm>
          <a:prstGeom prst="rect">
            <a:avLst/>
          </a:prstGeom>
          <a:noFill/>
        </p:spPr>
        <p:txBody>
          <a:bodyPr>
            <a:spAutoFit/>
          </a:bodyPr>
          <a:lstStyle/>
          <a:p>
            <a:pPr algn="just"/>
            <a:r>
              <a:rPr lang="es-MX" altLang="es-MX" sz="2800" b="1" dirty="0">
                <a:latin typeface="Soberana Sans Light" panose="02000000000000000000" pitchFamily="50" charset="0"/>
              </a:rPr>
              <a:t>PAE Rabia 2013-2018</a:t>
            </a:r>
          </a:p>
          <a:p>
            <a:pPr algn="just"/>
            <a:endParaRPr lang="es-MX" altLang="es-MX" sz="2400" b="1" dirty="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smtClean="0">
              <a:latin typeface="Soberana Sans Light" panose="02000000000000000000" pitchFamily="50" charset="0"/>
            </a:endParaRPr>
          </a:p>
          <a:p>
            <a:pPr algn="just"/>
            <a:r>
              <a:rPr lang="es-MX" altLang="es-MX" sz="2000" b="1" dirty="0">
                <a:latin typeface="Soberana Sans Light" panose="02000000000000000000" pitchFamily="50" charset="0"/>
              </a:rPr>
              <a:t>Objetivo 6: </a:t>
            </a:r>
            <a:r>
              <a:rPr lang="es-MX" altLang="es-MX" sz="2000" dirty="0">
                <a:latin typeface="Soberana Sans Light" panose="02000000000000000000" pitchFamily="50" charset="0"/>
              </a:rPr>
              <a:t>Pre-certificar jurisdicciones sanitarias y/o entidades que han eliminado la transmisión de la rabia variante V-1 (perro), y otorgar reconocimiento a municipios que lo apoyan.</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6. </a:t>
            </a:r>
            <a:r>
              <a:rPr lang="es-MX" altLang="es-MX" sz="2000" dirty="0">
                <a:latin typeface="Soberana Sans Light" panose="02000000000000000000" pitchFamily="50" charset="0"/>
              </a:rPr>
              <a:t>Promover la coordinación con instituciones afines en el abordaje de esta zoonosis.</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6.1	Fortalecer la instrumentación de los procedimientos en la prevención y control de esta zoonosis a nivel nacional.</a:t>
            </a:r>
          </a:p>
          <a:p>
            <a:pPr algn="just"/>
            <a:endParaRPr lang="es-MX" altLang="es-MX" sz="2000" b="1" dirty="0">
              <a:latin typeface="Soberana Sans Light" panose="02000000000000000000" pitchFamily="50" charset="0"/>
            </a:endParaRPr>
          </a:p>
        </p:txBody>
      </p:sp>
    </p:spTree>
    <p:extLst>
      <p:ext uri="{BB962C8B-B14F-4D97-AF65-F5344CB8AC3E}">
        <p14:creationId xmlns:p14="http://schemas.microsoft.com/office/powerpoint/2010/main" val="25313152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5201424"/>
          </a:xfrm>
          <a:prstGeom prst="rect">
            <a:avLst/>
          </a:prstGeom>
          <a:noFill/>
        </p:spPr>
        <p:txBody>
          <a:bodyPr>
            <a:spAutoFit/>
          </a:bodyPr>
          <a:lstStyle/>
          <a:p>
            <a:pPr algn="just"/>
            <a:r>
              <a:rPr lang="es-MX" altLang="es-MX" sz="2800" b="1" dirty="0">
                <a:latin typeface="Soberana Sans Light" panose="02000000000000000000" pitchFamily="50" charset="0"/>
              </a:rPr>
              <a:t>PAE Brucelosis 2013-2018</a:t>
            </a:r>
          </a:p>
          <a:p>
            <a:pPr algn="just"/>
            <a:endParaRPr lang="es-MX" altLang="es-MX" sz="2400" b="1" dirty="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Objetivo 1: </a:t>
            </a:r>
            <a:r>
              <a:rPr lang="es-MX" altLang="es-MX" sz="2000" dirty="0">
                <a:latin typeface="Soberana Sans Light" panose="02000000000000000000" pitchFamily="50" charset="0"/>
              </a:rPr>
              <a:t>Promover con las instituciones del Sector Salud homologuen los criterios diagnósticos mediante abogacía a nivel federal</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1. </a:t>
            </a:r>
            <a:r>
              <a:rPr lang="es-MX" altLang="es-MX" sz="2000" dirty="0">
                <a:latin typeface="Soberana Sans Light" panose="02000000000000000000" pitchFamily="50" charset="0"/>
              </a:rPr>
              <a:t>Promover la coordinación con instituciones a fines en el abordaje de estas zoonosis.</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1.1	Fortalecer la instrumentación de los procedimientos en la prevención y control de la brucelosis a nivel nacional.</a:t>
            </a:r>
          </a:p>
          <a:p>
            <a:pPr algn="just"/>
            <a:endParaRPr lang="es-MX" altLang="es-MX" sz="2000" b="1" dirty="0" smtClean="0">
              <a:latin typeface="Soberana Sans Light" panose="02000000000000000000" pitchFamily="50" charset="0"/>
            </a:endParaRPr>
          </a:p>
          <a:p>
            <a:pPr algn="just"/>
            <a:endParaRPr lang="es-MX" altLang="es-MX" sz="2000" b="1" dirty="0">
              <a:latin typeface="Soberana Sans Light" panose="02000000000000000000" pitchFamily="50" charset="0"/>
            </a:endParaRPr>
          </a:p>
        </p:txBody>
      </p:sp>
    </p:spTree>
    <p:extLst>
      <p:ext uri="{BB962C8B-B14F-4D97-AF65-F5344CB8AC3E}">
        <p14:creationId xmlns:p14="http://schemas.microsoft.com/office/powerpoint/2010/main" val="28050279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5509200"/>
          </a:xfrm>
          <a:prstGeom prst="rect">
            <a:avLst/>
          </a:prstGeom>
          <a:noFill/>
        </p:spPr>
        <p:txBody>
          <a:bodyPr>
            <a:spAutoFit/>
          </a:bodyPr>
          <a:lstStyle/>
          <a:p>
            <a:pPr algn="just"/>
            <a:r>
              <a:rPr lang="es-MX" altLang="es-MX" sz="2800" b="1" dirty="0">
                <a:latin typeface="Soberana Sans Light" panose="02000000000000000000" pitchFamily="50" charset="0"/>
              </a:rPr>
              <a:t>PAE Brucelosis 2013-2018</a:t>
            </a:r>
          </a:p>
          <a:p>
            <a:pPr algn="just"/>
            <a:endParaRPr lang="es-MX" altLang="es-MX" sz="2400" b="1" dirty="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Objetivo 2: </a:t>
            </a:r>
            <a:r>
              <a:rPr lang="es-MX" altLang="es-MX" sz="2000" dirty="0">
                <a:latin typeface="Soberana Sans Light" panose="02000000000000000000" pitchFamily="50" charset="0"/>
              </a:rPr>
              <a:t>Mejorar la atención de pacientes de brucelosis en instituciones del Sector Salud, para brindar un diagnóstico temprano y tratamiento oportuno.</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2. </a:t>
            </a:r>
            <a:r>
              <a:rPr lang="es-MX" altLang="es-MX" sz="2000" dirty="0">
                <a:latin typeface="Soberana Sans Light" panose="02000000000000000000" pitchFamily="50" charset="0"/>
              </a:rPr>
              <a:t>Verificar el cumplimiento de la normatividad en los casos notificados de estas zoonosis.</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2.1	Evaluar la información disponible en los sistemas de notificación de brucelosis.</a:t>
            </a:r>
          </a:p>
          <a:p>
            <a:pPr algn="just"/>
            <a:r>
              <a:rPr lang="es-MX" altLang="es-MX" sz="2000" dirty="0">
                <a:latin typeface="Soberana Sans Light" panose="02000000000000000000" pitchFamily="50" charset="0"/>
              </a:rPr>
              <a:t>2.2	Aplicar la normatividad vigente en pacientes con brucelosis.</a:t>
            </a:r>
          </a:p>
          <a:p>
            <a:pPr algn="just"/>
            <a:endParaRPr lang="es-MX" altLang="es-MX" sz="2000" b="1" dirty="0" smtClean="0">
              <a:latin typeface="Soberana Sans Light" panose="02000000000000000000" pitchFamily="50" charset="0"/>
            </a:endParaRPr>
          </a:p>
          <a:p>
            <a:pPr algn="just"/>
            <a:endParaRPr lang="es-MX" altLang="es-MX" sz="2000" b="1" dirty="0">
              <a:latin typeface="Soberana Sans Light" panose="02000000000000000000" pitchFamily="50" charset="0"/>
            </a:endParaRPr>
          </a:p>
        </p:txBody>
      </p:sp>
    </p:spTree>
    <p:extLst>
      <p:ext uri="{BB962C8B-B14F-4D97-AF65-F5344CB8AC3E}">
        <p14:creationId xmlns:p14="http://schemas.microsoft.com/office/powerpoint/2010/main" val="4064745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5509200"/>
          </a:xfrm>
          <a:prstGeom prst="rect">
            <a:avLst/>
          </a:prstGeom>
          <a:noFill/>
        </p:spPr>
        <p:txBody>
          <a:bodyPr>
            <a:spAutoFit/>
          </a:bodyPr>
          <a:lstStyle/>
          <a:p>
            <a:pPr algn="just"/>
            <a:r>
              <a:rPr lang="es-MX" altLang="es-MX" sz="2800" b="1" dirty="0">
                <a:latin typeface="Soberana Sans Light" panose="02000000000000000000" pitchFamily="50" charset="0"/>
              </a:rPr>
              <a:t>PAE Brucelosis 2013-2018</a:t>
            </a:r>
          </a:p>
          <a:p>
            <a:pPr algn="just"/>
            <a:endParaRPr lang="es-MX" altLang="es-MX" sz="2400" b="1" dirty="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3. </a:t>
            </a:r>
            <a:r>
              <a:rPr lang="es-MX" altLang="es-MX" sz="2000" dirty="0">
                <a:latin typeface="Soberana Sans Light" panose="02000000000000000000" pitchFamily="50" charset="0"/>
              </a:rPr>
              <a:t>Mejorar la participación interinstitucional.</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3.1	Fortalecer el componente de abogacía en Promoción de la Salud.</a:t>
            </a:r>
          </a:p>
          <a:p>
            <a:pPr algn="just"/>
            <a:endParaRPr lang="es-MX" altLang="es-MX" sz="2000" dirty="0">
              <a:latin typeface="Soberana Sans Light" panose="02000000000000000000" pitchFamily="50" charset="0"/>
            </a:endParaRPr>
          </a:p>
          <a:p>
            <a:pPr algn="just"/>
            <a:r>
              <a:rPr lang="es-MX" altLang="es-MX" sz="2000" b="1" dirty="0">
                <a:latin typeface="Soberana Sans Light" panose="02000000000000000000" pitchFamily="50" charset="0"/>
              </a:rPr>
              <a:t>Estrategia 4. </a:t>
            </a:r>
            <a:r>
              <a:rPr lang="es-MX" altLang="es-MX" sz="2000" dirty="0">
                <a:latin typeface="Soberana Sans Light" panose="02000000000000000000" pitchFamily="50" charset="0"/>
              </a:rPr>
              <a:t>Dar a conocer a la población los riesgos de contagio de la enfermedad.</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4.1	Elaborar y difundir materiales de información.</a:t>
            </a:r>
          </a:p>
          <a:p>
            <a:pPr algn="just"/>
            <a:endParaRPr lang="es-MX" altLang="es-MX" sz="2000" b="1" dirty="0" smtClean="0">
              <a:latin typeface="Soberana Sans Light" panose="02000000000000000000" pitchFamily="50" charset="0"/>
            </a:endParaRPr>
          </a:p>
          <a:p>
            <a:pPr algn="just"/>
            <a:endParaRPr lang="es-MX" altLang="es-MX" sz="2000" b="1" dirty="0">
              <a:latin typeface="Soberana Sans Light" panose="02000000000000000000" pitchFamily="50" charset="0"/>
            </a:endParaRPr>
          </a:p>
        </p:txBody>
      </p:sp>
    </p:spTree>
    <p:extLst>
      <p:ext uri="{BB962C8B-B14F-4D97-AF65-F5344CB8AC3E}">
        <p14:creationId xmlns:p14="http://schemas.microsoft.com/office/powerpoint/2010/main" val="27779953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4632037"/>
          </a:xfrm>
          <a:prstGeom prst="rect">
            <a:avLst/>
          </a:prstGeom>
          <a:noFill/>
        </p:spPr>
        <p:txBody>
          <a:bodyPr>
            <a:spAutoFit/>
          </a:bodyPr>
          <a:lstStyle/>
          <a:p>
            <a:pPr algn="just"/>
            <a:r>
              <a:rPr lang="es-MX" altLang="es-MX" sz="2800" b="1" dirty="0" err="1" smtClean="0">
                <a:latin typeface="Soberana Sans Light" panose="02000000000000000000" pitchFamily="50" charset="0"/>
              </a:rPr>
              <a:t>Rickettsiosis</a:t>
            </a:r>
            <a:r>
              <a:rPr lang="es-MX" altLang="es-MX" sz="2800" b="1" dirty="0" smtClean="0">
                <a:latin typeface="Soberana Sans Light" panose="02000000000000000000" pitchFamily="50" charset="0"/>
              </a:rPr>
              <a:t> </a:t>
            </a:r>
            <a:r>
              <a:rPr lang="es-MX" altLang="es-MX" sz="2800" b="1" dirty="0">
                <a:latin typeface="Soberana Sans Light" panose="02000000000000000000" pitchFamily="50" charset="0"/>
              </a:rPr>
              <a:t>2013-2018</a:t>
            </a:r>
          </a:p>
          <a:p>
            <a:pPr algn="just"/>
            <a:endParaRPr lang="es-MX" altLang="es-MX" sz="1200" b="1" dirty="0" smtClean="0">
              <a:latin typeface="Soberana Sans Light" panose="02000000000000000000" pitchFamily="50" charset="0"/>
            </a:endParaRPr>
          </a:p>
          <a:p>
            <a:pPr algn="just"/>
            <a:endParaRPr lang="es-MX" altLang="es-MX" sz="1200" b="1" dirty="0">
              <a:latin typeface="Soberana Sans Light" panose="02000000000000000000" pitchFamily="50" charset="0"/>
            </a:endParaRPr>
          </a:p>
          <a:p>
            <a:pPr algn="just">
              <a:defRPr/>
            </a:pPr>
            <a:endParaRPr lang="es-MX" sz="2100" b="1" dirty="0">
              <a:solidFill>
                <a:schemeClr val="tx1">
                  <a:lumMod val="50000"/>
                  <a:lumOff val="50000"/>
                </a:schemeClr>
              </a:solidFill>
              <a:latin typeface="Arial" charset="0"/>
            </a:endParaRPr>
          </a:p>
          <a:p>
            <a:pPr algn="just">
              <a:buFont typeface="Arial" pitchFamily="34" charset="0"/>
              <a:buChar char="•"/>
              <a:defRPr/>
            </a:pPr>
            <a:r>
              <a:rPr lang="es-MX" sz="2100" dirty="0">
                <a:latin typeface="Arial" charset="0"/>
              </a:rPr>
              <a:t>Problema focalizado de salud pública en la frontera norte de </a:t>
            </a:r>
            <a:r>
              <a:rPr lang="es-MX" sz="2100" dirty="0" smtClean="0">
                <a:latin typeface="Arial" charset="0"/>
              </a:rPr>
              <a:t>  México</a:t>
            </a:r>
            <a:r>
              <a:rPr lang="es-MX" sz="2100" dirty="0">
                <a:latin typeface="Arial" charset="0"/>
              </a:rPr>
              <a:t>.</a:t>
            </a:r>
          </a:p>
          <a:p>
            <a:pPr algn="just">
              <a:buFont typeface="Arial" pitchFamily="34" charset="0"/>
              <a:buChar char="•"/>
              <a:defRPr/>
            </a:pPr>
            <a:endParaRPr lang="es-MX" sz="2100" dirty="0">
              <a:latin typeface="Arial" charset="0"/>
            </a:endParaRPr>
          </a:p>
          <a:p>
            <a:pPr algn="just">
              <a:buFont typeface="Arial" pitchFamily="34" charset="0"/>
              <a:buChar char="•"/>
              <a:defRPr/>
            </a:pPr>
            <a:r>
              <a:rPr lang="es-MX" sz="2100" dirty="0">
                <a:latin typeface="Arial" charset="0"/>
              </a:rPr>
              <a:t>Su abordaje en la vigilancia epidemiológica y en el control involucra tres esferas: </a:t>
            </a:r>
          </a:p>
          <a:p>
            <a:pPr lvl="1" algn="just">
              <a:buFont typeface="Arial" pitchFamily="34" charset="0"/>
              <a:buChar char="•"/>
              <a:defRPr/>
            </a:pPr>
            <a:r>
              <a:rPr lang="es-MX" sz="2100" dirty="0">
                <a:latin typeface="Arial" charset="0"/>
              </a:rPr>
              <a:t>atención médica</a:t>
            </a:r>
          </a:p>
          <a:p>
            <a:pPr lvl="1" algn="just">
              <a:buFont typeface="Arial" pitchFamily="34" charset="0"/>
              <a:buChar char="•"/>
              <a:defRPr/>
            </a:pPr>
            <a:r>
              <a:rPr lang="es-MX" sz="2100" dirty="0">
                <a:latin typeface="Arial" charset="0"/>
              </a:rPr>
              <a:t>en el entorno con el vector y en el reservorio  </a:t>
            </a:r>
          </a:p>
          <a:p>
            <a:pPr lvl="1" algn="just">
              <a:buFont typeface="Arial" pitchFamily="34" charset="0"/>
              <a:buChar char="•"/>
              <a:defRPr/>
            </a:pPr>
            <a:r>
              <a:rPr lang="es-MX" sz="2100" dirty="0">
                <a:latin typeface="Arial" charset="0"/>
              </a:rPr>
              <a:t>la participación de la comunidad expuesta.</a:t>
            </a:r>
          </a:p>
          <a:p>
            <a:pPr algn="just">
              <a:defRPr/>
            </a:pPr>
            <a:endParaRPr lang="es-MX" sz="2100" dirty="0">
              <a:latin typeface="Arial" charset="0"/>
            </a:endParaRPr>
          </a:p>
          <a:p>
            <a:pPr algn="just">
              <a:buFont typeface="Arial" pitchFamily="34" charset="0"/>
              <a:buChar char="•"/>
              <a:defRPr/>
            </a:pPr>
            <a:r>
              <a:rPr lang="es-MX" sz="2100" dirty="0">
                <a:latin typeface="Arial" charset="0"/>
              </a:rPr>
              <a:t>Para implementarlas se ensaya una estrategia que las conjunta.</a:t>
            </a:r>
          </a:p>
          <a:p>
            <a:pPr algn="just"/>
            <a:endParaRPr lang="es-MX" altLang="es-MX" sz="1200" b="1" dirty="0" smtClean="0">
              <a:latin typeface="Soberana Sans Light" panose="02000000000000000000" pitchFamily="50" charset="0"/>
            </a:endParaRPr>
          </a:p>
        </p:txBody>
      </p:sp>
    </p:spTree>
    <p:extLst>
      <p:ext uri="{BB962C8B-B14F-4D97-AF65-F5344CB8AC3E}">
        <p14:creationId xmlns:p14="http://schemas.microsoft.com/office/powerpoint/2010/main" val="16609365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5632311"/>
          </a:xfrm>
          <a:prstGeom prst="rect">
            <a:avLst/>
          </a:prstGeom>
          <a:noFill/>
        </p:spPr>
        <p:txBody>
          <a:bodyPr>
            <a:spAutoFit/>
          </a:bodyPr>
          <a:lstStyle/>
          <a:p>
            <a:pPr algn="just"/>
            <a:r>
              <a:rPr lang="es-MX" altLang="es-MX" sz="2800" b="1" dirty="0">
                <a:latin typeface="Soberana Sans Light" panose="02000000000000000000" pitchFamily="50" charset="0"/>
              </a:rPr>
              <a:t>PAE </a:t>
            </a:r>
            <a:r>
              <a:rPr lang="es-MX" altLang="es-MX" sz="2800" b="1" dirty="0" err="1" smtClean="0">
                <a:latin typeface="Soberana Sans Light" panose="02000000000000000000" pitchFamily="50" charset="0"/>
              </a:rPr>
              <a:t>Rickettsiosis</a:t>
            </a:r>
            <a:r>
              <a:rPr lang="es-MX" altLang="es-MX" sz="2800" b="1" dirty="0" smtClean="0">
                <a:latin typeface="Soberana Sans Light" panose="02000000000000000000" pitchFamily="50" charset="0"/>
              </a:rPr>
              <a:t> </a:t>
            </a:r>
            <a:r>
              <a:rPr lang="es-MX" altLang="es-MX" sz="2800" b="1" dirty="0">
                <a:latin typeface="Soberana Sans Light" panose="02000000000000000000" pitchFamily="50" charset="0"/>
              </a:rPr>
              <a:t>2013-2018</a:t>
            </a:r>
          </a:p>
          <a:p>
            <a:pPr algn="just"/>
            <a:endParaRPr lang="es-MX" altLang="es-MX" sz="1200" b="1" dirty="0" smtClean="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1600" b="1" dirty="0">
              <a:latin typeface="Soberana Sans Light" panose="02000000000000000000" pitchFamily="50" charset="0"/>
            </a:endParaRPr>
          </a:p>
          <a:p>
            <a:pPr algn="just"/>
            <a:r>
              <a:rPr lang="es-MX" altLang="es-MX" sz="2000" b="1" dirty="0">
                <a:latin typeface="Soberana Sans Light" panose="02000000000000000000" pitchFamily="50" charset="0"/>
              </a:rPr>
              <a:t>Objetivo 1: </a:t>
            </a:r>
            <a:r>
              <a:rPr lang="es-MX" altLang="es-MX" sz="2000" dirty="0">
                <a:latin typeface="Soberana Sans Light" panose="02000000000000000000" pitchFamily="50" charset="0"/>
              </a:rPr>
              <a:t>Promover la prevención, el diagnóstico y tratamiento inmediato de pacientes con sospecha de </a:t>
            </a:r>
            <a:r>
              <a:rPr lang="es-MX" altLang="es-MX" sz="2000" dirty="0" err="1">
                <a:latin typeface="Soberana Sans Light" panose="02000000000000000000" pitchFamily="50" charset="0"/>
              </a:rPr>
              <a:t>rickettsiosis</a:t>
            </a:r>
            <a:r>
              <a:rPr lang="es-MX" altLang="es-MX" sz="2000" dirty="0">
                <a:latin typeface="Soberana Sans Light" panose="02000000000000000000" pitchFamily="50" charset="0"/>
              </a:rPr>
              <a:t>, de acuerdo a la normatividad vigente.</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1. </a:t>
            </a:r>
            <a:r>
              <a:rPr lang="es-MX" altLang="es-MX" sz="2000" dirty="0">
                <a:latin typeface="Soberana Sans Light" panose="02000000000000000000" pitchFamily="50" charset="0"/>
              </a:rPr>
              <a:t>Definir los criterios para el abordaje de estas zoonosis de acuerdo a la normatividad vigente.</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1.1	Contribuir en las entidades federativas para que realicen operativos de control de ectoparásitos.</a:t>
            </a:r>
          </a:p>
          <a:p>
            <a:pPr algn="just"/>
            <a:r>
              <a:rPr lang="es-MX" altLang="es-MX" sz="2000" dirty="0">
                <a:latin typeface="Soberana Sans Light" panose="02000000000000000000" pitchFamily="50" charset="0"/>
              </a:rPr>
              <a:t>1.2	Promover que las entidades federativas apliquen la normatividad vigente.</a:t>
            </a:r>
          </a:p>
          <a:p>
            <a:pPr algn="just"/>
            <a:r>
              <a:rPr lang="es-MX" altLang="es-MX" sz="2000" dirty="0">
                <a:latin typeface="Soberana Sans Light" panose="02000000000000000000" pitchFamily="50" charset="0"/>
              </a:rPr>
              <a:t>1.3	Registrar las actividades realizadas en la Red de Comunicación Colaborativa</a:t>
            </a:r>
            <a:r>
              <a:rPr lang="es-MX" altLang="es-MX" sz="2000" dirty="0" smtClean="0">
                <a:latin typeface="Soberana Sans Light" panose="02000000000000000000" pitchFamily="50" charset="0"/>
              </a:rPr>
              <a:t>.</a:t>
            </a:r>
            <a:endParaRPr lang="es-MX" altLang="es-MX" sz="2000" b="1" dirty="0">
              <a:latin typeface="Soberana Sans Light" panose="02000000000000000000" pitchFamily="50" charset="0"/>
            </a:endParaRPr>
          </a:p>
        </p:txBody>
      </p:sp>
    </p:spTree>
    <p:extLst>
      <p:ext uri="{BB962C8B-B14F-4D97-AF65-F5344CB8AC3E}">
        <p14:creationId xmlns:p14="http://schemas.microsoft.com/office/powerpoint/2010/main" val="41159381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58945" y="137565"/>
            <a:ext cx="8067759" cy="523220"/>
          </a:xfrm>
          <a:prstGeom prst="rect">
            <a:avLst/>
          </a:prstGeom>
          <a:noFill/>
        </p:spPr>
        <p:txBody>
          <a:bodyPr wrap="square" rtlCol="0">
            <a:spAutoFit/>
          </a:bodyPr>
          <a:lstStyle/>
          <a:p>
            <a:r>
              <a:rPr lang="es-MX" sz="2800" b="1" dirty="0">
                <a:latin typeface="Soberana Sans Light" panose="02000000000000000000" pitchFamily="50" charset="0"/>
              </a:rPr>
              <a:t>Programas de Acción Específicos 2013-2018</a:t>
            </a:r>
            <a:r>
              <a:rPr lang="es-MX" sz="2800" b="1" dirty="0" smtClean="0">
                <a:latin typeface="Soberana Sans Light" panose="02000000000000000000" pitchFamily="50" charset="0"/>
              </a:rPr>
              <a:t>:</a:t>
            </a:r>
            <a:endParaRPr lang="es-MX" sz="2800" b="1" dirty="0">
              <a:latin typeface="Soberana Sans Light" panose="02000000000000000000" pitchFamily="50" charset="0"/>
            </a:endParaRPr>
          </a:p>
        </p:txBody>
      </p:sp>
      <p:sp>
        <p:nvSpPr>
          <p:cNvPr id="3" name="CuadroTexto 2"/>
          <p:cNvSpPr txBox="1"/>
          <p:nvPr/>
        </p:nvSpPr>
        <p:spPr>
          <a:xfrm>
            <a:off x="258945" y="1165254"/>
            <a:ext cx="8609926" cy="6494085"/>
          </a:xfrm>
          <a:prstGeom prst="rect">
            <a:avLst/>
          </a:prstGeom>
          <a:noFill/>
        </p:spPr>
        <p:txBody>
          <a:bodyPr wrap="square" rtlCol="0">
            <a:spAutoFit/>
          </a:bodyPr>
          <a:lstStyle/>
          <a:p>
            <a:pPr algn="just" fontAlgn="auto">
              <a:spcBef>
                <a:spcPts val="0"/>
              </a:spcBef>
              <a:spcAft>
                <a:spcPts val="0"/>
              </a:spcAft>
              <a:defRPr/>
            </a:pPr>
            <a:endParaRPr lang="es-MX" sz="2400" dirty="0" smtClean="0">
              <a:latin typeface="Soberana Sans" panose="02000000000000000000" pitchFamily="50" charset="0"/>
            </a:endParaRPr>
          </a:p>
          <a:p>
            <a:pPr algn="just" fontAlgn="auto">
              <a:spcBef>
                <a:spcPts val="0"/>
              </a:spcBef>
              <a:spcAft>
                <a:spcPts val="0"/>
              </a:spcAft>
              <a:defRPr/>
            </a:pPr>
            <a:endParaRPr lang="es-MX" sz="2400" dirty="0" smtClean="0">
              <a:latin typeface="Soberana Sans" panose="02000000000000000000" pitchFamily="50" charset="0"/>
            </a:endParaRPr>
          </a:p>
          <a:p>
            <a:pPr algn="just" fontAlgn="auto">
              <a:spcBef>
                <a:spcPts val="0"/>
              </a:spcBef>
              <a:spcAft>
                <a:spcPts val="0"/>
              </a:spcAft>
              <a:defRPr/>
            </a:pPr>
            <a:endParaRPr lang="es-MX" sz="2400" dirty="0" smtClean="0">
              <a:latin typeface="Soberana Sans" panose="02000000000000000000" pitchFamily="50" charset="0"/>
            </a:endParaRPr>
          </a:p>
          <a:p>
            <a:pPr algn="just" fontAlgn="auto">
              <a:spcBef>
                <a:spcPts val="0"/>
              </a:spcBef>
              <a:spcAft>
                <a:spcPts val="0"/>
              </a:spcAft>
              <a:defRPr/>
            </a:pPr>
            <a:endParaRPr lang="es-MX" sz="2400" dirty="0">
              <a:latin typeface="Soberana Sans" panose="02000000000000000000" pitchFamily="50" charset="0"/>
            </a:endParaRP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smtClean="0">
                <a:latin typeface="Soberana Sans" panose="02000000000000000000" pitchFamily="50" charset="0"/>
              </a:rPr>
              <a:t>Rabia.                      </a:t>
            </a:r>
            <a:endParaRPr lang="es-MX" sz="2000" dirty="0">
              <a:latin typeface="Soberana Sans" panose="02000000000000000000" pitchFamily="50" charset="0"/>
            </a:endParaRP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endParaRPr lang="es-MX" sz="2000" dirty="0" smtClean="0">
              <a:latin typeface="Soberana Sans" panose="02000000000000000000" pitchFamily="50" charset="0"/>
            </a:endParaRP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endParaRPr lang="es-MX" sz="2000" dirty="0">
              <a:latin typeface="Soberana Sans" panose="02000000000000000000" pitchFamily="50" charset="0"/>
            </a:endParaRP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Brucelosis</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endParaRPr lang="es-MX" sz="2000" dirty="0" smtClean="0">
              <a:latin typeface="Soberana Sans" panose="02000000000000000000" pitchFamily="50" charset="0"/>
            </a:endParaRPr>
          </a:p>
          <a:p>
            <a:pPr algn="just" fontAlgn="auto">
              <a:spcBef>
                <a:spcPts val="0"/>
              </a:spcBef>
              <a:spcAft>
                <a:spcPts val="0"/>
              </a:spcAft>
              <a:buClr>
                <a:schemeClr val="tx1">
                  <a:lumMod val="75000"/>
                  <a:lumOff val="25000"/>
                </a:schemeClr>
              </a:buClr>
              <a:defRPr/>
            </a:pPr>
            <a:endParaRPr lang="es-MX" sz="2000" dirty="0">
              <a:latin typeface="Soberana Sans" panose="02000000000000000000" pitchFamily="50" charset="0"/>
            </a:endParaRP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err="1">
                <a:latin typeface="Soberana Sans" panose="02000000000000000000" pitchFamily="50" charset="0"/>
              </a:rPr>
              <a:t>Rickettsiosis</a:t>
            </a:r>
            <a:r>
              <a:rPr lang="es-MX" sz="2000" dirty="0">
                <a:latin typeface="Soberana Sans" panose="02000000000000000000" pitchFamily="50" charset="0"/>
              </a:rPr>
              <a:t>.</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endParaRPr lang="es-MX" sz="2000" dirty="0">
              <a:latin typeface="Soberana Sans" panose="02000000000000000000" pitchFamily="50" charset="0"/>
            </a:endParaRPr>
          </a:p>
          <a:p>
            <a:pPr marL="1257300" lvl="2" indent="-342900" algn="just" fontAlgn="auto">
              <a:spcBef>
                <a:spcPts val="0"/>
              </a:spcBef>
              <a:spcAft>
                <a:spcPts val="0"/>
              </a:spcAft>
              <a:buClr>
                <a:schemeClr val="tx1">
                  <a:lumMod val="75000"/>
                  <a:lumOff val="25000"/>
                </a:schemeClr>
              </a:buClr>
              <a:defRPr/>
            </a:pPr>
            <a:r>
              <a:rPr lang="es-MX" sz="2000" dirty="0" smtClean="0">
                <a:latin typeface="Soberana Sans" panose="02000000000000000000" pitchFamily="50" charset="0"/>
              </a:rPr>
              <a:t>                                               </a:t>
            </a:r>
          </a:p>
          <a:p>
            <a:pPr marL="1257300" lvl="2" indent="-342900" algn="just" fontAlgn="auto">
              <a:spcBef>
                <a:spcPts val="0"/>
              </a:spcBef>
              <a:spcAft>
                <a:spcPts val="0"/>
              </a:spcAft>
              <a:buClr>
                <a:schemeClr val="tx1">
                  <a:lumMod val="75000"/>
                  <a:lumOff val="25000"/>
                </a:schemeClr>
              </a:buClr>
              <a:defRPr/>
            </a:pPr>
            <a:endParaRPr lang="es-MX" sz="2000" dirty="0">
              <a:latin typeface="Soberana Sans" panose="02000000000000000000" pitchFamily="50" charset="0"/>
            </a:endParaRPr>
          </a:p>
          <a:p>
            <a:pPr marL="1257300" lvl="2" indent="-342900" algn="just" fontAlgn="auto">
              <a:spcBef>
                <a:spcPts val="0"/>
              </a:spcBef>
              <a:spcAft>
                <a:spcPts val="0"/>
              </a:spcAft>
              <a:buClr>
                <a:schemeClr val="tx1">
                  <a:lumMod val="75000"/>
                  <a:lumOff val="25000"/>
                </a:schemeClr>
              </a:buClr>
              <a:defRPr/>
            </a:pPr>
            <a:endParaRPr lang="es-MX" sz="2000" dirty="0" smtClean="0">
              <a:latin typeface="Soberana Sans" panose="02000000000000000000" pitchFamily="50" charset="0"/>
            </a:endParaRPr>
          </a:p>
          <a:p>
            <a:pPr marL="1257300" lvl="2" indent="-342900" algn="just" fontAlgn="auto">
              <a:spcBef>
                <a:spcPts val="0"/>
              </a:spcBef>
              <a:spcAft>
                <a:spcPts val="0"/>
              </a:spcAft>
              <a:buClr>
                <a:schemeClr val="tx1">
                  <a:lumMod val="75000"/>
                  <a:lumOff val="25000"/>
                </a:schemeClr>
              </a:buClr>
              <a:defRPr/>
            </a:pPr>
            <a:endParaRPr lang="es-MX" sz="2000" dirty="0">
              <a:latin typeface="Soberana Sans" panose="02000000000000000000" pitchFamily="50" charset="0"/>
            </a:endParaRPr>
          </a:p>
          <a:p>
            <a:pPr marL="1257300" lvl="2" indent="-342900" algn="just" fontAlgn="auto">
              <a:spcBef>
                <a:spcPts val="0"/>
              </a:spcBef>
              <a:spcAft>
                <a:spcPts val="0"/>
              </a:spcAft>
              <a:buClr>
                <a:schemeClr val="tx1">
                  <a:lumMod val="75000"/>
                  <a:lumOff val="25000"/>
                </a:schemeClr>
              </a:buClr>
              <a:defRPr/>
            </a:pPr>
            <a:endParaRPr lang="es-MX" sz="2000" dirty="0" smtClean="0">
              <a:latin typeface="Soberana Sans" panose="02000000000000000000" pitchFamily="50" charset="0"/>
            </a:endParaRPr>
          </a:p>
          <a:p>
            <a:pPr marL="1257300" lvl="2" indent="-342900" algn="just" fontAlgn="auto">
              <a:spcBef>
                <a:spcPts val="0"/>
              </a:spcBef>
              <a:spcAft>
                <a:spcPts val="0"/>
              </a:spcAft>
              <a:buClr>
                <a:schemeClr val="tx1">
                  <a:lumMod val="75000"/>
                  <a:lumOff val="25000"/>
                </a:schemeClr>
              </a:buClr>
              <a:defRPr/>
            </a:pPr>
            <a:endParaRPr lang="es-MX" sz="2000" dirty="0">
              <a:latin typeface="Soberana Sans" panose="02000000000000000000" pitchFamily="50" charset="0"/>
            </a:endParaRPr>
          </a:p>
          <a:p>
            <a:pPr marL="1257300" lvl="2" indent="-342900" algn="just" fontAlgn="auto">
              <a:spcBef>
                <a:spcPts val="0"/>
              </a:spcBef>
              <a:spcAft>
                <a:spcPts val="0"/>
              </a:spcAft>
              <a:buClr>
                <a:schemeClr val="tx1">
                  <a:lumMod val="75000"/>
                  <a:lumOff val="25000"/>
                </a:schemeClr>
              </a:buClr>
              <a:defRPr/>
            </a:pPr>
            <a:endParaRPr lang="es-MX" sz="2000" dirty="0">
              <a:latin typeface="Soberana Sans" panose="02000000000000000000" pitchFamily="50" charset="0"/>
            </a:endParaRPr>
          </a:p>
          <a:p>
            <a:pPr algn="just"/>
            <a:endParaRPr lang="es-MX" sz="2000" dirty="0">
              <a:solidFill>
                <a:schemeClr val="tx1">
                  <a:lumMod val="65000"/>
                  <a:lumOff val="35000"/>
                </a:schemeClr>
              </a:solidFill>
            </a:endParaRPr>
          </a:p>
        </p:txBody>
      </p:sp>
      <p:pic>
        <p:nvPicPr>
          <p:cNvPr id="4" name="Picture 2"/>
          <p:cNvPicPr>
            <a:picLocks noChangeAspect="1" noChangeArrowheads="1"/>
          </p:cNvPicPr>
          <p:nvPr/>
        </p:nvPicPr>
        <p:blipFill>
          <a:blip r:embed="rId2"/>
          <a:srcRect l="24656" t="19687" r="25000" b="4609"/>
          <a:stretch>
            <a:fillRect/>
          </a:stretch>
        </p:blipFill>
        <p:spPr bwMode="auto">
          <a:xfrm>
            <a:off x="2523674" y="2045665"/>
            <a:ext cx="1938337" cy="3211512"/>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noChangeArrowheads="1"/>
          </p:cNvPicPr>
          <p:nvPr/>
        </p:nvPicPr>
        <p:blipFill>
          <a:blip r:embed="rId3"/>
          <a:srcRect l="4156" t="17539" r="61438" b="20703"/>
          <a:stretch>
            <a:fillRect/>
          </a:stretch>
        </p:blipFill>
        <p:spPr bwMode="auto">
          <a:xfrm>
            <a:off x="6598195" y="2045665"/>
            <a:ext cx="1816100" cy="3074988"/>
          </a:xfrm>
          <a:prstGeom prst="rect">
            <a:avLst/>
          </a:prstGeom>
          <a:ln>
            <a:noFill/>
          </a:ln>
          <a:effectLst>
            <a:outerShdw blurRad="292100" dist="139700" dir="2700000" algn="tl" rotWithShape="0">
              <a:srgbClr val="333333">
                <a:alpha val="65000"/>
              </a:srgbClr>
            </a:outerShdw>
          </a:effectLst>
        </p:spPr>
      </p:pic>
      <p:pic>
        <p:nvPicPr>
          <p:cNvPr id="6" name="Picture 3"/>
          <p:cNvPicPr>
            <a:picLocks noChangeAspect="1" noChangeArrowheads="1"/>
          </p:cNvPicPr>
          <p:nvPr/>
        </p:nvPicPr>
        <p:blipFill>
          <a:blip r:embed="rId4"/>
          <a:srcRect l="5188" t="17656" r="51406" b="10273"/>
          <a:stretch>
            <a:fillRect/>
          </a:stretch>
        </p:blipFill>
        <p:spPr bwMode="auto">
          <a:xfrm>
            <a:off x="4601415" y="2498747"/>
            <a:ext cx="1857375" cy="316706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519726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4893647"/>
          </a:xfrm>
          <a:prstGeom prst="rect">
            <a:avLst/>
          </a:prstGeom>
          <a:noFill/>
        </p:spPr>
        <p:txBody>
          <a:bodyPr>
            <a:spAutoFit/>
          </a:bodyPr>
          <a:lstStyle/>
          <a:p>
            <a:pPr algn="just"/>
            <a:r>
              <a:rPr lang="es-MX" altLang="es-MX" sz="2800" b="1" dirty="0">
                <a:latin typeface="Soberana Sans Light" panose="02000000000000000000" pitchFamily="50" charset="0"/>
              </a:rPr>
              <a:t>PAE </a:t>
            </a:r>
            <a:r>
              <a:rPr lang="es-MX" altLang="es-MX" sz="2800" b="1" dirty="0" err="1" smtClean="0">
                <a:latin typeface="Soberana Sans Light" panose="02000000000000000000" pitchFamily="50" charset="0"/>
              </a:rPr>
              <a:t>Rickettsiosis</a:t>
            </a:r>
            <a:r>
              <a:rPr lang="es-MX" altLang="es-MX" sz="2800" b="1" dirty="0" smtClean="0">
                <a:latin typeface="Soberana Sans Light" panose="02000000000000000000" pitchFamily="50" charset="0"/>
              </a:rPr>
              <a:t> </a:t>
            </a:r>
            <a:r>
              <a:rPr lang="es-MX" altLang="es-MX" sz="2800" b="1" dirty="0">
                <a:latin typeface="Soberana Sans Light" panose="02000000000000000000" pitchFamily="50" charset="0"/>
              </a:rPr>
              <a:t>2013-2018</a:t>
            </a:r>
          </a:p>
          <a:p>
            <a:pPr algn="just"/>
            <a:endParaRPr lang="es-MX" altLang="es-MX" sz="1200" b="1" dirty="0" smtClean="0">
              <a:latin typeface="Soberana Sans Light" panose="02000000000000000000" pitchFamily="50" charset="0"/>
            </a:endParaRPr>
          </a:p>
          <a:p>
            <a:pPr algn="just"/>
            <a:endParaRPr lang="es-MX" altLang="es-MX" sz="1200" b="1" dirty="0" smtClean="0">
              <a:latin typeface="Soberana Sans Light" panose="02000000000000000000" pitchFamily="50" charset="0"/>
            </a:endParaRPr>
          </a:p>
          <a:p>
            <a:pPr algn="just"/>
            <a:r>
              <a:rPr lang="es-MX" altLang="es-MX" sz="2000" b="1" dirty="0" smtClean="0">
                <a:latin typeface="Soberana Sans Light" panose="02000000000000000000" pitchFamily="50" charset="0"/>
              </a:rPr>
              <a:t>Organización </a:t>
            </a:r>
            <a:r>
              <a:rPr lang="es-MX" altLang="es-MX" sz="2000" b="1" dirty="0">
                <a:latin typeface="Soberana Sans Light" panose="02000000000000000000" pitchFamily="50" charset="0"/>
              </a:rPr>
              <a:t>del Programa</a:t>
            </a:r>
          </a:p>
          <a:p>
            <a:pPr algn="just"/>
            <a:endParaRPr lang="es-MX" altLang="es-MX" sz="1600" b="1" dirty="0" smtClean="0">
              <a:latin typeface="Soberana Sans Light" panose="02000000000000000000" pitchFamily="50" charset="0"/>
            </a:endParaRPr>
          </a:p>
          <a:p>
            <a:pPr algn="just"/>
            <a:r>
              <a:rPr lang="es-MX" altLang="es-MX" sz="2000" b="1" dirty="0" smtClean="0">
                <a:latin typeface="Soberana Sans Light" panose="02000000000000000000" pitchFamily="50" charset="0"/>
              </a:rPr>
              <a:t>Objetivo </a:t>
            </a:r>
            <a:r>
              <a:rPr lang="es-MX" altLang="es-MX" sz="2000" b="1" dirty="0">
                <a:latin typeface="Soberana Sans Light" panose="02000000000000000000" pitchFamily="50" charset="0"/>
              </a:rPr>
              <a:t>2: </a:t>
            </a:r>
            <a:r>
              <a:rPr lang="es-MX" altLang="es-MX" sz="2000" dirty="0">
                <a:latin typeface="Soberana Sans Light" panose="02000000000000000000" pitchFamily="50" charset="0"/>
              </a:rPr>
              <a:t>Promover la prevención, el diagnóstico y tratamiento inmediato de pacientes con sospecha de </a:t>
            </a:r>
            <a:r>
              <a:rPr lang="es-MX" altLang="es-MX" sz="2000" dirty="0" err="1">
                <a:latin typeface="Soberana Sans Light" panose="02000000000000000000" pitchFamily="50" charset="0"/>
              </a:rPr>
              <a:t>rickettsiosis</a:t>
            </a:r>
            <a:r>
              <a:rPr lang="es-MX" altLang="es-MX" sz="2000" dirty="0">
                <a:latin typeface="Soberana Sans Light" panose="02000000000000000000" pitchFamily="50" charset="0"/>
              </a:rPr>
              <a:t>, de acuerdo a la normatividad vigente.</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2. </a:t>
            </a:r>
            <a:r>
              <a:rPr lang="es-MX" altLang="es-MX" sz="2000" dirty="0">
                <a:latin typeface="Soberana Sans Light" panose="02000000000000000000" pitchFamily="50" charset="0"/>
              </a:rPr>
              <a:t>Promover la coordinación con instituciones afines en el abordaje de estas zoonosis.</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2.1	Fortalecer la instrumentación de los procedimientos en la prevención y control de estas zoonosis a nivel nacional.</a:t>
            </a:r>
          </a:p>
          <a:p>
            <a:pPr algn="just"/>
            <a:endParaRPr lang="es-MX" altLang="es-MX" sz="1600" b="1" dirty="0">
              <a:latin typeface="Soberana Sans Light" panose="02000000000000000000" pitchFamily="50" charset="0"/>
            </a:endParaRPr>
          </a:p>
        </p:txBody>
      </p:sp>
    </p:spTree>
    <p:extLst>
      <p:ext uri="{BB962C8B-B14F-4D97-AF65-F5344CB8AC3E}">
        <p14:creationId xmlns:p14="http://schemas.microsoft.com/office/powerpoint/2010/main" val="54671535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5509200"/>
          </a:xfrm>
          <a:prstGeom prst="rect">
            <a:avLst/>
          </a:prstGeom>
          <a:noFill/>
        </p:spPr>
        <p:txBody>
          <a:bodyPr>
            <a:spAutoFit/>
          </a:bodyPr>
          <a:lstStyle/>
          <a:p>
            <a:pPr algn="just"/>
            <a:r>
              <a:rPr lang="es-MX" altLang="es-MX" sz="2800" b="1" dirty="0">
                <a:latin typeface="Soberana Sans Light" panose="02000000000000000000" pitchFamily="50" charset="0"/>
              </a:rPr>
              <a:t>PAE </a:t>
            </a:r>
            <a:r>
              <a:rPr lang="es-MX" altLang="es-MX" sz="2800" b="1" dirty="0" err="1" smtClean="0">
                <a:latin typeface="Soberana Sans Light" panose="02000000000000000000" pitchFamily="50" charset="0"/>
              </a:rPr>
              <a:t>Rickettsiosis</a:t>
            </a:r>
            <a:r>
              <a:rPr lang="es-MX" altLang="es-MX" sz="2800" b="1" dirty="0" smtClean="0">
                <a:latin typeface="Soberana Sans Light" panose="02000000000000000000" pitchFamily="50" charset="0"/>
              </a:rPr>
              <a:t> </a:t>
            </a:r>
            <a:r>
              <a:rPr lang="es-MX" altLang="es-MX" sz="2800" b="1" dirty="0">
                <a:latin typeface="Soberana Sans Light" panose="02000000000000000000" pitchFamily="50" charset="0"/>
              </a:rPr>
              <a:t>2013-2018</a:t>
            </a:r>
          </a:p>
          <a:p>
            <a:pPr algn="just"/>
            <a:endParaRPr lang="es-MX" altLang="es-MX" sz="1200" b="1" dirty="0" smtClean="0">
              <a:latin typeface="Soberana Sans Light" panose="02000000000000000000" pitchFamily="50" charset="0"/>
            </a:endParaRPr>
          </a:p>
          <a:p>
            <a:pPr algn="just"/>
            <a:endParaRPr lang="es-MX" altLang="es-MX" sz="1200" b="1" dirty="0" smtClean="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3. </a:t>
            </a:r>
            <a:r>
              <a:rPr lang="es-MX" altLang="es-MX" sz="2000" dirty="0">
                <a:latin typeface="Soberana Sans Light" panose="02000000000000000000" pitchFamily="50" charset="0"/>
              </a:rPr>
              <a:t>Difundir los resultados de los procedimientos que aplican en estas zoonosis.</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3.1	Incorporar y fortalecer en los sistemas de información oficial los registros de estas zoonosis.</a:t>
            </a:r>
          </a:p>
          <a:p>
            <a:pPr algn="just"/>
            <a:endParaRPr lang="es-MX" altLang="es-MX" sz="2000" dirty="0">
              <a:latin typeface="Soberana Sans Light" panose="02000000000000000000" pitchFamily="50" charset="0"/>
            </a:endParaRPr>
          </a:p>
          <a:p>
            <a:pPr algn="just"/>
            <a:r>
              <a:rPr lang="es-MX" altLang="es-MX" sz="2000" b="1" dirty="0">
                <a:latin typeface="Soberana Sans Light" panose="02000000000000000000" pitchFamily="50" charset="0"/>
              </a:rPr>
              <a:t>Estrategia 4. </a:t>
            </a:r>
            <a:r>
              <a:rPr lang="es-MX" altLang="es-MX" sz="2000" dirty="0">
                <a:latin typeface="Soberana Sans Light" panose="02000000000000000000" pitchFamily="50" charset="0"/>
              </a:rPr>
              <a:t>Mejorar la participación intersectorial.</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4.1	Fortalecer el componente de abogacía en promoción de la salud.</a:t>
            </a:r>
          </a:p>
          <a:p>
            <a:pPr algn="just"/>
            <a:endParaRPr lang="es-MX" altLang="es-MX" sz="1600" b="1" dirty="0">
              <a:latin typeface="Soberana Sans Light" panose="02000000000000000000" pitchFamily="50" charset="0"/>
            </a:endParaRPr>
          </a:p>
        </p:txBody>
      </p:sp>
    </p:spTree>
    <p:extLst>
      <p:ext uri="{BB962C8B-B14F-4D97-AF65-F5344CB8AC3E}">
        <p14:creationId xmlns:p14="http://schemas.microsoft.com/office/powerpoint/2010/main" val="37976753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5447645"/>
          </a:xfrm>
          <a:prstGeom prst="rect">
            <a:avLst/>
          </a:prstGeom>
          <a:noFill/>
        </p:spPr>
        <p:txBody>
          <a:bodyPr>
            <a:spAutoFit/>
          </a:bodyPr>
          <a:lstStyle/>
          <a:p>
            <a:pPr algn="just"/>
            <a:r>
              <a:rPr lang="es-MX" altLang="es-MX" sz="2800" b="1" dirty="0">
                <a:latin typeface="Soberana Sans Light" panose="02000000000000000000" pitchFamily="50" charset="0"/>
              </a:rPr>
              <a:t>PAE </a:t>
            </a:r>
            <a:r>
              <a:rPr lang="es-MX" altLang="es-MX" sz="2800" b="1" dirty="0" err="1" smtClean="0">
                <a:latin typeface="Soberana Sans Light" panose="02000000000000000000" pitchFamily="50" charset="0"/>
              </a:rPr>
              <a:t>Rickettsiosis</a:t>
            </a:r>
            <a:r>
              <a:rPr lang="es-MX" altLang="es-MX" sz="2800" b="1" dirty="0" smtClean="0">
                <a:latin typeface="Soberana Sans Light" panose="02000000000000000000" pitchFamily="50" charset="0"/>
              </a:rPr>
              <a:t> </a:t>
            </a:r>
            <a:r>
              <a:rPr lang="es-MX" altLang="es-MX" sz="2800" b="1" dirty="0">
                <a:latin typeface="Soberana Sans Light" panose="02000000000000000000" pitchFamily="50" charset="0"/>
              </a:rPr>
              <a:t>2013-2018</a:t>
            </a:r>
          </a:p>
          <a:p>
            <a:pPr algn="just"/>
            <a:endParaRPr lang="es-MX" altLang="es-MX" sz="1200" b="1" dirty="0" smtClean="0">
              <a:latin typeface="Soberana Sans Light" panose="02000000000000000000" pitchFamily="50" charset="0"/>
            </a:endParaRPr>
          </a:p>
          <a:p>
            <a:pPr algn="just"/>
            <a:endParaRPr lang="es-MX" altLang="es-MX" sz="1200" b="1" dirty="0" smtClean="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Estrategia 5. </a:t>
            </a:r>
            <a:r>
              <a:rPr lang="es-MX" altLang="es-MX" sz="2000" dirty="0">
                <a:latin typeface="Soberana Sans Light" panose="02000000000000000000" pitchFamily="50" charset="0"/>
              </a:rPr>
              <a:t>Promover la participación comunitaria.</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5.1	Difundir las medidas preventivas y correctivas a nivel comunitario y familiar.</a:t>
            </a:r>
          </a:p>
          <a:p>
            <a:pPr algn="just"/>
            <a:endParaRPr lang="es-MX" altLang="es-MX" sz="2000" dirty="0">
              <a:latin typeface="Soberana Sans Light" panose="02000000000000000000" pitchFamily="50" charset="0"/>
            </a:endParaRPr>
          </a:p>
          <a:p>
            <a:pPr algn="just"/>
            <a:r>
              <a:rPr lang="es-MX" altLang="es-MX" sz="2000" b="1" dirty="0">
                <a:latin typeface="Soberana Sans Light" panose="02000000000000000000" pitchFamily="50" charset="0"/>
              </a:rPr>
              <a:t>Estrategia 6. </a:t>
            </a:r>
            <a:r>
              <a:rPr lang="es-MX" altLang="es-MX" sz="2000" dirty="0">
                <a:latin typeface="Soberana Sans Light" panose="02000000000000000000" pitchFamily="50" charset="0"/>
              </a:rPr>
              <a:t>Apoyar con técnicas diagnósticas de vanguardia la confirmación de los casos sospechosos.</a:t>
            </a:r>
          </a:p>
          <a:p>
            <a:pPr algn="just"/>
            <a:endParaRPr lang="es-MX" altLang="es-MX" sz="2000" b="1" dirty="0">
              <a:latin typeface="Soberana Sans Light" panose="02000000000000000000" pitchFamily="50" charset="0"/>
            </a:endParaRPr>
          </a:p>
          <a:p>
            <a:pPr algn="just"/>
            <a:r>
              <a:rPr lang="es-MX" altLang="es-MX" sz="2000" b="1" dirty="0">
                <a:latin typeface="Soberana Sans Light" panose="02000000000000000000" pitchFamily="50" charset="0"/>
              </a:rPr>
              <a:t>Líneas de Acción</a:t>
            </a:r>
          </a:p>
          <a:p>
            <a:pPr algn="just"/>
            <a:r>
              <a:rPr lang="es-MX" altLang="es-MX" sz="2000" dirty="0">
                <a:latin typeface="Soberana Sans Light" panose="02000000000000000000" pitchFamily="50" charset="0"/>
              </a:rPr>
              <a:t>6.1	Llevar a cabo y notificar los estudios respectivos de las muestras de pacientes sospechosos de </a:t>
            </a:r>
            <a:r>
              <a:rPr lang="es-MX" altLang="es-MX" sz="2000" dirty="0" err="1">
                <a:latin typeface="Soberana Sans Light" panose="02000000000000000000" pitchFamily="50" charset="0"/>
              </a:rPr>
              <a:t>Rickettsiosis</a:t>
            </a:r>
            <a:r>
              <a:rPr lang="es-MX" altLang="es-MX" sz="2000" dirty="0">
                <a:latin typeface="Soberana Sans Light" panose="02000000000000000000" pitchFamily="50" charset="0"/>
              </a:rPr>
              <a:t> recibidas.</a:t>
            </a:r>
          </a:p>
          <a:p>
            <a:pPr algn="just"/>
            <a:endParaRPr lang="es-MX" altLang="es-MX" sz="1600" b="1" dirty="0">
              <a:latin typeface="Soberana Sans Light" panose="02000000000000000000" pitchFamily="50" charset="0"/>
            </a:endParaRPr>
          </a:p>
        </p:txBody>
      </p:sp>
    </p:spTree>
    <p:extLst>
      <p:ext uri="{BB962C8B-B14F-4D97-AF65-F5344CB8AC3E}">
        <p14:creationId xmlns:p14="http://schemas.microsoft.com/office/powerpoint/2010/main" val="24780942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r>
              <a:rPr lang="es-ES" sz="2800" b="1"/>
              <a:t>Ordenamientos jurídicos que aplican a nivel federal</a:t>
            </a:r>
            <a:endParaRPr lang="es-MX" sz="2800" dirty="0"/>
          </a:p>
        </p:txBody>
      </p:sp>
      <p:sp>
        <p:nvSpPr>
          <p:cNvPr id="11" name="CuadroTexto 87"/>
          <p:cNvSpPr txBox="1"/>
          <p:nvPr/>
        </p:nvSpPr>
        <p:spPr>
          <a:xfrm>
            <a:off x="305443" y="1334700"/>
            <a:ext cx="8035925" cy="4832092"/>
          </a:xfrm>
          <a:prstGeom prst="rect">
            <a:avLst/>
          </a:prstGeom>
          <a:noFill/>
        </p:spPr>
        <p:txBody>
          <a:bodyPr>
            <a:spAutoFit/>
          </a:bodyPr>
          <a:lstStyle/>
          <a:p>
            <a:pPr algn="just"/>
            <a:r>
              <a:rPr lang="es-ES" sz="2000" b="1" dirty="0" smtClean="0"/>
              <a:t>Constitución </a:t>
            </a:r>
            <a:r>
              <a:rPr lang="es-ES" sz="2000" b="1" dirty="0"/>
              <a:t>Política de los Estados Unidos Mexicanos</a:t>
            </a:r>
            <a:endParaRPr lang="es-MX" sz="2000" dirty="0"/>
          </a:p>
          <a:p>
            <a:pPr algn="just"/>
            <a:r>
              <a:rPr lang="es-ES" u="sng" dirty="0"/>
              <a:t>Artículo 4o. cuarto párrafo</a:t>
            </a:r>
            <a:r>
              <a:rPr lang="es-ES" dirty="0"/>
              <a:t>: “… Toda persona tiene derecho a la protección de la salud. La Ley definirá las bases y modalidades para el acceso a los servicios de salud y establecerá la concurrencia de la Federación  y las entidades federativas en materia de salubridad general, conforme a lo que dispone la fracción XVI del artículo 73 de esta Constitución…”</a:t>
            </a:r>
            <a:endParaRPr lang="es-MX" dirty="0"/>
          </a:p>
          <a:p>
            <a:pPr algn="just"/>
            <a:r>
              <a:rPr lang="es-ES" u="sng" dirty="0"/>
              <a:t>Artículo 73. </a:t>
            </a:r>
            <a:r>
              <a:rPr lang="es-ES" dirty="0"/>
              <a:t>El Congreso tiene facultad: “… XVI. Para dictar leyes sobre … salubridad general de la República… 3ª. La autoridad sanitaria será ejecutiva y sus disposiciones serán obedecidas por las autoridades administrativas del País…”.</a:t>
            </a:r>
            <a:endParaRPr lang="es-MX" dirty="0"/>
          </a:p>
          <a:p>
            <a:pPr algn="just"/>
            <a:endParaRPr lang="es-ES" b="1" dirty="0" smtClean="0"/>
          </a:p>
          <a:p>
            <a:pPr algn="just"/>
            <a:r>
              <a:rPr lang="es-ES" b="1" dirty="0" smtClean="0"/>
              <a:t>Ley </a:t>
            </a:r>
            <a:r>
              <a:rPr lang="es-ES" b="1" dirty="0"/>
              <a:t>Orgánica de la Administración Pública Federal</a:t>
            </a:r>
            <a:endParaRPr lang="es-MX" dirty="0"/>
          </a:p>
          <a:p>
            <a:pPr algn="just"/>
            <a:r>
              <a:rPr lang="es-ES" dirty="0"/>
              <a:t>E</a:t>
            </a:r>
            <a:r>
              <a:rPr lang="es-ES" dirty="0" smtClean="0"/>
              <a:t>l </a:t>
            </a:r>
            <a:r>
              <a:rPr lang="es-ES" dirty="0"/>
              <a:t>artículo 39 de la Ley Orgánica de la Administración Pública Federal establece los asuntos que le corresponde atender a la Secretaría de </a:t>
            </a:r>
            <a:r>
              <a:rPr lang="es-ES" dirty="0" smtClean="0"/>
              <a:t>Salud</a:t>
            </a:r>
            <a:r>
              <a:rPr lang="es-ES" i="1" dirty="0" smtClean="0"/>
              <a:t>. </a:t>
            </a:r>
          </a:p>
          <a:p>
            <a:pPr algn="just"/>
            <a:endParaRPr lang="es-ES" i="1" dirty="0"/>
          </a:p>
          <a:p>
            <a:pPr algn="just"/>
            <a:r>
              <a:rPr lang="es-ES" dirty="0" smtClean="0"/>
              <a:t>La </a:t>
            </a:r>
            <a:r>
              <a:rPr lang="es-ES" dirty="0"/>
              <a:t>fracción XVI de esta Ley  contempla que le corresponde a la SSA </a:t>
            </a:r>
            <a:r>
              <a:rPr lang="es-ES" b="1" dirty="0"/>
              <a:t>estudiar, adaptar y poner en vigor las mediadas necesarias para luchar contra las enfermedades transmisibles que afecten la salud. </a:t>
            </a:r>
            <a:endParaRPr lang="es-MX" b="1" dirty="0"/>
          </a:p>
        </p:txBody>
      </p:sp>
    </p:spTree>
    <p:extLst>
      <p:ext uri="{BB962C8B-B14F-4D97-AF65-F5344CB8AC3E}">
        <p14:creationId xmlns:p14="http://schemas.microsoft.com/office/powerpoint/2010/main" val="30083346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r>
              <a:rPr lang="es-ES" sz="2800" b="1"/>
              <a:t>Ordenamientos jurídicos que aplican a nivel federal</a:t>
            </a:r>
            <a:endParaRPr lang="es-MX" sz="2800" dirty="0"/>
          </a:p>
        </p:txBody>
      </p:sp>
      <p:sp>
        <p:nvSpPr>
          <p:cNvPr id="11" name="CuadroTexto 87"/>
          <p:cNvSpPr txBox="1"/>
          <p:nvPr/>
        </p:nvSpPr>
        <p:spPr>
          <a:xfrm>
            <a:off x="305443" y="1145230"/>
            <a:ext cx="8035925" cy="5016758"/>
          </a:xfrm>
          <a:prstGeom prst="rect">
            <a:avLst/>
          </a:prstGeom>
          <a:noFill/>
        </p:spPr>
        <p:txBody>
          <a:bodyPr>
            <a:spAutoFit/>
          </a:bodyPr>
          <a:lstStyle/>
          <a:p>
            <a:endParaRPr lang="es-ES" sz="2000" b="1" dirty="0" smtClean="0"/>
          </a:p>
          <a:p>
            <a:r>
              <a:rPr lang="es-ES" sz="2000" b="1" dirty="0" smtClean="0"/>
              <a:t>Ley </a:t>
            </a:r>
            <a:r>
              <a:rPr lang="es-ES" sz="2000" b="1" dirty="0"/>
              <a:t>General de </a:t>
            </a:r>
            <a:r>
              <a:rPr lang="es-ES" sz="2000" b="1" dirty="0" smtClean="0"/>
              <a:t>Salud</a:t>
            </a:r>
          </a:p>
          <a:p>
            <a:endParaRPr lang="es-MX" sz="2000" dirty="0"/>
          </a:p>
          <a:p>
            <a:pPr algn="just"/>
            <a:r>
              <a:rPr lang="es-ES" sz="2000" dirty="0"/>
              <a:t>Esta Ley reglamenta el </a:t>
            </a:r>
            <a:r>
              <a:rPr lang="es-ES" sz="2000" b="1" dirty="0"/>
              <a:t>derecho a la protección de la salud que tiene toda</a:t>
            </a:r>
            <a:r>
              <a:rPr lang="es-ES" sz="2000" dirty="0"/>
              <a:t> </a:t>
            </a:r>
            <a:r>
              <a:rPr lang="es-ES" sz="2000" b="1" dirty="0"/>
              <a:t>persona </a:t>
            </a:r>
            <a:r>
              <a:rPr lang="es-ES" sz="2000" dirty="0"/>
              <a:t>en los términos del Artículo 4º. De la Constitución Política Mexicana, establece las bases y modalidades para el acceso a los servicios de salud y la concurrencia de la Federación y las entidades federativas en materia de salubridad general. </a:t>
            </a:r>
            <a:endParaRPr lang="es-ES" sz="2000" dirty="0" smtClean="0"/>
          </a:p>
          <a:p>
            <a:pPr algn="just"/>
            <a:endParaRPr lang="es-ES" sz="2000" b="1" u="sng" dirty="0"/>
          </a:p>
          <a:p>
            <a:pPr algn="just"/>
            <a:r>
              <a:rPr lang="es-ES" sz="2000" b="1" u="sng" dirty="0" smtClean="0"/>
              <a:t>Es </a:t>
            </a:r>
            <a:r>
              <a:rPr lang="es-ES" sz="2000" b="1" u="sng" dirty="0"/>
              <a:t>de aplicación en toda la República</a:t>
            </a:r>
            <a:r>
              <a:rPr lang="es-ES" sz="2000" dirty="0"/>
              <a:t> y sus disposiciones son de orden público e interés social</a:t>
            </a:r>
            <a:r>
              <a:rPr lang="es-ES" sz="2000" dirty="0" smtClean="0"/>
              <a:t>.</a:t>
            </a:r>
          </a:p>
          <a:p>
            <a:pPr algn="just"/>
            <a:endParaRPr lang="es-ES" sz="2000" dirty="0"/>
          </a:p>
          <a:p>
            <a:pPr algn="just"/>
            <a:r>
              <a:rPr lang="es-MX" sz="2000" dirty="0"/>
              <a:t>El artículo 404 fracción V de la Ley General de Salud, permite a la Secretaría  realizar la vacunación de animales como medida de seguridad para la población.</a:t>
            </a:r>
          </a:p>
          <a:p>
            <a:pPr algn="just"/>
            <a:endParaRPr lang="es-MX" sz="2000" dirty="0"/>
          </a:p>
        </p:txBody>
      </p:sp>
    </p:spTree>
    <p:extLst>
      <p:ext uri="{BB962C8B-B14F-4D97-AF65-F5344CB8AC3E}">
        <p14:creationId xmlns:p14="http://schemas.microsoft.com/office/powerpoint/2010/main" val="20262289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r>
              <a:rPr lang="es-ES" sz="2800" b="1"/>
              <a:t>Ordenamientos jurídicos que aplican a nivel federal</a:t>
            </a:r>
            <a:endParaRPr lang="es-MX" sz="2800" dirty="0"/>
          </a:p>
        </p:txBody>
      </p:sp>
      <p:sp>
        <p:nvSpPr>
          <p:cNvPr id="11" name="CuadroTexto 87"/>
          <p:cNvSpPr txBox="1"/>
          <p:nvPr/>
        </p:nvSpPr>
        <p:spPr>
          <a:xfrm>
            <a:off x="577292" y="1227609"/>
            <a:ext cx="8035925" cy="4401205"/>
          </a:xfrm>
          <a:prstGeom prst="rect">
            <a:avLst/>
          </a:prstGeom>
          <a:noFill/>
        </p:spPr>
        <p:txBody>
          <a:bodyPr>
            <a:spAutoFit/>
          </a:bodyPr>
          <a:lstStyle/>
          <a:p>
            <a:endParaRPr lang="es-ES" sz="2000" b="1" dirty="0" smtClean="0"/>
          </a:p>
          <a:p>
            <a:endParaRPr lang="es-ES" sz="2000" b="1" dirty="0"/>
          </a:p>
          <a:p>
            <a:endParaRPr lang="es-ES" sz="2000" b="1" dirty="0" smtClean="0"/>
          </a:p>
          <a:p>
            <a:r>
              <a:rPr lang="es-MX" sz="2000" b="1" dirty="0" smtClean="0"/>
              <a:t>Dentro </a:t>
            </a:r>
            <a:r>
              <a:rPr lang="es-MX" sz="2000" b="1" dirty="0"/>
              <a:t>de las medidas de seguridad que permiten al Programa implementar las acciones​ que lleva a cabo están:</a:t>
            </a:r>
          </a:p>
          <a:p>
            <a:endParaRPr lang="es-MX" sz="2000" dirty="0" smtClean="0"/>
          </a:p>
          <a:p>
            <a:r>
              <a:rPr lang="es-MX" sz="2000" dirty="0" smtClean="0"/>
              <a:t>​</a:t>
            </a:r>
            <a:endParaRPr lang="es-MX" sz="2000" dirty="0"/>
          </a:p>
          <a:p>
            <a:r>
              <a:rPr lang="es-MX" sz="2000" b="1" dirty="0"/>
              <a:t>Artículo 404 fracción XIII</a:t>
            </a:r>
            <a:r>
              <a:rPr lang="es-MX" sz="2000" dirty="0"/>
              <a:t>. Las demás de índole sanitaria que determinen las autoridades sanitarias competentes, que puedan evitar que se causen o continúen causando riesgos o daños a la salud.  Son de inmediata ejecución las medidas de seguridad señaladas en el presente artículo.​</a:t>
            </a:r>
            <a:endParaRPr lang="es-MX" sz="2000" dirty="0" smtClean="0"/>
          </a:p>
          <a:p>
            <a:endParaRPr lang="es-MX" sz="2000" dirty="0"/>
          </a:p>
          <a:p>
            <a:endParaRPr lang="es-MX" sz="2000" dirty="0" smtClean="0"/>
          </a:p>
          <a:p>
            <a:endParaRPr lang="es-MX" sz="2000" dirty="0"/>
          </a:p>
        </p:txBody>
      </p:sp>
    </p:spTree>
    <p:extLst>
      <p:ext uri="{BB962C8B-B14F-4D97-AF65-F5344CB8AC3E}">
        <p14:creationId xmlns:p14="http://schemas.microsoft.com/office/powerpoint/2010/main" val="14012370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r>
              <a:rPr lang="es-ES" sz="2800" b="1"/>
              <a:t>Ordenamientos jurídicos que aplican a nivel federal</a:t>
            </a:r>
            <a:endParaRPr lang="es-MX" sz="2800" dirty="0"/>
          </a:p>
        </p:txBody>
      </p:sp>
      <p:sp>
        <p:nvSpPr>
          <p:cNvPr id="11" name="CuadroTexto 87"/>
          <p:cNvSpPr txBox="1"/>
          <p:nvPr/>
        </p:nvSpPr>
        <p:spPr>
          <a:xfrm>
            <a:off x="420772" y="2117295"/>
            <a:ext cx="8035925" cy="2554545"/>
          </a:xfrm>
          <a:prstGeom prst="rect">
            <a:avLst/>
          </a:prstGeom>
          <a:noFill/>
        </p:spPr>
        <p:txBody>
          <a:bodyPr>
            <a:spAutoFit/>
          </a:bodyPr>
          <a:lstStyle/>
          <a:p>
            <a:endParaRPr lang="es-ES" sz="2000" b="1" dirty="0" smtClean="0"/>
          </a:p>
          <a:p>
            <a:endParaRPr lang="es-ES" sz="2000" i="1" dirty="0" smtClean="0"/>
          </a:p>
          <a:p>
            <a:pPr algn="just"/>
            <a:r>
              <a:rPr lang="es-ES" sz="2000" i="1" dirty="0" smtClean="0"/>
              <a:t>La </a:t>
            </a:r>
            <a:r>
              <a:rPr lang="es-ES" sz="2000" i="1" dirty="0"/>
              <a:t>opinión de la población referente a la relación que se debe tener con los perros y gatos es orientada al bienestar animal;  la Secretaría podría contemplar ese enfoque y promoverlo </a:t>
            </a:r>
            <a:r>
              <a:rPr lang="es-ES" sz="2000" b="1" i="1" dirty="0"/>
              <a:t>en beneficio de la salud de la población</a:t>
            </a:r>
            <a:r>
              <a:rPr lang="es-ES" sz="2000" i="1" dirty="0"/>
              <a:t> sin que ello implique asumir responsabilidad de actividades que no le corresponden.</a:t>
            </a:r>
            <a:endParaRPr lang="es-MX" sz="2000" dirty="0"/>
          </a:p>
          <a:p>
            <a:endParaRPr lang="es-MX" sz="2000" dirty="0"/>
          </a:p>
        </p:txBody>
      </p:sp>
    </p:spTree>
    <p:extLst>
      <p:ext uri="{BB962C8B-B14F-4D97-AF65-F5344CB8AC3E}">
        <p14:creationId xmlns:p14="http://schemas.microsoft.com/office/powerpoint/2010/main" val="25362490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493984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1151" y="1208988"/>
            <a:ext cx="8785225" cy="4616648"/>
          </a:xfrm>
          <a:prstGeom prst="rect">
            <a:avLst/>
          </a:prstGeom>
          <a:noFill/>
        </p:spPr>
        <p:txBody>
          <a:bodyPr>
            <a:spAutoFit/>
          </a:bodyPr>
          <a:lstStyle/>
          <a:p>
            <a:pPr algn="just">
              <a:buFont typeface="Arial" pitchFamily="34" charset="0"/>
              <a:buChar char="•"/>
              <a:defRPr/>
            </a:pPr>
            <a:endParaRPr lang="es-MX" sz="2100" dirty="0" smtClean="0">
              <a:latin typeface="Arial" charset="0"/>
            </a:endParaRPr>
          </a:p>
          <a:p>
            <a:pPr algn="just">
              <a:buFont typeface="Arial" pitchFamily="34" charset="0"/>
              <a:buChar char="•"/>
              <a:defRPr/>
            </a:pPr>
            <a:r>
              <a:rPr lang="es-MX" sz="2100" dirty="0" smtClean="0">
                <a:latin typeface="Arial" charset="0"/>
              </a:rPr>
              <a:t>Alcanzar </a:t>
            </a:r>
            <a:r>
              <a:rPr lang="es-MX" sz="2100" dirty="0">
                <a:latin typeface="Arial" charset="0"/>
              </a:rPr>
              <a:t>como mínimo 95% de cobertura de vacunación antirrábica canina y felina.</a:t>
            </a:r>
          </a:p>
          <a:p>
            <a:pPr algn="just">
              <a:defRPr/>
            </a:pPr>
            <a:endParaRPr lang="es-MX" sz="2100" dirty="0">
              <a:latin typeface="Arial" charset="0"/>
            </a:endParaRPr>
          </a:p>
          <a:p>
            <a:pPr algn="just">
              <a:buFont typeface="Arial" pitchFamily="34" charset="0"/>
              <a:buChar char="•"/>
              <a:defRPr/>
            </a:pPr>
            <a:r>
              <a:rPr lang="es-MX" sz="2100" dirty="0">
                <a:latin typeface="Arial" charset="0"/>
              </a:rPr>
              <a:t>Mejorar la atención antirrábica de personas agredidas por animal sospechoso de rabia.</a:t>
            </a:r>
          </a:p>
          <a:p>
            <a:pPr algn="just">
              <a:buFont typeface="Arial" pitchFamily="34" charset="0"/>
              <a:buChar char="•"/>
              <a:defRPr/>
            </a:pPr>
            <a:endParaRPr lang="es-MX" sz="2100" dirty="0">
              <a:latin typeface="Arial" charset="0"/>
            </a:endParaRPr>
          </a:p>
          <a:p>
            <a:pPr algn="just">
              <a:buFont typeface="Arial" pitchFamily="34" charset="0"/>
              <a:buChar char="•"/>
              <a:defRPr/>
            </a:pPr>
            <a:r>
              <a:rPr lang="es-MX" sz="2100" dirty="0">
                <a:latin typeface="Arial" charset="0"/>
              </a:rPr>
              <a:t>Certificar a las entidades federativas que han logrado la eliminación de la transmisión del virus de la rabia variante V-1 (perro).</a:t>
            </a:r>
          </a:p>
          <a:p>
            <a:pPr algn="just">
              <a:buFont typeface="Arial" pitchFamily="34" charset="0"/>
              <a:buChar char="•"/>
              <a:defRPr/>
            </a:pPr>
            <a:endParaRPr lang="es-MX" sz="2100" dirty="0">
              <a:latin typeface="Arial" charset="0"/>
            </a:endParaRPr>
          </a:p>
          <a:p>
            <a:pPr algn="just">
              <a:buFont typeface="Arial" pitchFamily="34" charset="0"/>
              <a:buChar char="•"/>
              <a:defRPr/>
            </a:pPr>
            <a:r>
              <a:rPr lang="es-MX" sz="2100" dirty="0">
                <a:latin typeface="Arial" charset="0"/>
              </a:rPr>
              <a:t>Contribuir a la estabilización del crecimiento de la población canina.</a:t>
            </a:r>
          </a:p>
          <a:p>
            <a:pPr algn="just">
              <a:buFont typeface="Arial" pitchFamily="34" charset="0"/>
              <a:buChar char="•"/>
              <a:defRPr/>
            </a:pPr>
            <a:endParaRPr lang="es-MX" sz="2100" dirty="0">
              <a:latin typeface="Arial" charset="0"/>
            </a:endParaRPr>
          </a:p>
          <a:p>
            <a:pPr algn="just">
              <a:buFont typeface="Arial" pitchFamily="34" charset="0"/>
              <a:buChar char="•"/>
              <a:defRPr/>
            </a:pPr>
            <a:r>
              <a:rPr lang="es-MX" sz="2100" dirty="0">
                <a:latin typeface="Arial" charset="0"/>
              </a:rPr>
              <a:t>Intensificar la vigilancia, diagnóstico y tratamiento de otras zoonosis (brucelosis, </a:t>
            </a:r>
            <a:r>
              <a:rPr lang="es-MX" sz="2100" dirty="0" err="1" smtClean="0">
                <a:latin typeface="Arial" charset="0"/>
              </a:rPr>
              <a:t>rickettsiosis</a:t>
            </a:r>
            <a:r>
              <a:rPr lang="es-MX" sz="2100" dirty="0" smtClean="0">
                <a:latin typeface="Arial" charset="0"/>
              </a:rPr>
              <a:t>).</a:t>
            </a:r>
            <a:endParaRPr lang="es-MX" sz="2100" dirty="0">
              <a:latin typeface="Arial" charset="0"/>
            </a:endParaRPr>
          </a:p>
        </p:txBody>
      </p:sp>
      <p:sp>
        <p:nvSpPr>
          <p:cNvPr id="3" name="Rectángulo 2"/>
          <p:cNvSpPr/>
          <p:nvPr/>
        </p:nvSpPr>
        <p:spPr>
          <a:xfrm>
            <a:off x="415452" y="233144"/>
            <a:ext cx="4572001" cy="800219"/>
          </a:xfrm>
          <a:prstGeom prst="rect">
            <a:avLst/>
          </a:prstGeom>
        </p:spPr>
        <p:txBody>
          <a:bodyPr>
            <a:spAutoFit/>
          </a:bodyPr>
          <a:lstStyle/>
          <a:p>
            <a:pPr algn="just">
              <a:defRPr/>
            </a:pPr>
            <a:r>
              <a:rPr lang="es-MX" sz="2800" b="1" dirty="0">
                <a:latin typeface="Arial" charset="0"/>
              </a:rPr>
              <a:t>Objetivos Específicos</a:t>
            </a:r>
          </a:p>
          <a:p>
            <a:pPr algn="just">
              <a:defRPr/>
            </a:pPr>
            <a:endParaRPr lang="es-MX" b="1" dirty="0">
              <a:solidFill>
                <a:schemeClr val="tx1">
                  <a:lumMod val="50000"/>
                  <a:lumOff val="50000"/>
                </a:schemeClr>
              </a:solidFill>
              <a:latin typeface="Arial" charset="0"/>
            </a:endParaRPr>
          </a:p>
        </p:txBody>
      </p:sp>
    </p:spTree>
    <p:extLst>
      <p:ext uri="{BB962C8B-B14F-4D97-AF65-F5344CB8AC3E}">
        <p14:creationId xmlns:p14="http://schemas.microsoft.com/office/powerpoint/2010/main" val="2361693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Diagrama"/>
          <p:cNvGraphicFramePr/>
          <p:nvPr/>
        </p:nvGraphicFramePr>
        <p:xfrm>
          <a:off x="2404110" y="12827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uadroTexto 87"/>
          <p:cNvSpPr txBox="1"/>
          <p:nvPr/>
        </p:nvSpPr>
        <p:spPr>
          <a:xfrm>
            <a:off x="198438" y="1976438"/>
            <a:ext cx="2979737" cy="1446212"/>
          </a:xfrm>
          <a:prstGeom prst="rect">
            <a:avLst/>
          </a:prstGeom>
          <a:noFill/>
        </p:spPr>
        <p:txBody>
          <a:bodyPr>
            <a:spAutoFit/>
          </a:bodyPr>
          <a:lstStyle/>
          <a:p>
            <a:pPr algn="just" fontAlgn="auto">
              <a:spcBef>
                <a:spcPts val="0"/>
              </a:spcBef>
              <a:spcAft>
                <a:spcPts val="0"/>
              </a:spcAft>
              <a:defRPr/>
            </a:pPr>
            <a:r>
              <a:rPr lang="es-MX" sz="2400" b="1" dirty="0">
                <a:latin typeface="Soberana Sans Light" panose="02000000000000000000" pitchFamily="50" charset="0"/>
              </a:rPr>
              <a:t>Vinculación de la matriz estratégica</a:t>
            </a:r>
            <a:endParaRPr lang="es-MX" sz="2000" dirty="0">
              <a:latin typeface="Soberana Sans" panose="02000000000000000000" pitchFamily="50" charset="0"/>
            </a:endParaRP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endParaRPr lang="es-MX" sz="2000" dirty="0">
              <a:latin typeface="Soberana Sans" panose="02000000000000000000" pitchFamily="50" charset="0"/>
            </a:endParaRPr>
          </a:p>
          <a:p>
            <a:pPr marL="1257300" lvl="2" indent="-342900" algn="just" fontAlgn="auto">
              <a:spcBef>
                <a:spcPts val="0"/>
              </a:spcBef>
              <a:spcAft>
                <a:spcPts val="0"/>
              </a:spcAft>
              <a:buClr>
                <a:schemeClr val="tx1">
                  <a:lumMod val="75000"/>
                  <a:lumOff val="25000"/>
                </a:schemeClr>
              </a:buClr>
              <a:defRPr/>
            </a:pPr>
            <a:endParaRPr lang="es-MX" sz="2000" dirty="0">
              <a:latin typeface="Soberana Sans" panose="02000000000000000000" pitchFamily="50" charset="0"/>
            </a:endParaRPr>
          </a:p>
        </p:txBody>
      </p:sp>
      <p:sp>
        <p:nvSpPr>
          <p:cNvPr id="9" name="8 Flecha abajo"/>
          <p:cNvSpPr/>
          <p:nvPr/>
        </p:nvSpPr>
        <p:spPr>
          <a:xfrm>
            <a:off x="5407025" y="5200650"/>
            <a:ext cx="273050" cy="800100"/>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MX"/>
          </a:p>
        </p:txBody>
      </p:sp>
      <p:sp>
        <p:nvSpPr>
          <p:cNvPr id="10" name="CuadroTexto 87"/>
          <p:cNvSpPr txBox="1"/>
          <p:nvPr/>
        </p:nvSpPr>
        <p:spPr>
          <a:xfrm>
            <a:off x="2799556" y="6000750"/>
            <a:ext cx="5761037" cy="954087"/>
          </a:xfrm>
          <a:prstGeom prst="rect">
            <a:avLst/>
          </a:prstGeom>
          <a:noFill/>
        </p:spPr>
        <p:txBody>
          <a:bodyPr>
            <a:spAutoFit/>
          </a:bodyPr>
          <a:lstStyle/>
          <a:p>
            <a:pPr algn="just" fontAlgn="auto">
              <a:spcBef>
                <a:spcPts val="0"/>
              </a:spcBef>
              <a:spcAft>
                <a:spcPts val="0"/>
              </a:spcAft>
              <a:defRPr/>
            </a:pPr>
            <a:r>
              <a:rPr lang="es-MX" sz="2800" b="1" dirty="0">
                <a:latin typeface="Soberana Sans Light" panose="02000000000000000000" pitchFamily="50" charset="0"/>
              </a:rPr>
              <a:t>Rendición de cuentas: COCODI</a:t>
            </a:r>
            <a:endParaRPr lang="es-MX" sz="2800" b="1" dirty="0">
              <a:latin typeface="Soberana Sans" panose="02000000000000000000" pitchFamily="50" charset="0"/>
            </a:endParaRPr>
          </a:p>
          <a:p>
            <a:pPr marL="1257300" lvl="2" indent="-342900" algn="just" fontAlgn="auto">
              <a:spcBef>
                <a:spcPts val="0"/>
              </a:spcBef>
              <a:spcAft>
                <a:spcPts val="0"/>
              </a:spcAft>
              <a:buClr>
                <a:schemeClr val="tx1">
                  <a:lumMod val="75000"/>
                  <a:lumOff val="25000"/>
                </a:schemeClr>
              </a:buClr>
              <a:defRPr/>
            </a:pPr>
            <a:endParaRPr lang="es-MX" sz="2800" b="1" dirty="0">
              <a:latin typeface="Soberana Sans" panose="02000000000000000000" pitchFamily="50" charset="0"/>
            </a:endParaRPr>
          </a:p>
        </p:txBody>
      </p:sp>
      <p:graphicFrame>
        <p:nvGraphicFramePr>
          <p:cNvPr id="11" name="6 Diagrama"/>
          <p:cNvGraphicFramePr/>
          <p:nvPr>
            <p:extLst>
              <p:ext uri="{D42A27DB-BD31-4B8C-83A1-F6EECF244321}">
                <p14:modId xmlns:p14="http://schemas.microsoft.com/office/powerpoint/2010/main" val="422964713"/>
              </p:ext>
            </p:extLst>
          </p:nvPr>
        </p:nvGraphicFramePr>
        <p:xfrm>
          <a:off x="2449642" y="1136650"/>
          <a:ext cx="6096000"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5" name="Rectángulo 4"/>
          <p:cNvSpPr/>
          <p:nvPr/>
        </p:nvSpPr>
        <p:spPr>
          <a:xfrm>
            <a:off x="198439" y="152633"/>
            <a:ext cx="8599572" cy="523220"/>
          </a:xfrm>
          <a:prstGeom prst="rect">
            <a:avLst/>
          </a:prstGeom>
        </p:spPr>
        <p:txBody>
          <a:bodyPr wrap="square">
            <a:spAutoFit/>
          </a:bodyPr>
          <a:lstStyle/>
          <a:p>
            <a:r>
              <a:rPr lang="es-MX" sz="2800" b="1" dirty="0">
                <a:latin typeface="Soberana Sans Light" panose="02000000000000000000" pitchFamily="50" charset="0"/>
              </a:rPr>
              <a:t>Programas de </a:t>
            </a:r>
            <a:r>
              <a:rPr lang="es-MX" sz="2800" b="1" dirty="0" smtClean="0">
                <a:latin typeface="Soberana Sans Light" panose="02000000000000000000" pitchFamily="50" charset="0"/>
              </a:rPr>
              <a:t>Acción Específicos </a:t>
            </a:r>
            <a:r>
              <a:rPr lang="es-MX" sz="2800" b="1" dirty="0">
                <a:latin typeface="Soberana Sans Light" panose="02000000000000000000" pitchFamily="50" charset="0"/>
              </a:rPr>
              <a:t>2013-2018</a:t>
            </a:r>
            <a:endParaRPr lang="es-MX" sz="2800" dirty="0"/>
          </a:p>
        </p:txBody>
      </p:sp>
    </p:spTree>
    <p:extLst>
      <p:ext uri="{BB962C8B-B14F-4D97-AF65-F5344CB8AC3E}">
        <p14:creationId xmlns:p14="http://schemas.microsoft.com/office/powerpoint/2010/main" val="30447066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52583" y="190629"/>
            <a:ext cx="8586487"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445487" y="1664215"/>
            <a:ext cx="8035925" cy="3293209"/>
          </a:xfrm>
          <a:prstGeom prst="rect">
            <a:avLst/>
          </a:prstGeom>
          <a:noFill/>
        </p:spPr>
        <p:txBody>
          <a:bodyPr>
            <a:spAutoFit/>
          </a:bodyPr>
          <a:lstStyle/>
          <a:p>
            <a:pPr algn="just" fontAlgn="auto">
              <a:spcBef>
                <a:spcPts val="0"/>
              </a:spcBef>
              <a:spcAft>
                <a:spcPts val="0"/>
              </a:spcAft>
              <a:defRPr/>
            </a:pPr>
            <a:r>
              <a:rPr lang="es-MX" sz="2400" b="1" dirty="0" smtClean="0">
                <a:latin typeface="Soberana Sans Light" panose="02000000000000000000" pitchFamily="50" charset="0"/>
              </a:rPr>
              <a:t>Estructura</a:t>
            </a:r>
            <a:r>
              <a:rPr lang="es-MX" sz="2400" b="1" dirty="0">
                <a:latin typeface="Soberana Sans Light" panose="02000000000000000000" pitchFamily="50" charset="0"/>
              </a:rPr>
              <a:t>:</a:t>
            </a:r>
          </a:p>
          <a:p>
            <a:pPr algn="just" fontAlgn="auto">
              <a:spcBef>
                <a:spcPts val="0"/>
              </a:spcBef>
              <a:spcAft>
                <a:spcPts val="0"/>
              </a:spcAft>
              <a:defRPr/>
            </a:pPr>
            <a:endParaRPr lang="es-MX" sz="2400" dirty="0">
              <a:latin typeface="Soberana Sans" panose="02000000000000000000" pitchFamily="50" charset="0"/>
            </a:endParaRP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Introducción	</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Marco Conceptual	</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Marco Jurídico 	</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Diagnóstico</a:t>
            </a:r>
          </a:p>
          <a:p>
            <a:pPr marL="800100" lvl="1"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Antecedentes	</a:t>
            </a:r>
          </a:p>
          <a:p>
            <a:pPr marL="800100" lvl="1"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Situación actual y problemática	</a:t>
            </a:r>
          </a:p>
          <a:p>
            <a:pPr marL="800100" lvl="1"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Avances 2006-2012	</a:t>
            </a:r>
          </a:p>
          <a:p>
            <a:pPr marL="800100" lvl="1"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Retos 2013-2018	</a:t>
            </a:r>
          </a:p>
        </p:txBody>
      </p:sp>
    </p:spTree>
    <p:extLst>
      <p:ext uri="{BB962C8B-B14F-4D97-AF65-F5344CB8AC3E}">
        <p14:creationId xmlns:p14="http://schemas.microsoft.com/office/powerpoint/2010/main" val="5484210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26425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461963" y="1301750"/>
            <a:ext cx="8035925" cy="4278094"/>
          </a:xfrm>
          <a:prstGeom prst="rect">
            <a:avLst/>
          </a:prstGeom>
          <a:noFill/>
        </p:spPr>
        <p:txBody>
          <a:bodyPr>
            <a:spAutoFit/>
          </a:bodyPr>
          <a:lstStyle/>
          <a:p>
            <a:pPr algn="just" fontAlgn="auto">
              <a:spcBef>
                <a:spcPts val="0"/>
              </a:spcBef>
              <a:spcAft>
                <a:spcPts val="0"/>
              </a:spcAft>
              <a:defRPr/>
            </a:pPr>
            <a:endParaRPr lang="es-MX" sz="2400" b="1" dirty="0">
              <a:latin typeface="Soberana Sans Light" panose="02000000000000000000" pitchFamily="50" charset="0"/>
            </a:endParaRPr>
          </a:p>
          <a:p>
            <a:pPr algn="just" fontAlgn="auto">
              <a:spcBef>
                <a:spcPts val="0"/>
              </a:spcBef>
              <a:spcAft>
                <a:spcPts val="0"/>
              </a:spcAft>
              <a:defRPr/>
            </a:pPr>
            <a:r>
              <a:rPr lang="es-MX" sz="2400" b="1" dirty="0">
                <a:latin typeface="Soberana Sans Light" panose="02000000000000000000" pitchFamily="50" charset="0"/>
              </a:rPr>
              <a:t>Estructura:</a:t>
            </a:r>
          </a:p>
          <a:p>
            <a:pPr algn="just" fontAlgn="auto">
              <a:spcBef>
                <a:spcPts val="0"/>
              </a:spcBef>
              <a:spcAft>
                <a:spcPts val="0"/>
              </a:spcAft>
              <a:defRPr/>
            </a:pPr>
            <a:endParaRPr lang="es-MX" sz="2400" dirty="0">
              <a:latin typeface="Soberana Sans" panose="02000000000000000000" pitchFamily="50" charset="0"/>
            </a:endParaRP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Alineación a las Metas Nacionales</a:t>
            </a:r>
          </a:p>
          <a:p>
            <a:pPr marL="800100" lvl="1" indent="-342900" algn="just" fontAlgn="auto">
              <a:spcBef>
                <a:spcPts val="0"/>
              </a:spcBef>
              <a:spcAft>
                <a:spcPts val="0"/>
              </a:spcAft>
              <a:buClr>
                <a:schemeClr val="tx1">
                  <a:lumMod val="75000"/>
                  <a:lumOff val="25000"/>
                </a:schemeClr>
              </a:buClr>
              <a:buFont typeface="Wingdings" panose="05000000000000000000" pitchFamily="2" charset="2"/>
              <a:buChar char="Ø"/>
              <a:defRPr/>
            </a:pPr>
            <a:r>
              <a:rPr lang="es-MX" sz="2000" dirty="0">
                <a:latin typeface="Soberana Sans" panose="02000000000000000000" pitchFamily="50" charset="0"/>
              </a:rPr>
              <a:t>Alineación con el PND	</a:t>
            </a:r>
          </a:p>
          <a:p>
            <a:pPr marL="800100" lvl="1" indent="-342900" algn="just" fontAlgn="auto">
              <a:spcBef>
                <a:spcPts val="0"/>
              </a:spcBef>
              <a:spcAft>
                <a:spcPts val="0"/>
              </a:spcAft>
              <a:buClr>
                <a:schemeClr val="tx1">
                  <a:lumMod val="75000"/>
                  <a:lumOff val="25000"/>
                </a:schemeClr>
              </a:buClr>
              <a:buFont typeface="Wingdings" panose="05000000000000000000" pitchFamily="2" charset="2"/>
              <a:buChar char="Ø"/>
              <a:defRPr/>
            </a:pPr>
            <a:r>
              <a:rPr lang="es-MX" sz="2000" dirty="0">
                <a:latin typeface="Soberana Sans" panose="02000000000000000000" pitchFamily="50" charset="0"/>
              </a:rPr>
              <a:t>Alienación con el PROSESA 2013-2018</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Organización del programa </a:t>
            </a:r>
          </a:p>
          <a:p>
            <a:pPr marL="800100" lvl="1" indent="-342900" algn="just" fontAlgn="auto">
              <a:spcBef>
                <a:spcPts val="0"/>
              </a:spcBef>
              <a:spcAft>
                <a:spcPts val="0"/>
              </a:spcAft>
              <a:buClr>
                <a:schemeClr val="tx1">
                  <a:lumMod val="75000"/>
                  <a:lumOff val="25000"/>
                </a:schemeClr>
              </a:buClr>
              <a:buFont typeface="Wingdings" panose="05000000000000000000" pitchFamily="2" charset="2"/>
              <a:buChar char="Ø"/>
              <a:defRPr/>
            </a:pPr>
            <a:r>
              <a:rPr lang="es-MX" sz="2000" dirty="0">
                <a:latin typeface="Soberana Sans" panose="02000000000000000000" pitchFamily="50" charset="0"/>
              </a:rPr>
              <a:t>Objetivos, estrategias y líneas de acción	</a:t>
            </a:r>
          </a:p>
          <a:p>
            <a:pPr marL="800100" lvl="1" indent="-342900" algn="just" fontAlgn="auto">
              <a:spcBef>
                <a:spcPts val="0"/>
              </a:spcBef>
              <a:spcAft>
                <a:spcPts val="0"/>
              </a:spcAft>
              <a:buClr>
                <a:schemeClr val="tx1">
                  <a:lumMod val="75000"/>
                  <a:lumOff val="25000"/>
                </a:schemeClr>
              </a:buClr>
              <a:buFont typeface="Wingdings" panose="05000000000000000000" pitchFamily="2" charset="2"/>
              <a:buChar char="Ø"/>
              <a:defRPr/>
            </a:pPr>
            <a:r>
              <a:rPr lang="es-MX" sz="2000" dirty="0">
                <a:latin typeface="Soberana Sans" panose="02000000000000000000" pitchFamily="50" charset="0"/>
              </a:rPr>
              <a:t>Estrategias transversales	</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Indicadores y metas	</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Matriz de corresponsabilidad	</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Transparencia	</a:t>
            </a:r>
          </a:p>
          <a:p>
            <a:pPr marL="1257300" lvl="2" indent="-342900" algn="just" fontAlgn="auto">
              <a:spcBef>
                <a:spcPts val="0"/>
              </a:spcBef>
              <a:spcAft>
                <a:spcPts val="0"/>
              </a:spcAft>
              <a:buClr>
                <a:schemeClr val="tx1">
                  <a:lumMod val="75000"/>
                  <a:lumOff val="25000"/>
                </a:schemeClr>
              </a:buClr>
              <a:defRPr/>
            </a:pPr>
            <a:endParaRPr lang="es-MX" sz="2000" dirty="0">
              <a:latin typeface="Soberana Sans" panose="02000000000000000000" pitchFamily="50" charset="0"/>
            </a:endParaRPr>
          </a:p>
        </p:txBody>
      </p:sp>
    </p:spTree>
    <p:extLst>
      <p:ext uri="{BB962C8B-B14F-4D97-AF65-F5344CB8AC3E}">
        <p14:creationId xmlns:p14="http://schemas.microsoft.com/office/powerpoint/2010/main" val="12050970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461963" y="1301750"/>
            <a:ext cx="8035925" cy="4278094"/>
          </a:xfrm>
          <a:prstGeom prst="rect">
            <a:avLst/>
          </a:prstGeom>
          <a:noFill/>
        </p:spPr>
        <p:txBody>
          <a:bodyPr>
            <a:spAutoFit/>
          </a:bodyPr>
          <a:lstStyle/>
          <a:p>
            <a:pPr algn="just" fontAlgn="auto">
              <a:spcBef>
                <a:spcPts val="0"/>
              </a:spcBef>
              <a:spcAft>
                <a:spcPts val="0"/>
              </a:spcAft>
              <a:defRPr/>
            </a:pPr>
            <a:endParaRPr lang="es-MX" sz="2400" b="1" dirty="0">
              <a:latin typeface="Soberana Sans Light" panose="02000000000000000000" pitchFamily="50" charset="0"/>
            </a:endParaRPr>
          </a:p>
          <a:p>
            <a:pPr algn="just" fontAlgn="auto">
              <a:spcBef>
                <a:spcPts val="0"/>
              </a:spcBef>
              <a:spcAft>
                <a:spcPts val="0"/>
              </a:spcAft>
              <a:defRPr/>
            </a:pPr>
            <a:r>
              <a:rPr lang="es-MX" sz="2400" b="1" dirty="0">
                <a:latin typeface="Soberana Sans Light" panose="02000000000000000000" pitchFamily="50" charset="0"/>
              </a:rPr>
              <a:t>Estructura:</a:t>
            </a:r>
          </a:p>
          <a:p>
            <a:pPr algn="just" fontAlgn="auto">
              <a:spcBef>
                <a:spcPts val="0"/>
              </a:spcBef>
              <a:spcAft>
                <a:spcPts val="0"/>
              </a:spcAft>
              <a:defRPr/>
            </a:pPr>
            <a:endParaRPr lang="es-MX" sz="2400" dirty="0">
              <a:latin typeface="Soberana Sans" panose="02000000000000000000" pitchFamily="50" charset="0"/>
            </a:endParaRP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Alineación a las Metas Nacionales</a:t>
            </a:r>
          </a:p>
          <a:p>
            <a:pPr marL="800100" lvl="1" indent="-342900" algn="just" fontAlgn="auto">
              <a:spcBef>
                <a:spcPts val="0"/>
              </a:spcBef>
              <a:spcAft>
                <a:spcPts val="0"/>
              </a:spcAft>
              <a:buClr>
                <a:schemeClr val="tx1">
                  <a:lumMod val="75000"/>
                  <a:lumOff val="25000"/>
                </a:schemeClr>
              </a:buClr>
              <a:buFont typeface="Wingdings" panose="05000000000000000000" pitchFamily="2" charset="2"/>
              <a:buChar char="Ø"/>
              <a:defRPr/>
            </a:pPr>
            <a:r>
              <a:rPr lang="es-MX" sz="2000" dirty="0">
                <a:latin typeface="Soberana Sans" panose="02000000000000000000" pitchFamily="50" charset="0"/>
              </a:rPr>
              <a:t>Alineación con el PND	</a:t>
            </a:r>
          </a:p>
          <a:p>
            <a:pPr marL="800100" lvl="1" indent="-342900" algn="just" fontAlgn="auto">
              <a:spcBef>
                <a:spcPts val="0"/>
              </a:spcBef>
              <a:spcAft>
                <a:spcPts val="0"/>
              </a:spcAft>
              <a:buClr>
                <a:schemeClr val="tx1">
                  <a:lumMod val="75000"/>
                  <a:lumOff val="25000"/>
                </a:schemeClr>
              </a:buClr>
              <a:buFont typeface="Wingdings" panose="05000000000000000000" pitchFamily="2" charset="2"/>
              <a:buChar char="Ø"/>
              <a:defRPr/>
            </a:pPr>
            <a:r>
              <a:rPr lang="es-MX" sz="2000" dirty="0">
                <a:latin typeface="Soberana Sans" panose="02000000000000000000" pitchFamily="50" charset="0"/>
              </a:rPr>
              <a:t>Alienación con el PROSESA 2013-2018</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Organización del programa </a:t>
            </a:r>
          </a:p>
          <a:p>
            <a:pPr marL="800100" lvl="1" indent="-342900" algn="just" fontAlgn="auto">
              <a:spcBef>
                <a:spcPts val="0"/>
              </a:spcBef>
              <a:spcAft>
                <a:spcPts val="0"/>
              </a:spcAft>
              <a:buClr>
                <a:schemeClr val="tx1">
                  <a:lumMod val="75000"/>
                  <a:lumOff val="25000"/>
                </a:schemeClr>
              </a:buClr>
              <a:buFont typeface="Wingdings" panose="05000000000000000000" pitchFamily="2" charset="2"/>
              <a:buChar char="Ø"/>
              <a:defRPr/>
            </a:pPr>
            <a:r>
              <a:rPr lang="es-MX" sz="2000" dirty="0">
                <a:latin typeface="Soberana Sans" panose="02000000000000000000" pitchFamily="50" charset="0"/>
              </a:rPr>
              <a:t>Objetivos, estrategias y líneas de acción	</a:t>
            </a:r>
          </a:p>
          <a:p>
            <a:pPr marL="800100" lvl="1" indent="-342900" algn="just" fontAlgn="auto">
              <a:spcBef>
                <a:spcPts val="0"/>
              </a:spcBef>
              <a:spcAft>
                <a:spcPts val="0"/>
              </a:spcAft>
              <a:buClr>
                <a:schemeClr val="tx1">
                  <a:lumMod val="75000"/>
                  <a:lumOff val="25000"/>
                </a:schemeClr>
              </a:buClr>
              <a:buFont typeface="Wingdings" panose="05000000000000000000" pitchFamily="2" charset="2"/>
              <a:buChar char="Ø"/>
              <a:defRPr/>
            </a:pPr>
            <a:r>
              <a:rPr lang="es-MX" sz="2000" dirty="0">
                <a:latin typeface="Soberana Sans" panose="02000000000000000000" pitchFamily="50" charset="0"/>
              </a:rPr>
              <a:t>Estrategias transversales	</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Indicadores y metas	</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Matriz de corresponsabilidad	</a:t>
            </a:r>
          </a:p>
          <a:p>
            <a:pPr marL="342900" indent="-342900" algn="just" fontAlgn="auto">
              <a:spcBef>
                <a:spcPts val="0"/>
              </a:spcBef>
              <a:spcAft>
                <a:spcPts val="0"/>
              </a:spcAft>
              <a:buClr>
                <a:schemeClr val="tx1">
                  <a:lumMod val="75000"/>
                  <a:lumOff val="25000"/>
                </a:schemeClr>
              </a:buClr>
              <a:buFont typeface="Arial" panose="020B0604020202020204" pitchFamily="34" charset="0"/>
              <a:buChar char="•"/>
              <a:defRPr/>
            </a:pPr>
            <a:r>
              <a:rPr lang="es-MX" sz="2000" dirty="0">
                <a:latin typeface="Soberana Sans" panose="02000000000000000000" pitchFamily="50" charset="0"/>
              </a:rPr>
              <a:t>Transparencia	</a:t>
            </a:r>
          </a:p>
          <a:p>
            <a:pPr marL="1257300" lvl="2" indent="-342900" algn="just" fontAlgn="auto">
              <a:spcBef>
                <a:spcPts val="0"/>
              </a:spcBef>
              <a:spcAft>
                <a:spcPts val="0"/>
              </a:spcAft>
              <a:buClr>
                <a:schemeClr val="tx1">
                  <a:lumMod val="75000"/>
                  <a:lumOff val="25000"/>
                </a:schemeClr>
              </a:buClr>
              <a:defRPr/>
            </a:pPr>
            <a:endParaRPr lang="es-MX" sz="2000" dirty="0">
              <a:latin typeface="Soberana Sans" panose="02000000000000000000" pitchFamily="50" charset="0"/>
            </a:endParaRPr>
          </a:p>
        </p:txBody>
      </p:sp>
    </p:spTree>
    <p:extLst>
      <p:ext uri="{BB962C8B-B14F-4D97-AF65-F5344CB8AC3E}">
        <p14:creationId xmlns:p14="http://schemas.microsoft.com/office/powerpoint/2010/main" val="7053542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639501"/>
            <a:ext cx="8035925" cy="2308324"/>
          </a:xfrm>
          <a:prstGeom prst="rect">
            <a:avLst/>
          </a:prstGeom>
          <a:noFill/>
        </p:spPr>
        <p:txBody>
          <a:bodyPr>
            <a:spAutoFit/>
          </a:bodyPr>
          <a:lstStyle/>
          <a:p>
            <a:pPr algn="just"/>
            <a:r>
              <a:rPr lang="es-MX" altLang="es-MX" sz="2400" b="1">
                <a:latin typeface="Soberana Sans Light" panose="02000000000000000000" pitchFamily="50" charset="0"/>
              </a:rPr>
              <a:t>PAE Rabia 2013-2018</a:t>
            </a:r>
          </a:p>
          <a:p>
            <a:pPr algn="just"/>
            <a:endParaRPr lang="es-MX" altLang="es-MX" sz="2400" b="1">
              <a:latin typeface="Soberana Sans Light" panose="02000000000000000000" pitchFamily="50" charset="0"/>
            </a:endParaRPr>
          </a:p>
          <a:p>
            <a:pPr algn="just"/>
            <a:r>
              <a:rPr lang="es-MX" altLang="es-MX" sz="2400" b="1">
                <a:latin typeface="Soberana Sans Light" panose="02000000000000000000" pitchFamily="50" charset="0"/>
              </a:rPr>
              <a:t>Objetivo del programa:</a:t>
            </a:r>
          </a:p>
          <a:p>
            <a:pPr algn="just"/>
            <a:endParaRPr lang="es-MX" altLang="es-MX" sz="2400">
              <a:latin typeface="Soberana Sans" panose="02000000000000000000" pitchFamily="50" charset="0"/>
            </a:endParaRPr>
          </a:p>
          <a:p>
            <a:pPr algn="just"/>
            <a:r>
              <a:rPr lang="es-MX" altLang="es-MX" sz="2400">
                <a:latin typeface="Soberana Sans Light" panose="02000000000000000000" pitchFamily="50" charset="0"/>
              </a:rPr>
              <a:t>Mantener al país en cero casos de rabia humana transmitida por perro</a:t>
            </a:r>
            <a:endParaRPr lang="es-MX" altLang="es-MX" sz="2400" dirty="0">
              <a:latin typeface="Soberana Sans Light" panose="02000000000000000000" pitchFamily="50" charset="0"/>
            </a:endParaRPr>
          </a:p>
        </p:txBody>
      </p:sp>
    </p:spTree>
    <p:extLst>
      <p:ext uri="{BB962C8B-B14F-4D97-AF65-F5344CB8AC3E}">
        <p14:creationId xmlns:p14="http://schemas.microsoft.com/office/powerpoint/2010/main" val="19715673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CuadroTexto 86"/>
          <p:cNvSpPr txBox="1"/>
          <p:nvPr/>
        </p:nvSpPr>
        <p:spPr>
          <a:xfrm>
            <a:off x="305443" y="182391"/>
            <a:ext cx="7973583" cy="523220"/>
          </a:xfrm>
          <a:prstGeom prst="rect">
            <a:avLst/>
          </a:prstGeom>
          <a:noFill/>
        </p:spPr>
        <p:txBody>
          <a:bodyPr wrap="square">
            <a:spAutoFit/>
          </a:bodyPr>
          <a:lstStyle/>
          <a:p>
            <a:pPr algn="just" fontAlgn="auto">
              <a:spcBef>
                <a:spcPts val="0"/>
              </a:spcBef>
              <a:spcAft>
                <a:spcPts val="0"/>
              </a:spcAft>
              <a:defRPr/>
            </a:pPr>
            <a:r>
              <a:rPr lang="es-MX" sz="2800" b="1" dirty="0">
                <a:latin typeface="Soberana Sans Light" panose="02000000000000000000" pitchFamily="50" charset="0"/>
              </a:rPr>
              <a:t>Programas de Acción Específicos 2013-2018</a:t>
            </a:r>
          </a:p>
        </p:txBody>
      </p:sp>
      <p:sp>
        <p:nvSpPr>
          <p:cNvPr id="11" name="CuadroTexto 87"/>
          <p:cNvSpPr txBox="1"/>
          <p:nvPr/>
        </p:nvSpPr>
        <p:spPr>
          <a:xfrm>
            <a:off x="305443" y="1145230"/>
            <a:ext cx="8035925" cy="4724370"/>
          </a:xfrm>
          <a:prstGeom prst="rect">
            <a:avLst/>
          </a:prstGeom>
          <a:noFill/>
        </p:spPr>
        <p:txBody>
          <a:bodyPr>
            <a:spAutoFit/>
          </a:bodyPr>
          <a:lstStyle/>
          <a:p>
            <a:pPr algn="just"/>
            <a:r>
              <a:rPr lang="es-MX" altLang="es-MX" sz="2800" b="1" dirty="0">
                <a:latin typeface="Soberana Sans Light" panose="02000000000000000000" pitchFamily="50" charset="0"/>
              </a:rPr>
              <a:t>PAE Rabia 2013-2018</a:t>
            </a:r>
          </a:p>
          <a:p>
            <a:pPr algn="just"/>
            <a:endParaRPr lang="es-MX" altLang="es-MX" sz="2400" b="1" dirty="0">
              <a:latin typeface="Soberana Sans Light" panose="02000000000000000000" pitchFamily="50" charset="0"/>
            </a:endParaRPr>
          </a:p>
          <a:p>
            <a:pPr algn="just"/>
            <a:r>
              <a:rPr lang="es-MX" altLang="es-MX" sz="2000" b="1" dirty="0">
                <a:latin typeface="Soberana Sans Light" panose="02000000000000000000" pitchFamily="50" charset="0"/>
              </a:rPr>
              <a:t>Organización del Programa</a:t>
            </a:r>
          </a:p>
          <a:p>
            <a:pPr algn="just"/>
            <a:endParaRPr lang="es-MX" altLang="es-MX" sz="2000" b="1" dirty="0">
              <a:latin typeface="Soberana Sans Light" panose="02000000000000000000" pitchFamily="50" charset="0"/>
            </a:endParaRPr>
          </a:p>
          <a:p>
            <a:pPr algn="just"/>
            <a:r>
              <a:rPr lang="es-MX" altLang="es-MX" sz="1900" b="1" dirty="0">
                <a:latin typeface="Soberana Sans Light" panose="02000000000000000000" pitchFamily="50" charset="0"/>
              </a:rPr>
              <a:t>Objetivo 1: </a:t>
            </a:r>
            <a:r>
              <a:rPr lang="es-MX" altLang="es-MX" sz="1900" dirty="0">
                <a:latin typeface="Soberana Sans Light" panose="02000000000000000000" pitchFamily="50" charset="0"/>
              </a:rPr>
              <a:t>Alcanzar como mínimo 95% de cobertura de vacunación antirrábica canina y felina en todas las entidades federativas.</a:t>
            </a:r>
          </a:p>
          <a:p>
            <a:pPr algn="just"/>
            <a:endParaRPr lang="es-MX" altLang="es-MX" sz="1900" b="1" dirty="0">
              <a:latin typeface="Soberana Sans Light" panose="02000000000000000000" pitchFamily="50" charset="0"/>
            </a:endParaRPr>
          </a:p>
          <a:p>
            <a:pPr algn="just"/>
            <a:r>
              <a:rPr lang="es-MX" altLang="es-MX" sz="1900" b="1" dirty="0">
                <a:latin typeface="Soberana Sans Light" panose="02000000000000000000" pitchFamily="50" charset="0"/>
              </a:rPr>
              <a:t>Estrategia 1. </a:t>
            </a:r>
            <a:r>
              <a:rPr lang="es-MX" altLang="es-MX" sz="1900" dirty="0">
                <a:latin typeface="Soberana Sans Light" panose="02000000000000000000" pitchFamily="50" charset="0"/>
              </a:rPr>
              <a:t>Eliminar la rabia canina y felina.</a:t>
            </a:r>
          </a:p>
          <a:p>
            <a:pPr algn="just"/>
            <a:endParaRPr lang="es-MX" altLang="es-MX" sz="1900" b="1" dirty="0">
              <a:latin typeface="Soberana Sans Light" panose="02000000000000000000" pitchFamily="50" charset="0"/>
            </a:endParaRPr>
          </a:p>
          <a:p>
            <a:pPr algn="just"/>
            <a:r>
              <a:rPr lang="es-MX" altLang="es-MX" sz="1900" b="1" dirty="0">
                <a:latin typeface="Soberana Sans Light" panose="02000000000000000000" pitchFamily="50" charset="0"/>
              </a:rPr>
              <a:t>Líneas de Acción</a:t>
            </a:r>
          </a:p>
          <a:p>
            <a:pPr algn="just"/>
            <a:r>
              <a:rPr lang="es-MX" altLang="es-MX" sz="1900" dirty="0">
                <a:latin typeface="Soberana Sans Light" panose="02000000000000000000" pitchFamily="50" charset="0"/>
              </a:rPr>
              <a:t>1.1	Promover la vacunación antirrábica masiva de manera gratuita.</a:t>
            </a:r>
          </a:p>
          <a:p>
            <a:pPr algn="just"/>
            <a:r>
              <a:rPr lang="es-MX" altLang="es-MX" sz="1900" dirty="0">
                <a:latin typeface="Soberana Sans Light" panose="02000000000000000000" pitchFamily="50" charset="0"/>
              </a:rPr>
              <a:t>1.2	Colaborar en barridos casa a casa con entidades que notifican </a:t>
            </a:r>
            <a:r>
              <a:rPr lang="es-MX" altLang="es-MX" sz="1900" dirty="0" smtClean="0">
                <a:latin typeface="Soberana Sans Light" panose="02000000000000000000" pitchFamily="50" charset="0"/>
              </a:rPr>
              <a:t>casos.</a:t>
            </a:r>
            <a:endParaRPr lang="es-MX" altLang="es-MX" sz="1900" dirty="0">
              <a:latin typeface="Soberana Sans Light" panose="02000000000000000000" pitchFamily="50" charset="0"/>
            </a:endParaRPr>
          </a:p>
          <a:p>
            <a:pPr algn="just"/>
            <a:r>
              <a:rPr lang="es-MX" altLang="es-MX" sz="1900" dirty="0">
                <a:latin typeface="Soberana Sans Light" panose="02000000000000000000" pitchFamily="50" charset="0"/>
              </a:rPr>
              <a:t>1.3	Incentivar a la autoridad local que ha eliminado la rabia canina.</a:t>
            </a:r>
          </a:p>
          <a:p>
            <a:pPr algn="just"/>
            <a:r>
              <a:rPr lang="es-MX" altLang="es-MX" sz="1900" dirty="0">
                <a:latin typeface="Soberana Sans Light" panose="02000000000000000000" pitchFamily="50" charset="0"/>
              </a:rPr>
              <a:t>1.4	Promover mensajes sobre control y prevención de la rabia.</a:t>
            </a:r>
            <a:endParaRPr lang="es-MX" altLang="es-MX" sz="1900" b="1" dirty="0">
              <a:latin typeface="Soberana Sans Light" panose="02000000000000000000" pitchFamily="50" charset="0"/>
            </a:endParaRPr>
          </a:p>
        </p:txBody>
      </p:sp>
    </p:spTree>
    <p:extLst>
      <p:ext uri="{BB962C8B-B14F-4D97-AF65-F5344CB8AC3E}">
        <p14:creationId xmlns:p14="http://schemas.microsoft.com/office/powerpoint/2010/main" val="3540495712"/>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199</TotalTime>
  <Words>1310</Words>
  <Application>Microsoft Office PowerPoint</Application>
  <PresentationFormat>Presentación en pantalla (4:3)</PresentationFormat>
  <Paragraphs>289</Paragraphs>
  <Slides>27</Slides>
  <Notes>1</Notes>
  <HiddenSlides>0</HiddenSlides>
  <MMClips>0</MMClips>
  <ScaleCrop>false</ScaleCrop>
  <HeadingPairs>
    <vt:vector size="6" baseType="variant">
      <vt:variant>
        <vt:lpstr>Fuentes usadas</vt:lpstr>
      </vt:variant>
      <vt:variant>
        <vt:i4>6</vt:i4>
      </vt:variant>
      <vt:variant>
        <vt:lpstr>Tema</vt:lpstr>
      </vt:variant>
      <vt:variant>
        <vt:i4>3</vt:i4>
      </vt:variant>
      <vt:variant>
        <vt:lpstr>Títulos de diapositiva</vt:lpstr>
      </vt:variant>
      <vt:variant>
        <vt:i4>27</vt:i4>
      </vt:variant>
    </vt:vector>
  </HeadingPairs>
  <TitlesOfParts>
    <vt:vector size="36" baseType="lpstr">
      <vt:lpstr>Arial</vt:lpstr>
      <vt:lpstr>Calibri</vt:lpstr>
      <vt:lpstr>Calibri Light</vt:lpstr>
      <vt:lpstr>Soberana Sans</vt:lpstr>
      <vt:lpstr>Soberana Sans Light</vt:lpstr>
      <vt:lpstr>Wingdings</vt:lpstr>
      <vt:lpstr>Tema de Office</vt:lpstr>
      <vt:lpstr>Diseño personalizado</vt:lpstr>
      <vt:lpstr>1_Diseño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Javier Gonzalez Velazquez</dc:creator>
  <cp:lastModifiedBy>Fernando Vargas Pino</cp:lastModifiedBy>
  <cp:revision>20</cp:revision>
  <cp:lastPrinted>2015-07-17T22:23:07Z</cp:lastPrinted>
  <dcterms:created xsi:type="dcterms:W3CDTF">2015-06-30T16:27:20Z</dcterms:created>
  <dcterms:modified xsi:type="dcterms:W3CDTF">2015-07-17T22:27:53Z</dcterms:modified>
</cp:coreProperties>
</file>