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9" r:id="rId4"/>
    <p:sldId id="261" r:id="rId5"/>
    <p:sldId id="258" r:id="rId6"/>
    <p:sldId id="260" r:id="rId7"/>
    <p:sldId id="264" r:id="rId8"/>
    <p:sldId id="265" r:id="rId9"/>
    <p:sldId id="267" r:id="rId10"/>
    <p:sldId id="269" r:id="rId11"/>
    <p:sldId id="268" r:id="rId12"/>
    <p:sldId id="263" r:id="rId13"/>
    <p:sldId id="262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15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16705-AA53-44D4-A561-18833BD7F87F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052C0-CAA9-4AB1-9671-F0CEB73676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052C0-CAA9-4AB1-9671-F0CEB73676AE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052C0-CAA9-4AB1-9671-F0CEB73676AE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052C0-CAA9-4AB1-9671-F0CEB73676AE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8" name="Picture 7" descr="sm_boo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648" y="1755648"/>
            <a:ext cx="1615307" cy="1688453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7D2E9BF6-89EA-438A-AE85-A24B207F499C}" type="datetimeFigureOut">
              <a:rPr lang="es-ES" smtClean="0"/>
              <a:pPr/>
              <a:t>20/06/2014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12D9AB2D-0D25-456F-898A-FF3C398E63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19672" y="1412776"/>
            <a:ext cx="3456384" cy="1008112"/>
          </a:xfrm>
        </p:spPr>
        <p:txBody>
          <a:bodyPr>
            <a:normAutofit/>
          </a:bodyPr>
          <a:lstStyle/>
          <a:p>
            <a:pPr algn="ctr"/>
            <a:r>
              <a:rPr lang="es-ES" sz="5400" dirty="0" smtClean="0"/>
              <a:t>Taller 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Mercadotecnia </a:t>
            </a:r>
            <a:r>
              <a:rPr lang="es-ES" dirty="0" smtClean="0"/>
              <a:t>para el Tema del Adulto </a:t>
            </a:r>
            <a:r>
              <a:rPr lang="es-ES" dirty="0" smtClean="0"/>
              <a:t>mayor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0" y="4221088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República Dominicana:  Licda. Myriam Rodríguez</a:t>
            </a:r>
          </a:p>
          <a:p>
            <a:r>
              <a:rPr lang="es-ES" b="1" dirty="0" smtClean="0"/>
              <a:t>Panamá:  Dra. Elsa Arenas</a:t>
            </a:r>
          </a:p>
          <a:p>
            <a:r>
              <a:rPr lang="es-ES" b="1" dirty="0" smtClean="0"/>
              <a:t>Colombia: Herney Rengifo</a:t>
            </a:r>
          </a:p>
          <a:p>
            <a:r>
              <a:rPr lang="es-ES" b="1" dirty="0" smtClean="0"/>
              <a:t>Guatemala: Licda. Sandra Judith Chew </a:t>
            </a:r>
            <a:r>
              <a:rPr lang="es-ES" b="1" dirty="0" smtClean="0"/>
              <a:t>Gálvez</a:t>
            </a:r>
            <a:endParaRPr lang="es-ES" b="1" dirty="0" smtClean="0"/>
          </a:p>
          <a:p>
            <a:pPr>
              <a:buNone/>
            </a:pPr>
            <a:r>
              <a:rPr lang="es-ES" b="1" dirty="0" smtClean="0"/>
              <a:t>México: Carolina Rañón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23528" y="1700808"/>
          <a:ext cx="8143932" cy="4965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3786214"/>
              </a:tblGrid>
              <a:tr h="54406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E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FUENTE</a:t>
                      </a:r>
                      <a:endParaRPr lang="es-ES" sz="3200" dirty="0"/>
                    </a:p>
                  </a:txBody>
                  <a:tcPr/>
                </a:tc>
              </a:tr>
              <a:tr h="1460373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Contactos organismos internacionales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ONU, OEA, UE,</a:t>
                      </a:r>
                      <a:r>
                        <a:rPr lang="es-ES" sz="2000" baseline="0" dirty="0" smtClean="0"/>
                        <a:t> CEPAL, OPS, OMS, SICA, ETC.</a:t>
                      </a:r>
                      <a:endParaRPr lang="es-ES" sz="2000" dirty="0"/>
                    </a:p>
                  </a:txBody>
                  <a:tcPr/>
                </a:tc>
              </a:tr>
              <a:tr h="1460373">
                <a:tc>
                  <a:txBody>
                    <a:bodyPr/>
                    <a:lstStyle/>
                    <a:p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Contactos Instituciones Nacionales, y </a:t>
                      </a:r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Gubernamentales,y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no gubernamentales, a través de la Responsabilidad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Todas</a:t>
                      </a:r>
                      <a:r>
                        <a:rPr lang="es-ES" sz="2400" baseline="0" dirty="0" smtClean="0"/>
                        <a:t> las instituciones con programas de responsabilidad social y de salud empresarial</a:t>
                      </a:r>
                      <a:endParaRPr lang="es-ES" sz="2400" dirty="0"/>
                    </a:p>
                  </a:txBody>
                  <a:tcPr/>
                </a:tc>
              </a:tr>
              <a:tr h="1002217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Proyectos de cooperación</a:t>
                      </a:r>
                      <a:r>
                        <a:rPr lang="es-ES" sz="1800" baseline="0" dirty="0" smtClean="0"/>
                        <a:t> presentados a organismos nacionales e internacionales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ONU, OEA, UE,</a:t>
                      </a:r>
                      <a:r>
                        <a:rPr lang="es-ES" sz="2000" baseline="0" dirty="0" smtClean="0"/>
                        <a:t> CEPAL, OPS, OMS, SICA, </a:t>
                      </a:r>
                      <a:r>
                        <a:rPr lang="es-ES" sz="2000" baseline="0" dirty="0" smtClean="0"/>
                        <a:t>Instituciones de Gobierno, ETC</a:t>
                      </a:r>
                      <a:r>
                        <a:rPr lang="es-ES" sz="2000" baseline="0" dirty="0" smtClean="0"/>
                        <a:t>.</a:t>
                      </a:r>
                      <a:endParaRPr lang="es-ES" sz="2000" dirty="0" smtClean="0"/>
                    </a:p>
                    <a:p>
                      <a:endParaRPr lang="es-E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500034" y="0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COMO CAPTAR FONDOS</a:t>
            </a:r>
            <a:endParaRPr kumimoji="0" lang="es-ES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DESARROLLO DEL PLAN DE IMPLEMENTACIÓN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1560" y="1988840"/>
          <a:ext cx="81534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338196">
                <a:tc gridSpan="4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PLAN DE IMPLEMENTACIÒN</a:t>
                      </a:r>
                      <a:endParaRPr lang="es-ES" dirty="0"/>
                    </a:p>
                  </a:txBody>
                  <a:tcPr marL="90593" marR="90593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91843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ACTIVIDAD  O TAREA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RESPONSABLES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FECHA DE INCLUSION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RECURSOS NECESARIOS</a:t>
                      </a:r>
                      <a:endParaRPr lang="es-ES" dirty="0"/>
                    </a:p>
                  </a:txBody>
                  <a:tcPr marL="90593" marR="90593"/>
                </a:tc>
              </a:tr>
              <a:tr h="1352784">
                <a:tc>
                  <a:txBody>
                    <a:bodyPr/>
                    <a:lstStyle/>
                    <a:p>
                      <a:r>
                        <a:rPr lang="es-ES" dirty="0" smtClean="0"/>
                        <a:t>Campañas de Concientización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Programas</a:t>
                      </a:r>
                      <a:r>
                        <a:rPr lang="es-ES" baseline="0" dirty="0" smtClean="0"/>
                        <a:t> o Instancias que trabajan con el Tema del Adulto Mayor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Debe der de inmediato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Recursos humanos, financieros, materiales, etc.</a:t>
                      </a:r>
                      <a:endParaRPr lang="es-ES" dirty="0"/>
                    </a:p>
                  </a:txBody>
                  <a:tcPr marL="90593" marR="90593"/>
                </a:tc>
              </a:tr>
              <a:tr h="338196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</a:tr>
              <a:tr h="338196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</a:tr>
              <a:tr h="338196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</a:tr>
              <a:tr h="338196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90593" marR="90593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ROL FUNCIONAL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Diagnostico situacional de adulto mayor en el </a:t>
            </a:r>
            <a:r>
              <a:rPr lang="es-ES" dirty="0" smtClean="0"/>
              <a:t>país, (SABE).</a:t>
            </a:r>
            <a:endParaRPr lang="es-ES" dirty="0" smtClean="0"/>
          </a:p>
          <a:p>
            <a:r>
              <a:rPr lang="es-ES" dirty="0" smtClean="0"/>
              <a:t>Elaboración de un proyecto para lograr la inclusión del adulto </a:t>
            </a:r>
            <a:r>
              <a:rPr lang="es-ES" dirty="0" smtClean="0"/>
              <a:t>mayor, basado en la evidencia científica.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ALCANCE Y DIRECCIÓN DE ACTIVIDADES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s-ES" dirty="0" smtClean="0"/>
              <a:t>Tendrían un alcance Nacional y estarían dirigidas a sensibilizar a toda la población de la importancia de destinar recursos para mantener y abrir nuevos programas de atención al Adulto Mayor.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DEFINICIÒN DE PROBLEMA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s-ES" sz="4000" dirty="0"/>
              <a:t>E</a:t>
            </a:r>
            <a:r>
              <a:rPr lang="es-ES" sz="4000" dirty="0" smtClean="0"/>
              <a:t>l tema de Adulto mayor no esta priorizado  en la agenda de Gobierno de los países.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s-ES" sz="4000" dirty="0" smtClean="0"/>
              <a:t>Lograr que el gobierno a través de la instancia correspondiente (congreso u otro) incluya en la agenda de los estados como prioridad el tema de adulto mayor de manera integral.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META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ES" sz="4400" dirty="0" smtClean="0"/>
              <a:t>Inclusión del tema del Adulto mayor como prioridad en la agenda de </a:t>
            </a:r>
            <a:r>
              <a:rPr lang="es-ES" sz="4400" dirty="0" smtClean="0"/>
              <a:t>gobierno, basado en la evidencia científica, a través de un Proyecto de Desarrollo Integral para ser ejecutado en un período </a:t>
            </a:r>
            <a:r>
              <a:rPr lang="es-ES" sz="4400" smtClean="0"/>
              <a:t>de gobierno.</a:t>
            </a:r>
            <a:endParaRPr lang="es-ES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MISIÒN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s-ES" sz="4000" dirty="0" smtClean="0"/>
              <a:t>Inclusión del tema de Adulto mayor en el Plan de gobierno con la Participación interinstitucional, sociedad civil, </a:t>
            </a:r>
            <a:r>
              <a:rPr lang="es-ES" sz="4000" dirty="0" smtClean="0"/>
              <a:t>privada, iglesias </a:t>
            </a:r>
            <a:r>
              <a:rPr lang="es-ES" sz="4000" dirty="0" smtClean="0"/>
              <a:t>y </a:t>
            </a:r>
            <a:r>
              <a:rPr lang="es-ES" sz="4000" dirty="0" smtClean="0"/>
              <a:t>organismos nacionales e internacionales.</a:t>
            </a:r>
            <a:endParaRPr lang="es-ES" sz="4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ROL FUNCIONAL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58900"/>
                <a:gridCol w="1288123"/>
                <a:gridCol w="1429677"/>
                <a:gridCol w="1358900"/>
                <a:gridCol w="1358900"/>
              </a:tblGrid>
              <a:tr h="894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Actores primarios</a:t>
                      </a:r>
                    </a:p>
                    <a:p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Nivel</a:t>
                      </a:r>
                      <a:r>
                        <a:rPr lang="es-ES" baseline="0" dirty="0" smtClean="0"/>
                        <a:t> de conocimiento del tema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Nivel de apoyo previo demostrado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Nivel de oposición</a:t>
                      </a:r>
                      <a:r>
                        <a:rPr lang="es-ES" baseline="0" dirty="0" smtClean="0"/>
                        <a:t> previo demostrada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Indecisión o posición desconocida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Beneficios potenciales para ellos.</a:t>
                      </a:r>
                      <a:endParaRPr lang="es-ES" dirty="0"/>
                    </a:p>
                  </a:txBody>
                  <a:tcPr marL="90593" marR="90593"/>
                </a:tc>
              </a:tr>
              <a:tr h="894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Ministerio</a:t>
                      </a:r>
                      <a:r>
                        <a:rPr lang="es-ES" baseline="0" dirty="0" smtClean="0"/>
                        <a:t> de salud, secretarias o consejos u otros</a:t>
                      </a:r>
                      <a:endParaRPr lang="es-ES" dirty="0" smtClean="0"/>
                    </a:p>
                    <a:p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Alto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Por ciento del presupuesto</a:t>
                      </a:r>
                      <a:r>
                        <a:rPr lang="es-ES" baseline="0" dirty="0" smtClean="0"/>
                        <a:t> asignado en relación al presupuesto nacional.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Ninguna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Mejor gestión ante la población.</a:t>
                      </a:r>
                      <a:endParaRPr lang="es-ES" dirty="0"/>
                    </a:p>
                  </a:txBody>
                  <a:tcPr marL="90593" marR="90593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ROL FUNCIONAL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58900"/>
                <a:gridCol w="1288123"/>
                <a:gridCol w="1429677"/>
                <a:gridCol w="1358900"/>
                <a:gridCol w="1358900"/>
              </a:tblGrid>
              <a:tr h="894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Actores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secundarios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relevantes </a:t>
                      </a:r>
                    </a:p>
                    <a:p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Nivel</a:t>
                      </a:r>
                      <a:r>
                        <a:rPr lang="es-ES" baseline="0" dirty="0" smtClean="0"/>
                        <a:t> de conocimiento del tema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Nivel de apoyo previo demostrado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Nivel de oposición</a:t>
                      </a:r>
                      <a:r>
                        <a:rPr lang="es-ES" baseline="0" dirty="0" smtClean="0"/>
                        <a:t> previo demostrada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Indecisión o posición desconocida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Beneficios potenciales para ellos.</a:t>
                      </a:r>
                      <a:endParaRPr lang="es-ES" dirty="0"/>
                    </a:p>
                  </a:txBody>
                  <a:tcPr marL="90593" marR="90593"/>
                </a:tc>
              </a:tr>
              <a:tr h="894401">
                <a:tc>
                  <a:txBody>
                    <a:bodyPr/>
                    <a:lstStyle/>
                    <a:p>
                      <a:r>
                        <a:rPr lang="es-ES" dirty="0" smtClean="0"/>
                        <a:t>Asociaciones  civiles  relacionadas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Bueno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Alguna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Alguna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ninguna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Mejor</a:t>
                      </a:r>
                      <a:r>
                        <a:rPr lang="es-ES" baseline="0" dirty="0" smtClean="0"/>
                        <a:t> incidencia en la sociedad</a:t>
                      </a:r>
                      <a:endParaRPr lang="es-ES" dirty="0"/>
                    </a:p>
                  </a:txBody>
                  <a:tcPr marL="90593" marR="90593"/>
                </a:tc>
              </a:tr>
              <a:tr h="894401">
                <a:tc>
                  <a:txBody>
                    <a:bodyPr/>
                    <a:lstStyle/>
                    <a:p>
                      <a:r>
                        <a:rPr lang="es-ES" b="1" dirty="0" err="1" smtClean="0"/>
                        <a:t>ONG`s</a:t>
                      </a:r>
                      <a:r>
                        <a:rPr lang="es-ES" b="1" dirty="0" smtClean="0"/>
                        <a:t> e Iglesias</a:t>
                      </a:r>
                      <a:endParaRPr lang="es-ES" b="1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bueno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Bueno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Ninguna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Ninguna</a:t>
                      </a:r>
                      <a:endParaRPr lang="es-ES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Aumento de proyectos aprobados</a:t>
                      </a:r>
                      <a:endParaRPr lang="es-ES" dirty="0"/>
                    </a:p>
                  </a:txBody>
                  <a:tcPr marL="90593" marR="90593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GRUPOS DE COLABORADORES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00034" y="1916833"/>
          <a:ext cx="8229600" cy="459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086196"/>
              </a:tblGrid>
              <a:tr h="479648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/>
                        <a:t>GRUPOS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/>
                        <a:t>INDIVIDUOS</a:t>
                      </a:r>
                      <a:endParaRPr lang="es-E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ONG`S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PRESIDENTE DE LA CAMARA</a:t>
                      </a:r>
                      <a:endParaRPr lang="es-E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ASOCIACIONES CIVILES, ACADEMIA, ASOCIACIONES</a:t>
                      </a:r>
                      <a:r>
                        <a:rPr kumimoji="0" lang="es-ES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SALUD, ETC.</a:t>
                      </a:r>
                      <a:endParaRPr kumimoji="0" lang="es-E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ALCALDES, </a:t>
                      </a:r>
                    </a:p>
                    <a:p>
                      <a:r>
                        <a:rPr lang="es-ES" sz="2000" b="1" dirty="0" smtClean="0"/>
                        <a:t>MINISTROS</a:t>
                      </a:r>
                    </a:p>
                    <a:p>
                      <a:r>
                        <a:rPr lang="es-ES" sz="2000" b="1" dirty="0" smtClean="0"/>
                        <a:t>DIRECTORES DE  OTROS PROGRAMAS</a:t>
                      </a:r>
                      <a:endParaRPr lang="es-E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DONANTES NAC. E INTERNACIONALES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 smtClean="0"/>
                        <a:t>ONU, OEA, UE,</a:t>
                      </a:r>
                      <a:r>
                        <a:rPr lang="es-ES" sz="2000" b="1" baseline="0" dirty="0" smtClean="0"/>
                        <a:t> CEPAL, OPS, OMS, SICA, ETC.</a:t>
                      </a:r>
                      <a:endParaRPr lang="es-ES" sz="2000" b="1" dirty="0" smtClean="0"/>
                    </a:p>
                    <a:p>
                      <a:endParaRPr lang="es-E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COALICIONES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Redes Sociales de apoyo al Adulto Mayor</a:t>
                      </a:r>
                      <a:endParaRPr lang="es-E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PROGRAMAS DE ADULTOS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Asociaciones de </a:t>
                      </a:r>
                      <a:r>
                        <a:rPr lang="es-ES" sz="2000" b="1" dirty="0" smtClean="0"/>
                        <a:t>Cuidadores, Iglesias</a:t>
                      </a:r>
                      <a:endParaRPr lang="es-ES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MENSAJE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71472" y="1776100"/>
          <a:ext cx="8143932" cy="3669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5214974"/>
              </a:tblGrid>
              <a:tr h="448448"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PUBLICO BLANCO OBJETIVO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Para los tomadores de Decisiones y</a:t>
                      </a:r>
                      <a:r>
                        <a:rPr lang="es-ES" sz="1600" baseline="0" dirty="0" smtClean="0"/>
                        <a:t> población en general.</a:t>
                      </a:r>
                      <a:endParaRPr lang="es-ES" sz="1600" dirty="0"/>
                    </a:p>
                  </a:txBody>
                  <a:tcPr/>
                </a:tc>
              </a:tr>
              <a:tr h="774593">
                <a:tc>
                  <a:txBody>
                    <a:bodyPr/>
                    <a:lstStyle/>
                    <a:p>
                      <a:r>
                        <a:rPr kumimoji="0" lang="es-E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ACCION QUE SE DESEA QUE TOME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Concienciar y replicar la información acerca de la protección</a:t>
                      </a:r>
                      <a:r>
                        <a:rPr lang="es-ES" sz="1600" baseline="0" dirty="0" smtClean="0"/>
                        <a:t> y cuidado al adulto mayor </a:t>
                      </a:r>
                      <a:endParaRPr lang="es-ES" sz="1600" dirty="0"/>
                    </a:p>
                  </a:txBody>
                  <a:tcPr/>
                </a:tc>
              </a:tr>
              <a:tr h="774593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CONTENIDO</a:t>
                      </a:r>
                      <a:r>
                        <a:rPr lang="es-ES" sz="1600" baseline="0" dirty="0" smtClean="0"/>
                        <a:t> DEL MENSAJE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El tema de Adulto mayor no esta priorizado  en la agenda de Gobierno de los países.</a:t>
                      </a:r>
                      <a:endParaRPr lang="es-ES" sz="1600" dirty="0"/>
                    </a:p>
                  </a:txBody>
                  <a:tcPr/>
                </a:tc>
              </a:tr>
              <a:tr h="774593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FORMATO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Vocerías, escritos, prensa</a:t>
                      </a:r>
                      <a:r>
                        <a:rPr lang="es-ES" sz="1600" baseline="0" dirty="0" smtClean="0"/>
                        <a:t> y todo tipo de campañas publicitarias.</a:t>
                      </a:r>
                      <a:endParaRPr lang="es-ES" sz="1600" dirty="0"/>
                    </a:p>
                  </a:txBody>
                  <a:tcPr/>
                </a:tc>
              </a:tr>
              <a:tr h="44844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MENSAJERO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La Sociedad Civil, Universidades y Academias, </a:t>
                      </a:r>
                      <a:r>
                        <a:rPr lang="es-ES" sz="1600" dirty="0" smtClean="0"/>
                        <a:t>Iglesias, etc</a:t>
                      </a:r>
                      <a:r>
                        <a:rPr lang="es-ES" sz="1600" dirty="0" smtClean="0"/>
                        <a:t>.</a:t>
                      </a:r>
                      <a:endParaRPr lang="es-ES" sz="1600" dirty="0"/>
                    </a:p>
                  </a:txBody>
                  <a:tcPr/>
                </a:tc>
              </a:tr>
              <a:tr h="44844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TIEMPO Y LUGAR DE ENTREGA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YA, DE INMEDIATO</a:t>
                      </a:r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2_TP010352480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TS010352480</Template>
  <TotalTime>319</TotalTime>
  <Words>616</Words>
  <Application>Microsoft Office PowerPoint</Application>
  <PresentationFormat>Presentación en pantalla (4:3)</PresentationFormat>
  <Paragraphs>104</Paragraphs>
  <Slides>13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AcademicPresentation2_TP010352480</vt:lpstr>
      <vt:lpstr>Taller </vt:lpstr>
      <vt:lpstr>DEFINICIÒN DE PROBLEMA</vt:lpstr>
      <vt:lpstr>OBJETIVO</vt:lpstr>
      <vt:lpstr>META</vt:lpstr>
      <vt:lpstr>MISIÒN</vt:lpstr>
      <vt:lpstr>ROL FUNCIONAL</vt:lpstr>
      <vt:lpstr>ROL FUNCIONAL</vt:lpstr>
      <vt:lpstr>GRUPOS DE COLABORADORES</vt:lpstr>
      <vt:lpstr>MENSAJE</vt:lpstr>
      <vt:lpstr>Diapositiva 10</vt:lpstr>
      <vt:lpstr>DESARROLLO DEL PLAN DE IMPLEMENTACIÓN</vt:lpstr>
      <vt:lpstr>ROL FUNCIONAL</vt:lpstr>
      <vt:lpstr>ALCANCE Y DIRECCIÓN DE ACTIVIDADES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</dc:title>
  <dc:creator>Nutricion</dc:creator>
  <cp:lastModifiedBy>planificacion</cp:lastModifiedBy>
  <cp:revision>18</cp:revision>
  <dcterms:created xsi:type="dcterms:W3CDTF">2014-06-18T15:36:23Z</dcterms:created>
  <dcterms:modified xsi:type="dcterms:W3CDTF">2014-06-20T13:59:01Z</dcterms:modified>
</cp:coreProperties>
</file>