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63" r:id="rId6"/>
    <p:sldId id="262" r:id="rId7"/>
    <p:sldId id="264" r:id="rId8"/>
    <p:sldId id="265" r:id="rId9"/>
    <p:sldId id="266" r:id="rId10"/>
    <p:sldId id="268" r:id="rId11"/>
    <p:sldId id="267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FFFF"/>
    <a:srgbClr val="E7F6FF"/>
    <a:srgbClr val="66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3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389E038-A041-4761-BB08-1E4ADED91FC6}" type="datetimeFigureOut">
              <a:rPr lang="es-ES" smtClean="0"/>
              <a:t>6/20/14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0FC10A-87F0-4E98-BD22-0981F53FD038}" type="slidenum">
              <a:rPr lang="es-ES" smtClean="0"/>
              <a:t>‹#›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752600"/>
          </a:xfrm>
        </p:spPr>
        <p:txBody>
          <a:bodyPr>
            <a:normAutofit/>
          </a:bodyPr>
          <a:lstStyle/>
          <a:p>
            <a:r>
              <a:rPr lang="es-ES" dirty="0" smtClean="0"/>
              <a:t>Raquel</a:t>
            </a:r>
          </a:p>
          <a:p>
            <a:r>
              <a:rPr lang="es-ES" dirty="0" smtClean="0"/>
              <a:t>Omar</a:t>
            </a:r>
          </a:p>
          <a:p>
            <a:r>
              <a:rPr lang="es-ES" dirty="0" smtClean="0"/>
              <a:t>Daniel</a:t>
            </a:r>
          </a:p>
          <a:p>
            <a:r>
              <a:rPr lang="es-ES" dirty="0" smtClean="0"/>
              <a:t>Vilma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Grupo # 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3474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Financiamiento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Ministerio </a:t>
            </a:r>
            <a:r>
              <a:rPr lang="es-ES" dirty="0"/>
              <a:t>de Salud, OPS, Caja de Seguro </a:t>
            </a:r>
            <a:r>
              <a:rPr lang="es-ES" dirty="0" smtClean="0"/>
              <a:t>Social</a:t>
            </a:r>
            <a:endParaRPr 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405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Misión</a:t>
            </a:r>
            <a:r>
              <a:rPr lang="en-US" dirty="0" smtClean="0"/>
              <a:t> y Vision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Brindar herramientas conceptuales y metodológicas y practicas al personal de salud para una atención diferenciada de calidad y con calidez a las personas adultos mayores </a:t>
            </a:r>
          </a:p>
          <a:p>
            <a:r>
              <a:rPr lang="es-ES" dirty="0"/>
              <a:t>T</a:t>
            </a:r>
            <a:r>
              <a:rPr lang="es-ES" dirty="0" smtClean="0"/>
              <a:t>odo el personal de salud este capacitado en la atención diferenciada del adulto mayor </a:t>
            </a:r>
          </a:p>
          <a:p>
            <a:pPr marL="0" indent="0"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75940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Problema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 smtClean="0"/>
              <a:t>Deficiencia  de conocimientos y competencias clínicos en el personal de salud </a:t>
            </a:r>
            <a:r>
              <a:rPr lang="es-ES" dirty="0"/>
              <a:t> (recurso humano)  </a:t>
            </a:r>
            <a:r>
              <a:rPr lang="es-ES" dirty="0" smtClean="0"/>
              <a:t>de la Caja del Seguro Social para la atención diferenciada de la persona adulta mayor.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244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0"/>
          </a:xfrm>
        </p:spPr>
        <p:txBody>
          <a:bodyPr>
            <a:normAutofit/>
          </a:bodyPr>
          <a:lstStyle/>
          <a:p>
            <a:r>
              <a:rPr lang="es-ES" dirty="0" smtClean="0"/>
              <a:t>Objetivo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2492896"/>
            <a:ext cx="8503920" cy="36061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>
                <a:solidFill>
                  <a:schemeClr val="tx1"/>
                </a:solidFill>
              </a:rPr>
              <a:t>Elaborar un programa de capacitación para los  equipos de salud de la Caja del Seguro </a:t>
            </a:r>
            <a:r>
              <a:rPr lang="es-ES" dirty="0">
                <a:solidFill>
                  <a:schemeClr val="tx1"/>
                </a:solidFill>
              </a:rPr>
              <a:t>Social de </a:t>
            </a:r>
            <a:r>
              <a:rPr lang="es-ES" dirty="0" smtClean="0">
                <a:solidFill>
                  <a:schemeClr val="tx1"/>
                </a:solidFill>
              </a:rPr>
              <a:t>Belice que brinde herramientas conceptuales y metodológicas para la atención diferenciada de </a:t>
            </a:r>
            <a:r>
              <a:rPr lang="es-ES" dirty="0">
                <a:solidFill>
                  <a:schemeClr val="tx1"/>
                </a:solidFill>
              </a:rPr>
              <a:t>las persona adulta </a:t>
            </a:r>
            <a:r>
              <a:rPr lang="es-ES" dirty="0" smtClean="0">
                <a:solidFill>
                  <a:schemeClr val="tx1"/>
                </a:solidFill>
              </a:rPr>
              <a:t>mayor.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756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Al 5 años, tener 50% de las </a:t>
            </a:r>
            <a:r>
              <a:rPr lang="es-ES" dirty="0" err="1" smtClean="0"/>
              <a:t>medicos</a:t>
            </a:r>
            <a:r>
              <a:rPr lang="es-ES" dirty="0" smtClean="0"/>
              <a:t> de </a:t>
            </a:r>
            <a:r>
              <a:rPr lang="es-ES" dirty="0" err="1" smtClean="0"/>
              <a:t>atencion</a:t>
            </a:r>
            <a:r>
              <a:rPr lang="es-ES" dirty="0" smtClean="0"/>
              <a:t> primaria </a:t>
            </a:r>
            <a:r>
              <a:rPr lang="es-ES" dirty="0" smtClean="0"/>
              <a:t>capacitado </a:t>
            </a:r>
            <a:r>
              <a:rPr lang="es-ES" dirty="0"/>
              <a:t>en </a:t>
            </a:r>
            <a:r>
              <a:rPr lang="es-ES" dirty="0" smtClean="0"/>
              <a:t>la atención </a:t>
            </a:r>
            <a:r>
              <a:rPr lang="es-ES" dirty="0"/>
              <a:t>diferenciada de calidad y con calidez a las personas adultos mayores </a:t>
            </a:r>
          </a:p>
          <a:p>
            <a:endParaRPr 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35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Identificación de Actores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03920" cy="4686272"/>
          </a:xfrm>
        </p:spPr>
        <p:txBody>
          <a:bodyPr/>
          <a:lstStyle/>
          <a:p>
            <a:pPr marL="457200" lvl="1" indent="0">
              <a:buNone/>
            </a:pPr>
            <a:endParaRPr lang="es-ES" dirty="0" smtClean="0"/>
          </a:p>
          <a:p>
            <a:pPr lvl="1"/>
            <a:endParaRPr lang="es-ES" dirty="0"/>
          </a:p>
        </p:txBody>
      </p:sp>
      <p:graphicFrame>
        <p:nvGraphicFramePr>
          <p:cNvPr id="4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79701"/>
              </p:ext>
            </p:extLst>
          </p:nvPr>
        </p:nvGraphicFramePr>
        <p:xfrm>
          <a:off x="323528" y="1556791"/>
          <a:ext cx="8568954" cy="4670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9"/>
                <a:gridCol w="1428159"/>
                <a:gridCol w="1428159"/>
                <a:gridCol w="1428159"/>
                <a:gridCol w="1428159"/>
                <a:gridCol w="1428159"/>
              </a:tblGrid>
              <a:tr h="939600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Objetivo: Elaborar un programa de capacitación para los  equipos de salud de la Caja del Seguro Social de Belice   que brinde herramientas conceptuales y metodológicas para la atención diferenciada de las persona adulta mayor.</a:t>
                      </a:r>
                    </a:p>
                  </a:txBody>
                  <a:tcP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87028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Actores primarios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Nivel de conocimientos sobre</a:t>
                      </a:r>
                      <a:r>
                        <a:rPr lang="es-ES" sz="1600" baseline="0" dirty="0" smtClean="0"/>
                        <a:t> el tema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Nivel de apoyo previo demostrado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Niel de oposición</a:t>
                      </a:r>
                      <a:r>
                        <a:rPr lang="es-ES" sz="1600" baseline="0" dirty="0" smtClean="0"/>
                        <a:t> previa demostrada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Indecisión o posición desconocida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Beneficios potenciales para ellos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  <a:tr h="76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Ministerio de Salud</a:t>
                      </a:r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++++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++++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</a:tr>
              <a:tr h="760628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Caja del Seguro Social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++++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  <a:tr h="760628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Consejo de Envejecimiento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++++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++++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334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Identificación de Actores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03920" cy="4686272"/>
          </a:xfrm>
        </p:spPr>
        <p:txBody>
          <a:bodyPr/>
          <a:lstStyle/>
          <a:p>
            <a:pPr marL="457200" lvl="1" indent="0">
              <a:buNone/>
            </a:pPr>
            <a:endParaRPr lang="es-ES" dirty="0" smtClean="0"/>
          </a:p>
          <a:p>
            <a:pPr lvl="1"/>
            <a:endParaRPr lang="es-ES" dirty="0"/>
          </a:p>
        </p:txBody>
      </p:sp>
      <p:graphicFrame>
        <p:nvGraphicFramePr>
          <p:cNvPr id="5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0996557"/>
              </p:ext>
            </p:extLst>
          </p:nvPr>
        </p:nvGraphicFramePr>
        <p:xfrm>
          <a:off x="323528" y="1556792"/>
          <a:ext cx="8424936" cy="4883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56"/>
                <a:gridCol w="1404156"/>
                <a:gridCol w="1404156"/>
                <a:gridCol w="1404156"/>
                <a:gridCol w="1404156"/>
                <a:gridCol w="1404156"/>
              </a:tblGrid>
              <a:tr h="995143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Objetivo: Elaborar un programa de capacitación para los  equipos de salud de la Caja del Seguro Social de Belice   que brinde herramientas conceptuales y metodológicas para la atención diferenciada de las persona adulta mayor.</a:t>
                      </a:r>
                    </a:p>
                  </a:txBody>
                  <a:tcP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149528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Actores</a:t>
                      </a:r>
                      <a:r>
                        <a:rPr lang="es-ES" sz="1600" baseline="0" dirty="0" smtClean="0"/>
                        <a:t> Secundarios 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Nivel de conocimientos sobre</a:t>
                      </a:r>
                      <a:r>
                        <a:rPr lang="es-ES" sz="1600" baseline="0" dirty="0" smtClean="0"/>
                        <a:t> el tema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Nivel de apoyo previo demostrado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Niel de oposición</a:t>
                      </a:r>
                      <a:r>
                        <a:rPr lang="es-ES" sz="1600" baseline="0" dirty="0" smtClean="0"/>
                        <a:t> previa demostrada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Indecisión o posición desconocida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Beneficios potenciales para ellos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  <a:tr h="1149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Organización de </a:t>
                      </a:r>
                      <a:r>
                        <a:rPr lang="es-ES" sz="1600" dirty="0" err="1" smtClean="0"/>
                        <a:t>Medicos</a:t>
                      </a:r>
                      <a:r>
                        <a:rPr lang="es-ES" sz="1600" dirty="0" smtClean="0"/>
                        <a:t> y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dirty="0" smtClean="0"/>
                        <a:t>Enfermeras</a:t>
                      </a:r>
                      <a:r>
                        <a:rPr lang="es-ES" sz="1600" baseline="0" dirty="0" smtClean="0"/>
                        <a:t>  </a:t>
                      </a:r>
                      <a:endParaRPr lang="es-ES" sz="1600" dirty="0" smtClean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++++</a:t>
                      </a:r>
                      <a:endParaRPr lang="es-ES" sz="1600" dirty="0"/>
                    </a:p>
                  </a:txBody>
                  <a:tcPr>
                    <a:solidFill>
                      <a:srgbClr val="E7F6FF"/>
                    </a:solidFill>
                  </a:tcPr>
                </a:tc>
              </a:tr>
              <a:tr h="767682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Directores</a:t>
                      </a:r>
                      <a:r>
                        <a:rPr lang="es-ES" sz="1600" baseline="0" dirty="0" smtClean="0"/>
                        <a:t> Locales de Clínicas 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++++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  <a:tr h="765847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OPS 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++++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++++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-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++++</a:t>
                      </a:r>
                      <a:endParaRPr lang="es-ES" sz="16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138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Identificación</a:t>
            </a:r>
            <a:r>
              <a:rPr lang="en-US" dirty="0" smtClean="0"/>
              <a:t> de </a:t>
            </a:r>
            <a:r>
              <a:rPr lang="en-US" dirty="0" err="1" smtClean="0"/>
              <a:t>Actores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ONG’s</a:t>
            </a:r>
          </a:p>
          <a:p>
            <a:pPr lvl="1"/>
            <a:r>
              <a:rPr lang="en-US" dirty="0" smtClean="0"/>
              <a:t>HELP Age</a:t>
            </a:r>
          </a:p>
          <a:p>
            <a:pPr lvl="1"/>
            <a:r>
              <a:rPr lang="en-US" dirty="0" smtClean="0"/>
              <a:t>VOICES</a:t>
            </a:r>
          </a:p>
          <a:p>
            <a:r>
              <a:rPr lang="en-US" dirty="0" err="1" smtClean="0"/>
              <a:t>Universidades</a:t>
            </a:r>
            <a:r>
              <a:rPr lang="en-US" dirty="0" smtClean="0"/>
              <a:t> de </a:t>
            </a:r>
            <a:r>
              <a:rPr lang="en-US" dirty="0" err="1" smtClean="0"/>
              <a:t>Medicina</a:t>
            </a:r>
            <a:r>
              <a:rPr lang="en-US" dirty="0" smtClean="0"/>
              <a:t> en </a:t>
            </a:r>
            <a:r>
              <a:rPr lang="en-US" dirty="0" err="1" smtClean="0"/>
              <a:t>Belice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2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Mensaje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Costo </a:t>
            </a:r>
            <a:r>
              <a:rPr lang="es-ES" dirty="0" smtClean="0"/>
              <a:t>económico </a:t>
            </a:r>
            <a:r>
              <a:rPr lang="es-ES" dirty="0"/>
              <a:t>y social </a:t>
            </a:r>
            <a:r>
              <a:rPr lang="es-ES" dirty="0" smtClean="0"/>
              <a:t>inadecuado </a:t>
            </a:r>
            <a:r>
              <a:rPr lang="es-ES" dirty="0"/>
              <a:t>de una persona adulto mayor</a:t>
            </a:r>
          </a:p>
          <a:p>
            <a:pPr lvl="1"/>
            <a:r>
              <a:rPr lang="es-ES" dirty="0" smtClean="0"/>
              <a:t>Estadísticas de hospitalización de Adultos Mayores</a:t>
            </a:r>
          </a:p>
          <a:p>
            <a:pPr lvl="1"/>
            <a:r>
              <a:rPr lang="es-ES" dirty="0" smtClean="0"/>
              <a:t>Porcentaje de personas de adultos mayores admitidas en hospitales</a:t>
            </a:r>
          </a:p>
          <a:p>
            <a:pPr lvl="1"/>
            <a:r>
              <a:rPr lang="es-ES" dirty="0" smtClean="0"/>
              <a:t>Numero de días en camas que estuvieron</a:t>
            </a:r>
          </a:p>
          <a:p>
            <a:pPr lvl="1"/>
            <a:r>
              <a:rPr lang="es-ES" dirty="0" smtClean="0"/>
              <a:t>Pirámide de población, índice de envejecimiento </a:t>
            </a:r>
          </a:p>
          <a:p>
            <a:r>
              <a:rPr lang="es-ES" dirty="0" smtClean="0"/>
              <a:t>Importancia de la atención al Adulto Mayor</a:t>
            </a:r>
          </a:p>
          <a:p>
            <a:pPr lvl="1"/>
            <a:r>
              <a:rPr lang="es-ES" dirty="0" smtClean="0"/>
              <a:t>Instrumentos internacionales (Plan de </a:t>
            </a:r>
            <a:r>
              <a:rPr lang="es-ES" dirty="0" err="1" smtClean="0"/>
              <a:t>Enjevicimiento</a:t>
            </a:r>
            <a:r>
              <a:rPr lang="es-ES" dirty="0" smtClean="0"/>
              <a:t> de Madrid, Estrategias Regionales, Plan Regional de </a:t>
            </a:r>
            <a:r>
              <a:rPr lang="es-ES" dirty="0" err="1" smtClean="0"/>
              <a:t>Enjevecimiento</a:t>
            </a:r>
            <a:r>
              <a:rPr lang="es-ES" dirty="0" smtClean="0"/>
              <a:t> de OPS)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1848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Mensaje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Presentar el mensaje a los actores primarios vía presentaciones formales (PowerPoint), foros de discusión, talleres </a:t>
            </a:r>
          </a:p>
        </p:txBody>
      </p:sp>
    </p:spTree>
    <p:extLst>
      <p:ext uri="{BB962C8B-B14F-4D97-AF65-F5344CB8AC3E}">
        <p14:creationId xmlns:p14="http://schemas.microsoft.com/office/powerpoint/2010/main" val="3980431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297</TotalTime>
  <Words>474</Words>
  <Application>Microsoft Macintosh PowerPoint</Application>
  <PresentationFormat>On-screen Show 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Civil</vt:lpstr>
      <vt:lpstr>Grupo # 3</vt:lpstr>
      <vt:lpstr>Problema </vt:lpstr>
      <vt:lpstr>Objetivo</vt:lpstr>
      <vt:lpstr>Metas</vt:lpstr>
      <vt:lpstr>Identificación de Actores</vt:lpstr>
      <vt:lpstr>Identificación de Actores</vt:lpstr>
      <vt:lpstr>Identificación de Actores</vt:lpstr>
      <vt:lpstr>Mensaje </vt:lpstr>
      <vt:lpstr>Mensaje </vt:lpstr>
      <vt:lpstr>Financiamiento</vt:lpstr>
      <vt:lpstr>Misión y Vision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Informatica-5</dc:creator>
  <cp:lastModifiedBy>Omar Aviles</cp:lastModifiedBy>
  <cp:revision>19</cp:revision>
  <dcterms:created xsi:type="dcterms:W3CDTF">2014-06-18T16:15:09Z</dcterms:created>
  <dcterms:modified xsi:type="dcterms:W3CDTF">2014-06-20T14:54:10Z</dcterms:modified>
</cp:coreProperties>
</file>