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2"/>
  </p:notesMasterIdLst>
  <p:sldIdLst>
    <p:sldId id="256" r:id="rId2"/>
    <p:sldId id="262" r:id="rId3"/>
    <p:sldId id="305" r:id="rId4"/>
    <p:sldId id="306" r:id="rId5"/>
    <p:sldId id="261" r:id="rId6"/>
    <p:sldId id="257" r:id="rId7"/>
    <p:sldId id="260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275" r:id="rId19"/>
    <p:sldId id="279" r:id="rId20"/>
    <p:sldId id="276" r:id="rId21"/>
    <p:sldId id="280" r:id="rId22"/>
    <p:sldId id="278" r:id="rId23"/>
    <p:sldId id="282" r:id="rId24"/>
    <p:sldId id="283" r:id="rId25"/>
    <p:sldId id="289" r:id="rId26"/>
    <p:sldId id="301" r:id="rId27"/>
    <p:sldId id="302" r:id="rId28"/>
    <p:sldId id="303" r:id="rId29"/>
    <p:sldId id="304" r:id="rId30"/>
    <p:sldId id="290" r:id="rId31"/>
    <p:sldId id="291" r:id="rId32"/>
    <p:sldId id="284" r:id="rId33"/>
    <p:sldId id="293" r:id="rId34"/>
    <p:sldId id="297" r:id="rId35"/>
    <p:sldId id="298" r:id="rId36"/>
    <p:sldId id="299" r:id="rId37"/>
    <p:sldId id="300" r:id="rId38"/>
    <p:sldId id="294" r:id="rId39"/>
    <p:sldId id="295" r:id="rId40"/>
    <p:sldId id="259" r:id="rId41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808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8" d="100"/>
          <a:sy n="78" d="100"/>
        </p:scale>
        <p:origin x="-270" y="150"/>
      </p:cViewPr>
      <p:guideLst>
        <p:guide orient="horz" pos="663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E64EF2E-0386-4DC8-B966-59461E4026D4}" type="datetimeFigureOut">
              <a:rPr lang="es-ES" smtClean="0"/>
              <a:pPr/>
              <a:t>18/06/2014</a:t>
            </a:fld>
            <a:endParaRPr lang="es-E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888170-482E-4E0A-91DE-B1D4E182CFF4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031627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888170-482E-4E0A-91DE-B1D4E182CFF4}" type="slidenum">
              <a:rPr lang="es-ES" smtClean="0"/>
              <a:pPr/>
              <a:t>1</a:t>
            </a:fld>
            <a:endParaRPr lang="es-E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888170-482E-4E0A-91DE-B1D4E182CFF4}" type="slidenum">
              <a:rPr lang="es-ES" smtClean="0"/>
              <a:pPr/>
              <a:t>10</a:t>
            </a:fld>
            <a:endParaRPr lang="es-E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888170-482E-4E0A-91DE-B1D4E182CFF4}" type="slidenum">
              <a:rPr lang="es-ES" smtClean="0"/>
              <a:pPr/>
              <a:t>11</a:t>
            </a:fld>
            <a:endParaRPr lang="es-E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888170-482E-4E0A-91DE-B1D4E182CFF4}" type="slidenum">
              <a:rPr lang="es-ES" smtClean="0"/>
              <a:pPr/>
              <a:t>12</a:t>
            </a:fld>
            <a:endParaRPr lang="es-E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888170-482E-4E0A-91DE-B1D4E182CFF4}" type="slidenum">
              <a:rPr lang="es-ES" smtClean="0"/>
              <a:pPr/>
              <a:t>13</a:t>
            </a:fld>
            <a:endParaRPr lang="es-E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888170-482E-4E0A-91DE-B1D4E182CFF4}" type="slidenum">
              <a:rPr lang="es-ES" smtClean="0"/>
              <a:pPr/>
              <a:t>14</a:t>
            </a:fld>
            <a:endParaRPr lang="es-E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888170-482E-4E0A-91DE-B1D4E182CFF4}" type="slidenum">
              <a:rPr lang="es-ES" smtClean="0"/>
              <a:pPr/>
              <a:t>15</a:t>
            </a:fld>
            <a:endParaRPr lang="es-E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888170-482E-4E0A-91DE-B1D4E182CFF4}" type="slidenum">
              <a:rPr lang="es-ES" smtClean="0"/>
              <a:pPr/>
              <a:t>16</a:t>
            </a:fld>
            <a:endParaRPr lang="es-E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888170-482E-4E0A-91DE-B1D4E182CFF4}" type="slidenum">
              <a:rPr lang="es-ES" smtClean="0"/>
              <a:pPr/>
              <a:t>17</a:t>
            </a:fld>
            <a:endParaRPr lang="es-E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888170-482E-4E0A-91DE-B1D4E182CFF4}" type="slidenum">
              <a:rPr lang="es-ES" smtClean="0"/>
              <a:pPr/>
              <a:t>18</a:t>
            </a:fld>
            <a:endParaRPr lang="es-E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888170-482E-4E0A-91DE-B1D4E182CFF4}" type="slidenum">
              <a:rPr lang="es-ES" smtClean="0"/>
              <a:pPr/>
              <a:t>19</a:t>
            </a:fld>
            <a:endParaRPr lang="es-E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888170-482E-4E0A-91DE-B1D4E182CFF4}" type="slidenum">
              <a:rPr lang="es-ES" smtClean="0"/>
              <a:pPr/>
              <a:t>2</a:t>
            </a:fld>
            <a:endParaRPr lang="es-E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888170-482E-4E0A-91DE-B1D4E182CFF4}" type="slidenum">
              <a:rPr lang="es-ES" smtClean="0"/>
              <a:pPr/>
              <a:t>20</a:t>
            </a:fld>
            <a:endParaRPr lang="es-E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888170-482E-4E0A-91DE-B1D4E182CFF4}" type="slidenum">
              <a:rPr lang="es-ES" smtClean="0"/>
              <a:pPr/>
              <a:t>21</a:t>
            </a:fld>
            <a:endParaRPr lang="es-E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888170-482E-4E0A-91DE-B1D4E182CFF4}" type="slidenum">
              <a:rPr lang="es-ES" smtClean="0"/>
              <a:pPr/>
              <a:t>22</a:t>
            </a:fld>
            <a:endParaRPr lang="es-E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888170-482E-4E0A-91DE-B1D4E182CFF4}" type="slidenum">
              <a:rPr lang="es-ES" smtClean="0"/>
              <a:pPr/>
              <a:t>23</a:t>
            </a:fld>
            <a:endParaRPr lang="es-E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888170-482E-4E0A-91DE-B1D4E182CFF4}" type="slidenum">
              <a:rPr lang="es-ES" smtClean="0"/>
              <a:pPr/>
              <a:t>24</a:t>
            </a:fld>
            <a:endParaRPr lang="es-E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888170-482E-4E0A-91DE-B1D4E182CFF4}" type="slidenum">
              <a:rPr lang="es-ES" smtClean="0"/>
              <a:pPr/>
              <a:t>25</a:t>
            </a:fld>
            <a:endParaRPr lang="es-E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888170-482E-4E0A-91DE-B1D4E182CFF4}" type="slidenum">
              <a:rPr lang="es-ES" smtClean="0"/>
              <a:pPr/>
              <a:t>26</a:t>
            </a:fld>
            <a:endParaRPr lang="es-E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888170-482E-4E0A-91DE-B1D4E182CFF4}" type="slidenum">
              <a:rPr lang="es-ES" smtClean="0"/>
              <a:pPr/>
              <a:t>27</a:t>
            </a:fld>
            <a:endParaRPr lang="es-E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888170-482E-4E0A-91DE-B1D4E182CFF4}" type="slidenum">
              <a:rPr lang="es-ES" smtClean="0"/>
              <a:pPr/>
              <a:t>28</a:t>
            </a:fld>
            <a:endParaRPr lang="es-E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888170-482E-4E0A-91DE-B1D4E182CFF4}" type="slidenum">
              <a:rPr lang="es-ES" smtClean="0"/>
              <a:pPr/>
              <a:t>29</a:t>
            </a:fld>
            <a:endParaRPr lang="es-E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888170-482E-4E0A-91DE-B1D4E182CFF4}" type="slidenum">
              <a:rPr lang="es-ES" smtClean="0"/>
              <a:pPr/>
              <a:t>3</a:t>
            </a:fld>
            <a:endParaRPr lang="es-E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888170-482E-4E0A-91DE-B1D4E182CFF4}" type="slidenum">
              <a:rPr lang="es-ES" smtClean="0"/>
              <a:pPr/>
              <a:t>30</a:t>
            </a:fld>
            <a:endParaRPr lang="es-E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888170-482E-4E0A-91DE-B1D4E182CFF4}" type="slidenum">
              <a:rPr lang="es-ES" smtClean="0"/>
              <a:pPr/>
              <a:t>31</a:t>
            </a:fld>
            <a:endParaRPr lang="es-E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888170-482E-4E0A-91DE-B1D4E182CFF4}" type="slidenum">
              <a:rPr lang="es-ES" smtClean="0"/>
              <a:pPr/>
              <a:t>32</a:t>
            </a:fld>
            <a:endParaRPr lang="es-E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888170-482E-4E0A-91DE-B1D4E182CFF4}" type="slidenum">
              <a:rPr lang="es-ES" smtClean="0"/>
              <a:pPr/>
              <a:t>33</a:t>
            </a:fld>
            <a:endParaRPr lang="es-E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888170-482E-4E0A-91DE-B1D4E182CFF4}" type="slidenum">
              <a:rPr lang="es-ES" smtClean="0"/>
              <a:pPr/>
              <a:t>34</a:t>
            </a:fld>
            <a:endParaRPr lang="es-ES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888170-482E-4E0A-91DE-B1D4E182CFF4}" type="slidenum">
              <a:rPr lang="es-ES" smtClean="0"/>
              <a:pPr/>
              <a:t>35</a:t>
            </a:fld>
            <a:endParaRPr lang="es-ES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888170-482E-4E0A-91DE-B1D4E182CFF4}" type="slidenum">
              <a:rPr lang="es-ES" smtClean="0"/>
              <a:pPr/>
              <a:t>36</a:t>
            </a:fld>
            <a:endParaRPr lang="es-ES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888170-482E-4E0A-91DE-B1D4E182CFF4}" type="slidenum">
              <a:rPr lang="es-ES" smtClean="0"/>
              <a:pPr/>
              <a:t>37</a:t>
            </a:fld>
            <a:endParaRPr lang="es-ES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888170-482E-4E0A-91DE-B1D4E182CFF4}" type="slidenum">
              <a:rPr lang="es-ES" smtClean="0"/>
              <a:pPr/>
              <a:t>38</a:t>
            </a:fld>
            <a:endParaRPr lang="es-ES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888170-482E-4E0A-91DE-B1D4E182CFF4}" type="slidenum">
              <a:rPr lang="es-ES" smtClean="0"/>
              <a:pPr/>
              <a:t>39</a:t>
            </a:fld>
            <a:endParaRPr lang="es-E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888170-482E-4E0A-91DE-B1D4E182CFF4}" type="slidenum">
              <a:rPr lang="es-ES" smtClean="0"/>
              <a:pPr/>
              <a:t>4</a:t>
            </a:fld>
            <a:endParaRPr lang="es-ES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888170-482E-4E0A-91DE-B1D4E182CFF4}" type="slidenum">
              <a:rPr lang="es-ES" smtClean="0"/>
              <a:pPr/>
              <a:t>40</a:t>
            </a:fld>
            <a:endParaRPr lang="es-E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888170-482E-4E0A-91DE-B1D4E182CFF4}" type="slidenum">
              <a:rPr lang="es-ES" smtClean="0"/>
              <a:pPr/>
              <a:t>5</a:t>
            </a:fld>
            <a:endParaRPr lang="es-E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888170-482E-4E0A-91DE-B1D4E182CFF4}" type="slidenum">
              <a:rPr lang="es-ES" smtClean="0"/>
              <a:pPr/>
              <a:t>6</a:t>
            </a:fld>
            <a:endParaRPr lang="es-E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888170-482E-4E0A-91DE-B1D4E182CFF4}" type="slidenum">
              <a:rPr lang="es-ES" smtClean="0"/>
              <a:pPr/>
              <a:t>7</a:t>
            </a:fld>
            <a:endParaRPr lang="es-E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888170-482E-4E0A-91DE-B1D4E182CFF4}" type="slidenum">
              <a:rPr lang="es-ES" smtClean="0"/>
              <a:pPr/>
              <a:t>8</a:t>
            </a:fld>
            <a:endParaRPr lang="es-E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888170-482E-4E0A-91DE-B1D4E182CFF4}" type="slidenum">
              <a:rPr lang="es-ES" smtClean="0"/>
              <a:pPr/>
              <a:t>9</a:t>
            </a:fld>
            <a:endParaRPr lang="es-E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635824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6 Imagen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65396" y="0"/>
            <a:ext cx="2579700" cy="1052736"/>
          </a:xfrm>
          <a:prstGeom prst="rect">
            <a:avLst/>
          </a:prstGeom>
        </p:spPr>
      </p:pic>
      <p:sp>
        <p:nvSpPr>
          <p:cNvPr id="8" name="7 Rectángulo"/>
          <p:cNvSpPr/>
          <p:nvPr userDrawn="1"/>
        </p:nvSpPr>
        <p:spPr>
          <a:xfrm>
            <a:off x="0" y="1046206"/>
            <a:ext cx="9145096" cy="45719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8100000" algn="tr" rotWithShape="0">
              <a:schemeClr val="tx1"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9" name="8 Rectángulo"/>
          <p:cNvSpPr/>
          <p:nvPr userDrawn="1"/>
        </p:nvSpPr>
        <p:spPr>
          <a:xfrm rot="10800000">
            <a:off x="-13704" y="6669360"/>
            <a:ext cx="9145096" cy="45719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5984244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Rectángulo"/>
          <p:cNvSpPr/>
          <p:nvPr/>
        </p:nvSpPr>
        <p:spPr>
          <a:xfrm>
            <a:off x="0" y="3429000"/>
            <a:ext cx="9144000" cy="3429000"/>
          </a:xfrm>
          <a:prstGeom prst="rect">
            <a:avLst/>
          </a:prstGeom>
          <a:solidFill>
            <a:srgbClr val="8080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9" name="8 Imagen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32960" y="0"/>
            <a:ext cx="3277721" cy="3429000"/>
          </a:xfrm>
          <a:prstGeom prst="rect">
            <a:avLst/>
          </a:prstGeom>
        </p:spPr>
      </p:pic>
      <p:sp>
        <p:nvSpPr>
          <p:cNvPr id="10" name="9 CuadroTexto"/>
          <p:cNvSpPr txBox="1"/>
          <p:nvPr/>
        </p:nvSpPr>
        <p:spPr>
          <a:xfrm>
            <a:off x="3962136" y="4149080"/>
            <a:ext cx="121937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MX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ajan Pro" pitchFamily="18" charset="0"/>
                <a:cs typeface="Times New Roman" pitchFamily="18" charset="0"/>
              </a:rPr>
              <a:t>Taller</a:t>
            </a:r>
            <a:endParaRPr lang="es-MX" sz="32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rajan Pro" pitchFamily="18" charset="0"/>
              <a:cs typeface="Times New Roman" pitchFamily="18" charset="0"/>
            </a:endParaRPr>
          </a:p>
        </p:txBody>
      </p:sp>
      <p:sp>
        <p:nvSpPr>
          <p:cNvPr id="11" name="10 CuadroTexto"/>
          <p:cNvSpPr txBox="1"/>
          <p:nvPr/>
        </p:nvSpPr>
        <p:spPr>
          <a:xfrm>
            <a:off x="3812639" y="6021288"/>
            <a:ext cx="151836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MX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ajan Pro" pitchFamily="18" charset="0"/>
                <a:cs typeface="Times New Roman" pitchFamily="18" charset="0"/>
              </a:rPr>
              <a:t>2013-2018</a:t>
            </a:r>
            <a:endParaRPr lang="es-MX" sz="2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rajan Pro" pitchFamily="18" charset="0"/>
              <a:cs typeface="Times New Roman" pitchFamily="18" charset="0"/>
            </a:endParaRPr>
          </a:p>
        </p:txBody>
      </p:sp>
      <p:sp>
        <p:nvSpPr>
          <p:cNvPr id="2" name="1 CuadroTexto"/>
          <p:cNvSpPr txBox="1"/>
          <p:nvPr/>
        </p:nvSpPr>
        <p:spPr>
          <a:xfrm>
            <a:off x="2195736" y="5085184"/>
            <a:ext cx="53285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8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SIMILITUDES Y DISCREPANCIAS</a:t>
            </a:r>
            <a:endParaRPr lang="es-MX" sz="28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215164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179512" y="332656"/>
            <a:ext cx="6552728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s-MX" sz="2800" b="1" dirty="0" smtClean="0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dobe Caslon Pro Bold" pitchFamily="18" charset="0"/>
              </a:rPr>
              <a:t>SIMILITUDES</a:t>
            </a:r>
            <a:endParaRPr lang="es-MX" sz="2800" b="1" dirty="0">
              <a:solidFill>
                <a:schemeClr val="tx1">
                  <a:lumMod val="50000"/>
                  <a:lumOff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dobe Caslon Pro Bold" pitchFamily="18" charset="0"/>
            </a:endParaRPr>
          </a:p>
        </p:txBody>
      </p:sp>
      <p:sp>
        <p:nvSpPr>
          <p:cNvPr id="8" name="7 Rectángulo"/>
          <p:cNvSpPr/>
          <p:nvPr/>
        </p:nvSpPr>
        <p:spPr>
          <a:xfrm>
            <a:off x="251520" y="1180986"/>
            <a:ext cx="8676456" cy="830997"/>
          </a:xfrm>
          <a:prstGeom prst="rect">
            <a:avLst/>
          </a:prstGeom>
          <a:ln>
            <a:solidFill>
              <a:schemeClr val="accent6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pPr lvl="0"/>
            <a:r>
              <a:rPr lang="es-ES" sz="1600" b="1" dirty="0" smtClean="0"/>
              <a:t>MARCO INSTITUCIONAL</a:t>
            </a:r>
            <a:endParaRPr lang="es-ES" sz="1600" dirty="0" smtClean="0"/>
          </a:p>
          <a:p>
            <a:r>
              <a:rPr lang="es-ES" sz="1600" b="1" dirty="0" smtClean="0"/>
              <a:t>1.2 Vinculación con el Plan Nacional de Desarrollo, 2013-2018 (PND)</a:t>
            </a:r>
          </a:p>
          <a:p>
            <a:r>
              <a:rPr lang="es-ES" sz="1600" b="1" dirty="0" smtClean="0"/>
              <a:t>1.3 Vinculación con el </a:t>
            </a:r>
            <a:r>
              <a:rPr lang="es-ES" sz="1600" b="1" dirty="0" smtClean="0"/>
              <a:t>Programa Sectorial en Salud </a:t>
            </a:r>
            <a:r>
              <a:rPr lang="es-ES" sz="1600" b="1" dirty="0" smtClean="0"/>
              <a:t>2013-2018 (PROSESA)</a:t>
            </a:r>
            <a:endParaRPr lang="es-ES" sz="1600" dirty="0"/>
          </a:p>
        </p:txBody>
      </p:sp>
      <p:sp>
        <p:nvSpPr>
          <p:cNvPr id="9" name="8 Rectángulo"/>
          <p:cNvSpPr/>
          <p:nvPr/>
        </p:nvSpPr>
        <p:spPr>
          <a:xfrm>
            <a:off x="251520" y="2132856"/>
            <a:ext cx="8640960" cy="4432964"/>
          </a:xfrm>
          <a:prstGeom prst="rect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" name="4 CuadroTexto"/>
          <p:cNvSpPr txBox="1"/>
          <p:nvPr/>
        </p:nvSpPr>
        <p:spPr>
          <a:xfrm>
            <a:off x="3851920" y="692696"/>
            <a:ext cx="648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5x´</a:t>
            </a:r>
            <a:endParaRPr lang="es-E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09518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179512" y="332656"/>
            <a:ext cx="6552728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s-MX" sz="2800" b="1" dirty="0" smtClean="0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dobe Caslon Pro Bold" pitchFamily="18" charset="0"/>
              </a:rPr>
              <a:t>DISCREPANCIA</a:t>
            </a:r>
            <a:endParaRPr lang="es-MX" sz="2800" b="1" dirty="0">
              <a:solidFill>
                <a:schemeClr val="tx1">
                  <a:lumMod val="50000"/>
                  <a:lumOff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dobe Caslon Pro Bold" pitchFamily="18" charset="0"/>
            </a:endParaRPr>
          </a:p>
        </p:txBody>
      </p:sp>
      <p:sp>
        <p:nvSpPr>
          <p:cNvPr id="8" name="7 Rectángulo"/>
          <p:cNvSpPr/>
          <p:nvPr/>
        </p:nvSpPr>
        <p:spPr>
          <a:xfrm>
            <a:off x="251520" y="1180986"/>
            <a:ext cx="8676456" cy="830997"/>
          </a:xfrm>
          <a:prstGeom prst="rect">
            <a:avLst/>
          </a:prstGeom>
          <a:ln>
            <a:solidFill>
              <a:schemeClr val="accent6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pPr lvl="0"/>
            <a:r>
              <a:rPr lang="es-ES" sz="1600" b="1" dirty="0" smtClean="0"/>
              <a:t>MARCO INSTITUCIONAL</a:t>
            </a:r>
            <a:endParaRPr lang="es-ES" sz="1600" dirty="0" smtClean="0"/>
          </a:p>
          <a:p>
            <a:r>
              <a:rPr lang="es-ES" sz="1600" b="1" dirty="0" smtClean="0"/>
              <a:t>1.2 Vinculación con el Plan Nacional de Desarrollo, 2013-2018 (PND)</a:t>
            </a:r>
          </a:p>
          <a:p>
            <a:r>
              <a:rPr lang="es-ES" sz="1600" b="1" dirty="0" smtClean="0"/>
              <a:t>1.3 Vinculación con el Plan Nacional de Salud 2013-2018 (PROSESA)</a:t>
            </a:r>
            <a:endParaRPr lang="es-ES" sz="1600" dirty="0"/>
          </a:p>
        </p:txBody>
      </p:sp>
      <p:sp>
        <p:nvSpPr>
          <p:cNvPr id="9" name="8 Rectángulo"/>
          <p:cNvSpPr/>
          <p:nvPr/>
        </p:nvSpPr>
        <p:spPr>
          <a:xfrm>
            <a:off x="251520" y="2132856"/>
            <a:ext cx="8640960" cy="4432964"/>
          </a:xfrm>
          <a:prstGeom prst="rect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" name="4 CuadroTexto"/>
          <p:cNvSpPr txBox="1"/>
          <p:nvPr/>
        </p:nvSpPr>
        <p:spPr>
          <a:xfrm>
            <a:off x="3851920" y="692696"/>
            <a:ext cx="648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5x´</a:t>
            </a:r>
            <a:endParaRPr lang="es-E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09518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179512" y="332656"/>
            <a:ext cx="6552728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s-MX" sz="2800" b="1" dirty="0" smtClean="0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dobe Caslon Pro Bold" pitchFamily="18" charset="0"/>
              </a:rPr>
              <a:t>SIMILITUDES</a:t>
            </a:r>
            <a:endParaRPr lang="es-MX" sz="2800" b="1" dirty="0">
              <a:solidFill>
                <a:schemeClr val="tx1">
                  <a:lumMod val="50000"/>
                  <a:lumOff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dobe Caslon Pro Bold" pitchFamily="18" charset="0"/>
            </a:endParaRPr>
          </a:p>
        </p:txBody>
      </p:sp>
      <p:sp>
        <p:nvSpPr>
          <p:cNvPr id="8" name="7 Rectángulo"/>
          <p:cNvSpPr/>
          <p:nvPr/>
        </p:nvSpPr>
        <p:spPr>
          <a:xfrm>
            <a:off x="251520" y="1180986"/>
            <a:ext cx="8676456" cy="830997"/>
          </a:xfrm>
          <a:prstGeom prst="rect">
            <a:avLst/>
          </a:prstGeom>
          <a:ln>
            <a:solidFill>
              <a:schemeClr val="accent6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es-ES" sz="1600" b="1" dirty="0" smtClean="0"/>
              <a:t>DIAGNÓSTICO DE SALUD</a:t>
            </a:r>
          </a:p>
          <a:p>
            <a:r>
              <a:rPr lang="es-MX" sz="1600" dirty="0" smtClean="0"/>
              <a:t>2.1 Problemática </a:t>
            </a:r>
            <a:endParaRPr lang="es-ES" sz="1600" dirty="0" smtClean="0"/>
          </a:p>
          <a:p>
            <a:r>
              <a:rPr lang="es-MX" sz="1600" dirty="0" smtClean="0"/>
              <a:t>2.2 Avances 2007-2012 </a:t>
            </a:r>
            <a:endParaRPr lang="es-ES" sz="1600" dirty="0" smtClean="0"/>
          </a:p>
        </p:txBody>
      </p:sp>
      <p:sp>
        <p:nvSpPr>
          <p:cNvPr id="9" name="8 Rectángulo"/>
          <p:cNvSpPr/>
          <p:nvPr/>
        </p:nvSpPr>
        <p:spPr>
          <a:xfrm>
            <a:off x="251520" y="2132856"/>
            <a:ext cx="8640960" cy="4432964"/>
          </a:xfrm>
          <a:prstGeom prst="rect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" name="4 CuadroTexto"/>
          <p:cNvSpPr txBox="1"/>
          <p:nvPr/>
        </p:nvSpPr>
        <p:spPr>
          <a:xfrm>
            <a:off x="3851920" y="692696"/>
            <a:ext cx="648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10x´</a:t>
            </a:r>
            <a:endParaRPr lang="es-E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09518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179512" y="332656"/>
            <a:ext cx="6552728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s-MX" sz="2800" b="1" dirty="0" smtClean="0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dobe Caslon Pro Bold" pitchFamily="18" charset="0"/>
              </a:rPr>
              <a:t>DISCREPANCIA</a:t>
            </a:r>
            <a:endParaRPr lang="es-MX" sz="2800" b="1" dirty="0">
              <a:solidFill>
                <a:schemeClr val="tx1">
                  <a:lumMod val="50000"/>
                  <a:lumOff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dobe Caslon Pro Bold" pitchFamily="18" charset="0"/>
            </a:endParaRPr>
          </a:p>
        </p:txBody>
      </p:sp>
      <p:sp>
        <p:nvSpPr>
          <p:cNvPr id="8" name="7 Rectángulo"/>
          <p:cNvSpPr/>
          <p:nvPr/>
        </p:nvSpPr>
        <p:spPr>
          <a:xfrm>
            <a:off x="251520" y="1180986"/>
            <a:ext cx="8676456" cy="830997"/>
          </a:xfrm>
          <a:prstGeom prst="rect">
            <a:avLst/>
          </a:prstGeom>
          <a:ln>
            <a:solidFill>
              <a:schemeClr val="accent6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pPr lvl="0"/>
            <a:r>
              <a:rPr lang="es-ES" sz="1600" b="1" dirty="0" smtClean="0"/>
              <a:t>DIAGNÓSTICO DE SALUD</a:t>
            </a:r>
          </a:p>
          <a:p>
            <a:r>
              <a:rPr lang="es-MX" sz="1600" dirty="0" smtClean="0"/>
              <a:t>2.1 Problemática </a:t>
            </a:r>
            <a:endParaRPr lang="es-ES" sz="1600" dirty="0" smtClean="0"/>
          </a:p>
          <a:p>
            <a:r>
              <a:rPr lang="es-MX" sz="1600" dirty="0" smtClean="0"/>
              <a:t>2.2 Avances 2007-2012 </a:t>
            </a:r>
            <a:endParaRPr lang="es-ES" sz="1600" dirty="0" smtClean="0"/>
          </a:p>
        </p:txBody>
      </p:sp>
      <p:sp>
        <p:nvSpPr>
          <p:cNvPr id="9" name="8 Rectángulo"/>
          <p:cNvSpPr/>
          <p:nvPr/>
        </p:nvSpPr>
        <p:spPr>
          <a:xfrm>
            <a:off x="251520" y="2132856"/>
            <a:ext cx="8640960" cy="4432964"/>
          </a:xfrm>
          <a:prstGeom prst="rect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" name="4 CuadroTexto"/>
          <p:cNvSpPr txBox="1"/>
          <p:nvPr/>
        </p:nvSpPr>
        <p:spPr>
          <a:xfrm>
            <a:off x="3851920" y="692696"/>
            <a:ext cx="648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10x´</a:t>
            </a:r>
            <a:endParaRPr lang="es-E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09518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179512" y="332656"/>
            <a:ext cx="6552728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s-MX" sz="2800" b="1" dirty="0" smtClean="0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dobe Caslon Pro Bold" pitchFamily="18" charset="0"/>
              </a:rPr>
              <a:t>SIMILITUDES</a:t>
            </a:r>
            <a:endParaRPr lang="es-MX" sz="2800" b="1" dirty="0">
              <a:solidFill>
                <a:schemeClr val="tx1">
                  <a:lumMod val="50000"/>
                  <a:lumOff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dobe Caslon Pro Bold" pitchFamily="18" charset="0"/>
            </a:endParaRPr>
          </a:p>
        </p:txBody>
      </p:sp>
      <p:sp>
        <p:nvSpPr>
          <p:cNvPr id="8" name="7 Rectángulo"/>
          <p:cNvSpPr/>
          <p:nvPr/>
        </p:nvSpPr>
        <p:spPr>
          <a:xfrm>
            <a:off x="251520" y="1180986"/>
            <a:ext cx="8676456" cy="584775"/>
          </a:xfrm>
          <a:prstGeom prst="rect">
            <a:avLst/>
          </a:prstGeom>
          <a:ln>
            <a:solidFill>
              <a:schemeClr val="accent6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es-ES" sz="1600" b="1" dirty="0" smtClean="0"/>
              <a:t>DIAGNÓSTICO DE SALUD</a:t>
            </a:r>
          </a:p>
          <a:p>
            <a:pPr lvl="0"/>
            <a:r>
              <a:rPr lang="es-ES" sz="1600" dirty="0" smtClean="0"/>
              <a:t>2.3 Retos del Programa 2013-2018</a:t>
            </a:r>
          </a:p>
        </p:txBody>
      </p:sp>
      <p:sp>
        <p:nvSpPr>
          <p:cNvPr id="9" name="8 Rectángulo"/>
          <p:cNvSpPr/>
          <p:nvPr/>
        </p:nvSpPr>
        <p:spPr>
          <a:xfrm>
            <a:off x="251520" y="1916832"/>
            <a:ext cx="8640960" cy="4648988"/>
          </a:xfrm>
          <a:prstGeom prst="rect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" name="4 CuadroTexto"/>
          <p:cNvSpPr txBox="1"/>
          <p:nvPr/>
        </p:nvSpPr>
        <p:spPr>
          <a:xfrm>
            <a:off x="3851920" y="692696"/>
            <a:ext cx="648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10x´</a:t>
            </a:r>
            <a:endParaRPr lang="es-E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09518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179512" y="332656"/>
            <a:ext cx="6552728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s-MX" sz="2800" b="1" dirty="0" smtClean="0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dobe Caslon Pro Bold" pitchFamily="18" charset="0"/>
              </a:rPr>
              <a:t>DISCREPANCIA</a:t>
            </a:r>
            <a:endParaRPr lang="es-MX" sz="2800" b="1" dirty="0">
              <a:solidFill>
                <a:schemeClr val="tx1">
                  <a:lumMod val="50000"/>
                  <a:lumOff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dobe Caslon Pro Bold" pitchFamily="18" charset="0"/>
            </a:endParaRPr>
          </a:p>
        </p:txBody>
      </p:sp>
      <p:sp>
        <p:nvSpPr>
          <p:cNvPr id="8" name="7 Rectángulo"/>
          <p:cNvSpPr/>
          <p:nvPr/>
        </p:nvSpPr>
        <p:spPr>
          <a:xfrm>
            <a:off x="251520" y="1180986"/>
            <a:ext cx="8676456" cy="584775"/>
          </a:xfrm>
          <a:prstGeom prst="rect">
            <a:avLst/>
          </a:prstGeom>
          <a:ln>
            <a:solidFill>
              <a:schemeClr val="accent6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es-ES" sz="1600" b="1" dirty="0" smtClean="0"/>
              <a:t>DIAGNÓSTICO DE SALUD</a:t>
            </a:r>
          </a:p>
          <a:p>
            <a:pPr lvl="0"/>
            <a:r>
              <a:rPr lang="es-ES" sz="1600" dirty="0" smtClean="0"/>
              <a:t>2.3 Retos del Programa 2013-2018</a:t>
            </a:r>
          </a:p>
        </p:txBody>
      </p:sp>
      <p:sp>
        <p:nvSpPr>
          <p:cNvPr id="9" name="8 Rectángulo"/>
          <p:cNvSpPr/>
          <p:nvPr/>
        </p:nvSpPr>
        <p:spPr>
          <a:xfrm>
            <a:off x="251520" y="1844824"/>
            <a:ext cx="8640960" cy="4720996"/>
          </a:xfrm>
          <a:prstGeom prst="rect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" name="4 CuadroTexto"/>
          <p:cNvSpPr txBox="1"/>
          <p:nvPr/>
        </p:nvSpPr>
        <p:spPr>
          <a:xfrm>
            <a:off x="3851920" y="692696"/>
            <a:ext cx="648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10x´</a:t>
            </a:r>
            <a:endParaRPr lang="es-E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09518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179512" y="332656"/>
            <a:ext cx="6552728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s-MX" sz="2800" b="1" dirty="0" smtClean="0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dobe Caslon Pro Bold" pitchFamily="18" charset="0"/>
              </a:rPr>
              <a:t>SIMILITUDES</a:t>
            </a:r>
            <a:endParaRPr lang="es-MX" sz="2800" b="1" dirty="0">
              <a:solidFill>
                <a:schemeClr val="tx1">
                  <a:lumMod val="50000"/>
                  <a:lumOff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dobe Caslon Pro Bold" pitchFamily="18" charset="0"/>
            </a:endParaRPr>
          </a:p>
        </p:txBody>
      </p:sp>
      <p:sp>
        <p:nvSpPr>
          <p:cNvPr id="8" name="7 Rectángulo"/>
          <p:cNvSpPr/>
          <p:nvPr/>
        </p:nvSpPr>
        <p:spPr>
          <a:xfrm>
            <a:off x="251520" y="1180986"/>
            <a:ext cx="8676456" cy="830997"/>
          </a:xfrm>
          <a:prstGeom prst="rect">
            <a:avLst/>
          </a:prstGeom>
          <a:ln>
            <a:solidFill>
              <a:schemeClr val="accent6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pPr lvl="0"/>
            <a:r>
              <a:rPr lang="es-MX" sz="1600" b="1" dirty="0" smtClean="0"/>
              <a:t>Organización del Programa</a:t>
            </a:r>
          </a:p>
          <a:p>
            <a:r>
              <a:rPr lang="es-MX" sz="1600" dirty="0" smtClean="0"/>
              <a:t>3.1 Misión </a:t>
            </a:r>
            <a:endParaRPr lang="es-ES" sz="1600" dirty="0" smtClean="0"/>
          </a:p>
          <a:p>
            <a:r>
              <a:rPr lang="es-MX" sz="1600" dirty="0" smtClean="0"/>
              <a:t>3.2 Visión </a:t>
            </a:r>
            <a:endParaRPr lang="es-ES" sz="1600" dirty="0" smtClean="0"/>
          </a:p>
        </p:txBody>
      </p:sp>
      <p:sp>
        <p:nvSpPr>
          <p:cNvPr id="9" name="8 Rectángulo"/>
          <p:cNvSpPr/>
          <p:nvPr/>
        </p:nvSpPr>
        <p:spPr>
          <a:xfrm>
            <a:off x="251520" y="2132856"/>
            <a:ext cx="8640960" cy="4432964"/>
          </a:xfrm>
          <a:prstGeom prst="rect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" name="4 CuadroTexto"/>
          <p:cNvSpPr txBox="1"/>
          <p:nvPr/>
        </p:nvSpPr>
        <p:spPr>
          <a:xfrm>
            <a:off x="3851920" y="692696"/>
            <a:ext cx="648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5x´</a:t>
            </a:r>
            <a:endParaRPr lang="es-E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09518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179512" y="332656"/>
            <a:ext cx="6552728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s-MX" sz="2800" b="1" dirty="0" smtClean="0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dobe Caslon Pro Bold" pitchFamily="18" charset="0"/>
              </a:rPr>
              <a:t>DISCREPANCIAS</a:t>
            </a:r>
            <a:endParaRPr lang="es-MX" sz="2800" b="1" dirty="0">
              <a:solidFill>
                <a:schemeClr val="tx1">
                  <a:lumMod val="50000"/>
                  <a:lumOff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dobe Caslon Pro Bold" pitchFamily="18" charset="0"/>
            </a:endParaRPr>
          </a:p>
        </p:txBody>
      </p:sp>
      <p:sp>
        <p:nvSpPr>
          <p:cNvPr id="8" name="7 Rectángulo"/>
          <p:cNvSpPr/>
          <p:nvPr/>
        </p:nvSpPr>
        <p:spPr>
          <a:xfrm>
            <a:off x="251520" y="1180986"/>
            <a:ext cx="8676456" cy="830997"/>
          </a:xfrm>
          <a:prstGeom prst="rect">
            <a:avLst/>
          </a:prstGeom>
          <a:ln>
            <a:solidFill>
              <a:schemeClr val="accent6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pPr lvl="0"/>
            <a:r>
              <a:rPr lang="es-MX" sz="1600" b="1" dirty="0" smtClean="0"/>
              <a:t>Organización del Programa</a:t>
            </a:r>
          </a:p>
          <a:p>
            <a:r>
              <a:rPr lang="es-MX" sz="1600" dirty="0" smtClean="0"/>
              <a:t>3.1 Misión </a:t>
            </a:r>
            <a:endParaRPr lang="es-ES" sz="1600" dirty="0" smtClean="0"/>
          </a:p>
          <a:p>
            <a:r>
              <a:rPr lang="es-MX" sz="1600" dirty="0" smtClean="0"/>
              <a:t>3.2 Visión </a:t>
            </a:r>
            <a:endParaRPr lang="es-ES" sz="1600" dirty="0" smtClean="0"/>
          </a:p>
        </p:txBody>
      </p:sp>
      <p:sp>
        <p:nvSpPr>
          <p:cNvPr id="9" name="8 Rectángulo"/>
          <p:cNvSpPr/>
          <p:nvPr/>
        </p:nvSpPr>
        <p:spPr>
          <a:xfrm>
            <a:off x="251520" y="2132856"/>
            <a:ext cx="8640960" cy="4432964"/>
          </a:xfrm>
          <a:prstGeom prst="rect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" name="4 CuadroTexto"/>
          <p:cNvSpPr txBox="1"/>
          <p:nvPr/>
        </p:nvSpPr>
        <p:spPr>
          <a:xfrm>
            <a:off x="3851920" y="692696"/>
            <a:ext cx="648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5x´</a:t>
            </a:r>
            <a:endParaRPr lang="es-E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09518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179512" y="332656"/>
            <a:ext cx="6552728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s-MX" sz="2800" b="1" dirty="0" smtClean="0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dobe Caslon Pro Bold" pitchFamily="18" charset="0"/>
              </a:rPr>
              <a:t>SIMILITUDES</a:t>
            </a:r>
            <a:endParaRPr lang="es-MX" sz="2800" b="1" dirty="0">
              <a:solidFill>
                <a:schemeClr val="tx1">
                  <a:lumMod val="50000"/>
                  <a:lumOff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dobe Caslon Pro Bold" pitchFamily="18" charset="0"/>
            </a:endParaRPr>
          </a:p>
        </p:txBody>
      </p:sp>
      <p:sp>
        <p:nvSpPr>
          <p:cNvPr id="8" name="7 Rectángulo"/>
          <p:cNvSpPr/>
          <p:nvPr/>
        </p:nvSpPr>
        <p:spPr>
          <a:xfrm>
            <a:off x="251520" y="1180986"/>
            <a:ext cx="8676456" cy="584775"/>
          </a:xfrm>
          <a:prstGeom prst="rect">
            <a:avLst/>
          </a:prstGeom>
          <a:ln>
            <a:solidFill>
              <a:schemeClr val="accent6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pPr lvl="0"/>
            <a:r>
              <a:rPr lang="es-MX" sz="1600" b="1" dirty="0" smtClean="0"/>
              <a:t>Organización del Programa</a:t>
            </a:r>
          </a:p>
          <a:p>
            <a:r>
              <a:rPr lang="es-MX" sz="1600" dirty="0" smtClean="0"/>
              <a:t>3.3 Objetivos </a:t>
            </a:r>
            <a:endParaRPr lang="es-ES" sz="1600" dirty="0" smtClean="0"/>
          </a:p>
        </p:txBody>
      </p:sp>
      <p:sp>
        <p:nvSpPr>
          <p:cNvPr id="9" name="8 Rectángulo"/>
          <p:cNvSpPr/>
          <p:nvPr/>
        </p:nvSpPr>
        <p:spPr>
          <a:xfrm>
            <a:off x="251520" y="1916832"/>
            <a:ext cx="8640960" cy="4648988"/>
          </a:xfrm>
          <a:prstGeom prst="rect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" name="4 CuadroTexto"/>
          <p:cNvSpPr txBox="1"/>
          <p:nvPr/>
        </p:nvSpPr>
        <p:spPr>
          <a:xfrm>
            <a:off x="3851920" y="692696"/>
            <a:ext cx="648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10x´</a:t>
            </a:r>
            <a:endParaRPr lang="es-E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09518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179512" y="332656"/>
            <a:ext cx="6552728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s-MX" sz="2800" b="1" dirty="0" smtClean="0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dobe Caslon Pro Bold" pitchFamily="18" charset="0"/>
              </a:rPr>
              <a:t>DISCREPANCIAS</a:t>
            </a:r>
            <a:endParaRPr lang="es-MX" sz="2800" b="1" dirty="0">
              <a:solidFill>
                <a:schemeClr val="tx1">
                  <a:lumMod val="50000"/>
                  <a:lumOff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dobe Caslon Pro Bold" pitchFamily="18" charset="0"/>
            </a:endParaRPr>
          </a:p>
        </p:txBody>
      </p:sp>
      <p:sp>
        <p:nvSpPr>
          <p:cNvPr id="8" name="7 Rectángulo"/>
          <p:cNvSpPr/>
          <p:nvPr/>
        </p:nvSpPr>
        <p:spPr>
          <a:xfrm>
            <a:off x="251520" y="1180986"/>
            <a:ext cx="8676456" cy="584775"/>
          </a:xfrm>
          <a:prstGeom prst="rect">
            <a:avLst/>
          </a:prstGeom>
          <a:ln>
            <a:solidFill>
              <a:schemeClr val="accent6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pPr lvl="0"/>
            <a:r>
              <a:rPr lang="es-MX" sz="1600" b="1" dirty="0" smtClean="0"/>
              <a:t>Organización del Programa</a:t>
            </a:r>
          </a:p>
          <a:p>
            <a:r>
              <a:rPr lang="es-MX" sz="1600" dirty="0" smtClean="0"/>
              <a:t>3.3 Objetivos </a:t>
            </a:r>
            <a:endParaRPr lang="es-ES" sz="1600" dirty="0" smtClean="0"/>
          </a:p>
        </p:txBody>
      </p:sp>
      <p:sp>
        <p:nvSpPr>
          <p:cNvPr id="9" name="8 Rectángulo"/>
          <p:cNvSpPr/>
          <p:nvPr/>
        </p:nvSpPr>
        <p:spPr>
          <a:xfrm>
            <a:off x="251520" y="1844824"/>
            <a:ext cx="8640960" cy="4720996"/>
          </a:xfrm>
          <a:prstGeom prst="rect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" name="4 CuadroTexto"/>
          <p:cNvSpPr txBox="1"/>
          <p:nvPr/>
        </p:nvSpPr>
        <p:spPr>
          <a:xfrm>
            <a:off x="3851920" y="692696"/>
            <a:ext cx="648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10x´</a:t>
            </a:r>
            <a:endParaRPr lang="es-E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09518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179512" y="332656"/>
            <a:ext cx="6552728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s-MX" sz="2800" b="1" dirty="0" smtClean="0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dobe Caslon Pro Bold" pitchFamily="18" charset="0"/>
              </a:rPr>
              <a:t>EQUIPOS DE TRABAJO</a:t>
            </a:r>
            <a:endParaRPr lang="es-MX" sz="2800" b="1" dirty="0">
              <a:solidFill>
                <a:schemeClr val="tx1">
                  <a:lumMod val="50000"/>
                  <a:lumOff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dobe Caslon Pro Bold" pitchFamily="18" charset="0"/>
            </a:endParaRPr>
          </a:p>
        </p:txBody>
      </p:sp>
      <p:sp>
        <p:nvSpPr>
          <p:cNvPr id="8" name="7 Rectángulo"/>
          <p:cNvSpPr/>
          <p:nvPr/>
        </p:nvSpPr>
        <p:spPr>
          <a:xfrm>
            <a:off x="755576" y="4581128"/>
            <a:ext cx="3096344" cy="461665"/>
          </a:xfrm>
          <a:prstGeom prst="rect">
            <a:avLst/>
          </a:prstGeom>
          <a:ln>
            <a:solidFill>
              <a:schemeClr val="accent6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s-MX" sz="2400" b="1" dirty="0" smtClean="0"/>
              <a:t>SIMILITUDES</a:t>
            </a:r>
            <a:endParaRPr lang="es-ES" sz="2400" dirty="0"/>
          </a:p>
        </p:txBody>
      </p:sp>
      <p:sp>
        <p:nvSpPr>
          <p:cNvPr id="5" name="4 Rectángulo"/>
          <p:cNvSpPr/>
          <p:nvPr/>
        </p:nvSpPr>
        <p:spPr>
          <a:xfrm>
            <a:off x="5220072" y="4581128"/>
            <a:ext cx="3096344" cy="461665"/>
          </a:xfrm>
          <a:prstGeom prst="rect">
            <a:avLst/>
          </a:prstGeom>
          <a:ln>
            <a:solidFill>
              <a:schemeClr val="accent6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s-MX" sz="2400" b="1" dirty="0" smtClean="0"/>
              <a:t>DISCREPANCIA</a:t>
            </a:r>
            <a:endParaRPr lang="es-ES" sz="2400" dirty="0"/>
          </a:p>
        </p:txBody>
      </p:sp>
      <p:sp>
        <p:nvSpPr>
          <p:cNvPr id="11" name="10 CuadroTexto"/>
          <p:cNvSpPr txBox="1"/>
          <p:nvPr/>
        </p:nvSpPr>
        <p:spPr>
          <a:xfrm>
            <a:off x="323528" y="1484784"/>
            <a:ext cx="8496944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b="1" dirty="0" smtClean="0"/>
              <a:t>Reglas del Taller :</a:t>
            </a:r>
          </a:p>
          <a:p>
            <a:endParaRPr lang="es-MX" sz="2400" dirty="0" smtClean="0"/>
          </a:p>
          <a:p>
            <a:pPr marL="342900" indent="-342900">
              <a:buAutoNum type="arabicPeriod"/>
            </a:pPr>
            <a:r>
              <a:rPr lang="es-MX" sz="2400" dirty="0" smtClean="0"/>
              <a:t>Se formarán dos mesas de trabajo</a:t>
            </a:r>
          </a:p>
          <a:p>
            <a:pPr marL="342900" indent="-342900">
              <a:buAutoNum type="arabicPeriod"/>
            </a:pPr>
            <a:r>
              <a:rPr lang="es-MX" sz="2400" dirty="0" smtClean="0"/>
              <a:t>Los dos integrantes que vienen de cada país se ubicarán uno en cada mesa de trabajo </a:t>
            </a:r>
          </a:p>
          <a:p>
            <a:pPr marL="342900" indent="-342900">
              <a:buAutoNum type="arabicPeriod"/>
            </a:pPr>
            <a:r>
              <a:rPr lang="es-MX" sz="2400" dirty="0" smtClean="0"/>
              <a:t>Revisar el titulo de cada hoja de trabajo y responderán acorde como lo están realizando en su país, según la mesa de trabajo en que estén ubicados:</a:t>
            </a:r>
          </a:p>
          <a:p>
            <a:pPr marL="342900" indent="-342900">
              <a:buAutoNum type="arabicPeriod"/>
            </a:pPr>
            <a:endParaRPr lang="es-MX" sz="2400" dirty="0" smtClean="0"/>
          </a:p>
          <a:p>
            <a:pPr marL="342900" indent="-342900">
              <a:buAutoNum type="arabicPeriod"/>
            </a:pPr>
            <a:endParaRPr lang="es-MX" sz="2400" dirty="0" smtClean="0"/>
          </a:p>
          <a:p>
            <a:pPr marL="342900" indent="-342900">
              <a:buAutoNum type="arabicPeriod"/>
            </a:pPr>
            <a:r>
              <a:rPr lang="es-MX" sz="2400" dirty="0" smtClean="0"/>
              <a:t>En cada apartado contarán con un tiempo disponible el cual el moderador les informará “tiempo” para pasar a la siguiente actividad.</a:t>
            </a:r>
            <a:endParaRPr lang="es-ES" sz="2400" dirty="0"/>
          </a:p>
        </p:txBody>
      </p:sp>
    </p:spTree>
    <p:extLst>
      <p:ext uri="{BB962C8B-B14F-4D97-AF65-F5344CB8AC3E}">
        <p14:creationId xmlns:p14="http://schemas.microsoft.com/office/powerpoint/2010/main" val="409518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179512" y="332656"/>
            <a:ext cx="6552728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s-MX" sz="2800" b="1" dirty="0" smtClean="0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dobe Caslon Pro Bold" pitchFamily="18" charset="0"/>
              </a:rPr>
              <a:t>SIMILITUDES</a:t>
            </a:r>
            <a:endParaRPr lang="es-MX" sz="2800" b="1" dirty="0">
              <a:solidFill>
                <a:schemeClr val="tx1">
                  <a:lumMod val="50000"/>
                  <a:lumOff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dobe Caslon Pro Bold" pitchFamily="18" charset="0"/>
            </a:endParaRPr>
          </a:p>
        </p:txBody>
      </p:sp>
      <p:sp>
        <p:nvSpPr>
          <p:cNvPr id="8" name="7 Rectángulo"/>
          <p:cNvSpPr/>
          <p:nvPr/>
        </p:nvSpPr>
        <p:spPr>
          <a:xfrm>
            <a:off x="251520" y="1180986"/>
            <a:ext cx="8676456" cy="830997"/>
          </a:xfrm>
          <a:prstGeom prst="rect">
            <a:avLst/>
          </a:prstGeom>
          <a:ln>
            <a:solidFill>
              <a:schemeClr val="accent6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pPr lvl="0"/>
            <a:r>
              <a:rPr lang="es-MX" sz="1600" b="1" dirty="0" smtClean="0"/>
              <a:t>Organización del Programa</a:t>
            </a:r>
          </a:p>
          <a:p>
            <a:r>
              <a:rPr lang="es-MX" sz="1600" dirty="0" smtClean="0"/>
              <a:t>3.4 Estrategias </a:t>
            </a:r>
            <a:endParaRPr lang="es-ES" sz="1600" dirty="0" smtClean="0"/>
          </a:p>
          <a:p>
            <a:r>
              <a:rPr lang="es-MX" sz="1600" dirty="0" smtClean="0"/>
              <a:t>3.5 Líneas de acción</a:t>
            </a:r>
            <a:endParaRPr lang="es-ES" sz="1600" dirty="0" smtClean="0"/>
          </a:p>
        </p:txBody>
      </p:sp>
      <p:sp>
        <p:nvSpPr>
          <p:cNvPr id="9" name="8 Rectángulo"/>
          <p:cNvSpPr/>
          <p:nvPr/>
        </p:nvSpPr>
        <p:spPr>
          <a:xfrm>
            <a:off x="251520" y="2132856"/>
            <a:ext cx="8640960" cy="4432964"/>
          </a:xfrm>
          <a:prstGeom prst="rect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" name="4 CuadroTexto"/>
          <p:cNvSpPr txBox="1"/>
          <p:nvPr/>
        </p:nvSpPr>
        <p:spPr>
          <a:xfrm>
            <a:off x="3851920" y="692696"/>
            <a:ext cx="648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15x´</a:t>
            </a:r>
            <a:endParaRPr lang="es-E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09518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179512" y="332656"/>
            <a:ext cx="6552728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s-MX" sz="2800" b="1" dirty="0" smtClean="0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dobe Caslon Pro Bold" pitchFamily="18" charset="0"/>
              </a:rPr>
              <a:t>DISCREPANCIAS</a:t>
            </a:r>
            <a:endParaRPr lang="es-MX" sz="2800" b="1" dirty="0">
              <a:solidFill>
                <a:schemeClr val="tx1">
                  <a:lumMod val="50000"/>
                  <a:lumOff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dobe Caslon Pro Bold" pitchFamily="18" charset="0"/>
            </a:endParaRPr>
          </a:p>
        </p:txBody>
      </p:sp>
      <p:sp>
        <p:nvSpPr>
          <p:cNvPr id="8" name="7 Rectángulo"/>
          <p:cNvSpPr/>
          <p:nvPr/>
        </p:nvSpPr>
        <p:spPr>
          <a:xfrm>
            <a:off x="251520" y="1180986"/>
            <a:ext cx="8676456" cy="830997"/>
          </a:xfrm>
          <a:prstGeom prst="rect">
            <a:avLst/>
          </a:prstGeom>
          <a:ln>
            <a:solidFill>
              <a:schemeClr val="accent6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pPr lvl="0"/>
            <a:r>
              <a:rPr lang="es-MX" sz="1600" b="1" dirty="0" smtClean="0"/>
              <a:t>Organización del Programa</a:t>
            </a:r>
          </a:p>
          <a:p>
            <a:r>
              <a:rPr lang="es-MX" sz="1600" dirty="0" smtClean="0"/>
              <a:t>3.4 Estrategias </a:t>
            </a:r>
            <a:endParaRPr lang="es-ES" sz="1600" dirty="0" smtClean="0"/>
          </a:p>
          <a:p>
            <a:r>
              <a:rPr lang="es-MX" sz="1600" dirty="0" smtClean="0"/>
              <a:t>3.5 Líneas de acción</a:t>
            </a:r>
            <a:endParaRPr lang="es-ES" sz="1600" dirty="0" smtClean="0"/>
          </a:p>
        </p:txBody>
      </p:sp>
      <p:sp>
        <p:nvSpPr>
          <p:cNvPr id="9" name="8 Rectángulo"/>
          <p:cNvSpPr/>
          <p:nvPr/>
        </p:nvSpPr>
        <p:spPr>
          <a:xfrm>
            <a:off x="251520" y="2132856"/>
            <a:ext cx="8640960" cy="4432964"/>
          </a:xfrm>
          <a:prstGeom prst="rect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" name="4 CuadroTexto"/>
          <p:cNvSpPr txBox="1"/>
          <p:nvPr/>
        </p:nvSpPr>
        <p:spPr>
          <a:xfrm>
            <a:off x="3851920" y="692696"/>
            <a:ext cx="648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15x´</a:t>
            </a:r>
            <a:endParaRPr lang="es-E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09518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179512" y="332656"/>
            <a:ext cx="6552728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s-MX" sz="2800" b="1" dirty="0" smtClean="0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dobe Caslon Pro Bold" pitchFamily="18" charset="0"/>
              </a:rPr>
              <a:t>SIMILITUDES</a:t>
            </a:r>
            <a:endParaRPr lang="es-MX" sz="2800" b="1" dirty="0">
              <a:solidFill>
                <a:schemeClr val="tx1">
                  <a:lumMod val="50000"/>
                  <a:lumOff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dobe Caslon Pro Bold" pitchFamily="18" charset="0"/>
            </a:endParaRPr>
          </a:p>
        </p:txBody>
      </p:sp>
      <p:sp>
        <p:nvSpPr>
          <p:cNvPr id="8" name="7 Rectángulo"/>
          <p:cNvSpPr/>
          <p:nvPr/>
        </p:nvSpPr>
        <p:spPr>
          <a:xfrm>
            <a:off x="251520" y="1180986"/>
            <a:ext cx="8676456" cy="584775"/>
          </a:xfrm>
          <a:prstGeom prst="rect">
            <a:avLst/>
          </a:prstGeom>
          <a:ln>
            <a:solidFill>
              <a:schemeClr val="accent6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es-MX" sz="1600" b="1" dirty="0" smtClean="0"/>
              <a:t>4. Estrategia de Implantación Operativa </a:t>
            </a:r>
            <a:endParaRPr lang="es-ES" sz="1600" dirty="0" smtClean="0"/>
          </a:p>
          <a:p>
            <a:r>
              <a:rPr lang="es-MX" sz="1600" dirty="0" smtClean="0"/>
              <a:t>4.1 Estructura y niveles de responsabilidad </a:t>
            </a:r>
            <a:endParaRPr lang="es-ES" sz="1600" dirty="0" smtClean="0"/>
          </a:p>
        </p:txBody>
      </p:sp>
      <p:sp>
        <p:nvSpPr>
          <p:cNvPr id="9" name="8 Rectángulo"/>
          <p:cNvSpPr/>
          <p:nvPr/>
        </p:nvSpPr>
        <p:spPr>
          <a:xfrm>
            <a:off x="251520" y="1844824"/>
            <a:ext cx="8640960" cy="4720996"/>
          </a:xfrm>
          <a:prstGeom prst="rect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" name="4 CuadroTexto"/>
          <p:cNvSpPr txBox="1"/>
          <p:nvPr/>
        </p:nvSpPr>
        <p:spPr>
          <a:xfrm>
            <a:off x="3851920" y="692696"/>
            <a:ext cx="648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5x´</a:t>
            </a:r>
            <a:endParaRPr lang="es-E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09518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179512" y="332656"/>
            <a:ext cx="6552728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s-MX" sz="2800" b="1" dirty="0" smtClean="0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dobe Caslon Pro Bold" pitchFamily="18" charset="0"/>
              </a:rPr>
              <a:t>DISCREPANCIAS</a:t>
            </a:r>
            <a:endParaRPr lang="es-MX" sz="2800" b="1" dirty="0">
              <a:solidFill>
                <a:schemeClr val="tx1">
                  <a:lumMod val="50000"/>
                  <a:lumOff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dobe Caslon Pro Bold" pitchFamily="18" charset="0"/>
            </a:endParaRPr>
          </a:p>
        </p:txBody>
      </p:sp>
      <p:sp>
        <p:nvSpPr>
          <p:cNvPr id="8" name="7 Rectángulo"/>
          <p:cNvSpPr/>
          <p:nvPr/>
        </p:nvSpPr>
        <p:spPr>
          <a:xfrm>
            <a:off x="251520" y="1180986"/>
            <a:ext cx="8676456" cy="584775"/>
          </a:xfrm>
          <a:prstGeom prst="rect">
            <a:avLst/>
          </a:prstGeom>
          <a:ln>
            <a:solidFill>
              <a:schemeClr val="accent6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es-MX" sz="1600" b="1" dirty="0" smtClean="0"/>
              <a:t>4. Estrategia de Implantación Operativa </a:t>
            </a:r>
            <a:endParaRPr lang="es-ES" sz="1600" dirty="0" smtClean="0"/>
          </a:p>
          <a:p>
            <a:r>
              <a:rPr lang="es-MX" sz="1600" dirty="0" smtClean="0"/>
              <a:t>4.1 Estructura y niveles de responsabilidad </a:t>
            </a:r>
            <a:endParaRPr lang="es-ES" sz="1600" dirty="0" smtClean="0"/>
          </a:p>
        </p:txBody>
      </p:sp>
      <p:sp>
        <p:nvSpPr>
          <p:cNvPr id="9" name="8 Rectángulo"/>
          <p:cNvSpPr/>
          <p:nvPr/>
        </p:nvSpPr>
        <p:spPr>
          <a:xfrm>
            <a:off x="251520" y="1844824"/>
            <a:ext cx="8640960" cy="4720996"/>
          </a:xfrm>
          <a:prstGeom prst="rect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" name="4 CuadroTexto"/>
          <p:cNvSpPr txBox="1"/>
          <p:nvPr/>
        </p:nvSpPr>
        <p:spPr>
          <a:xfrm>
            <a:off x="3851920" y="692696"/>
            <a:ext cx="648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5x´</a:t>
            </a:r>
            <a:endParaRPr lang="es-E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09518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179512" y="332656"/>
            <a:ext cx="6552728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s-MX" sz="2800" b="1" dirty="0" smtClean="0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dobe Caslon Pro Bold" pitchFamily="18" charset="0"/>
              </a:rPr>
              <a:t>SIMILITUDES</a:t>
            </a:r>
            <a:endParaRPr lang="es-MX" sz="2800" b="1" dirty="0">
              <a:solidFill>
                <a:schemeClr val="tx1">
                  <a:lumMod val="50000"/>
                  <a:lumOff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dobe Caslon Pro Bold" pitchFamily="18" charset="0"/>
            </a:endParaRPr>
          </a:p>
        </p:txBody>
      </p:sp>
      <p:sp>
        <p:nvSpPr>
          <p:cNvPr id="8" name="7 Rectángulo"/>
          <p:cNvSpPr/>
          <p:nvPr/>
        </p:nvSpPr>
        <p:spPr>
          <a:xfrm>
            <a:off x="251520" y="1180986"/>
            <a:ext cx="8676456" cy="646331"/>
          </a:xfrm>
          <a:prstGeom prst="rect">
            <a:avLst/>
          </a:prstGeom>
          <a:ln>
            <a:solidFill>
              <a:schemeClr val="accent6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es-MX" b="1" dirty="0" smtClean="0"/>
              <a:t>5. Evaluación y Rendición de Cuentas </a:t>
            </a:r>
            <a:endParaRPr lang="es-ES" dirty="0" smtClean="0"/>
          </a:p>
          <a:p>
            <a:r>
              <a:rPr lang="es-MX" dirty="0" smtClean="0"/>
              <a:t>5.1 Metas anuales  2013-2018</a:t>
            </a:r>
            <a:endParaRPr lang="es-ES" dirty="0" smtClean="0"/>
          </a:p>
        </p:txBody>
      </p:sp>
      <p:sp>
        <p:nvSpPr>
          <p:cNvPr id="9" name="8 Rectángulo"/>
          <p:cNvSpPr/>
          <p:nvPr/>
        </p:nvSpPr>
        <p:spPr>
          <a:xfrm>
            <a:off x="251520" y="2060848"/>
            <a:ext cx="8640960" cy="4504972"/>
          </a:xfrm>
          <a:prstGeom prst="rect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" name="4 CuadroTexto"/>
          <p:cNvSpPr txBox="1"/>
          <p:nvPr/>
        </p:nvSpPr>
        <p:spPr>
          <a:xfrm>
            <a:off x="3851920" y="692696"/>
            <a:ext cx="648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5x´</a:t>
            </a:r>
            <a:endParaRPr lang="es-E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09518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179512" y="332656"/>
            <a:ext cx="6552728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s-MX" sz="2800" b="1" dirty="0" smtClean="0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dobe Caslon Pro Bold" pitchFamily="18" charset="0"/>
              </a:rPr>
              <a:t>SIMILITUDES</a:t>
            </a:r>
            <a:endParaRPr lang="es-MX" sz="2800" b="1" dirty="0">
              <a:solidFill>
                <a:schemeClr val="tx1">
                  <a:lumMod val="50000"/>
                  <a:lumOff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dobe Caslon Pro Bold" pitchFamily="18" charset="0"/>
            </a:endParaRPr>
          </a:p>
        </p:txBody>
      </p:sp>
      <p:sp>
        <p:nvSpPr>
          <p:cNvPr id="8" name="7 Rectángulo"/>
          <p:cNvSpPr/>
          <p:nvPr/>
        </p:nvSpPr>
        <p:spPr>
          <a:xfrm>
            <a:off x="251520" y="1180986"/>
            <a:ext cx="8676456" cy="584775"/>
          </a:xfrm>
          <a:prstGeom prst="rect">
            <a:avLst/>
          </a:prstGeom>
          <a:ln>
            <a:solidFill>
              <a:schemeClr val="accent6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es-MX" sz="1600" b="1" dirty="0" smtClean="0"/>
              <a:t>5. Evaluación y Rendición de Cuentas </a:t>
            </a:r>
            <a:endParaRPr lang="es-ES" sz="1600" dirty="0" smtClean="0"/>
          </a:p>
          <a:p>
            <a:r>
              <a:rPr lang="es-MX" sz="1600" dirty="0" smtClean="0"/>
              <a:t>5.2 Indicadores </a:t>
            </a:r>
            <a:endParaRPr lang="es-ES" sz="1600" dirty="0" smtClean="0"/>
          </a:p>
        </p:txBody>
      </p:sp>
      <p:graphicFrame>
        <p:nvGraphicFramePr>
          <p:cNvPr id="6" name="5 Tabla"/>
          <p:cNvGraphicFramePr>
            <a:graphicFrameLocks noGrp="1"/>
          </p:cNvGraphicFramePr>
          <p:nvPr/>
        </p:nvGraphicFramePr>
        <p:xfrm>
          <a:off x="251520" y="1844825"/>
          <a:ext cx="8640960" cy="465505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2048"/>
                <a:gridCol w="1368152"/>
                <a:gridCol w="1872208"/>
                <a:gridCol w="3528392"/>
                <a:gridCol w="1440160"/>
              </a:tblGrid>
              <a:tr h="534702">
                <a:tc>
                  <a:txBody>
                    <a:bodyPr/>
                    <a:lstStyle/>
                    <a:p>
                      <a:r>
                        <a:rPr lang="es-MX" sz="1400" dirty="0" smtClean="0"/>
                        <a:t>N°</a:t>
                      </a:r>
                      <a:endParaRPr lang="es-E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400" dirty="0" smtClean="0"/>
                        <a:t>Tipo</a:t>
                      </a:r>
                      <a:endParaRPr lang="es-E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400" dirty="0" smtClean="0"/>
                        <a:t>Definición</a:t>
                      </a:r>
                      <a:endParaRPr lang="es-E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400" dirty="0" smtClean="0"/>
                        <a:t>Estructura</a:t>
                      </a:r>
                      <a:endParaRPr lang="es-E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400" dirty="0" smtClean="0"/>
                        <a:t>Periodicidad</a:t>
                      </a:r>
                      <a:r>
                        <a:rPr lang="es-MX" sz="1400" baseline="0" dirty="0" smtClean="0"/>
                        <a:t> de evaluación</a:t>
                      </a:r>
                      <a:endParaRPr lang="es-ES" sz="1400" dirty="0"/>
                    </a:p>
                  </a:txBody>
                  <a:tcPr/>
                </a:tc>
              </a:tr>
              <a:tr h="2075903">
                <a:tc>
                  <a:txBody>
                    <a:bodyPr/>
                    <a:lstStyle/>
                    <a:p>
                      <a:endParaRPr lang="es-E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sz="1400" dirty="0" smtClean="0"/>
                    </a:p>
                    <a:p>
                      <a:endParaRPr lang="es-MX" sz="1400" dirty="0" smtClean="0"/>
                    </a:p>
                    <a:p>
                      <a:endParaRPr lang="es-MX" sz="1400" dirty="0" smtClean="0"/>
                    </a:p>
                    <a:p>
                      <a:endParaRPr lang="es-MX" sz="1400" dirty="0" smtClean="0"/>
                    </a:p>
                    <a:p>
                      <a:endParaRPr lang="es-MX" sz="1400" dirty="0" smtClean="0"/>
                    </a:p>
                    <a:p>
                      <a:endParaRPr lang="es-MX" sz="1400" dirty="0" smtClean="0"/>
                    </a:p>
                    <a:p>
                      <a:endParaRPr lang="es-MX" sz="1400" dirty="0" smtClean="0"/>
                    </a:p>
                    <a:p>
                      <a:endParaRPr lang="es-E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400" dirty="0" smtClean="0"/>
                        <a:t>Numerador:</a:t>
                      </a:r>
                    </a:p>
                    <a:p>
                      <a:endParaRPr lang="es-MX" sz="1400" dirty="0" smtClean="0"/>
                    </a:p>
                    <a:p>
                      <a:endParaRPr lang="es-MX" sz="1400" dirty="0" smtClean="0"/>
                    </a:p>
                    <a:p>
                      <a:endParaRPr lang="es-MX" sz="1400" dirty="0" smtClean="0"/>
                    </a:p>
                    <a:p>
                      <a:r>
                        <a:rPr lang="es-MX" sz="1400" dirty="0" smtClean="0"/>
                        <a:t>Denominador</a:t>
                      </a:r>
                    </a:p>
                    <a:p>
                      <a:endParaRPr lang="es-MX" sz="1400" dirty="0" smtClean="0"/>
                    </a:p>
                    <a:p>
                      <a:endParaRPr lang="es-MX" sz="1400" dirty="0" smtClean="0"/>
                    </a:p>
                    <a:p>
                      <a:endParaRPr lang="es-MX" sz="1400" dirty="0" smtClean="0"/>
                    </a:p>
                    <a:p>
                      <a:endParaRPr lang="es-E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400"/>
                    </a:p>
                  </a:txBody>
                  <a:tcPr/>
                </a:tc>
              </a:tr>
              <a:tr h="2044450">
                <a:tc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400" dirty="0" smtClean="0"/>
                        <a:t>Numerador:</a:t>
                      </a:r>
                    </a:p>
                    <a:p>
                      <a:endParaRPr lang="es-MX" sz="1400" dirty="0" smtClean="0"/>
                    </a:p>
                    <a:p>
                      <a:endParaRPr lang="es-MX" sz="1400" dirty="0" smtClean="0"/>
                    </a:p>
                    <a:p>
                      <a:endParaRPr lang="es-MX" sz="1400" dirty="0" smtClean="0"/>
                    </a:p>
                    <a:p>
                      <a:r>
                        <a:rPr lang="es-MX" sz="1400" dirty="0" smtClean="0"/>
                        <a:t>Denominador</a:t>
                      </a:r>
                    </a:p>
                    <a:p>
                      <a:endParaRPr lang="es-ES" sz="1800" dirty="0" smtClean="0"/>
                    </a:p>
                    <a:p>
                      <a:endParaRPr lang="es-MX" dirty="0" smtClean="0"/>
                    </a:p>
                    <a:p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6 CuadroTexto"/>
          <p:cNvSpPr txBox="1"/>
          <p:nvPr/>
        </p:nvSpPr>
        <p:spPr>
          <a:xfrm>
            <a:off x="3851920" y="692696"/>
            <a:ext cx="648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15x´</a:t>
            </a:r>
            <a:endParaRPr lang="es-E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09518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179512" y="332656"/>
            <a:ext cx="6552728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s-MX" sz="2800" b="1" dirty="0" smtClean="0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dobe Caslon Pro Bold" pitchFamily="18" charset="0"/>
              </a:rPr>
              <a:t>SIMILITUDES</a:t>
            </a:r>
            <a:endParaRPr lang="es-MX" sz="2800" b="1" dirty="0">
              <a:solidFill>
                <a:schemeClr val="tx1">
                  <a:lumMod val="50000"/>
                  <a:lumOff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dobe Caslon Pro Bold" pitchFamily="18" charset="0"/>
            </a:endParaRPr>
          </a:p>
        </p:txBody>
      </p:sp>
      <p:sp>
        <p:nvSpPr>
          <p:cNvPr id="8" name="7 Rectángulo"/>
          <p:cNvSpPr/>
          <p:nvPr/>
        </p:nvSpPr>
        <p:spPr>
          <a:xfrm>
            <a:off x="251520" y="1180986"/>
            <a:ext cx="8676456" cy="584775"/>
          </a:xfrm>
          <a:prstGeom prst="rect">
            <a:avLst/>
          </a:prstGeom>
          <a:ln>
            <a:solidFill>
              <a:schemeClr val="accent6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es-MX" sz="1600" b="1" dirty="0" smtClean="0"/>
              <a:t>5. Evaluación y Rendición de Cuentas </a:t>
            </a:r>
            <a:endParaRPr lang="es-ES" sz="1600" dirty="0" smtClean="0"/>
          </a:p>
          <a:p>
            <a:r>
              <a:rPr lang="es-MX" sz="1600" dirty="0" smtClean="0"/>
              <a:t>5.2 Indicadores </a:t>
            </a:r>
            <a:endParaRPr lang="es-ES" sz="1600" dirty="0" smtClean="0"/>
          </a:p>
        </p:txBody>
      </p:sp>
      <p:graphicFrame>
        <p:nvGraphicFramePr>
          <p:cNvPr id="6" name="5 Tabla"/>
          <p:cNvGraphicFramePr>
            <a:graphicFrameLocks noGrp="1"/>
          </p:cNvGraphicFramePr>
          <p:nvPr/>
        </p:nvGraphicFramePr>
        <p:xfrm>
          <a:off x="251520" y="1844825"/>
          <a:ext cx="8640960" cy="465505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2048"/>
                <a:gridCol w="1368152"/>
                <a:gridCol w="1872208"/>
                <a:gridCol w="3528392"/>
                <a:gridCol w="1440160"/>
              </a:tblGrid>
              <a:tr h="534702">
                <a:tc>
                  <a:txBody>
                    <a:bodyPr/>
                    <a:lstStyle/>
                    <a:p>
                      <a:r>
                        <a:rPr lang="es-MX" sz="1400" dirty="0" smtClean="0"/>
                        <a:t>N°</a:t>
                      </a:r>
                      <a:endParaRPr lang="es-E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400" dirty="0" smtClean="0"/>
                        <a:t>Tipo</a:t>
                      </a:r>
                      <a:endParaRPr lang="es-E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400" dirty="0" smtClean="0"/>
                        <a:t>Definición</a:t>
                      </a:r>
                      <a:endParaRPr lang="es-E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400" dirty="0" smtClean="0"/>
                        <a:t>Estructura</a:t>
                      </a:r>
                      <a:endParaRPr lang="es-E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400" dirty="0" smtClean="0"/>
                        <a:t>Periodicidad</a:t>
                      </a:r>
                      <a:r>
                        <a:rPr lang="es-MX" sz="1400" baseline="0" dirty="0" smtClean="0"/>
                        <a:t> de evaluación</a:t>
                      </a:r>
                      <a:endParaRPr lang="es-ES" sz="1400" dirty="0"/>
                    </a:p>
                  </a:txBody>
                  <a:tcPr/>
                </a:tc>
              </a:tr>
              <a:tr h="2075903">
                <a:tc>
                  <a:txBody>
                    <a:bodyPr/>
                    <a:lstStyle/>
                    <a:p>
                      <a:endParaRPr lang="es-E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sz="1400" dirty="0" smtClean="0"/>
                    </a:p>
                    <a:p>
                      <a:endParaRPr lang="es-MX" sz="1400" dirty="0" smtClean="0"/>
                    </a:p>
                    <a:p>
                      <a:endParaRPr lang="es-MX" sz="1400" dirty="0" smtClean="0"/>
                    </a:p>
                    <a:p>
                      <a:endParaRPr lang="es-MX" sz="1400" dirty="0" smtClean="0"/>
                    </a:p>
                    <a:p>
                      <a:endParaRPr lang="es-MX" sz="1400" dirty="0" smtClean="0"/>
                    </a:p>
                    <a:p>
                      <a:endParaRPr lang="es-MX" sz="1400" dirty="0" smtClean="0"/>
                    </a:p>
                    <a:p>
                      <a:endParaRPr lang="es-MX" sz="1400" dirty="0" smtClean="0"/>
                    </a:p>
                    <a:p>
                      <a:endParaRPr lang="es-E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400" dirty="0" smtClean="0"/>
                        <a:t>Numerador:</a:t>
                      </a:r>
                    </a:p>
                    <a:p>
                      <a:endParaRPr lang="es-MX" sz="1400" dirty="0" smtClean="0"/>
                    </a:p>
                    <a:p>
                      <a:endParaRPr lang="es-MX" sz="1400" dirty="0" smtClean="0"/>
                    </a:p>
                    <a:p>
                      <a:endParaRPr lang="es-MX" sz="1400" dirty="0" smtClean="0"/>
                    </a:p>
                    <a:p>
                      <a:r>
                        <a:rPr lang="es-MX" sz="1400" dirty="0" smtClean="0"/>
                        <a:t>Denominador</a:t>
                      </a:r>
                    </a:p>
                    <a:p>
                      <a:endParaRPr lang="es-MX" sz="1400" dirty="0" smtClean="0"/>
                    </a:p>
                    <a:p>
                      <a:endParaRPr lang="es-MX" sz="1400" dirty="0" smtClean="0"/>
                    </a:p>
                    <a:p>
                      <a:endParaRPr lang="es-MX" sz="1400" dirty="0" smtClean="0"/>
                    </a:p>
                    <a:p>
                      <a:endParaRPr lang="es-E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400"/>
                    </a:p>
                  </a:txBody>
                  <a:tcPr/>
                </a:tc>
              </a:tr>
              <a:tr h="2044450">
                <a:tc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400" dirty="0" smtClean="0"/>
                        <a:t>Numerador:</a:t>
                      </a:r>
                    </a:p>
                    <a:p>
                      <a:endParaRPr lang="es-MX" sz="1400" dirty="0" smtClean="0"/>
                    </a:p>
                    <a:p>
                      <a:endParaRPr lang="es-MX" sz="1400" dirty="0" smtClean="0"/>
                    </a:p>
                    <a:p>
                      <a:endParaRPr lang="es-MX" sz="1400" dirty="0" smtClean="0"/>
                    </a:p>
                    <a:p>
                      <a:r>
                        <a:rPr lang="es-MX" sz="1400" dirty="0" smtClean="0"/>
                        <a:t>Denominador</a:t>
                      </a:r>
                    </a:p>
                    <a:p>
                      <a:endParaRPr lang="es-ES" sz="1800" dirty="0" smtClean="0"/>
                    </a:p>
                    <a:p>
                      <a:endParaRPr lang="es-MX" dirty="0" smtClean="0"/>
                    </a:p>
                    <a:p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9518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179512" y="332656"/>
            <a:ext cx="6552728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s-MX" sz="2800" b="1" dirty="0" smtClean="0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dobe Caslon Pro Bold" pitchFamily="18" charset="0"/>
              </a:rPr>
              <a:t>SIMILITUDES</a:t>
            </a:r>
            <a:endParaRPr lang="es-MX" sz="2800" b="1" dirty="0">
              <a:solidFill>
                <a:schemeClr val="tx1">
                  <a:lumMod val="50000"/>
                  <a:lumOff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dobe Caslon Pro Bold" pitchFamily="18" charset="0"/>
            </a:endParaRPr>
          </a:p>
        </p:txBody>
      </p:sp>
      <p:sp>
        <p:nvSpPr>
          <p:cNvPr id="8" name="7 Rectángulo"/>
          <p:cNvSpPr/>
          <p:nvPr/>
        </p:nvSpPr>
        <p:spPr>
          <a:xfrm>
            <a:off x="251520" y="1180986"/>
            <a:ext cx="8676456" cy="584775"/>
          </a:xfrm>
          <a:prstGeom prst="rect">
            <a:avLst/>
          </a:prstGeom>
          <a:ln>
            <a:solidFill>
              <a:schemeClr val="accent6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es-MX" sz="1600" b="1" dirty="0" smtClean="0"/>
              <a:t>5. Evaluación y Rendición de Cuentas </a:t>
            </a:r>
            <a:endParaRPr lang="es-ES" sz="1600" dirty="0" smtClean="0"/>
          </a:p>
          <a:p>
            <a:r>
              <a:rPr lang="es-MX" sz="1600" dirty="0" smtClean="0"/>
              <a:t>5.2 Indicadores </a:t>
            </a:r>
            <a:endParaRPr lang="es-ES" sz="1600" dirty="0" smtClean="0"/>
          </a:p>
        </p:txBody>
      </p:sp>
      <p:graphicFrame>
        <p:nvGraphicFramePr>
          <p:cNvPr id="6" name="5 Tabla"/>
          <p:cNvGraphicFramePr>
            <a:graphicFrameLocks noGrp="1"/>
          </p:cNvGraphicFramePr>
          <p:nvPr/>
        </p:nvGraphicFramePr>
        <p:xfrm>
          <a:off x="251520" y="1844825"/>
          <a:ext cx="8640960" cy="465505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2048"/>
                <a:gridCol w="1368152"/>
                <a:gridCol w="1872208"/>
                <a:gridCol w="3528392"/>
                <a:gridCol w="1440160"/>
              </a:tblGrid>
              <a:tr h="534702">
                <a:tc>
                  <a:txBody>
                    <a:bodyPr/>
                    <a:lstStyle/>
                    <a:p>
                      <a:r>
                        <a:rPr lang="es-MX" sz="1400" dirty="0" smtClean="0"/>
                        <a:t>N°</a:t>
                      </a:r>
                      <a:endParaRPr lang="es-E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400" dirty="0" smtClean="0"/>
                        <a:t>Tipo</a:t>
                      </a:r>
                      <a:endParaRPr lang="es-E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400" dirty="0" smtClean="0"/>
                        <a:t>Definición</a:t>
                      </a:r>
                      <a:endParaRPr lang="es-E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400" dirty="0" smtClean="0"/>
                        <a:t>Estructura</a:t>
                      </a:r>
                      <a:endParaRPr lang="es-E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400" dirty="0" smtClean="0"/>
                        <a:t>Periodicidad</a:t>
                      </a:r>
                      <a:r>
                        <a:rPr lang="es-MX" sz="1400" baseline="0" dirty="0" smtClean="0"/>
                        <a:t> de evaluación</a:t>
                      </a:r>
                      <a:endParaRPr lang="es-ES" sz="1400" dirty="0"/>
                    </a:p>
                  </a:txBody>
                  <a:tcPr/>
                </a:tc>
              </a:tr>
              <a:tr h="2075903">
                <a:tc>
                  <a:txBody>
                    <a:bodyPr/>
                    <a:lstStyle/>
                    <a:p>
                      <a:endParaRPr lang="es-E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sz="1400" dirty="0" smtClean="0"/>
                    </a:p>
                    <a:p>
                      <a:endParaRPr lang="es-MX" sz="1400" dirty="0" smtClean="0"/>
                    </a:p>
                    <a:p>
                      <a:endParaRPr lang="es-MX" sz="1400" dirty="0" smtClean="0"/>
                    </a:p>
                    <a:p>
                      <a:endParaRPr lang="es-MX" sz="1400" dirty="0" smtClean="0"/>
                    </a:p>
                    <a:p>
                      <a:endParaRPr lang="es-MX" sz="1400" dirty="0" smtClean="0"/>
                    </a:p>
                    <a:p>
                      <a:endParaRPr lang="es-MX" sz="1400" dirty="0" smtClean="0"/>
                    </a:p>
                    <a:p>
                      <a:endParaRPr lang="es-MX" sz="1400" dirty="0" smtClean="0"/>
                    </a:p>
                    <a:p>
                      <a:endParaRPr lang="es-E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400" dirty="0" smtClean="0"/>
                        <a:t>Numerador:</a:t>
                      </a:r>
                    </a:p>
                    <a:p>
                      <a:endParaRPr lang="es-MX" sz="1400" dirty="0" smtClean="0"/>
                    </a:p>
                    <a:p>
                      <a:endParaRPr lang="es-MX" sz="1400" dirty="0" smtClean="0"/>
                    </a:p>
                    <a:p>
                      <a:endParaRPr lang="es-MX" sz="1400" dirty="0" smtClean="0"/>
                    </a:p>
                    <a:p>
                      <a:r>
                        <a:rPr lang="es-MX" sz="1400" dirty="0" smtClean="0"/>
                        <a:t>Denominador</a:t>
                      </a:r>
                    </a:p>
                    <a:p>
                      <a:endParaRPr lang="es-MX" sz="1400" dirty="0" smtClean="0"/>
                    </a:p>
                    <a:p>
                      <a:endParaRPr lang="es-MX" sz="1400" dirty="0" smtClean="0"/>
                    </a:p>
                    <a:p>
                      <a:endParaRPr lang="es-MX" sz="1400" dirty="0" smtClean="0"/>
                    </a:p>
                    <a:p>
                      <a:endParaRPr lang="es-E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400"/>
                    </a:p>
                  </a:txBody>
                  <a:tcPr/>
                </a:tc>
              </a:tr>
              <a:tr h="2044450">
                <a:tc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400" dirty="0" smtClean="0"/>
                        <a:t>Numerador:</a:t>
                      </a:r>
                    </a:p>
                    <a:p>
                      <a:endParaRPr lang="es-MX" sz="1400" dirty="0" smtClean="0"/>
                    </a:p>
                    <a:p>
                      <a:endParaRPr lang="es-MX" sz="1400" dirty="0" smtClean="0"/>
                    </a:p>
                    <a:p>
                      <a:endParaRPr lang="es-MX" sz="1400" dirty="0" smtClean="0"/>
                    </a:p>
                    <a:p>
                      <a:r>
                        <a:rPr lang="es-MX" sz="1400" dirty="0" smtClean="0"/>
                        <a:t>Denominador</a:t>
                      </a:r>
                    </a:p>
                    <a:p>
                      <a:endParaRPr lang="es-ES" sz="1800" dirty="0" smtClean="0"/>
                    </a:p>
                    <a:p>
                      <a:endParaRPr lang="es-MX" dirty="0" smtClean="0"/>
                    </a:p>
                    <a:p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9518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179512" y="332656"/>
            <a:ext cx="6552728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s-MX" sz="2800" b="1" dirty="0" smtClean="0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dobe Caslon Pro Bold" pitchFamily="18" charset="0"/>
              </a:rPr>
              <a:t>SIMILITUDES</a:t>
            </a:r>
            <a:endParaRPr lang="es-MX" sz="2800" b="1" dirty="0">
              <a:solidFill>
                <a:schemeClr val="tx1">
                  <a:lumMod val="50000"/>
                  <a:lumOff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dobe Caslon Pro Bold" pitchFamily="18" charset="0"/>
            </a:endParaRPr>
          </a:p>
        </p:txBody>
      </p:sp>
      <p:sp>
        <p:nvSpPr>
          <p:cNvPr id="8" name="7 Rectángulo"/>
          <p:cNvSpPr/>
          <p:nvPr/>
        </p:nvSpPr>
        <p:spPr>
          <a:xfrm>
            <a:off x="251520" y="1180986"/>
            <a:ext cx="8676456" cy="584775"/>
          </a:xfrm>
          <a:prstGeom prst="rect">
            <a:avLst/>
          </a:prstGeom>
          <a:ln>
            <a:solidFill>
              <a:schemeClr val="accent6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es-MX" sz="1600" b="1" dirty="0" smtClean="0"/>
              <a:t>5. Evaluación y Rendición de Cuentas </a:t>
            </a:r>
            <a:endParaRPr lang="es-ES" sz="1600" dirty="0" smtClean="0"/>
          </a:p>
          <a:p>
            <a:r>
              <a:rPr lang="es-MX" sz="1600" dirty="0" smtClean="0"/>
              <a:t>5.2 Indicadores </a:t>
            </a:r>
            <a:endParaRPr lang="es-ES" sz="1600" dirty="0" smtClean="0"/>
          </a:p>
        </p:txBody>
      </p:sp>
      <p:graphicFrame>
        <p:nvGraphicFramePr>
          <p:cNvPr id="6" name="5 Tabla"/>
          <p:cNvGraphicFramePr>
            <a:graphicFrameLocks noGrp="1"/>
          </p:cNvGraphicFramePr>
          <p:nvPr/>
        </p:nvGraphicFramePr>
        <p:xfrm>
          <a:off x="251520" y="1844825"/>
          <a:ext cx="8640960" cy="465505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2048"/>
                <a:gridCol w="1368152"/>
                <a:gridCol w="1872208"/>
                <a:gridCol w="3528392"/>
                <a:gridCol w="1440160"/>
              </a:tblGrid>
              <a:tr h="534702">
                <a:tc>
                  <a:txBody>
                    <a:bodyPr/>
                    <a:lstStyle/>
                    <a:p>
                      <a:r>
                        <a:rPr lang="es-MX" sz="1400" dirty="0" smtClean="0"/>
                        <a:t>N°</a:t>
                      </a:r>
                      <a:endParaRPr lang="es-E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400" dirty="0" smtClean="0"/>
                        <a:t>Tipo</a:t>
                      </a:r>
                      <a:endParaRPr lang="es-E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400" dirty="0" smtClean="0"/>
                        <a:t>Definición</a:t>
                      </a:r>
                      <a:endParaRPr lang="es-E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400" dirty="0" smtClean="0"/>
                        <a:t>Estructura</a:t>
                      </a:r>
                      <a:endParaRPr lang="es-E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400" dirty="0" smtClean="0"/>
                        <a:t>Periodicidad</a:t>
                      </a:r>
                      <a:r>
                        <a:rPr lang="es-MX" sz="1400" baseline="0" dirty="0" smtClean="0"/>
                        <a:t> de evaluación</a:t>
                      </a:r>
                      <a:endParaRPr lang="es-ES" sz="1400" dirty="0"/>
                    </a:p>
                  </a:txBody>
                  <a:tcPr/>
                </a:tc>
              </a:tr>
              <a:tr h="2075903">
                <a:tc>
                  <a:txBody>
                    <a:bodyPr/>
                    <a:lstStyle/>
                    <a:p>
                      <a:endParaRPr lang="es-E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sz="1400" dirty="0" smtClean="0"/>
                    </a:p>
                    <a:p>
                      <a:endParaRPr lang="es-MX" sz="1400" dirty="0" smtClean="0"/>
                    </a:p>
                    <a:p>
                      <a:endParaRPr lang="es-MX" sz="1400" dirty="0" smtClean="0"/>
                    </a:p>
                    <a:p>
                      <a:endParaRPr lang="es-MX" sz="1400" dirty="0" smtClean="0"/>
                    </a:p>
                    <a:p>
                      <a:endParaRPr lang="es-MX" sz="1400" dirty="0" smtClean="0"/>
                    </a:p>
                    <a:p>
                      <a:endParaRPr lang="es-MX" sz="1400" dirty="0" smtClean="0"/>
                    </a:p>
                    <a:p>
                      <a:endParaRPr lang="es-MX" sz="1400" dirty="0" smtClean="0"/>
                    </a:p>
                    <a:p>
                      <a:endParaRPr lang="es-E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400" dirty="0" smtClean="0"/>
                        <a:t>Numerador:</a:t>
                      </a:r>
                    </a:p>
                    <a:p>
                      <a:endParaRPr lang="es-MX" sz="1400" dirty="0" smtClean="0"/>
                    </a:p>
                    <a:p>
                      <a:endParaRPr lang="es-MX" sz="1400" dirty="0" smtClean="0"/>
                    </a:p>
                    <a:p>
                      <a:endParaRPr lang="es-MX" sz="1400" dirty="0" smtClean="0"/>
                    </a:p>
                    <a:p>
                      <a:r>
                        <a:rPr lang="es-MX" sz="1400" dirty="0" smtClean="0"/>
                        <a:t>Denominador</a:t>
                      </a:r>
                    </a:p>
                    <a:p>
                      <a:endParaRPr lang="es-MX" sz="1400" dirty="0" smtClean="0"/>
                    </a:p>
                    <a:p>
                      <a:endParaRPr lang="es-MX" sz="1400" dirty="0" smtClean="0"/>
                    </a:p>
                    <a:p>
                      <a:endParaRPr lang="es-MX" sz="1400" dirty="0" smtClean="0"/>
                    </a:p>
                    <a:p>
                      <a:endParaRPr lang="es-E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400"/>
                    </a:p>
                  </a:txBody>
                  <a:tcPr/>
                </a:tc>
              </a:tr>
              <a:tr h="2044450">
                <a:tc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400" dirty="0" smtClean="0"/>
                        <a:t>Numerador:</a:t>
                      </a:r>
                    </a:p>
                    <a:p>
                      <a:endParaRPr lang="es-MX" sz="1400" dirty="0" smtClean="0"/>
                    </a:p>
                    <a:p>
                      <a:endParaRPr lang="es-MX" sz="1400" dirty="0" smtClean="0"/>
                    </a:p>
                    <a:p>
                      <a:endParaRPr lang="es-MX" sz="1400" dirty="0" smtClean="0"/>
                    </a:p>
                    <a:p>
                      <a:r>
                        <a:rPr lang="es-MX" sz="1400" dirty="0" smtClean="0"/>
                        <a:t>Denominador</a:t>
                      </a:r>
                    </a:p>
                    <a:p>
                      <a:endParaRPr lang="es-ES" sz="1800" dirty="0" smtClean="0"/>
                    </a:p>
                    <a:p>
                      <a:endParaRPr lang="es-MX" dirty="0" smtClean="0"/>
                    </a:p>
                    <a:p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9518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179512" y="332656"/>
            <a:ext cx="6552728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s-MX" sz="2800" b="1" dirty="0" smtClean="0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dobe Caslon Pro Bold" pitchFamily="18" charset="0"/>
              </a:rPr>
              <a:t>SIMILITUDES</a:t>
            </a:r>
            <a:endParaRPr lang="es-MX" sz="2800" b="1" dirty="0">
              <a:solidFill>
                <a:schemeClr val="tx1">
                  <a:lumMod val="50000"/>
                  <a:lumOff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dobe Caslon Pro Bold" pitchFamily="18" charset="0"/>
            </a:endParaRPr>
          </a:p>
        </p:txBody>
      </p:sp>
      <p:sp>
        <p:nvSpPr>
          <p:cNvPr id="8" name="7 Rectángulo"/>
          <p:cNvSpPr/>
          <p:nvPr/>
        </p:nvSpPr>
        <p:spPr>
          <a:xfrm>
            <a:off x="251520" y="1180986"/>
            <a:ext cx="8676456" cy="584775"/>
          </a:xfrm>
          <a:prstGeom prst="rect">
            <a:avLst/>
          </a:prstGeom>
          <a:ln>
            <a:solidFill>
              <a:schemeClr val="accent6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es-MX" sz="1600" b="1" dirty="0" smtClean="0"/>
              <a:t>5. Evaluación y Rendición de Cuentas </a:t>
            </a:r>
            <a:endParaRPr lang="es-ES" sz="1600" dirty="0" smtClean="0"/>
          </a:p>
          <a:p>
            <a:r>
              <a:rPr lang="es-MX" sz="1600" dirty="0" smtClean="0"/>
              <a:t>5.2 Indicadores </a:t>
            </a:r>
            <a:endParaRPr lang="es-ES" sz="1600" dirty="0" smtClean="0"/>
          </a:p>
        </p:txBody>
      </p:sp>
      <p:graphicFrame>
        <p:nvGraphicFramePr>
          <p:cNvPr id="6" name="5 Tabla"/>
          <p:cNvGraphicFramePr>
            <a:graphicFrameLocks noGrp="1"/>
          </p:cNvGraphicFramePr>
          <p:nvPr/>
        </p:nvGraphicFramePr>
        <p:xfrm>
          <a:off x="251520" y="1844825"/>
          <a:ext cx="8640960" cy="465505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2048"/>
                <a:gridCol w="1368152"/>
                <a:gridCol w="1872208"/>
                <a:gridCol w="3528392"/>
                <a:gridCol w="1440160"/>
              </a:tblGrid>
              <a:tr h="534702">
                <a:tc>
                  <a:txBody>
                    <a:bodyPr/>
                    <a:lstStyle/>
                    <a:p>
                      <a:r>
                        <a:rPr lang="es-MX" sz="1400" dirty="0" smtClean="0"/>
                        <a:t>N°</a:t>
                      </a:r>
                      <a:endParaRPr lang="es-E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400" dirty="0" smtClean="0"/>
                        <a:t>Tipo</a:t>
                      </a:r>
                      <a:endParaRPr lang="es-E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400" dirty="0" smtClean="0"/>
                        <a:t>Definición</a:t>
                      </a:r>
                      <a:endParaRPr lang="es-E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400" dirty="0" smtClean="0"/>
                        <a:t>Estructura</a:t>
                      </a:r>
                      <a:endParaRPr lang="es-E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400" dirty="0" smtClean="0"/>
                        <a:t>Periodicidad</a:t>
                      </a:r>
                      <a:r>
                        <a:rPr lang="es-MX" sz="1400" baseline="0" dirty="0" smtClean="0"/>
                        <a:t> de evaluación</a:t>
                      </a:r>
                      <a:endParaRPr lang="es-ES" sz="1400" dirty="0"/>
                    </a:p>
                  </a:txBody>
                  <a:tcPr/>
                </a:tc>
              </a:tr>
              <a:tr h="2075903">
                <a:tc>
                  <a:txBody>
                    <a:bodyPr/>
                    <a:lstStyle/>
                    <a:p>
                      <a:endParaRPr lang="es-E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sz="1400" dirty="0" smtClean="0"/>
                    </a:p>
                    <a:p>
                      <a:endParaRPr lang="es-MX" sz="1400" dirty="0" smtClean="0"/>
                    </a:p>
                    <a:p>
                      <a:endParaRPr lang="es-MX" sz="1400" dirty="0" smtClean="0"/>
                    </a:p>
                    <a:p>
                      <a:endParaRPr lang="es-MX" sz="1400" dirty="0" smtClean="0"/>
                    </a:p>
                    <a:p>
                      <a:endParaRPr lang="es-MX" sz="1400" dirty="0" smtClean="0"/>
                    </a:p>
                    <a:p>
                      <a:endParaRPr lang="es-MX" sz="1400" dirty="0" smtClean="0"/>
                    </a:p>
                    <a:p>
                      <a:endParaRPr lang="es-MX" sz="1400" dirty="0" smtClean="0"/>
                    </a:p>
                    <a:p>
                      <a:endParaRPr lang="es-E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400" dirty="0" smtClean="0"/>
                        <a:t>Numerador:</a:t>
                      </a:r>
                    </a:p>
                    <a:p>
                      <a:endParaRPr lang="es-MX" sz="1400" dirty="0" smtClean="0"/>
                    </a:p>
                    <a:p>
                      <a:endParaRPr lang="es-MX" sz="1400" dirty="0" smtClean="0"/>
                    </a:p>
                    <a:p>
                      <a:endParaRPr lang="es-MX" sz="1400" dirty="0" smtClean="0"/>
                    </a:p>
                    <a:p>
                      <a:r>
                        <a:rPr lang="es-MX" sz="1400" dirty="0" smtClean="0"/>
                        <a:t>Denominador</a:t>
                      </a:r>
                    </a:p>
                    <a:p>
                      <a:endParaRPr lang="es-MX" sz="1400" dirty="0" smtClean="0"/>
                    </a:p>
                    <a:p>
                      <a:endParaRPr lang="es-MX" sz="1400" dirty="0" smtClean="0"/>
                    </a:p>
                    <a:p>
                      <a:endParaRPr lang="es-MX" sz="1400" dirty="0" smtClean="0"/>
                    </a:p>
                    <a:p>
                      <a:endParaRPr lang="es-E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400"/>
                    </a:p>
                  </a:txBody>
                  <a:tcPr/>
                </a:tc>
              </a:tr>
              <a:tr h="2044450">
                <a:tc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400" dirty="0" smtClean="0"/>
                        <a:t>Numerador:</a:t>
                      </a:r>
                    </a:p>
                    <a:p>
                      <a:endParaRPr lang="es-MX" sz="1400" dirty="0" smtClean="0"/>
                    </a:p>
                    <a:p>
                      <a:endParaRPr lang="es-MX" sz="1400" dirty="0" smtClean="0"/>
                    </a:p>
                    <a:p>
                      <a:endParaRPr lang="es-MX" sz="1400" dirty="0" smtClean="0"/>
                    </a:p>
                    <a:p>
                      <a:r>
                        <a:rPr lang="es-MX" sz="1400" dirty="0" smtClean="0"/>
                        <a:t>Denominador</a:t>
                      </a:r>
                    </a:p>
                    <a:p>
                      <a:endParaRPr lang="es-ES" sz="1800" dirty="0" smtClean="0"/>
                    </a:p>
                    <a:p>
                      <a:endParaRPr lang="es-MX" dirty="0" smtClean="0"/>
                    </a:p>
                    <a:p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9518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179512" y="332656"/>
            <a:ext cx="6552728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s-MX" sz="2800" b="1" dirty="0" smtClean="0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dobe Caslon Pro Bold" pitchFamily="18" charset="0"/>
              </a:rPr>
              <a:t>EQUIPOS DE TRABAJO</a:t>
            </a:r>
            <a:endParaRPr lang="es-MX" sz="2800" b="1" dirty="0">
              <a:solidFill>
                <a:schemeClr val="tx1">
                  <a:lumMod val="50000"/>
                  <a:lumOff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dobe Caslon Pro Bold" pitchFamily="18" charset="0"/>
            </a:endParaRPr>
          </a:p>
        </p:txBody>
      </p:sp>
      <p:sp>
        <p:nvSpPr>
          <p:cNvPr id="11" name="10 CuadroTexto"/>
          <p:cNvSpPr txBox="1"/>
          <p:nvPr/>
        </p:nvSpPr>
        <p:spPr>
          <a:xfrm>
            <a:off x="323528" y="1196752"/>
            <a:ext cx="8496944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b="1" dirty="0" smtClean="0"/>
              <a:t>Reglas del Taller :</a:t>
            </a:r>
          </a:p>
          <a:p>
            <a:pPr marL="342900" indent="-342900"/>
            <a:r>
              <a:rPr lang="es-MX" sz="2400" dirty="0" smtClean="0"/>
              <a:t>5. Temas y tiempo determinado:</a:t>
            </a:r>
          </a:p>
          <a:p>
            <a:pPr marL="342900" indent="-342900">
              <a:buFont typeface="Arial" pitchFamily="34" charset="0"/>
              <a:buChar char="•"/>
            </a:pPr>
            <a:endParaRPr lang="es-MX" sz="1000" dirty="0" smtClean="0"/>
          </a:p>
          <a:p>
            <a:pPr marL="342900" indent="-342900">
              <a:buFont typeface="Arial" pitchFamily="34" charset="0"/>
              <a:buChar char="•"/>
            </a:pPr>
            <a:r>
              <a:rPr lang="es-MX" sz="2400" dirty="0" smtClean="0"/>
              <a:t>Titulo………………………………………………………....…………5x´</a:t>
            </a:r>
          </a:p>
        </p:txBody>
      </p:sp>
      <p:sp>
        <p:nvSpPr>
          <p:cNvPr id="6" name="5 CuadroTexto"/>
          <p:cNvSpPr txBox="1"/>
          <p:nvPr/>
        </p:nvSpPr>
        <p:spPr>
          <a:xfrm>
            <a:off x="323528" y="3299500"/>
            <a:ext cx="849694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/>
            <a:endParaRPr lang="es-MX" sz="2400" dirty="0" smtClean="0"/>
          </a:p>
          <a:p>
            <a:pPr marL="342900" indent="-342900">
              <a:buFont typeface="Arial" pitchFamily="34" charset="0"/>
              <a:buChar char="•"/>
            </a:pPr>
            <a:r>
              <a:rPr lang="es-MX" sz="2400" dirty="0" smtClean="0"/>
              <a:t>Diagnóstico de Salud……………………………………………20x´</a:t>
            </a:r>
          </a:p>
          <a:p>
            <a:pPr marL="800100" lvl="1" indent="-342900">
              <a:buFont typeface="Arial" pitchFamily="34" charset="0"/>
              <a:buChar char="•"/>
            </a:pPr>
            <a:r>
              <a:rPr lang="es-MX" sz="1600" dirty="0" smtClean="0"/>
              <a:t>Problemática (10x´)</a:t>
            </a:r>
          </a:p>
          <a:p>
            <a:pPr marL="800100" lvl="1" indent="-342900">
              <a:buFont typeface="Arial" pitchFamily="34" charset="0"/>
              <a:buChar char="•"/>
            </a:pPr>
            <a:r>
              <a:rPr lang="es-MX" sz="1600" dirty="0" smtClean="0"/>
              <a:t>Avances 2006-2012 (5x´)</a:t>
            </a:r>
          </a:p>
          <a:p>
            <a:pPr marL="800100" lvl="1" indent="-342900">
              <a:buFont typeface="Arial" pitchFamily="34" charset="0"/>
              <a:buChar char="•"/>
            </a:pPr>
            <a:r>
              <a:rPr lang="es-MX" sz="1600" dirty="0" smtClean="0"/>
              <a:t>Retos 2013 -2018 (5x´)</a:t>
            </a:r>
          </a:p>
        </p:txBody>
      </p:sp>
      <p:sp>
        <p:nvSpPr>
          <p:cNvPr id="7" name="6 CuadroTexto"/>
          <p:cNvSpPr txBox="1"/>
          <p:nvPr/>
        </p:nvSpPr>
        <p:spPr>
          <a:xfrm>
            <a:off x="323528" y="4391233"/>
            <a:ext cx="8496944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/>
            <a:endParaRPr lang="es-MX" sz="2400" dirty="0" smtClean="0"/>
          </a:p>
          <a:p>
            <a:pPr marL="342900" indent="-342900">
              <a:buFont typeface="Arial" pitchFamily="34" charset="0"/>
              <a:buChar char="•"/>
            </a:pPr>
            <a:r>
              <a:rPr lang="es-MX" sz="2400" dirty="0" smtClean="0"/>
              <a:t>Organización del Programa……………………….…………30x´</a:t>
            </a:r>
          </a:p>
          <a:p>
            <a:pPr marL="800100" lvl="1" indent="-342900">
              <a:buFont typeface="Arial" pitchFamily="34" charset="0"/>
              <a:buChar char="•"/>
            </a:pPr>
            <a:r>
              <a:rPr lang="es-MX" sz="1600" dirty="0" smtClean="0"/>
              <a:t>Misión</a:t>
            </a:r>
          </a:p>
          <a:p>
            <a:pPr marL="800100" lvl="1" indent="-342900">
              <a:buFont typeface="Arial" pitchFamily="34" charset="0"/>
              <a:buChar char="•"/>
            </a:pPr>
            <a:r>
              <a:rPr lang="es-MX" sz="1600" dirty="0" smtClean="0"/>
              <a:t>Visión (5x´)</a:t>
            </a:r>
          </a:p>
          <a:p>
            <a:pPr marL="800100" lvl="1" indent="-342900">
              <a:buFont typeface="Arial" pitchFamily="34" charset="0"/>
              <a:buChar char="•"/>
            </a:pPr>
            <a:r>
              <a:rPr lang="es-MX" sz="1600" dirty="0" smtClean="0"/>
              <a:t>Objetivos (10x´)</a:t>
            </a:r>
          </a:p>
          <a:p>
            <a:pPr marL="800100" lvl="1" indent="-342900">
              <a:buFont typeface="Arial" pitchFamily="34" charset="0"/>
              <a:buChar char="•"/>
            </a:pPr>
            <a:r>
              <a:rPr lang="es-MX" sz="1600" dirty="0" smtClean="0"/>
              <a:t>Estrategias</a:t>
            </a:r>
          </a:p>
          <a:p>
            <a:pPr marL="800100" lvl="1" indent="-342900">
              <a:buFont typeface="Arial" pitchFamily="34" charset="0"/>
              <a:buChar char="•"/>
            </a:pPr>
            <a:r>
              <a:rPr lang="es-MX" sz="1600" dirty="0" smtClean="0"/>
              <a:t>Líneas de acción (15x´)</a:t>
            </a:r>
          </a:p>
        </p:txBody>
      </p:sp>
      <p:sp>
        <p:nvSpPr>
          <p:cNvPr id="9" name="8 CuadroTexto"/>
          <p:cNvSpPr txBox="1"/>
          <p:nvPr/>
        </p:nvSpPr>
        <p:spPr>
          <a:xfrm>
            <a:off x="323528" y="2321585"/>
            <a:ext cx="849694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/>
            <a:endParaRPr lang="es-MX" sz="2400" dirty="0" smtClean="0"/>
          </a:p>
          <a:p>
            <a:pPr marL="342900" indent="-342900">
              <a:buFont typeface="Arial" pitchFamily="34" charset="0"/>
              <a:buChar char="•"/>
            </a:pPr>
            <a:r>
              <a:rPr lang="es-MX" sz="2400" dirty="0" smtClean="0"/>
              <a:t>Marco Institucional ………………………………….…………10x´</a:t>
            </a:r>
          </a:p>
          <a:p>
            <a:pPr marL="800100" lvl="1" indent="-342900">
              <a:buFont typeface="Arial" pitchFamily="34" charset="0"/>
              <a:buChar char="•"/>
            </a:pPr>
            <a:r>
              <a:rPr lang="es-MX" sz="1600" dirty="0" smtClean="0"/>
              <a:t>Marco Jurídico (5x´)</a:t>
            </a:r>
          </a:p>
          <a:p>
            <a:pPr marL="800100" lvl="1" indent="-342900">
              <a:buFont typeface="Arial" pitchFamily="34" charset="0"/>
              <a:buChar char="•"/>
            </a:pPr>
            <a:r>
              <a:rPr lang="es-MX" sz="1600" dirty="0" smtClean="0"/>
              <a:t>Vinculación con PND y PROSESA (5x´)</a:t>
            </a:r>
          </a:p>
        </p:txBody>
      </p:sp>
      <p:sp>
        <p:nvSpPr>
          <p:cNvPr id="10" name="9 CuadroTexto"/>
          <p:cNvSpPr txBox="1"/>
          <p:nvPr/>
        </p:nvSpPr>
        <p:spPr>
          <a:xfrm>
            <a:off x="6804248" y="6309320"/>
            <a:ext cx="9361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65x´</a:t>
            </a:r>
            <a:endParaRPr lang="es-ES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09518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179512" y="332656"/>
            <a:ext cx="6552728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s-MX" sz="2800" b="1" dirty="0" smtClean="0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dobe Caslon Pro Bold" pitchFamily="18" charset="0"/>
              </a:rPr>
              <a:t>SIMILITUDES</a:t>
            </a:r>
            <a:endParaRPr lang="es-MX" sz="2800" b="1" dirty="0">
              <a:solidFill>
                <a:schemeClr val="tx1">
                  <a:lumMod val="50000"/>
                  <a:lumOff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dobe Caslon Pro Bold" pitchFamily="18" charset="0"/>
            </a:endParaRPr>
          </a:p>
        </p:txBody>
      </p:sp>
      <p:sp>
        <p:nvSpPr>
          <p:cNvPr id="8" name="7 Rectángulo"/>
          <p:cNvSpPr/>
          <p:nvPr/>
        </p:nvSpPr>
        <p:spPr>
          <a:xfrm>
            <a:off x="251520" y="1180986"/>
            <a:ext cx="8676456" cy="646331"/>
          </a:xfrm>
          <a:prstGeom prst="rect">
            <a:avLst/>
          </a:prstGeom>
          <a:ln>
            <a:solidFill>
              <a:schemeClr val="accent6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es-MX" b="1" dirty="0" smtClean="0"/>
              <a:t>5. Evaluación y Rendición de Cuentas </a:t>
            </a:r>
            <a:endParaRPr lang="es-ES" dirty="0" smtClean="0"/>
          </a:p>
          <a:p>
            <a:r>
              <a:rPr lang="es-MX" dirty="0" smtClean="0"/>
              <a:t>5.3 Sistema de monitoreo y seguimiento </a:t>
            </a:r>
            <a:endParaRPr lang="es-ES" dirty="0" smtClean="0"/>
          </a:p>
        </p:txBody>
      </p:sp>
      <p:sp>
        <p:nvSpPr>
          <p:cNvPr id="9" name="8 Rectángulo"/>
          <p:cNvSpPr/>
          <p:nvPr/>
        </p:nvSpPr>
        <p:spPr>
          <a:xfrm>
            <a:off x="251520" y="2060848"/>
            <a:ext cx="8640960" cy="4504972"/>
          </a:xfrm>
          <a:prstGeom prst="rect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" name="4 CuadroTexto"/>
          <p:cNvSpPr txBox="1"/>
          <p:nvPr/>
        </p:nvSpPr>
        <p:spPr>
          <a:xfrm>
            <a:off x="3851920" y="692696"/>
            <a:ext cx="648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5x´</a:t>
            </a:r>
            <a:endParaRPr lang="es-E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09518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179512" y="332656"/>
            <a:ext cx="6552728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s-MX" sz="2800" b="1" dirty="0" smtClean="0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dobe Caslon Pro Bold" pitchFamily="18" charset="0"/>
              </a:rPr>
              <a:t>SIMILITUDES</a:t>
            </a:r>
            <a:endParaRPr lang="es-MX" sz="2800" b="1" dirty="0">
              <a:solidFill>
                <a:schemeClr val="tx1">
                  <a:lumMod val="50000"/>
                  <a:lumOff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dobe Caslon Pro Bold" pitchFamily="18" charset="0"/>
            </a:endParaRPr>
          </a:p>
        </p:txBody>
      </p:sp>
      <p:sp>
        <p:nvSpPr>
          <p:cNvPr id="8" name="7 Rectángulo"/>
          <p:cNvSpPr/>
          <p:nvPr/>
        </p:nvSpPr>
        <p:spPr>
          <a:xfrm>
            <a:off x="251520" y="1180986"/>
            <a:ext cx="8676456" cy="646331"/>
          </a:xfrm>
          <a:prstGeom prst="rect">
            <a:avLst/>
          </a:prstGeom>
          <a:ln>
            <a:solidFill>
              <a:schemeClr val="accent6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es-MX" b="1" dirty="0" smtClean="0"/>
              <a:t>5. Evaluación y Rendición de Cuentas </a:t>
            </a:r>
            <a:endParaRPr lang="es-ES" dirty="0" smtClean="0"/>
          </a:p>
          <a:p>
            <a:r>
              <a:rPr lang="es-MX" dirty="0" smtClean="0"/>
              <a:t>5.4 Evaluación de resultados </a:t>
            </a:r>
            <a:endParaRPr lang="es-ES" dirty="0" smtClean="0"/>
          </a:p>
        </p:txBody>
      </p:sp>
      <p:sp>
        <p:nvSpPr>
          <p:cNvPr id="9" name="8 Rectángulo"/>
          <p:cNvSpPr/>
          <p:nvPr/>
        </p:nvSpPr>
        <p:spPr>
          <a:xfrm>
            <a:off x="251520" y="1988840"/>
            <a:ext cx="8640960" cy="4576980"/>
          </a:xfrm>
          <a:prstGeom prst="rect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" name="4 CuadroTexto"/>
          <p:cNvSpPr txBox="1"/>
          <p:nvPr/>
        </p:nvSpPr>
        <p:spPr>
          <a:xfrm>
            <a:off x="3851920" y="692696"/>
            <a:ext cx="648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5x´</a:t>
            </a:r>
            <a:endParaRPr lang="es-E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09518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179512" y="332656"/>
            <a:ext cx="6552728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s-MX" sz="2800" b="1" dirty="0" smtClean="0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dobe Caslon Pro Bold" pitchFamily="18" charset="0"/>
              </a:rPr>
              <a:t>DISCREPANCIAS</a:t>
            </a:r>
            <a:endParaRPr lang="es-MX" sz="2800" b="1" dirty="0">
              <a:solidFill>
                <a:schemeClr val="tx1">
                  <a:lumMod val="50000"/>
                  <a:lumOff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dobe Caslon Pro Bold" pitchFamily="18" charset="0"/>
            </a:endParaRPr>
          </a:p>
        </p:txBody>
      </p:sp>
      <p:sp>
        <p:nvSpPr>
          <p:cNvPr id="8" name="7 Rectángulo"/>
          <p:cNvSpPr/>
          <p:nvPr/>
        </p:nvSpPr>
        <p:spPr>
          <a:xfrm>
            <a:off x="251520" y="1180986"/>
            <a:ext cx="8676456" cy="646331"/>
          </a:xfrm>
          <a:prstGeom prst="rect">
            <a:avLst/>
          </a:prstGeom>
          <a:ln>
            <a:solidFill>
              <a:schemeClr val="accent6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es-MX" b="1" dirty="0" smtClean="0"/>
              <a:t>5. Evaluación y Rendición de Cuentas </a:t>
            </a:r>
            <a:endParaRPr lang="es-ES" dirty="0" smtClean="0"/>
          </a:p>
          <a:p>
            <a:r>
              <a:rPr lang="es-MX" dirty="0" smtClean="0"/>
              <a:t>5.1 Metas anuales  2013-2018</a:t>
            </a:r>
            <a:endParaRPr lang="es-ES" dirty="0" smtClean="0"/>
          </a:p>
        </p:txBody>
      </p:sp>
      <p:sp>
        <p:nvSpPr>
          <p:cNvPr id="9" name="8 Rectángulo"/>
          <p:cNvSpPr/>
          <p:nvPr/>
        </p:nvSpPr>
        <p:spPr>
          <a:xfrm>
            <a:off x="251520" y="1988840"/>
            <a:ext cx="8640960" cy="4576980"/>
          </a:xfrm>
          <a:prstGeom prst="rect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" name="4 CuadroTexto"/>
          <p:cNvSpPr txBox="1"/>
          <p:nvPr/>
        </p:nvSpPr>
        <p:spPr>
          <a:xfrm>
            <a:off x="3851920" y="692696"/>
            <a:ext cx="648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5x´</a:t>
            </a:r>
            <a:endParaRPr lang="es-E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09518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179512" y="332656"/>
            <a:ext cx="6552728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s-MX" sz="2800" b="1" dirty="0" smtClean="0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dobe Caslon Pro Bold" pitchFamily="18" charset="0"/>
              </a:rPr>
              <a:t>DISCREPANCIAS</a:t>
            </a:r>
            <a:endParaRPr lang="es-MX" sz="2800" b="1" dirty="0">
              <a:solidFill>
                <a:schemeClr val="tx1">
                  <a:lumMod val="50000"/>
                  <a:lumOff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dobe Caslon Pro Bold" pitchFamily="18" charset="0"/>
            </a:endParaRPr>
          </a:p>
        </p:txBody>
      </p:sp>
      <p:sp>
        <p:nvSpPr>
          <p:cNvPr id="8" name="7 Rectángulo"/>
          <p:cNvSpPr/>
          <p:nvPr/>
        </p:nvSpPr>
        <p:spPr>
          <a:xfrm>
            <a:off x="251520" y="1180986"/>
            <a:ext cx="8676456" cy="584775"/>
          </a:xfrm>
          <a:prstGeom prst="rect">
            <a:avLst/>
          </a:prstGeom>
          <a:ln>
            <a:solidFill>
              <a:schemeClr val="accent6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es-MX" sz="1600" b="1" dirty="0" smtClean="0"/>
              <a:t>5. Evaluación y Rendición de Cuentas </a:t>
            </a:r>
            <a:endParaRPr lang="es-ES" sz="1600" dirty="0" smtClean="0"/>
          </a:p>
          <a:p>
            <a:r>
              <a:rPr lang="es-MX" sz="1600" dirty="0" smtClean="0"/>
              <a:t>5.2 Indicadores </a:t>
            </a:r>
            <a:endParaRPr lang="es-ES" sz="1600" dirty="0" smtClean="0"/>
          </a:p>
        </p:txBody>
      </p:sp>
      <p:graphicFrame>
        <p:nvGraphicFramePr>
          <p:cNvPr id="6" name="5 Tabla"/>
          <p:cNvGraphicFramePr>
            <a:graphicFrameLocks noGrp="1"/>
          </p:cNvGraphicFramePr>
          <p:nvPr/>
        </p:nvGraphicFramePr>
        <p:xfrm>
          <a:off x="251520" y="1844825"/>
          <a:ext cx="8640960" cy="465505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2048"/>
                <a:gridCol w="1368152"/>
                <a:gridCol w="1872208"/>
                <a:gridCol w="3528392"/>
                <a:gridCol w="1440160"/>
              </a:tblGrid>
              <a:tr h="534702">
                <a:tc>
                  <a:txBody>
                    <a:bodyPr/>
                    <a:lstStyle/>
                    <a:p>
                      <a:r>
                        <a:rPr lang="es-MX" sz="1400" dirty="0" smtClean="0"/>
                        <a:t>N°</a:t>
                      </a:r>
                      <a:endParaRPr lang="es-E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400" dirty="0" smtClean="0"/>
                        <a:t>Tipo</a:t>
                      </a:r>
                      <a:endParaRPr lang="es-E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400" dirty="0" smtClean="0"/>
                        <a:t>Definición</a:t>
                      </a:r>
                      <a:endParaRPr lang="es-E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400" dirty="0" smtClean="0"/>
                        <a:t>Estructura</a:t>
                      </a:r>
                      <a:endParaRPr lang="es-E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400" dirty="0" smtClean="0"/>
                        <a:t>Periodicidad</a:t>
                      </a:r>
                      <a:r>
                        <a:rPr lang="es-MX" sz="1400" baseline="0" dirty="0" smtClean="0"/>
                        <a:t> de evaluación</a:t>
                      </a:r>
                      <a:endParaRPr lang="es-ES" sz="1400" dirty="0"/>
                    </a:p>
                  </a:txBody>
                  <a:tcPr/>
                </a:tc>
              </a:tr>
              <a:tr h="2075903">
                <a:tc>
                  <a:txBody>
                    <a:bodyPr/>
                    <a:lstStyle/>
                    <a:p>
                      <a:endParaRPr lang="es-E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sz="1400" dirty="0" smtClean="0"/>
                    </a:p>
                    <a:p>
                      <a:endParaRPr lang="es-MX" sz="1400" dirty="0" smtClean="0"/>
                    </a:p>
                    <a:p>
                      <a:endParaRPr lang="es-MX" sz="1400" dirty="0" smtClean="0"/>
                    </a:p>
                    <a:p>
                      <a:endParaRPr lang="es-MX" sz="1400" dirty="0" smtClean="0"/>
                    </a:p>
                    <a:p>
                      <a:endParaRPr lang="es-MX" sz="1400" dirty="0" smtClean="0"/>
                    </a:p>
                    <a:p>
                      <a:endParaRPr lang="es-MX" sz="1400" dirty="0" smtClean="0"/>
                    </a:p>
                    <a:p>
                      <a:endParaRPr lang="es-MX" sz="1400" dirty="0" smtClean="0"/>
                    </a:p>
                    <a:p>
                      <a:endParaRPr lang="es-E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400" dirty="0" smtClean="0"/>
                        <a:t>Numerador:</a:t>
                      </a:r>
                    </a:p>
                    <a:p>
                      <a:endParaRPr lang="es-MX" sz="1400" dirty="0" smtClean="0"/>
                    </a:p>
                    <a:p>
                      <a:endParaRPr lang="es-MX" sz="1400" dirty="0" smtClean="0"/>
                    </a:p>
                    <a:p>
                      <a:endParaRPr lang="es-MX" sz="1400" dirty="0" smtClean="0"/>
                    </a:p>
                    <a:p>
                      <a:r>
                        <a:rPr lang="es-MX" sz="1400" dirty="0" smtClean="0"/>
                        <a:t>Denominador</a:t>
                      </a:r>
                    </a:p>
                    <a:p>
                      <a:endParaRPr lang="es-MX" sz="1400" dirty="0" smtClean="0"/>
                    </a:p>
                    <a:p>
                      <a:endParaRPr lang="es-MX" sz="1400" dirty="0" smtClean="0"/>
                    </a:p>
                    <a:p>
                      <a:endParaRPr lang="es-MX" sz="1400" dirty="0" smtClean="0"/>
                    </a:p>
                    <a:p>
                      <a:endParaRPr lang="es-E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400"/>
                    </a:p>
                  </a:txBody>
                  <a:tcPr/>
                </a:tc>
              </a:tr>
              <a:tr h="2044450">
                <a:tc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400" dirty="0" smtClean="0"/>
                        <a:t>Numerador:</a:t>
                      </a:r>
                    </a:p>
                    <a:p>
                      <a:endParaRPr lang="es-MX" sz="1400" dirty="0" smtClean="0"/>
                    </a:p>
                    <a:p>
                      <a:endParaRPr lang="es-MX" sz="1400" dirty="0" smtClean="0"/>
                    </a:p>
                    <a:p>
                      <a:endParaRPr lang="es-MX" sz="1400" dirty="0" smtClean="0"/>
                    </a:p>
                    <a:p>
                      <a:r>
                        <a:rPr lang="es-MX" sz="1400" dirty="0" smtClean="0"/>
                        <a:t>Denominador</a:t>
                      </a:r>
                    </a:p>
                    <a:p>
                      <a:endParaRPr lang="es-ES" sz="1800" dirty="0" smtClean="0"/>
                    </a:p>
                    <a:p>
                      <a:endParaRPr lang="es-MX" dirty="0" smtClean="0"/>
                    </a:p>
                    <a:p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6 CuadroTexto"/>
          <p:cNvSpPr txBox="1"/>
          <p:nvPr/>
        </p:nvSpPr>
        <p:spPr>
          <a:xfrm>
            <a:off x="3851920" y="692696"/>
            <a:ext cx="648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15x´</a:t>
            </a:r>
            <a:endParaRPr lang="es-E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09518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179512" y="332656"/>
            <a:ext cx="6552728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s-MX" sz="2800" b="1" dirty="0" smtClean="0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dobe Caslon Pro Bold" pitchFamily="18" charset="0"/>
              </a:rPr>
              <a:t>DISCREPANCIAS</a:t>
            </a:r>
            <a:endParaRPr lang="es-MX" sz="2800" b="1" dirty="0">
              <a:solidFill>
                <a:schemeClr val="tx1">
                  <a:lumMod val="50000"/>
                  <a:lumOff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dobe Caslon Pro Bold" pitchFamily="18" charset="0"/>
            </a:endParaRPr>
          </a:p>
        </p:txBody>
      </p:sp>
      <p:sp>
        <p:nvSpPr>
          <p:cNvPr id="8" name="7 Rectángulo"/>
          <p:cNvSpPr/>
          <p:nvPr/>
        </p:nvSpPr>
        <p:spPr>
          <a:xfrm>
            <a:off x="251520" y="1180986"/>
            <a:ext cx="8676456" cy="584775"/>
          </a:xfrm>
          <a:prstGeom prst="rect">
            <a:avLst/>
          </a:prstGeom>
          <a:ln>
            <a:solidFill>
              <a:schemeClr val="accent6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es-MX" sz="1600" b="1" dirty="0" smtClean="0"/>
              <a:t>5. Evaluación y Rendición de Cuentas </a:t>
            </a:r>
            <a:endParaRPr lang="es-ES" sz="1600" dirty="0" smtClean="0"/>
          </a:p>
          <a:p>
            <a:r>
              <a:rPr lang="es-MX" sz="1600" dirty="0" smtClean="0"/>
              <a:t>5.2 Indicadores </a:t>
            </a:r>
            <a:endParaRPr lang="es-ES" sz="1600" dirty="0" smtClean="0"/>
          </a:p>
        </p:txBody>
      </p:sp>
      <p:graphicFrame>
        <p:nvGraphicFramePr>
          <p:cNvPr id="6" name="5 Tabla"/>
          <p:cNvGraphicFramePr>
            <a:graphicFrameLocks noGrp="1"/>
          </p:cNvGraphicFramePr>
          <p:nvPr/>
        </p:nvGraphicFramePr>
        <p:xfrm>
          <a:off x="251520" y="1844825"/>
          <a:ext cx="8640960" cy="465505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2048"/>
                <a:gridCol w="1368152"/>
                <a:gridCol w="1872208"/>
                <a:gridCol w="3528392"/>
                <a:gridCol w="1440160"/>
              </a:tblGrid>
              <a:tr h="534702">
                <a:tc>
                  <a:txBody>
                    <a:bodyPr/>
                    <a:lstStyle/>
                    <a:p>
                      <a:r>
                        <a:rPr lang="es-MX" sz="1400" dirty="0" smtClean="0"/>
                        <a:t>N°</a:t>
                      </a:r>
                      <a:endParaRPr lang="es-E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400" dirty="0" smtClean="0"/>
                        <a:t>Tipo</a:t>
                      </a:r>
                      <a:endParaRPr lang="es-E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400" dirty="0" smtClean="0"/>
                        <a:t>Definición</a:t>
                      </a:r>
                      <a:endParaRPr lang="es-E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400" dirty="0" smtClean="0"/>
                        <a:t>Estructura</a:t>
                      </a:r>
                      <a:endParaRPr lang="es-E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400" dirty="0" smtClean="0"/>
                        <a:t>Periodicidad</a:t>
                      </a:r>
                      <a:r>
                        <a:rPr lang="es-MX" sz="1400" baseline="0" dirty="0" smtClean="0"/>
                        <a:t> de evaluación</a:t>
                      </a:r>
                      <a:endParaRPr lang="es-ES" sz="1400" dirty="0"/>
                    </a:p>
                  </a:txBody>
                  <a:tcPr/>
                </a:tc>
              </a:tr>
              <a:tr h="2075903">
                <a:tc>
                  <a:txBody>
                    <a:bodyPr/>
                    <a:lstStyle/>
                    <a:p>
                      <a:endParaRPr lang="es-E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sz="1400" dirty="0" smtClean="0"/>
                    </a:p>
                    <a:p>
                      <a:endParaRPr lang="es-MX" sz="1400" dirty="0" smtClean="0"/>
                    </a:p>
                    <a:p>
                      <a:endParaRPr lang="es-MX" sz="1400" dirty="0" smtClean="0"/>
                    </a:p>
                    <a:p>
                      <a:endParaRPr lang="es-MX" sz="1400" dirty="0" smtClean="0"/>
                    </a:p>
                    <a:p>
                      <a:endParaRPr lang="es-MX" sz="1400" dirty="0" smtClean="0"/>
                    </a:p>
                    <a:p>
                      <a:endParaRPr lang="es-MX" sz="1400" dirty="0" smtClean="0"/>
                    </a:p>
                    <a:p>
                      <a:endParaRPr lang="es-MX" sz="1400" dirty="0" smtClean="0"/>
                    </a:p>
                    <a:p>
                      <a:endParaRPr lang="es-E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400" dirty="0" smtClean="0"/>
                        <a:t>Numerador:</a:t>
                      </a:r>
                    </a:p>
                    <a:p>
                      <a:endParaRPr lang="es-MX" sz="1400" dirty="0" smtClean="0"/>
                    </a:p>
                    <a:p>
                      <a:endParaRPr lang="es-MX" sz="1400" dirty="0" smtClean="0"/>
                    </a:p>
                    <a:p>
                      <a:endParaRPr lang="es-MX" sz="1400" dirty="0" smtClean="0"/>
                    </a:p>
                    <a:p>
                      <a:r>
                        <a:rPr lang="es-MX" sz="1400" dirty="0" smtClean="0"/>
                        <a:t>Denominador</a:t>
                      </a:r>
                    </a:p>
                    <a:p>
                      <a:endParaRPr lang="es-MX" sz="1400" dirty="0" smtClean="0"/>
                    </a:p>
                    <a:p>
                      <a:endParaRPr lang="es-MX" sz="1400" dirty="0" smtClean="0"/>
                    </a:p>
                    <a:p>
                      <a:endParaRPr lang="es-MX" sz="1400" dirty="0" smtClean="0"/>
                    </a:p>
                    <a:p>
                      <a:endParaRPr lang="es-E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400"/>
                    </a:p>
                  </a:txBody>
                  <a:tcPr/>
                </a:tc>
              </a:tr>
              <a:tr h="2044450">
                <a:tc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400" dirty="0" smtClean="0"/>
                        <a:t>Numerador:</a:t>
                      </a:r>
                    </a:p>
                    <a:p>
                      <a:endParaRPr lang="es-MX" sz="1400" dirty="0" smtClean="0"/>
                    </a:p>
                    <a:p>
                      <a:endParaRPr lang="es-MX" sz="1400" dirty="0" smtClean="0"/>
                    </a:p>
                    <a:p>
                      <a:endParaRPr lang="es-MX" sz="1400" dirty="0" smtClean="0"/>
                    </a:p>
                    <a:p>
                      <a:r>
                        <a:rPr lang="es-MX" sz="1400" dirty="0" smtClean="0"/>
                        <a:t>Denominador</a:t>
                      </a:r>
                    </a:p>
                    <a:p>
                      <a:endParaRPr lang="es-ES" sz="1800" dirty="0" smtClean="0"/>
                    </a:p>
                    <a:p>
                      <a:endParaRPr lang="es-MX" dirty="0" smtClean="0"/>
                    </a:p>
                    <a:p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9518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179512" y="332656"/>
            <a:ext cx="6552728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s-MX" sz="2800" b="1" dirty="0" smtClean="0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dobe Caslon Pro Bold" pitchFamily="18" charset="0"/>
              </a:rPr>
              <a:t>DISCREPANCIAS</a:t>
            </a:r>
            <a:endParaRPr lang="es-MX" sz="2800" b="1" dirty="0">
              <a:solidFill>
                <a:schemeClr val="tx1">
                  <a:lumMod val="50000"/>
                  <a:lumOff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dobe Caslon Pro Bold" pitchFamily="18" charset="0"/>
            </a:endParaRPr>
          </a:p>
        </p:txBody>
      </p:sp>
      <p:sp>
        <p:nvSpPr>
          <p:cNvPr id="8" name="7 Rectángulo"/>
          <p:cNvSpPr/>
          <p:nvPr/>
        </p:nvSpPr>
        <p:spPr>
          <a:xfrm>
            <a:off x="251520" y="1180986"/>
            <a:ext cx="8676456" cy="584775"/>
          </a:xfrm>
          <a:prstGeom prst="rect">
            <a:avLst/>
          </a:prstGeom>
          <a:ln>
            <a:solidFill>
              <a:schemeClr val="accent6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es-MX" sz="1600" b="1" dirty="0" smtClean="0"/>
              <a:t>5. Evaluación y Rendición de Cuentas </a:t>
            </a:r>
            <a:endParaRPr lang="es-ES" sz="1600" dirty="0" smtClean="0"/>
          </a:p>
          <a:p>
            <a:r>
              <a:rPr lang="es-MX" sz="1600" dirty="0" smtClean="0"/>
              <a:t>5.2 Indicadores </a:t>
            </a:r>
            <a:endParaRPr lang="es-ES" sz="1600" dirty="0" smtClean="0"/>
          </a:p>
        </p:txBody>
      </p:sp>
      <p:graphicFrame>
        <p:nvGraphicFramePr>
          <p:cNvPr id="6" name="5 Tabla"/>
          <p:cNvGraphicFramePr>
            <a:graphicFrameLocks noGrp="1"/>
          </p:cNvGraphicFramePr>
          <p:nvPr/>
        </p:nvGraphicFramePr>
        <p:xfrm>
          <a:off x="251520" y="1844825"/>
          <a:ext cx="8640960" cy="465505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2048"/>
                <a:gridCol w="1368152"/>
                <a:gridCol w="1872208"/>
                <a:gridCol w="3528392"/>
                <a:gridCol w="1440160"/>
              </a:tblGrid>
              <a:tr h="534702">
                <a:tc>
                  <a:txBody>
                    <a:bodyPr/>
                    <a:lstStyle/>
                    <a:p>
                      <a:r>
                        <a:rPr lang="es-MX" sz="1400" dirty="0" smtClean="0"/>
                        <a:t>N°</a:t>
                      </a:r>
                      <a:endParaRPr lang="es-E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400" dirty="0" smtClean="0"/>
                        <a:t>Tipo</a:t>
                      </a:r>
                      <a:endParaRPr lang="es-E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400" dirty="0" smtClean="0"/>
                        <a:t>Definición</a:t>
                      </a:r>
                      <a:endParaRPr lang="es-E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400" dirty="0" smtClean="0"/>
                        <a:t>Estructura</a:t>
                      </a:r>
                      <a:endParaRPr lang="es-E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400" dirty="0" smtClean="0"/>
                        <a:t>Periodicidad</a:t>
                      </a:r>
                      <a:r>
                        <a:rPr lang="es-MX" sz="1400" baseline="0" dirty="0" smtClean="0"/>
                        <a:t> de evaluación</a:t>
                      </a:r>
                      <a:endParaRPr lang="es-ES" sz="1400" dirty="0"/>
                    </a:p>
                  </a:txBody>
                  <a:tcPr/>
                </a:tc>
              </a:tr>
              <a:tr h="2075903">
                <a:tc>
                  <a:txBody>
                    <a:bodyPr/>
                    <a:lstStyle/>
                    <a:p>
                      <a:endParaRPr lang="es-E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sz="1400" dirty="0" smtClean="0"/>
                    </a:p>
                    <a:p>
                      <a:endParaRPr lang="es-MX" sz="1400" dirty="0" smtClean="0"/>
                    </a:p>
                    <a:p>
                      <a:endParaRPr lang="es-MX" sz="1400" dirty="0" smtClean="0"/>
                    </a:p>
                    <a:p>
                      <a:endParaRPr lang="es-MX" sz="1400" dirty="0" smtClean="0"/>
                    </a:p>
                    <a:p>
                      <a:endParaRPr lang="es-MX" sz="1400" dirty="0" smtClean="0"/>
                    </a:p>
                    <a:p>
                      <a:endParaRPr lang="es-MX" sz="1400" dirty="0" smtClean="0"/>
                    </a:p>
                    <a:p>
                      <a:endParaRPr lang="es-MX" sz="1400" dirty="0" smtClean="0"/>
                    </a:p>
                    <a:p>
                      <a:endParaRPr lang="es-E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400" dirty="0" smtClean="0"/>
                        <a:t>Numerador:</a:t>
                      </a:r>
                    </a:p>
                    <a:p>
                      <a:endParaRPr lang="es-MX" sz="1400" dirty="0" smtClean="0"/>
                    </a:p>
                    <a:p>
                      <a:endParaRPr lang="es-MX" sz="1400" dirty="0" smtClean="0"/>
                    </a:p>
                    <a:p>
                      <a:endParaRPr lang="es-MX" sz="1400" dirty="0" smtClean="0"/>
                    </a:p>
                    <a:p>
                      <a:r>
                        <a:rPr lang="es-MX" sz="1400" dirty="0" smtClean="0"/>
                        <a:t>Denominador</a:t>
                      </a:r>
                    </a:p>
                    <a:p>
                      <a:endParaRPr lang="es-MX" sz="1400" dirty="0" smtClean="0"/>
                    </a:p>
                    <a:p>
                      <a:endParaRPr lang="es-MX" sz="1400" dirty="0" smtClean="0"/>
                    </a:p>
                    <a:p>
                      <a:endParaRPr lang="es-MX" sz="1400" dirty="0" smtClean="0"/>
                    </a:p>
                    <a:p>
                      <a:endParaRPr lang="es-E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400"/>
                    </a:p>
                  </a:txBody>
                  <a:tcPr/>
                </a:tc>
              </a:tr>
              <a:tr h="2044450">
                <a:tc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400" dirty="0" smtClean="0"/>
                        <a:t>Numerador:</a:t>
                      </a:r>
                    </a:p>
                    <a:p>
                      <a:endParaRPr lang="es-MX" sz="1400" dirty="0" smtClean="0"/>
                    </a:p>
                    <a:p>
                      <a:endParaRPr lang="es-MX" sz="1400" dirty="0" smtClean="0"/>
                    </a:p>
                    <a:p>
                      <a:endParaRPr lang="es-MX" sz="1400" dirty="0" smtClean="0"/>
                    </a:p>
                    <a:p>
                      <a:r>
                        <a:rPr lang="es-MX" sz="1400" dirty="0" smtClean="0"/>
                        <a:t>Denominador</a:t>
                      </a:r>
                    </a:p>
                    <a:p>
                      <a:endParaRPr lang="es-ES" sz="1800" dirty="0" smtClean="0"/>
                    </a:p>
                    <a:p>
                      <a:endParaRPr lang="es-MX" dirty="0" smtClean="0"/>
                    </a:p>
                    <a:p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9518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179512" y="332656"/>
            <a:ext cx="6552728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s-MX" sz="2800" b="1" dirty="0" smtClean="0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dobe Caslon Pro Bold" pitchFamily="18" charset="0"/>
              </a:rPr>
              <a:t>DISCREPANCIAS</a:t>
            </a:r>
            <a:endParaRPr lang="es-MX" sz="2800" b="1" dirty="0">
              <a:solidFill>
                <a:schemeClr val="tx1">
                  <a:lumMod val="50000"/>
                  <a:lumOff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dobe Caslon Pro Bold" pitchFamily="18" charset="0"/>
            </a:endParaRPr>
          </a:p>
        </p:txBody>
      </p:sp>
      <p:sp>
        <p:nvSpPr>
          <p:cNvPr id="8" name="7 Rectángulo"/>
          <p:cNvSpPr/>
          <p:nvPr/>
        </p:nvSpPr>
        <p:spPr>
          <a:xfrm>
            <a:off x="251520" y="1180986"/>
            <a:ext cx="8676456" cy="584775"/>
          </a:xfrm>
          <a:prstGeom prst="rect">
            <a:avLst/>
          </a:prstGeom>
          <a:ln>
            <a:solidFill>
              <a:schemeClr val="accent6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es-MX" sz="1600" b="1" dirty="0" smtClean="0"/>
              <a:t>5. Evaluación y Rendición de Cuentas </a:t>
            </a:r>
            <a:endParaRPr lang="es-ES" sz="1600" dirty="0" smtClean="0"/>
          </a:p>
          <a:p>
            <a:r>
              <a:rPr lang="es-MX" sz="1600" dirty="0" smtClean="0"/>
              <a:t>5.2 Indicadores </a:t>
            </a:r>
            <a:endParaRPr lang="es-ES" sz="1600" dirty="0" smtClean="0"/>
          </a:p>
        </p:txBody>
      </p:sp>
      <p:graphicFrame>
        <p:nvGraphicFramePr>
          <p:cNvPr id="6" name="5 Tabla"/>
          <p:cNvGraphicFramePr>
            <a:graphicFrameLocks noGrp="1"/>
          </p:cNvGraphicFramePr>
          <p:nvPr/>
        </p:nvGraphicFramePr>
        <p:xfrm>
          <a:off x="251520" y="1844825"/>
          <a:ext cx="8640960" cy="465505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2048"/>
                <a:gridCol w="1368152"/>
                <a:gridCol w="1872208"/>
                <a:gridCol w="3528392"/>
                <a:gridCol w="1440160"/>
              </a:tblGrid>
              <a:tr h="534702">
                <a:tc>
                  <a:txBody>
                    <a:bodyPr/>
                    <a:lstStyle/>
                    <a:p>
                      <a:r>
                        <a:rPr lang="es-MX" sz="1400" dirty="0" smtClean="0"/>
                        <a:t>N°</a:t>
                      </a:r>
                      <a:endParaRPr lang="es-E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400" dirty="0" smtClean="0"/>
                        <a:t>Tipo</a:t>
                      </a:r>
                      <a:endParaRPr lang="es-E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400" dirty="0" smtClean="0"/>
                        <a:t>Definición</a:t>
                      </a:r>
                      <a:endParaRPr lang="es-E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400" dirty="0" smtClean="0"/>
                        <a:t>Estructura</a:t>
                      </a:r>
                      <a:endParaRPr lang="es-E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400" dirty="0" smtClean="0"/>
                        <a:t>Periodicidad</a:t>
                      </a:r>
                      <a:r>
                        <a:rPr lang="es-MX" sz="1400" baseline="0" dirty="0" smtClean="0"/>
                        <a:t> de evaluación</a:t>
                      </a:r>
                      <a:endParaRPr lang="es-ES" sz="1400" dirty="0"/>
                    </a:p>
                  </a:txBody>
                  <a:tcPr/>
                </a:tc>
              </a:tr>
              <a:tr h="2075903">
                <a:tc>
                  <a:txBody>
                    <a:bodyPr/>
                    <a:lstStyle/>
                    <a:p>
                      <a:endParaRPr lang="es-E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sz="1400" dirty="0" smtClean="0"/>
                    </a:p>
                    <a:p>
                      <a:endParaRPr lang="es-MX" sz="1400" dirty="0" smtClean="0"/>
                    </a:p>
                    <a:p>
                      <a:endParaRPr lang="es-MX" sz="1400" dirty="0" smtClean="0"/>
                    </a:p>
                    <a:p>
                      <a:endParaRPr lang="es-MX" sz="1400" dirty="0" smtClean="0"/>
                    </a:p>
                    <a:p>
                      <a:endParaRPr lang="es-MX" sz="1400" dirty="0" smtClean="0"/>
                    </a:p>
                    <a:p>
                      <a:endParaRPr lang="es-MX" sz="1400" dirty="0" smtClean="0"/>
                    </a:p>
                    <a:p>
                      <a:endParaRPr lang="es-MX" sz="1400" dirty="0" smtClean="0"/>
                    </a:p>
                    <a:p>
                      <a:endParaRPr lang="es-E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400" dirty="0" smtClean="0"/>
                        <a:t>Numerador:</a:t>
                      </a:r>
                    </a:p>
                    <a:p>
                      <a:endParaRPr lang="es-MX" sz="1400" dirty="0" smtClean="0"/>
                    </a:p>
                    <a:p>
                      <a:endParaRPr lang="es-MX" sz="1400" dirty="0" smtClean="0"/>
                    </a:p>
                    <a:p>
                      <a:endParaRPr lang="es-MX" sz="1400" dirty="0" smtClean="0"/>
                    </a:p>
                    <a:p>
                      <a:r>
                        <a:rPr lang="es-MX" sz="1400" dirty="0" smtClean="0"/>
                        <a:t>Denominador</a:t>
                      </a:r>
                    </a:p>
                    <a:p>
                      <a:endParaRPr lang="es-MX" sz="1400" dirty="0" smtClean="0"/>
                    </a:p>
                    <a:p>
                      <a:endParaRPr lang="es-MX" sz="1400" dirty="0" smtClean="0"/>
                    </a:p>
                    <a:p>
                      <a:endParaRPr lang="es-MX" sz="1400" dirty="0" smtClean="0"/>
                    </a:p>
                    <a:p>
                      <a:endParaRPr lang="es-E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400"/>
                    </a:p>
                  </a:txBody>
                  <a:tcPr/>
                </a:tc>
              </a:tr>
              <a:tr h="2044450">
                <a:tc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400" dirty="0" smtClean="0"/>
                        <a:t>Numerador:</a:t>
                      </a:r>
                    </a:p>
                    <a:p>
                      <a:endParaRPr lang="es-MX" sz="1400" dirty="0" smtClean="0"/>
                    </a:p>
                    <a:p>
                      <a:endParaRPr lang="es-MX" sz="1400" dirty="0" smtClean="0"/>
                    </a:p>
                    <a:p>
                      <a:endParaRPr lang="es-MX" sz="1400" dirty="0" smtClean="0"/>
                    </a:p>
                    <a:p>
                      <a:r>
                        <a:rPr lang="es-MX" sz="1400" dirty="0" smtClean="0"/>
                        <a:t>Denominador</a:t>
                      </a:r>
                    </a:p>
                    <a:p>
                      <a:endParaRPr lang="es-ES" sz="1800" dirty="0" smtClean="0"/>
                    </a:p>
                    <a:p>
                      <a:endParaRPr lang="es-MX" dirty="0" smtClean="0"/>
                    </a:p>
                    <a:p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9518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179512" y="332656"/>
            <a:ext cx="6552728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s-MX" sz="2800" b="1" dirty="0" smtClean="0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dobe Caslon Pro Bold" pitchFamily="18" charset="0"/>
              </a:rPr>
              <a:t>DISCREPANCIAS</a:t>
            </a:r>
            <a:endParaRPr lang="es-MX" sz="2800" b="1" dirty="0">
              <a:solidFill>
                <a:schemeClr val="tx1">
                  <a:lumMod val="50000"/>
                  <a:lumOff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dobe Caslon Pro Bold" pitchFamily="18" charset="0"/>
            </a:endParaRPr>
          </a:p>
        </p:txBody>
      </p:sp>
      <p:sp>
        <p:nvSpPr>
          <p:cNvPr id="8" name="7 Rectángulo"/>
          <p:cNvSpPr/>
          <p:nvPr/>
        </p:nvSpPr>
        <p:spPr>
          <a:xfrm>
            <a:off x="251520" y="1180986"/>
            <a:ext cx="8676456" cy="584775"/>
          </a:xfrm>
          <a:prstGeom prst="rect">
            <a:avLst/>
          </a:prstGeom>
          <a:ln>
            <a:solidFill>
              <a:schemeClr val="accent6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es-MX" sz="1600" b="1" dirty="0" smtClean="0"/>
              <a:t>5. Evaluación y Rendición de Cuentas </a:t>
            </a:r>
            <a:endParaRPr lang="es-ES" sz="1600" dirty="0" smtClean="0"/>
          </a:p>
          <a:p>
            <a:r>
              <a:rPr lang="es-MX" sz="1600" dirty="0" smtClean="0"/>
              <a:t>5.2 Indicadores </a:t>
            </a:r>
            <a:endParaRPr lang="es-ES" sz="1600" dirty="0" smtClean="0"/>
          </a:p>
        </p:txBody>
      </p:sp>
      <p:graphicFrame>
        <p:nvGraphicFramePr>
          <p:cNvPr id="6" name="5 Tabla"/>
          <p:cNvGraphicFramePr>
            <a:graphicFrameLocks noGrp="1"/>
          </p:cNvGraphicFramePr>
          <p:nvPr/>
        </p:nvGraphicFramePr>
        <p:xfrm>
          <a:off x="251520" y="1844825"/>
          <a:ext cx="8640960" cy="465505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2048"/>
                <a:gridCol w="1368152"/>
                <a:gridCol w="1872208"/>
                <a:gridCol w="3528392"/>
                <a:gridCol w="1440160"/>
              </a:tblGrid>
              <a:tr h="534702">
                <a:tc>
                  <a:txBody>
                    <a:bodyPr/>
                    <a:lstStyle/>
                    <a:p>
                      <a:r>
                        <a:rPr lang="es-MX" sz="1400" dirty="0" smtClean="0"/>
                        <a:t>N°</a:t>
                      </a:r>
                      <a:endParaRPr lang="es-E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400" dirty="0" smtClean="0"/>
                        <a:t>Tipo</a:t>
                      </a:r>
                      <a:endParaRPr lang="es-E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400" dirty="0" smtClean="0"/>
                        <a:t>Definición</a:t>
                      </a:r>
                      <a:endParaRPr lang="es-E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400" dirty="0" smtClean="0"/>
                        <a:t>Estructura</a:t>
                      </a:r>
                      <a:endParaRPr lang="es-E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400" dirty="0" smtClean="0"/>
                        <a:t>Periodicidad</a:t>
                      </a:r>
                      <a:r>
                        <a:rPr lang="es-MX" sz="1400" baseline="0" dirty="0" smtClean="0"/>
                        <a:t> de evaluación</a:t>
                      </a:r>
                      <a:endParaRPr lang="es-ES" sz="1400" dirty="0"/>
                    </a:p>
                  </a:txBody>
                  <a:tcPr/>
                </a:tc>
              </a:tr>
              <a:tr h="2075903">
                <a:tc>
                  <a:txBody>
                    <a:bodyPr/>
                    <a:lstStyle/>
                    <a:p>
                      <a:endParaRPr lang="es-E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sz="1400" dirty="0" smtClean="0"/>
                    </a:p>
                    <a:p>
                      <a:endParaRPr lang="es-MX" sz="1400" dirty="0" smtClean="0"/>
                    </a:p>
                    <a:p>
                      <a:endParaRPr lang="es-MX" sz="1400" dirty="0" smtClean="0"/>
                    </a:p>
                    <a:p>
                      <a:endParaRPr lang="es-MX" sz="1400" dirty="0" smtClean="0"/>
                    </a:p>
                    <a:p>
                      <a:endParaRPr lang="es-MX" sz="1400" dirty="0" smtClean="0"/>
                    </a:p>
                    <a:p>
                      <a:endParaRPr lang="es-MX" sz="1400" dirty="0" smtClean="0"/>
                    </a:p>
                    <a:p>
                      <a:endParaRPr lang="es-MX" sz="1400" dirty="0" smtClean="0"/>
                    </a:p>
                    <a:p>
                      <a:endParaRPr lang="es-E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400" dirty="0" smtClean="0"/>
                        <a:t>Numerador:</a:t>
                      </a:r>
                    </a:p>
                    <a:p>
                      <a:endParaRPr lang="es-MX" sz="1400" dirty="0" smtClean="0"/>
                    </a:p>
                    <a:p>
                      <a:endParaRPr lang="es-MX" sz="1400" dirty="0" smtClean="0"/>
                    </a:p>
                    <a:p>
                      <a:endParaRPr lang="es-MX" sz="1400" dirty="0" smtClean="0"/>
                    </a:p>
                    <a:p>
                      <a:r>
                        <a:rPr lang="es-MX" sz="1400" dirty="0" smtClean="0"/>
                        <a:t>Denominador</a:t>
                      </a:r>
                    </a:p>
                    <a:p>
                      <a:endParaRPr lang="es-MX" sz="1400" dirty="0" smtClean="0"/>
                    </a:p>
                    <a:p>
                      <a:endParaRPr lang="es-MX" sz="1400" dirty="0" smtClean="0"/>
                    </a:p>
                    <a:p>
                      <a:endParaRPr lang="es-MX" sz="1400" dirty="0" smtClean="0"/>
                    </a:p>
                    <a:p>
                      <a:endParaRPr lang="es-E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400"/>
                    </a:p>
                  </a:txBody>
                  <a:tcPr/>
                </a:tc>
              </a:tr>
              <a:tr h="2044450">
                <a:tc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400" dirty="0" smtClean="0"/>
                        <a:t>Numerador:</a:t>
                      </a:r>
                    </a:p>
                    <a:p>
                      <a:endParaRPr lang="es-MX" sz="1400" dirty="0" smtClean="0"/>
                    </a:p>
                    <a:p>
                      <a:endParaRPr lang="es-MX" sz="1400" dirty="0" smtClean="0"/>
                    </a:p>
                    <a:p>
                      <a:endParaRPr lang="es-MX" sz="1400" dirty="0" smtClean="0"/>
                    </a:p>
                    <a:p>
                      <a:r>
                        <a:rPr lang="es-MX" sz="1400" dirty="0" smtClean="0"/>
                        <a:t>Denominador</a:t>
                      </a:r>
                    </a:p>
                    <a:p>
                      <a:endParaRPr lang="es-ES" sz="1800" dirty="0" smtClean="0"/>
                    </a:p>
                    <a:p>
                      <a:endParaRPr lang="es-MX" dirty="0" smtClean="0"/>
                    </a:p>
                    <a:p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9518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179512" y="332656"/>
            <a:ext cx="6552728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s-MX" sz="2800" b="1" dirty="0" smtClean="0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dobe Caslon Pro Bold" pitchFamily="18" charset="0"/>
              </a:rPr>
              <a:t>DISCREPANCIAS</a:t>
            </a:r>
            <a:endParaRPr lang="es-MX" sz="2800" b="1" dirty="0">
              <a:solidFill>
                <a:schemeClr val="tx1">
                  <a:lumMod val="50000"/>
                  <a:lumOff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dobe Caslon Pro Bold" pitchFamily="18" charset="0"/>
            </a:endParaRPr>
          </a:p>
        </p:txBody>
      </p:sp>
      <p:sp>
        <p:nvSpPr>
          <p:cNvPr id="8" name="7 Rectángulo"/>
          <p:cNvSpPr/>
          <p:nvPr/>
        </p:nvSpPr>
        <p:spPr>
          <a:xfrm>
            <a:off x="251520" y="1180986"/>
            <a:ext cx="8676456" cy="646331"/>
          </a:xfrm>
          <a:prstGeom prst="rect">
            <a:avLst/>
          </a:prstGeom>
          <a:ln>
            <a:solidFill>
              <a:schemeClr val="accent6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es-MX" b="1" dirty="0" smtClean="0"/>
              <a:t>5. Evaluación y Rendición de Cuentas </a:t>
            </a:r>
            <a:endParaRPr lang="es-ES" dirty="0" smtClean="0"/>
          </a:p>
          <a:p>
            <a:r>
              <a:rPr lang="es-MX" dirty="0" smtClean="0"/>
              <a:t>5.3 Sistema de monitoreo y seguimiento </a:t>
            </a:r>
            <a:endParaRPr lang="es-ES" dirty="0" smtClean="0"/>
          </a:p>
        </p:txBody>
      </p:sp>
      <p:sp>
        <p:nvSpPr>
          <p:cNvPr id="9" name="8 Rectángulo"/>
          <p:cNvSpPr/>
          <p:nvPr/>
        </p:nvSpPr>
        <p:spPr>
          <a:xfrm>
            <a:off x="251520" y="2060848"/>
            <a:ext cx="8640960" cy="4504972"/>
          </a:xfrm>
          <a:prstGeom prst="rect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" name="4 CuadroTexto"/>
          <p:cNvSpPr txBox="1"/>
          <p:nvPr/>
        </p:nvSpPr>
        <p:spPr>
          <a:xfrm>
            <a:off x="3851920" y="692696"/>
            <a:ext cx="648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5x´</a:t>
            </a:r>
            <a:endParaRPr lang="es-E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09518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179512" y="332656"/>
            <a:ext cx="6552728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s-MX" sz="2800" b="1" dirty="0" smtClean="0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dobe Caslon Pro Bold" pitchFamily="18" charset="0"/>
              </a:rPr>
              <a:t>DISCREPANCIAS</a:t>
            </a:r>
            <a:endParaRPr lang="es-MX" sz="2800" b="1" dirty="0">
              <a:solidFill>
                <a:schemeClr val="tx1">
                  <a:lumMod val="50000"/>
                  <a:lumOff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dobe Caslon Pro Bold" pitchFamily="18" charset="0"/>
            </a:endParaRPr>
          </a:p>
        </p:txBody>
      </p:sp>
      <p:sp>
        <p:nvSpPr>
          <p:cNvPr id="8" name="7 Rectángulo"/>
          <p:cNvSpPr/>
          <p:nvPr/>
        </p:nvSpPr>
        <p:spPr>
          <a:xfrm>
            <a:off x="251520" y="1180986"/>
            <a:ext cx="8676456" cy="646331"/>
          </a:xfrm>
          <a:prstGeom prst="rect">
            <a:avLst/>
          </a:prstGeom>
          <a:ln>
            <a:solidFill>
              <a:schemeClr val="accent6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es-MX" b="1" dirty="0" smtClean="0"/>
              <a:t>5. Evaluación y Rendición de Cuentas </a:t>
            </a:r>
            <a:endParaRPr lang="es-ES" dirty="0" smtClean="0"/>
          </a:p>
          <a:p>
            <a:r>
              <a:rPr lang="es-MX" dirty="0" smtClean="0"/>
              <a:t>5.4 Evaluación de resultados </a:t>
            </a:r>
            <a:endParaRPr lang="es-ES" dirty="0" smtClean="0"/>
          </a:p>
        </p:txBody>
      </p:sp>
      <p:sp>
        <p:nvSpPr>
          <p:cNvPr id="9" name="8 Rectángulo"/>
          <p:cNvSpPr/>
          <p:nvPr/>
        </p:nvSpPr>
        <p:spPr>
          <a:xfrm>
            <a:off x="251520" y="1988840"/>
            <a:ext cx="8640960" cy="4576980"/>
          </a:xfrm>
          <a:prstGeom prst="rect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" name="4 CuadroTexto"/>
          <p:cNvSpPr txBox="1"/>
          <p:nvPr/>
        </p:nvSpPr>
        <p:spPr>
          <a:xfrm>
            <a:off x="3851920" y="692696"/>
            <a:ext cx="648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5x´</a:t>
            </a:r>
            <a:endParaRPr lang="es-E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09518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179512" y="332656"/>
            <a:ext cx="6552728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s-MX" sz="2800" b="1" dirty="0" smtClean="0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dobe Caslon Pro Bold" pitchFamily="18" charset="0"/>
              </a:rPr>
              <a:t>EQUIPOS DE TRABAJO</a:t>
            </a:r>
            <a:endParaRPr lang="es-MX" sz="2800" b="1" dirty="0">
              <a:solidFill>
                <a:schemeClr val="tx1">
                  <a:lumMod val="50000"/>
                  <a:lumOff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dobe Caslon Pro Bold" pitchFamily="18" charset="0"/>
            </a:endParaRPr>
          </a:p>
        </p:txBody>
      </p:sp>
      <p:sp>
        <p:nvSpPr>
          <p:cNvPr id="11" name="10 CuadroTexto"/>
          <p:cNvSpPr txBox="1"/>
          <p:nvPr/>
        </p:nvSpPr>
        <p:spPr>
          <a:xfrm>
            <a:off x="323528" y="1196752"/>
            <a:ext cx="849694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b="1" dirty="0" smtClean="0"/>
              <a:t>Reglas del Taller :</a:t>
            </a:r>
          </a:p>
          <a:p>
            <a:pPr marL="342900" indent="-342900"/>
            <a:r>
              <a:rPr lang="es-MX" sz="2400" dirty="0" smtClean="0"/>
              <a:t>5. Temas y tiempo determinado:</a:t>
            </a:r>
          </a:p>
        </p:txBody>
      </p:sp>
      <p:sp>
        <p:nvSpPr>
          <p:cNvPr id="6" name="5 CuadroTexto"/>
          <p:cNvSpPr txBox="1"/>
          <p:nvPr/>
        </p:nvSpPr>
        <p:spPr>
          <a:xfrm>
            <a:off x="323528" y="3299500"/>
            <a:ext cx="8496944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/>
            <a:endParaRPr lang="es-MX" sz="2400" dirty="0" smtClean="0"/>
          </a:p>
          <a:p>
            <a:pPr marL="342900" indent="-342900">
              <a:buFont typeface="Arial" pitchFamily="34" charset="0"/>
              <a:buChar char="•"/>
            </a:pPr>
            <a:r>
              <a:rPr lang="es-MX" sz="2400" dirty="0" smtClean="0"/>
              <a:t>Evaluación y Rendición de Cuentas………………………30x´</a:t>
            </a:r>
          </a:p>
          <a:p>
            <a:pPr marL="800100" lvl="1" indent="-342900">
              <a:buFont typeface="Arial" pitchFamily="34" charset="0"/>
              <a:buChar char="•"/>
            </a:pPr>
            <a:r>
              <a:rPr lang="es-MX" sz="1600" dirty="0" smtClean="0"/>
              <a:t>Metas anuales (5x´)</a:t>
            </a:r>
          </a:p>
          <a:p>
            <a:pPr marL="800100" lvl="1" indent="-342900">
              <a:buFont typeface="Arial" pitchFamily="34" charset="0"/>
              <a:buChar char="•"/>
            </a:pPr>
            <a:r>
              <a:rPr lang="es-MX" sz="1600" dirty="0" smtClean="0"/>
              <a:t>Indicadores (15x´)</a:t>
            </a:r>
          </a:p>
          <a:p>
            <a:pPr marL="800100" lvl="1" indent="-342900">
              <a:buFont typeface="Arial" pitchFamily="34" charset="0"/>
              <a:buChar char="•"/>
            </a:pPr>
            <a:r>
              <a:rPr lang="es-MX" sz="1600" dirty="0" smtClean="0"/>
              <a:t>Sistema de monitoreo y seguimiento (5x´)</a:t>
            </a:r>
          </a:p>
          <a:p>
            <a:pPr marL="800100" lvl="1" indent="-342900">
              <a:buFont typeface="Arial" pitchFamily="34" charset="0"/>
              <a:buChar char="•"/>
            </a:pPr>
            <a:r>
              <a:rPr lang="es-MX" sz="1600" dirty="0" smtClean="0"/>
              <a:t>Evaluación de resultados (5x´)</a:t>
            </a:r>
          </a:p>
        </p:txBody>
      </p:sp>
      <p:sp>
        <p:nvSpPr>
          <p:cNvPr id="9" name="8 CuadroTexto"/>
          <p:cNvSpPr txBox="1"/>
          <p:nvPr/>
        </p:nvSpPr>
        <p:spPr>
          <a:xfrm>
            <a:off x="323528" y="2321585"/>
            <a:ext cx="849694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/>
            <a:endParaRPr lang="es-MX" sz="2400" dirty="0" smtClean="0"/>
          </a:p>
          <a:p>
            <a:pPr marL="342900" indent="-342900">
              <a:buFont typeface="Arial" pitchFamily="34" charset="0"/>
              <a:buChar char="•"/>
            </a:pPr>
            <a:r>
              <a:rPr lang="es-MX" sz="2400" dirty="0" smtClean="0"/>
              <a:t>Estrategia de Implantación Operativa..…….…………..5x´</a:t>
            </a:r>
          </a:p>
          <a:p>
            <a:pPr marL="800100" lvl="1" indent="-342900">
              <a:buFont typeface="Arial" pitchFamily="34" charset="0"/>
              <a:buChar char="•"/>
            </a:pPr>
            <a:r>
              <a:rPr lang="es-MX" sz="1600" dirty="0" smtClean="0"/>
              <a:t>Estructura y niveles de responsabilidad (5x´)</a:t>
            </a:r>
          </a:p>
        </p:txBody>
      </p:sp>
      <p:sp>
        <p:nvSpPr>
          <p:cNvPr id="8" name="7 CuadroTexto"/>
          <p:cNvSpPr txBox="1"/>
          <p:nvPr/>
        </p:nvSpPr>
        <p:spPr>
          <a:xfrm>
            <a:off x="6804248" y="5301208"/>
            <a:ext cx="9361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35x´</a:t>
            </a:r>
            <a:endParaRPr lang="es-ES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9 CuadroTexto"/>
          <p:cNvSpPr txBox="1"/>
          <p:nvPr/>
        </p:nvSpPr>
        <p:spPr>
          <a:xfrm>
            <a:off x="6804248" y="6309320"/>
            <a:ext cx="16561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100x´= 1.40x´</a:t>
            </a:r>
            <a:endParaRPr lang="es-ES" sz="2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09518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Rectángulo"/>
          <p:cNvSpPr/>
          <p:nvPr/>
        </p:nvSpPr>
        <p:spPr>
          <a:xfrm>
            <a:off x="0" y="3429000"/>
            <a:ext cx="9144000" cy="3429000"/>
          </a:xfrm>
          <a:prstGeom prst="rect">
            <a:avLst/>
          </a:prstGeom>
          <a:solidFill>
            <a:srgbClr val="8080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pic>
        <p:nvPicPr>
          <p:cNvPr id="9" name="8 Imagen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32960" y="0"/>
            <a:ext cx="3277721" cy="3429000"/>
          </a:xfrm>
          <a:prstGeom prst="rect">
            <a:avLst/>
          </a:prstGeom>
        </p:spPr>
      </p:pic>
      <p:sp>
        <p:nvSpPr>
          <p:cNvPr id="10" name="9 CuadroTexto"/>
          <p:cNvSpPr txBox="1"/>
          <p:nvPr/>
        </p:nvSpPr>
        <p:spPr>
          <a:xfrm>
            <a:off x="3270409" y="4149080"/>
            <a:ext cx="260282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MX" sz="3200" b="1" dirty="0" smtClean="0">
                <a:solidFill>
                  <a:schemeClr val="bg1"/>
                </a:solidFill>
                <a:latin typeface="Trajan Pro" pitchFamily="18" charset="0"/>
                <a:cs typeface="Times New Roman" pitchFamily="18" charset="0"/>
              </a:rPr>
              <a:t>G R A C I A S</a:t>
            </a:r>
            <a:endParaRPr lang="es-MX" sz="3200" b="1" dirty="0">
              <a:solidFill>
                <a:schemeClr val="bg1"/>
              </a:solidFill>
              <a:latin typeface="Trajan Pro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0365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179512" y="332656"/>
            <a:ext cx="6552728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s-MX" sz="2800" b="1" dirty="0" smtClean="0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dobe Caslon Pro Bold" pitchFamily="18" charset="0"/>
              </a:rPr>
              <a:t>EQUIPOS DE TRABAJO</a:t>
            </a:r>
            <a:endParaRPr lang="es-MX" sz="2800" b="1" dirty="0">
              <a:solidFill>
                <a:schemeClr val="tx1">
                  <a:lumMod val="50000"/>
                  <a:lumOff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dobe Caslon Pro Bold" pitchFamily="18" charset="0"/>
            </a:endParaRPr>
          </a:p>
        </p:txBody>
      </p:sp>
      <p:sp>
        <p:nvSpPr>
          <p:cNvPr id="8" name="7 Rectángulo"/>
          <p:cNvSpPr/>
          <p:nvPr/>
        </p:nvSpPr>
        <p:spPr>
          <a:xfrm>
            <a:off x="683568" y="1268760"/>
            <a:ext cx="3096344" cy="369332"/>
          </a:xfrm>
          <a:prstGeom prst="rect">
            <a:avLst/>
          </a:prstGeom>
          <a:ln>
            <a:solidFill>
              <a:schemeClr val="accent6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s-MX" b="1" dirty="0" smtClean="0"/>
              <a:t>SIMILITUDES</a:t>
            </a:r>
            <a:endParaRPr lang="es-ES" dirty="0"/>
          </a:p>
        </p:txBody>
      </p:sp>
      <p:sp>
        <p:nvSpPr>
          <p:cNvPr id="9" name="8 Rectángulo"/>
          <p:cNvSpPr/>
          <p:nvPr/>
        </p:nvSpPr>
        <p:spPr>
          <a:xfrm>
            <a:off x="251520" y="1844824"/>
            <a:ext cx="4104456" cy="4176464"/>
          </a:xfrm>
          <a:prstGeom prst="rect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" name="4 Rectángulo"/>
          <p:cNvSpPr/>
          <p:nvPr/>
        </p:nvSpPr>
        <p:spPr>
          <a:xfrm>
            <a:off x="5364088" y="1268760"/>
            <a:ext cx="3096344" cy="369332"/>
          </a:xfrm>
          <a:prstGeom prst="rect">
            <a:avLst/>
          </a:prstGeom>
          <a:ln>
            <a:solidFill>
              <a:schemeClr val="accent6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s-MX" b="1" dirty="0" smtClean="0"/>
              <a:t>DISCREPANCIA</a:t>
            </a:r>
            <a:endParaRPr lang="es-ES" dirty="0"/>
          </a:p>
        </p:txBody>
      </p:sp>
      <p:sp>
        <p:nvSpPr>
          <p:cNvPr id="6" name="5 Rectángulo"/>
          <p:cNvSpPr/>
          <p:nvPr/>
        </p:nvSpPr>
        <p:spPr>
          <a:xfrm>
            <a:off x="4860032" y="1844824"/>
            <a:ext cx="4104456" cy="4176464"/>
          </a:xfrm>
          <a:prstGeom prst="rect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7" name="6 Rectángulo"/>
          <p:cNvSpPr/>
          <p:nvPr/>
        </p:nvSpPr>
        <p:spPr>
          <a:xfrm>
            <a:off x="323528" y="1916832"/>
            <a:ext cx="884922" cy="369332"/>
          </a:xfrm>
          <a:prstGeom prst="rect">
            <a:avLst/>
          </a:prstGeom>
          <a:ln>
            <a:solidFill>
              <a:schemeClr val="accent6">
                <a:lumMod val="75000"/>
              </a:schemeClr>
            </a:solidFill>
          </a:ln>
        </p:spPr>
        <p:txBody>
          <a:bodyPr wrap="none">
            <a:spAutoFit/>
          </a:bodyPr>
          <a:lstStyle/>
          <a:p>
            <a:pPr algn="ctr"/>
            <a:r>
              <a:rPr lang="es-MX" b="1" dirty="0" smtClean="0"/>
              <a:t>PAÍSES:</a:t>
            </a:r>
            <a:endParaRPr lang="es-ES" dirty="0"/>
          </a:p>
        </p:txBody>
      </p:sp>
      <p:sp>
        <p:nvSpPr>
          <p:cNvPr id="10" name="9 Rectángulo"/>
          <p:cNvSpPr/>
          <p:nvPr/>
        </p:nvSpPr>
        <p:spPr>
          <a:xfrm>
            <a:off x="4932040" y="1916832"/>
            <a:ext cx="884922" cy="369332"/>
          </a:xfrm>
          <a:prstGeom prst="rect">
            <a:avLst/>
          </a:prstGeom>
          <a:ln>
            <a:solidFill>
              <a:schemeClr val="accent6">
                <a:lumMod val="75000"/>
              </a:schemeClr>
            </a:solidFill>
          </a:ln>
        </p:spPr>
        <p:txBody>
          <a:bodyPr wrap="none">
            <a:spAutoFit/>
          </a:bodyPr>
          <a:lstStyle/>
          <a:p>
            <a:pPr algn="ctr"/>
            <a:r>
              <a:rPr lang="es-MX" b="1" dirty="0" smtClean="0"/>
              <a:t>PAÍSES: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409518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179512" y="332656"/>
            <a:ext cx="6552728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s-MX" sz="2800" b="1" dirty="0" smtClean="0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dobe Caslon Pro Bold" pitchFamily="18" charset="0"/>
              </a:rPr>
              <a:t>SIMILITUDES</a:t>
            </a:r>
            <a:endParaRPr lang="es-MX" sz="2800" b="1" dirty="0">
              <a:solidFill>
                <a:schemeClr val="tx1">
                  <a:lumMod val="50000"/>
                  <a:lumOff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dobe Caslon Pro Bold" pitchFamily="18" charset="0"/>
            </a:endParaRPr>
          </a:p>
        </p:txBody>
      </p:sp>
      <p:sp>
        <p:nvSpPr>
          <p:cNvPr id="8" name="7 Rectángulo"/>
          <p:cNvSpPr/>
          <p:nvPr/>
        </p:nvSpPr>
        <p:spPr>
          <a:xfrm>
            <a:off x="251520" y="1268760"/>
            <a:ext cx="8676456" cy="584775"/>
          </a:xfrm>
          <a:prstGeom prst="rect">
            <a:avLst/>
          </a:prstGeom>
          <a:ln>
            <a:solidFill>
              <a:schemeClr val="accent6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s-MX" sz="1600" b="1" dirty="0" smtClean="0"/>
              <a:t>PROGRAMA NACIONAL PARA LA  PROMOCIÓN, PREVENCIÓN Y ATENCIÓN A LA SALUD A LA PERSONA ADULTA MAYOR</a:t>
            </a:r>
            <a:endParaRPr lang="es-ES" sz="1600" dirty="0"/>
          </a:p>
        </p:txBody>
      </p:sp>
      <p:sp>
        <p:nvSpPr>
          <p:cNvPr id="9" name="8 Rectángulo"/>
          <p:cNvSpPr/>
          <p:nvPr/>
        </p:nvSpPr>
        <p:spPr>
          <a:xfrm>
            <a:off x="251520" y="1988840"/>
            <a:ext cx="8640960" cy="4536504"/>
          </a:xfrm>
          <a:prstGeom prst="rect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" name="4 CuadroTexto"/>
          <p:cNvSpPr txBox="1"/>
          <p:nvPr/>
        </p:nvSpPr>
        <p:spPr>
          <a:xfrm>
            <a:off x="3851920" y="692696"/>
            <a:ext cx="648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5x´</a:t>
            </a:r>
            <a:endParaRPr lang="es-E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09518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179512" y="332656"/>
            <a:ext cx="6552728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s-MX" sz="2800" b="1" dirty="0" smtClean="0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dobe Caslon Pro Bold" pitchFamily="18" charset="0"/>
              </a:rPr>
              <a:t>DISCREPANCIA</a:t>
            </a:r>
            <a:endParaRPr lang="es-MX" sz="2800" b="1" dirty="0">
              <a:solidFill>
                <a:schemeClr val="tx1">
                  <a:lumMod val="50000"/>
                  <a:lumOff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dobe Caslon Pro Bold" pitchFamily="18" charset="0"/>
            </a:endParaRPr>
          </a:p>
        </p:txBody>
      </p:sp>
      <p:sp>
        <p:nvSpPr>
          <p:cNvPr id="8" name="7 Rectángulo"/>
          <p:cNvSpPr/>
          <p:nvPr/>
        </p:nvSpPr>
        <p:spPr>
          <a:xfrm>
            <a:off x="251520" y="1196752"/>
            <a:ext cx="8676456" cy="584775"/>
          </a:xfrm>
          <a:prstGeom prst="rect">
            <a:avLst/>
          </a:prstGeom>
          <a:ln>
            <a:solidFill>
              <a:schemeClr val="accent6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s-MX" sz="1600" b="1" dirty="0" smtClean="0"/>
              <a:t>PROGRAMA NACIONAL PARA LA  PROMOCIÓN, PREVENCIÓN Y ATENCIÓN A LA SALUD A LA PERSONA ADULTA MAYOR</a:t>
            </a:r>
            <a:endParaRPr lang="es-ES" sz="1600" dirty="0"/>
          </a:p>
        </p:txBody>
      </p:sp>
      <p:sp>
        <p:nvSpPr>
          <p:cNvPr id="9" name="8 Rectángulo"/>
          <p:cNvSpPr/>
          <p:nvPr/>
        </p:nvSpPr>
        <p:spPr>
          <a:xfrm>
            <a:off x="251520" y="1916832"/>
            <a:ext cx="8640960" cy="4608512"/>
          </a:xfrm>
          <a:prstGeom prst="rect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" name="4 CuadroTexto"/>
          <p:cNvSpPr txBox="1"/>
          <p:nvPr/>
        </p:nvSpPr>
        <p:spPr>
          <a:xfrm>
            <a:off x="3851920" y="692696"/>
            <a:ext cx="648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5x´</a:t>
            </a:r>
            <a:endParaRPr lang="es-E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09518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179512" y="332656"/>
            <a:ext cx="6552728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s-MX" sz="2800" b="1" dirty="0" smtClean="0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dobe Caslon Pro Bold" pitchFamily="18" charset="0"/>
              </a:rPr>
              <a:t>SIMILITUDES</a:t>
            </a:r>
            <a:endParaRPr lang="es-MX" sz="2800" b="1" dirty="0">
              <a:solidFill>
                <a:schemeClr val="tx1">
                  <a:lumMod val="50000"/>
                  <a:lumOff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dobe Caslon Pro Bold" pitchFamily="18" charset="0"/>
            </a:endParaRPr>
          </a:p>
        </p:txBody>
      </p:sp>
      <p:sp>
        <p:nvSpPr>
          <p:cNvPr id="8" name="7 Rectángulo"/>
          <p:cNvSpPr/>
          <p:nvPr/>
        </p:nvSpPr>
        <p:spPr>
          <a:xfrm>
            <a:off x="251520" y="1198493"/>
            <a:ext cx="8676456" cy="584775"/>
          </a:xfrm>
          <a:prstGeom prst="rect">
            <a:avLst/>
          </a:prstGeom>
          <a:ln>
            <a:solidFill>
              <a:schemeClr val="accent6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pPr lvl="0"/>
            <a:r>
              <a:rPr lang="es-ES" sz="1600" b="1" dirty="0" smtClean="0"/>
              <a:t>MARCO INSTITUCIONAL</a:t>
            </a:r>
            <a:endParaRPr lang="es-ES" sz="1600" dirty="0" smtClean="0"/>
          </a:p>
          <a:p>
            <a:r>
              <a:rPr lang="es-ES" sz="1600" b="1" dirty="0" smtClean="0"/>
              <a:t>1.1 MARCO JURÍDICO</a:t>
            </a:r>
            <a:r>
              <a:rPr lang="es-ES" sz="1600" dirty="0" smtClean="0"/>
              <a:t> </a:t>
            </a:r>
            <a:endParaRPr lang="es-ES" sz="1600" dirty="0"/>
          </a:p>
        </p:txBody>
      </p:sp>
      <p:sp>
        <p:nvSpPr>
          <p:cNvPr id="9" name="8 Rectángulo"/>
          <p:cNvSpPr/>
          <p:nvPr/>
        </p:nvSpPr>
        <p:spPr>
          <a:xfrm>
            <a:off x="251520" y="1844824"/>
            <a:ext cx="8640960" cy="4752528"/>
          </a:xfrm>
          <a:prstGeom prst="rect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" name="4 CuadroTexto"/>
          <p:cNvSpPr txBox="1"/>
          <p:nvPr/>
        </p:nvSpPr>
        <p:spPr>
          <a:xfrm>
            <a:off x="3851920" y="692696"/>
            <a:ext cx="648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5x´</a:t>
            </a:r>
            <a:endParaRPr lang="es-E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09518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179512" y="332656"/>
            <a:ext cx="6552728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s-MX" sz="2800" b="1" dirty="0" smtClean="0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dobe Caslon Pro Bold" pitchFamily="18" charset="0"/>
              </a:rPr>
              <a:t>DISCREPANCIA</a:t>
            </a:r>
            <a:endParaRPr lang="es-MX" sz="2800" b="1" dirty="0">
              <a:solidFill>
                <a:schemeClr val="tx1">
                  <a:lumMod val="50000"/>
                  <a:lumOff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dobe Caslon Pro Bold" pitchFamily="18" charset="0"/>
            </a:endParaRPr>
          </a:p>
        </p:txBody>
      </p:sp>
      <p:sp>
        <p:nvSpPr>
          <p:cNvPr id="8" name="7 Rectángulo"/>
          <p:cNvSpPr/>
          <p:nvPr/>
        </p:nvSpPr>
        <p:spPr>
          <a:xfrm>
            <a:off x="251520" y="1196753"/>
            <a:ext cx="8676456" cy="584775"/>
          </a:xfrm>
          <a:prstGeom prst="rect">
            <a:avLst/>
          </a:prstGeom>
          <a:ln>
            <a:solidFill>
              <a:schemeClr val="accent6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pPr lvl="0"/>
            <a:r>
              <a:rPr lang="es-ES" sz="1600" b="1" dirty="0" smtClean="0"/>
              <a:t>MARCO INSTITUCIONAL</a:t>
            </a:r>
            <a:endParaRPr lang="es-ES" sz="1600" dirty="0" smtClean="0"/>
          </a:p>
          <a:p>
            <a:r>
              <a:rPr lang="es-ES" sz="1600" b="1" dirty="0" smtClean="0"/>
              <a:t>1.1 MARCO JURÍDICO</a:t>
            </a:r>
            <a:r>
              <a:rPr lang="es-ES" sz="1600" dirty="0" smtClean="0"/>
              <a:t> </a:t>
            </a:r>
            <a:endParaRPr lang="es-ES" sz="1600" dirty="0"/>
          </a:p>
        </p:txBody>
      </p:sp>
      <p:sp>
        <p:nvSpPr>
          <p:cNvPr id="9" name="8 Rectángulo"/>
          <p:cNvSpPr/>
          <p:nvPr/>
        </p:nvSpPr>
        <p:spPr>
          <a:xfrm>
            <a:off x="251520" y="1916832"/>
            <a:ext cx="8640960" cy="4680520"/>
          </a:xfrm>
          <a:prstGeom prst="rect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" name="4 CuadroTexto"/>
          <p:cNvSpPr txBox="1"/>
          <p:nvPr/>
        </p:nvSpPr>
        <p:spPr>
          <a:xfrm>
            <a:off x="3851920" y="692696"/>
            <a:ext cx="648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5x´</a:t>
            </a:r>
            <a:endParaRPr lang="es-E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09518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423</TotalTime>
  <Words>875</Words>
  <Application>Microsoft Office PowerPoint</Application>
  <PresentationFormat>Presentación en pantalla (4:3)</PresentationFormat>
  <Paragraphs>470</Paragraphs>
  <Slides>40</Slides>
  <Notes>40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40</vt:i4>
      </vt:variant>
    </vt:vector>
  </HeadingPairs>
  <TitlesOfParts>
    <vt:vector size="41" baseType="lpstr"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spps</dc:creator>
  <cp:lastModifiedBy>Informatica-5</cp:lastModifiedBy>
  <cp:revision>12</cp:revision>
  <dcterms:created xsi:type="dcterms:W3CDTF">2012-12-13T01:24:37Z</dcterms:created>
  <dcterms:modified xsi:type="dcterms:W3CDTF">2014-06-18T20:03:53Z</dcterms:modified>
</cp:coreProperties>
</file>