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7" r:id="rId3"/>
    <p:sldId id="258" r:id="rId4"/>
    <p:sldId id="259" r:id="rId5"/>
    <p:sldId id="261" r:id="rId6"/>
    <p:sldId id="260" r:id="rId7"/>
    <p:sldId id="264" r:id="rId8"/>
    <p:sldId id="262" r:id="rId9"/>
    <p:sldId id="263" r:id="rId10"/>
    <p:sldId id="265" r:id="rId11"/>
    <p:sldId id="266" r:id="rId12"/>
    <p:sldId id="268" r:id="rId13"/>
    <p:sldId id="267" r:id="rId14"/>
    <p:sldId id="270" r:id="rId15"/>
    <p:sldId id="269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Ministry of Health 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95933F-D1BB-41CF-8B13-696E84A3455D}" type="datetimeFigureOut">
              <a:rPr lang="en-US" smtClean="0"/>
              <a:pPr/>
              <a:t>6/17/2014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D4B12D-B40E-4C4A-864A-49DF90E6548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Ministry of Health 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0CA81A-69D5-4053-BAF1-5089D8277DE5}" type="datetimeFigureOut">
              <a:rPr lang="en-US" smtClean="0"/>
              <a:pPr/>
              <a:t>6/17/2014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46E331-845B-45C0-9014-7443E2AB838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46E331-845B-45C0-9014-7443E2AB838E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Ministry of Health </a:t>
            </a: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7A4FB-6DCB-48D1-A98A-3386A4ACB567}" type="datetimeFigureOut">
              <a:rPr lang="en-US" smtClean="0"/>
              <a:pPr/>
              <a:t>6/17/2014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5837B-4466-4659-B9B0-33A01BC768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7A4FB-6DCB-48D1-A98A-3386A4ACB567}" type="datetimeFigureOut">
              <a:rPr lang="en-US" smtClean="0"/>
              <a:pPr/>
              <a:t>6/17/2014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5837B-4466-4659-B9B0-33A01BC768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7A4FB-6DCB-48D1-A98A-3386A4ACB567}" type="datetimeFigureOut">
              <a:rPr lang="en-US" smtClean="0"/>
              <a:pPr/>
              <a:t>6/17/2014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5837B-4466-4659-B9B0-33A01BC768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7A4FB-6DCB-48D1-A98A-3386A4ACB567}" type="datetimeFigureOut">
              <a:rPr lang="en-US" smtClean="0"/>
              <a:pPr/>
              <a:t>6/17/2014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5837B-4466-4659-B9B0-33A01BC768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7A4FB-6DCB-48D1-A98A-3386A4ACB567}" type="datetimeFigureOut">
              <a:rPr lang="en-US" smtClean="0"/>
              <a:pPr/>
              <a:t>6/17/2014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5837B-4466-4659-B9B0-33A01BC768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7A4FB-6DCB-48D1-A98A-3386A4ACB567}" type="datetimeFigureOut">
              <a:rPr lang="en-US" smtClean="0"/>
              <a:pPr/>
              <a:t>6/17/2014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5837B-4466-4659-B9B0-33A01BC768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7A4FB-6DCB-48D1-A98A-3386A4ACB567}" type="datetimeFigureOut">
              <a:rPr lang="en-US" smtClean="0"/>
              <a:pPr/>
              <a:t>6/17/2014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5837B-4466-4659-B9B0-33A01BC768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7A4FB-6DCB-48D1-A98A-3386A4ACB567}" type="datetimeFigureOut">
              <a:rPr lang="en-US" smtClean="0"/>
              <a:pPr/>
              <a:t>6/17/2014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5837B-4466-4659-B9B0-33A01BC768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7A4FB-6DCB-48D1-A98A-3386A4ACB567}" type="datetimeFigureOut">
              <a:rPr lang="en-US" smtClean="0"/>
              <a:pPr/>
              <a:t>6/17/2014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5837B-4466-4659-B9B0-33A01BC768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7A4FB-6DCB-48D1-A98A-3386A4ACB567}" type="datetimeFigureOut">
              <a:rPr lang="en-US" smtClean="0"/>
              <a:pPr/>
              <a:t>6/17/2014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5837B-4466-4659-B9B0-33A01BC768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7A4FB-6DCB-48D1-A98A-3386A4ACB567}" type="datetimeFigureOut">
              <a:rPr lang="en-US" smtClean="0"/>
              <a:pPr/>
              <a:t>6/17/2014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5837B-4466-4659-B9B0-33A01BC768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27A4FB-6DCB-48D1-A98A-3386A4ACB567}" type="datetimeFigureOut">
              <a:rPr lang="en-US" smtClean="0"/>
              <a:pPr/>
              <a:t>6/17/2014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05837B-4466-4659-B9B0-33A01BC7686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 Adultos Mayores en Belice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Lizett Bell RN MSN</a:t>
            </a:r>
          </a:p>
          <a:p>
            <a:r>
              <a:rPr lang="en-US" dirty="0" smtClean="0"/>
              <a:t>Health Planner </a:t>
            </a:r>
          </a:p>
          <a:p>
            <a:r>
              <a:rPr lang="en-US" dirty="0" smtClean="0"/>
              <a:t>Policy Analysis and Planning Unit </a:t>
            </a:r>
          </a:p>
          <a:p>
            <a:r>
              <a:rPr lang="en-US" dirty="0" smtClean="0"/>
              <a:t>Ministry of Health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6200" y="914400"/>
            <a:ext cx="1119188" cy="9439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Politica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E</a:t>
            </a:r>
            <a:r>
              <a:rPr lang="es-ES" dirty="0" smtClean="0"/>
              <a:t>n 2003 se produjo la creación de un Consejo Nacional de Envejecimiento, como parte de la política para las personas de edad</a:t>
            </a:r>
            <a:r>
              <a:rPr lang="es-ES" dirty="0" smtClean="0"/>
              <a:t>.(National Council on </a:t>
            </a:r>
            <a:r>
              <a:rPr lang="es-ES" dirty="0" smtClean="0"/>
              <a:t>A</a:t>
            </a:r>
            <a:r>
              <a:rPr lang="es-ES" dirty="0" smtClean="0"/>
              <a:t>geing)</a:t>
            </a:r>
            <a:endParaRPr lang="es-ES" dirty="0" smtClean="0"/>
          </a:p>
          <a:p>
            <a:r>
              <a:rPr lang="es-ES" dirty="0"/>
              <a:t>E</a:t>
            </a:r>
            <a:r>
              <a:rPr lang="es-ES" dirty="0" smtClean="0"/>
              <a:t>ste </a:t>
            </a:r>
            <a:r>
              <a:rPr lang="es-ES" dirty="0" smtClean="0"/>
              <a:t>Consejo </a:t>
            </a:r>
            <a:r>
              <a:rPr lang="es-ES" dirty="0" smtClean="0"/>
              <a:t>desarrolló un plan de acción nacional para la persona mayores en Belice.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La seguridad financiera para las personas mayores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E</a:t>
            </a:r>
            <a:r>
              <a:rPr lang="es-ES" dirty="0" smtClean="0"/>
              <a:t>n 2003 Belice introdujo el Contributivo de Pensiones para las personas mayores de 65 años.</a:t>
            </a:r>
          </a:p>
          <a:p>
            <a:r>
              <a:rPr lang="es-ES" dirty="0" smtClean="0"/>
              <a:t>En 2003  $35.00 USD por mes y un aumento en 2012 a $50.00USD por mes.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Programas de apoyo social por organizaciones no gubernamentales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Servicios de recreación de día, atención domiciliaria - Help Age </a:t>
            </a:r>
            <a:endParaRPr lang="es-ES" dirty="0" smtClean="0"/>
          </a:p>
          <a:p>
            <a:r>
              <a:rPr lang="es-ES" dirty="0" smtClean="0"/>
              <a:t>Grupo </a:t>
            </a:r>
            <a:r>
              <a:rPr lang="es-ES" dirty="0" smtClean="0"/>
              <a:t>VIOCE -Sensibilización y promoción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Politicos Pendientes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Ley de las personas de edad</a:t>
            </a:r>
          </a:p>
          <a:p>
            <a:r>
              <a:rPr lang="es-ES" dirty="0" smtClean="0"/>
              <a:t>Ley de Códigos para residencias geriátricas</a:t>
            </a:r>
          </a:p>
          <a:p>
            <a:r>
              <a:rPr lang="es-ES" dirty="0"/>
              <a:t>P</a:t>
            </a:r>
            <a:r>
              <a:rPr lang="es-ES" dirty="0" smtClean="0"/>
              <a:t>olítica de transporte público para las personas </a:t>
            </a:r>
            <a:r>
              <a:rPr lang="es-ES" dirty="0" smtClean="0"/>
              <a:t>mayores</a:t>
            </a:r>
          </a:p>
          <a:p>
            <a:r>
              <a:rPr lang="es-ES" dirty="0" smtClean="0"/>
              <a:t>Pensión </a:t>
            </a:r>
            <a:r>
              <a:rPr lang="es-ES" dirty="0" smtClean="0"/>
              <a:t>U</a:t>
            </a:r>
            <a:r>
              <a:rPr lang="es-ES" dirty="0" smtClean="0"/>
              <a:t>niversal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Recurso Humanos de Salud Necesidades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Enfermeras geriatrica</a:t>
            </a:r>
          </a:p>
          <a:p>
            <a:r>
              <a:rPr lang="en-US" dirty="0" smtClean="0"/>
              <a:t>Gerontology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7200" dirty="0" smtClean="0">
                <a:latin typeface="Algerian" pitchFamily="82" charset="0"/>
              </a:rPr>
              <a:t>Gracias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P</a:t>
            </a:r>
            <a:r>
              <a:rPr lang="es-ES" dirty="0" smtClean="0"/>
              <a:t>erfil Epidemiológico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S" dirty="0" smtClean="0"/>
              <a:t>Belice tiene una población de 340,792 (17,397 hombres y 170,395 mujeres). </a:t>
            </a:r>
          </a:p>
          <a:p>
            <a:r>
              <a:rPr lang="es-ES" dirty="0" smtClean="0"/>
              <a:t>35.59% de la población es menor de 15 años de edad</a:t>
            </a:r>
            <a:r>
              <a:rPr lang="es-ES" dirty="0"/>
              <a:t> </a:t>
            </a:r>
            <a:r>
              <a:rPr lang="es-ES" dirty="0" smtClean="0"/>
              <a:t>,mientras que 53,67% tenía 20 años de edad o más. </a:t>
            </a:r>
          </a:p>
          <a:p>
            <a:r>
              <a:rPr lang="es-ES" dirty="0" smtClean="0"/>
              <a:t>Las personas mayores (de 60 años de edad o más) representan 7.1% de la población total.</a:t>
            </a:r>
          </a:p>
          <a:p>
            <a:r>
              <a:rPr lang="es-ES" dirty="0" smtClean="0"/>
              <a:t> La esperanza de vida al nacer se estima en 72.5 años para los hombres y 74 años para las mujeres.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Mortalidad En El Populación General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Una de las tendencias epidemiológicas significativas en Belice es el aumento de la prevalencia de la </a:t>
            </a:r>
            <a:br>
              <a:rPr lang="es-ES" dirty="0" smtClean="0"/>
            </a:br>
            <a:r>
              <a:rPr lang="es-ES" dirty="0" smtClean="0"/>
              <a:t>Enfermedades no transmisibles, como la diabetes mellitus tipo 2, enfermedades del corazón, enfermedad cardiovascular </a:t>
            </a:r>
            <a:br>
              <a:rPr lang="es-ES" dirty="0" smtClean="0"/>
            </a:br>
            <a:r>
              <a:rPr lang="es-ES" dirty="0" smtClean="0"/>
              <a:t>y cánceres.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Mortalidad En El Adulto Mayor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S" dirty="0" smtClean="0"/>
              <a:t>la principal causa de muerte entre las edades de 50 a 59 años está relacionada con la diabetes y su </a:t>
            </a:r>
            <a:br>
              <a:rPr lang="es-ES" dirty="0" smtClean="0"/>
            </a:br>
            <a:r>
              <a:rPr lang="es-ES" dirty="0" smtClean="0"/>
              <a:t>complicaciones, seguidos por las enfermedades isquémicas del corazón, hipertensión, infección avanzada por el VIH y </a:t>
            </a:r>
            <a:br>
              <a:rPr lang="es-ES" dirty="0" smtClean="0"/>
            </a:br>
            <a:r>
              <a:rPr lang="es-ES" dirty="0" smtClean="0"/>
              <a:t>enfermedad hepática crónica y cirrosis.</a:t>
            </a:r>
          </a:p>
          <a:p>
            <a:r>
              <a:rPr lang="es-ES" dirty="0" smtClean="0"/>
              <a:t> Lo mismo es cierto para las personas de edad 60 +, excepto por VIH avanzada </a:t>
            </a:r>
            <a:r>
              <a:rPr lang="es-ES" dirty="0" smtClean="0"/>
              <a:t> </a:t>
            </a:r>
            <a:r>
              <a:rPr lang="es-ES" dirty="0" smtClean="0"/>
              <a:t>y la enfermedad hepática crónica y cirrosis, que no se encuentran entre las causas de muerte para el </a:t>
            </a:r>
            <a:br>
              <a:rPr lang="es-ES" dirty="0" smtClean="0"/>
            </a:br>
            <a:r>
              <a:rPr lang="es-ES" dirty="0" smtClean="0"/>
              <a:t>adulto mayor.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La morbilidad entre las Personas Mayores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Las principales causas de morbilidad en personas de 60 años o más se debe a la diabetes mellitus 12%, las enfermedades de la circulación pulmonar y otras formas de enfermedades del </a:t>
            </a:r>
            <a:r>
              <a:rPr lang="es-ES" dirty="0" smtClean="0"/>
              <a:t>corazón </a:t>
            </a:r>
            <a:r>
              <a:rPr lang="es-ES" dirty="0" smtClean="0"/>
              <a:t>10 %, enfermedades hipertensos </a:t>
            </a:r>
            <a:br>
              <a:rPr lang="es-ES" dirty="0" smtClean="0"/>
            </a:br>
            <a:r>
              <a:rPr lang="es-ES" dirty="0" smtClean="0"/>
              <a:t> 8%, enfermedades </a:t>
            </a:r>
            <a:r>
              <a:rPr lang="es-ES" dirty="0" smtClean="0"/>
              <a:t>cerebro vasculares </a:t>
            </a:r>
            <a:r>
              <a:rPr lang="es-ES" dirty="0" smtClean="0"/>
              <a:t>5% y las infecciones respiratorias agudas 8%.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Services de Salude  </a:t>
            </a:r>
            <a:r>
              <a:rPr lang="en-US" dirty="0" smtClean="0"/>
              <a:t>Para </a:t>
            </a:r>
            <a:r>
              <a:rPr lang="en-US" dirty="0" smtClean="0"/>
              <a:t>el Adulto Mayor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s-ES" dirty="0"/>
              <a:t>S</a:t>
            </a:r>
            <a:r>
              <a:rPr lang="es-ES" dirty="0" smtClean="0"/>
              <a:t>ervicios de atención primaria de la salud es gratuita a la población, con un poco de copago mínimo. </a:t>
            </a:r>
          </a:p>
          <a:p>
            <a:r>
              <a:rPr lang="es-ES" dirty="0"/>
              <a:t>P</a:t>
            </a:r>
            <a:r>
              <a:rPr lang="es-ES" dirty="0" smtClean="0"/>
              <a:t>ara personas de 65 + los servicios son gratuitos</a:t>
            </a:r>
          </a:p>
          <a:p>
            <a:r>
              <a:rPr lang="es-ES" dirty="0" smtClean="0"/>
              <a:t>Las personas mayores son parte del modelo de atención integral de salud, por lo tanto pueden acceder a la atención en las instalaciones de salud pública. </a:t>
            </a:r>
          </a:p>
          <a:p>
            <a:r>
              <a:rPr lang="es-ES" dirty="0" smtClean="0"/>
              <a:t>Los servicios de atención secundaria también están provistos de un copago o cuota no se aplica si la persona mayor no puede permitirse el lujo de pagar.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Programes para </a:t>
            </a:r>
            <a:r>
              <a:rPr lang="es-ES" dirty="0" smtClean="0"/>
              <a:t>las adultos mayores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Senior Steps – </a:t>
            </a:r>
            <a:r>
              <a:rPr lang="es-ES" dirty="0" smtClean="0"/>
              <a:t>programa </a:t>
            </a:r>
            <a:r>
              <a:rPr lang="es-ES" dirty="0" smtClean="0"/>
              <a:t>de bailar</a:t>
            </a:r>
          </a:p>
          <a:p>
            <a:endParaRPr lang="es-ES" dirty="0" smtClean="0"/>
          </a:p>
          <a:p>
            <a:pPr>
              <a:buNone/>
            </a:pPr>
            <a:endParaRPr lang="es-ES" dirty="0" smtClean="0"/>
          </a:p>
          <a:p>
            <a:r>
              <a:rPr lang="es-ES" dirty="0" smtClean="0"/>
              <a:t>Servicios de salud mental se centra en la depresión con el envejecimiento, demencia, y otras condiciones pyschiatricos</a:t>
            </a:r>
          </a:p>
          <a:p>
            <a:r>
              <a:rPr lang="es-ES" dirty="0" smtClean="0"/>
              <a:t>Nutrición </a:t>
            </a:r>
            <a:endParaRPr lang="en-US" dirty="0"/>
          </a:p>
        </p:txBody>
      </p:sp>
      <p:pic>
        <p:nvPicPr>
          <p:cNvPr id="4" name="Picture 3" descr="imagesCAT1F73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05600" y="1905000"/>
            <a:ext cx="1670957" cy="935736"/>
          </a:xfrm>
          <a:prstGeom prst="rect">
            <a:avLst/>
          </a:prstGeom>
        </p:spPr>
      </p:pic>
      <p:sp>
        <p:nvSpPr>
          <p:cNvPr id="5" name="Cloud Callout 4"/>
          <p:cNvSpPr/>
          <p:nvPr/>
        </p:nvSpPr>
        <p:spPr>
          <a:xfrm>
            <a:off x="5867400" y="1371600"/>
            <a:ext cx="3276600" cy="2057400"/>
          </a:xfrm>
          <a:prstGeom prst="cloudCallou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Infraestructura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Infraestructura para las personas mayores </a:t>
            </a:r>
          </a:p>
          <a:p>
            <a:r>
              <a:rPr lang="es-ES" dirty="0" smtClean="0"/>
              <a:t>1 centro de atención primaria </a:t>
            </a:r>
          </a:p>
          <a:p>
            <a:r>
              <a:rPr lang="es-ES" dirty="0" smtClean="0"/>
              <a:t>1 Casa residencial geriátrico del gobierno</a:t>
            </a:r>
          </a:p>
          <a:p>
            <a:r>
              <a:rPr lang="es-ES" dirty="0" smtClean="0"/>
              <a:t>2 Casas residencial geriátrico privado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Politica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s-ES" dirty="0" smtClean="0"/>
              <a:t>Política para la persona mayor </a:t>
            </a:r>
            <a:endParaRPr lang="es-ES" dirty="0" smtClean="0"/>
          </a:p>
          <a:p>
            <a:r>
              <a:rPr lang="es-ES" dirty="0" smtClean="0"/>
              <a:t>Áreas de enfoque</a:t>
            </a:r>
            <a:endParaRPr lang="es-ES" dirty="0" smtClean="0"/>
          </a:p>
          <a:p>
            <a:r>
              <a:rPr lang="es-ES" dirty="0" smtClean="0"/>
              <a:t>mecanismo nacional </a:t>
            </a:r>
          </a:p>
          <a:p>
            <a:r>
              <a:rPr lang="es-ES" dirty="0" smtClean="0"/>
              <a:t>la educación y los medios de comunicación </a:t>
            </a:r>
          </a:p>
          <a:p>
            <a:r>
              <a:rPr lang="es-ES" dirty="0" smtClean="0"/>
              <a:t>la salud y la nutrición </a:t>
            </a:r>
          </a:p>
          <a:p>
            <a:r>
              <a:rPr lang="es-ES" dirty="0" smtClean="0"/>
              <a:t>bienestar social </a:t>
            </a:r>
          </a:p>
          <a:p>
            <a:r>
              <a:rPr lang="es-ES" dirty="0" smtClean="0"/>
              <a:t>seguridad de los ingresos</a:t>
            </a:r>
          </a:p>
          <a:p>
            <a:r>
              <a:rPr lang="es-ES" dirty="0" smtClean="0"/>
              <a:t>vivienda y medio ambiente </a:t>
            </a:r>
          </a:p>
          <a:p>
            <a:r>
              <a:rPr lang="es-ES" dirty="0" smtClean="0"/>
              <a:t>familia </a:t>
            </a:r>
            <a:endParaRPr lang="es-ES" dirty="0"/>
          </a:p>
          <a:p>
            <a:r>
              <a:rPr lang="es-ES" dirty="0" smtClean="0"/>
              <a:t>legal </a:t>
            </a:r>
            <a:endParaRPr lang="es-ES" dirty="0"/>
          </a:p>
          <a:p>
            <a:r>
              <a:rPr lang="es-ES" dirty="0" smtClean="0"/>
              <a:t>investigación</a:t>
            </a:r>
          </a:p>
          <a:p>
            <a:endParaRPr lang="es-E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519</Words>
  <Application>Microsoft Office PowerPoint</Application>
  <PresentationFormat>On-screen Show (4:3)</PresentationFormat>
  <Paragraphs>66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 Adultos Mayores en Belice</vt:lpstr>
      <vt:lpstr>Perfil Epidemiológico</vt:lpstr>
      <vt:lpstr>Mortalidad En El Populación General</vt:lpstr>
      <vt:lpstr>Mortalidad En El Adulto Mayor</vt:lpstr>
      <vt:lpstr>La morbilidad entre las Personas Mayores</vt:lpstr>
      <vt:lpstr>Services de Salude  Para el Adulto Mayor</vt:lpstr>
      <vt:lpstr>Programes para las adultos mayores</vt:lpstr>
      <vt:lpstr>Infraestructura </vt:lpstr>
      <vt:lpstr>Politica</vt:lpstr>
      <vt:lpstr>Politica </vt:lpstr>
      <vt:lpstr>La seguridad financiera para las personas mayores</vt:lpstr>
      <vt:lpstr>Programas de apoyo social por organizaciones no gubernamentales</vt:lpstr>
      <vt:lpstr>Politicos Pendientes </vt:lpstr>
      <vt:lpstr>Recurso Humanos de Salud Necesidades</vt:lpstr>
      <vt:lpstr>Gracias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20</cp:revision>
  <dcterms:created xsi:type="dcterms:W3CDTF">2014-06-17T02:44:25Z</dcterms:created>
  <dcterms:modified xsi:type="dcterms:W3CDTF">2014-06-17T13:53:45Z</dcterms:modified>
</cp:coreProperties>
</file>