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19"/>
  </p:notesMasterIdLst>
  <p:handoutMasterIdLst>
    <p:handoutMasterId r:id="rId20"/>
  </p:handoutMasterIdLst>
  <p:sldIdLst>
    <p:sldId id="256" r:id="rId2"/>
    <p:sldId id="547" r:id="rId3"/>
    <p:sldId id="548" r:id="rId4"/>
    <p:sldId id="550" r:id="rId5"/>
    <p:sldId id="516" r:id="rId6"/>
    <p:sldId id="570" r:id="rId7"/>
    <p:sldId id="552" r:id="rId8"/>
    <p:sldId id="506" r:id="rId9"/>
    <p:sldId id="449" r:id="rId10"/>
    <p:sldId id="517" r:id="rId11"/>
    <p:sldId id="515" r:id="rId12"/>
    <p:sldId id="577" r:id="rId13"/>
    <p:sldId id="571" r:id="rId14"/>
    <p:sldId id="572" r:id="rId15"/>
    <p:sldId id="573" r:id="rId16"/>
    <p:sldId id="575" r:id="rId17"/>
    <p:sldId id="576" r:id="rId18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riam León Solís" initials="" lastIdx="1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6D6D"/>
    <a:srgbClr val="FFE1FD"/>
    <a:srgbClr val="ECEDE3"/>
    <a:srgbClr val="E7E8DC"/>
    <a:srgbClr val="DCDECC"/>
    <a:srgbClr val="D6D8C2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18" autoAdjust="0"/>
    <p:restoredTop sz="94639" autoAdjust="0"/>
  </p:normalViewPr>
  <p:slideViewPr>
    <p:cSldViewPr>
      <p:cViewPr varScale="1">
        <p:scale>
          <a:sx n="51" d="100"/>
          <a:sy n="51" d="100"/>
        </p:scale>
        <p:origin x="71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7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C0F734C-298A-4ED2-B0BC-DB43A3DA471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2812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8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08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7A39376-3F67-40D4-A219-F61DB1EC85C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1451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18087-1F93-4B13-A5BE-03E1789F0F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E50A5-4DFB-4F9B-AAA4-071A6965BD9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8D410-525C-41FF-9AAE-C4BEFAFDC9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9142-1245-4E52-93AB-66312934E4A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8D66C-32F7-4F54-A570-BAA8EDE13D9E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B38F7-B8BB-4B2A-A57A-FBC02EAABE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6F3C3-B936-40CA-B369-9A37805F4C9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87653-A82C-41A2-A7D0-B284BD2A88C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1E831-2B66-46E5-9290-D797E8BDDC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6F00-B745-4BBF-8570-8F7467A7D0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6EDE6-7BC6-4486-92EB-00824D211C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65737-0852-4E80-8D43-BA006CC96FC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FB5F1-2C10-4DA3-AB0A-653BBF55F6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06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2DBE070-87C5-48BF-ADAC-C4A110ECA1D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1" name="Picture 7" descr="Esto sólo es una vista previa. Para descargar la plantilla, haga clic en el botón Descargar ahora.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9" r:id="rId2"/>
    <p:sldLayoutId id="2147483738" r:id="rId3"/>
    <p:sldLayoutId id="2147483737" r:id="rId4"/>
    <p:sldLayoutId id="2147483736" r:id="rId5"/>
    <p:sldLayoutId id="2147483735" r:id="rId6"/>
    <p:sldLayoutId id="2147483734" r:id="rId7"/>
    <p:sldLayoutId id="2147483733" r:id="rId8"/>
    <p:sldLayoutId id="2147483732" r:id="rId9"/>
    <p:sldLayoutId id="2147483731" r:id="rId10"/>
    <p:sldLayoutId id="2147483730" r:id="rId11"/>
    <p:sldLayoutId id="2147483729" r:id="rId12"/>
    <p:sldLayoutId id="214748374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2.png"/><Relationship Id="rId4" Type="http://schemas.openxmlformats.org/officeDocument/2006/relationships/image" Target="../media/image34.jpeg"/><Relationship Id="rId9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Tamizaje%20R&#225;pido%20de%20Condiciones%20Geri&#225;tricas%201.ppt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2276475"/>
            <a:ext cx="6913563" cy="2520950"/>
          </a:xfrm>
        </p:spPr>
        <p:txBody>
          <a:bodyPr/>
          <a:lstStyle/>
          <a:p>
            <a:pPr eaLnBrk="1" hangingPunct="1">
              <a:defRPr/>
            </a:pPr>
            <a:r>
              <a:rPr lang="es-ES" sz="4000" b="1" dirty="0" smtClean="0">
                <a:solidFill>
                  <a:srgbClr val="FF0000"/>
                </a:solidFill>
              </a:rPr>
              <a:t/>
            </a:r>
            <a:br>
              <a:rPr lang="es-ES" sz="4000" b="1" dirty="0" smtClean="0">
                <a:solidFill>
                  <a:srgbClr val="FF0000"/>
                </a:solidFill>
              </a:rPr>
            </a:br>
            <a:r>
              <a:rPr lang="es-ES" sz="4000" b="1" dirty="0" smtClean="0">
                <a:solidFill>
                  <a:srgbClr val="FF0000"/>
                </a:solidFill>
              </a:rPr>
              <a:t/>
            </a:r>
            <a:br>
              <a:rPr lang="es-ES" sz="4000" b="1" dirty="0" smtClean="0">
                <a:solidFill>
                  <a:srgbClr val="FF0000"/>
                </a:solidFill>
              </a:rPr>
            </a:br>
            <a:r>
              <a:rPr lang="es-ES" sz="4000" b="1" dirty="0" smtClean="0">
                <a:solidFill>
                  <a:srgbClr val="FF0000"/>
                </a:solidFill>
              </a:rPr>
              <a:t/>
            </a:r>
            <a:br>
              <a:rPr lang="es-ES" sz="4000" b="1" dirty="0" smtClean="0">
                <a:solidFill>
                  <a:srgbClr val="FF0000"/>
                </a:solidFill>
              </a:rPr>
            </a:br>
            <a:r>
              <a:rPr lang="es-ES" sz="4000" b="1" dirty="0" smtClean="0">
                <a:solidFill>
                  <a:srgbClr val="FF0000"/>
                </a:solidFill>
              </a:rPr>
              <a:t/>
            </a:r>
            <a:br>
              <a:rPr lang="es-ES" sz="4000" b="1" dirty="0" smtClean="0">
                <a:solidFill>
                  <a:srgbClr val="FF0000"/>
                </a:solidFill>
              </a:rPr>
            </a:br>
            <a:r>
              <a:rPr lang="es-ES" sz="3200" b="1" dirty="0" smtClean="0">
                <a:solidFill>
                  <a:srgbClr val="FF0000"/>
                </a:solidFill>
              </a:rPr>
              <a:t>Programa de </a:t>
            </a:r>
            <a:r>
              <a:rPr lang="es-E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Atención en salud a las personas adultas mayores. CCSS. </a:t>
            </a:r>
            <a:r>
              <a:rPr lang="es-ES" sz="2800" b="1" dirty="0" smtClean="0">
                <a:solidFill>
                  <a:srgbClr val="FF0000"/>
                </a:solidFill>
              </a:rPr>
              <a:t/>
            </a:r>
            <a:br>
              <a:rPr lang="es-ES" sz="2800" b="1" dirty="0" smtClean="0">
                <a:solidFill>
                  <a:srgbClr val="FF0000"/>
                </a:solidFill>
              </a:rPr>
            </a:br>
            <a:r>
              <a:rPr lang="es-ES" sz="3200" dirty="0" smtClean="0"/>
              <a:t/>
            </a:r>
            <a:br>
              <a:rPr lang="es-ES" sz="3200" dirty="0" smtClean="0"/>
            </a:br>
            <a:r>
              <a:rPr lang="es-ES" sz="3200" dirty="0" smtClean="0"/>
              <a:t/>
            </a:r>
            <a:br>
              <a:rPr lang="es-ES" sz="3200" dirty="0" smtClean="0"/>
            </a:br>
            <a:endParaRPr lang="es-ES" sz="2000" dirty="0" smtClean="0"/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95738" y="4437063"/>
            <a:ext cx="1944687" cy="647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s-ES" sz="2000" smtClean="0"/>
          </a:p>
          <a:p>
            <a:pPr eaLnBrk="1" hangingPunct="1">
              <a:lnSpc>
                <a:spcPct val="80000"/>
              </a:lnSpc>
            </a:pPr>
            <a:endParaRPr lang="es-ES" sz="2000" smtClean="0"/>
          </a:p>
          <a:p>
            <a:pPr eaLnBrk="1" hangingPunct="1">
              <a:lnSpc>
                <a:spcPct val="80000"/>
              </a:lnSpc>
            </a:pPr>
            <a:endParaRPr lang="es-ES" sz="2000" smtClean="0"/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95288" y="260350"/>
            <a:ext cx="71294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R" sz="1600" b="1" i="1">
                <a:solidFill>
                  <a:srgbClr val="000099"/>
                </a:solidFill>
              </a:rPr>
              <a:t>Caja Costarricense de Seguro Social</a:t>
            </a:r>
          </a:p>
          <a:p>
            <a:r>
              <a:rPr lang="es-CR" sz="1600" b="1" i="1">
                <a:solidFill>
                  <a:srgbClr val="000099"/>
                </a:solidFill>
              </a:rPr>
              <a:t>Gerencia Médica</a:t>
            </a:r>
          </a:p>
          <a:p>
            <a:r>
              <a:rPr lang="es-CR" sz="1600" b="1" i="1">
                <a:solidFill>
                  <a:srgbClr val="000099"/>
                </a:solidFill>
              </a:rPr>
              <a:t>Dirección Desarrollo de Servicios de Salud</a:t>
            </a:r>
            <a:endParaRPr lang="es-ES" sz="1600" b="1" i="1">
              <a:solidFill>
                <a:srgbClr val="000099"/>
              </a:solidFill>
            </a:endParaRP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611188" y="5510213"/>
            <a:ext cx="33131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 dirty="0" smtClean="0">
                <a:solidFill>
                  <a:srgbClr val="000099"/>
                </a:solidFill>
              </a:rPr>
              <a:t>Equipo </a:t>
            </a:r>
            <a:r>
              <a:rPr lang="es-ES" sz="1400" dirty="0">
                <a:solidFill>
                  <a:srgbClr val="000099"/>
                </a:solidFill>
              </a:rPr>
              <a:t>técnico de atención  a las PAM</a:t>
            </a:r>
            <a:r>
              <a:rPr lang="es-ES" sz="1600" dirty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011863" y="5734050"/>
            <a:ext cx="2520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dirty="0" smtClean="0">
                <a:solidFill>
                  <a:srgbClr val="000099"/>
                </a:solidFill>
              </a:rPr>
              <a:t> </a:t>
            </a:r>
            <a:r>
              <a:rPr lang="es-ES" sz="1600" dirty="0" smtClean="0">
                <a:solidFill>
                  <a:srgbClr val="000099"/>
                </a:solidFill>
              </a:rPr>
              <a:t>2014</a:t>
            </a:r>
            <a:endParaRPr lang="es-ES" sz="1600" dirty="0">
              <a:solidFill>
                <a:srgbClr val="000099"/>
              </a:solidFill>
            </a:endParaRPr>
          </a:p>
        </p:txBody>
      </p:sp>
      <p:pic>
        <p:nvPicPr>
          <p:cNvPr id="17414" name="Picture 8" descr="Grupos de 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33375"/>
            <a:ext cx="35814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" y="0"/>
            <a:ext cx="742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1" name="3 Imagen" descr="HC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475"/>
            <a:ext cx="47879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62" name="4 Imagen" descr="Hospital de Liber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879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63" name="5 Imagen" descr="Alajuela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2963"/>
            <a:ext cx="47879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6" name="AutoShape 6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245768" name="Picture 8" descr="NAC17-2-1-CLINICA-MARCIAL-FALLAS-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0"/>
            <a:ext cx="4356100" cy="2216150"/>
          </a:xfrm>
          <a:prstGeom prst="rect">
            <a:avLst/>
          </a:prstGeom>
          <a:noFill/>
        </p:spPr>
      </p:pic>
      <p:pic>
        <p:nvPicPr>
          <p:cNvPr id="245770" name="Picture 10" descr="19869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2205038"/>
            <a:ext cx="4356100" cy="2447925"/>
          </a:xfrm>
          <a:prstGeom prst="rect">
            <a:avLst/>
          </a:prstGeom>
          <a:noFill/>
        </p:spPr>
      </p:pic>
      <p:pic>
        <p:nvPicPr>
          <p:cNvPr id="245772" name="Picture 12" descr="CLINICA+DE+CORONAD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900" y="4667250"/>
            <a:ext cx="4356100" cy="219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0"/>
            <a:ext cx="34194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0646" name="Picture 2"/>
          <p:cNvPicPr>
            <a:picLocks noChangeAspect="1" noChangeArrowheads="1"/>
          </p:cNvPicPr>
          <p:nvPr/>
        </p:nvPicPr>
        <p:blipFill>
          <a:blip r:embed="rId4" cstate="print"/>
          <a:srcRect t="26471" b="20589"/>
          <a:stretch>
            <a:fillRect/>
          </a:stretch>
        </p:blipFill>
        <p:spPr bwMode="auto">
          <a:xfrm>
            <a:off x="3059113" y="0"/>
            <a:ext cx="273685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0642" name="Object 2"/>
          <p:cNvGraphicFramePr>
            <a:graphicFrameLocks noGrp="1"/>
          </p:cNvGraphicFramePr>
          <p:nvPr/>
        </p:nvGraphicFramePr>
        <p:xfrm>
          <a:off x="0" y="0"/>
          <a:ext cx="3059113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51" name="Fotografía de Photo Editor" r:id="rId5" imgW="24685714" imgH="18514286" progId="">
                  <p:embed/>
                </p:oleObj>
              </mc:Choice>
              <mc:Fallback>
                <p:oleObj name="Fotografía de Photo Editor" r:id="rId5" imgW="24685714" imgH="18514286" progId="">
                  <p:embed/>
                  <p:pic>
                    <p:nvPicPr>
                      <p:cNvPr id="0" name="Picture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059113" cy="321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43" name="Object 3"/>
          <p:cNvGraphicFramePr>
            <a:graphicFrameLocks noChangeAspect="1"/>
          </p:cNvGraphicFramePr>
          <p:nvPr/>
        </p:nvGraphicFramePr>
        <p:xfrm>
          <a:off x="0" y="3213100"/>
          <a:ext cx="3140075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52" name="Fotografía de Photo Editor" r:id="rId7" imgW="24685714" imgH="18514286" progId="">
                  <p:embed/>
                </p:oleObj>
              </mc:Choice>
              <mc:Fallback>
                <p:oleObj name="Fotografía de Photo Editor" r:id="rId7" imgW="24685714" imgH="1851428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213100"/>
                        <a:ext cx="3140075" cy="364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44" name="Object 4"/>
          <p:cNvGraphicFramePr>
            <a:graphicFrameLocks noChangeAspect="1"/>
          </p:cNvGraphicFramePr>
          <p:nvPr/>
        </p:nvGraphicFramePr>
        <p:xfrm>
          <a:off x="3132138" y="3213100"/>
          <a:ext cx="2808287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53" name="Fotografía de Photo Editor" r:id="rId9" imgW="24685714" imgH="18514286" progId="">
                  <p:embed/>
                </p:oleObj>
              </mc:Choice>
              <mc:Fallback>
                <p:oleObj name="Fotografía de Photo Editor" r:id="rId9" imgW="24685714" imgH="18514286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213100"/>
                        <a:ext cx="2808287" cy="364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0647" name="Picture 4" descr="Imagen02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89613" y="3213100"/>
            <a:ext cx="3354387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251520" y="548680"/>
            <a:ext cx="4040188" cy="639762"/>
          </a:xfrm>
        </p:spPr>
        <p:txBody>
          <a:bodyPr/>
          <a:lstStyle/>
          <a:p>
            <a:r>
              <a:rPr lang="es-ES" dirty="0" smtClean="0">
                <a:solidFill>
                  <a:srgbClr val="FF0000"/>
                </a:solidFill>
              </a:rPr>
              <a:t>Normativa vigente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2"/>
          </p:nvPr>
        </p:nvSpPr>
        <p:spPr>
          <a:xfrm>
            <a:off x="251520" y="1340768"/>
            <a:ext cx="4040188" cy="3951288"/>
          </a:xfrm>
        </p:spPr>
        <p:txBody>
          <a:bodyPr/>
          <a:lstStyle/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Visita a hogares de ancianos</a:t>
            </a:r>
          </a:p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Criterio de abandono y reubicación</a:t>
            </a:r>
          </a:p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Acompañamiento a AM en hospitales</a:t>
            </a:r>
          </a:p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Criterios de referencia a geriatría</a:t>
            </a:r>
          </a:p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Perfil de funciones del especialista en geriatría en hospitales.</a:t>
            </a:r>
          </a:p>
          <a:p>
            <a:pPr lvl="1"/>
            <a:r>
              <a:rPr lang="es-ES" sz="2400" b="1" dirty="0" smtClean="0">
                <a:solidFill>
                  <a:srgbClr val="0000CC"/>
                </a:solidFill>
              </a:rPr>
              <a:t>Servicio de geriatría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572000" y="548680"/>
            <a:ext cx="4041775" cy="639762"/>
          </a:xfrm>
        </p:spPr>
        <p:txBody>
          <a:bodyPr/>
          <a:lstStyle/>
          <a:p>
            <a:r>
              <a:rPr lang="es-ES" dirty="0" smtClean="0">
                <a:solidFill>
                  <a:srgbClr val="FF0000"/>
                </a:solidFill>
              </a:rPr>
              <a:t>Pendiente oficialización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572001" y="1484784"/>
            <a:ext cx="4114800" cy="4641379"/>
          </a:xfrm>
        </p:spPr>
        <p:txBody>
          <a:bodyPr/>
          <a:lstStyle/>
          <a:p>
            <a:pPr lvl="2" algn="just"/>
            <a:r>
              <a:rPr lang="es-ES" sz="2000" b="1" dirty="0" smtClean="0">
                <a:solidFill>
                  <a:srgbClr val="0000CC"/>
                </a:solidFill>
              </a:rPr>
              <a:t>Norma programática AM</a:t>
            </a:r>
          </a:p>
          <a:p>
            <a:pPr lvl="2" algn="just"/>
            <a:r>
              <a:rPr lang="es-ES" sz="2000" b="1" dirty="0" smtClean="0">
                <a:solidFill>
                  <a:srgbClr val="0000CC"/>
                </a:solidFill>
              </a:rPr>
              <a:t>Tiempos de consulta</a:t>
            </a:r>
          </a:p>
          <a:p>
            <a:pPr lvl="2" algn="just"/>
            <a:r>
              <a:rPr lang="es-ES" sz="2000" b="1" dirty="0" smtClean="0">
                <a:solidFill>
                  <a:srgbClr val="0000CC"/>
                </a:solidFill>
              </a:rPr>
              <a:t>Manual de atención a condiciones geriátricas en el I nivel de atención</a:t>
            </a:r>
          </a:p>
          <a:p>
            <a:pPr lvl="2" algn="just"/>
            <a:r>
              <a:rPr lang="es-ES" sz="2000" b="1" dirty="0" smtClean="0">
                <a:solidFill>
                  <a:srgbClr val="0000CC"/>
                </a:solidFill>
              </a:rPr>
              <a:t>Manual de atención al DC/demencia en red</a:t>
            </a:r>
          </a:p>
          <a:p>
            <a:pPr lvl="2" algn="just"/>
            <a:r>
              <a:rPr lang="es-ES" sz="2000" b="1" dirty="0" smtClean="0">
                <a:solidFill>
                  <a:srgbClr val="0000CC"/>
                </a:solidFill>
              </a:rPr>
              <a:t>Instrumento nuevo de Tamizaje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>
                <a:solidFill>
                  <a:srgbClr val="FF0000"/>
                </a:solidFill>
              </a:rPr>
              <a:t>OBJETIVOS ESPECIFICOS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b="1" dirty="0" smtClean="0">
                <a:solidFill>
                  <a:srgbClr val="0000CC"/>
                </a:solidFill>
              </a:rPr>
              <a:t>IV. </a:t>
            </a:r>
            <a:r>
              <a:rPr lang="es-MX" dirty="0" smtClean="0">
                <a:solidFill>
                  <a:srgbClr val="0000CC"/>
                </a:solidFill>
              </a:rPr>
              <a:t>Definir parámetros de registros de diagnósticos de morbilidad específica de las personas adultas mayores en el sistema de información institucional</a:t>
            </a:r>
            <a:endParaRPr lang="es-ES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>
                <a:solidFill>
                  <a:srgbClr val="FF0000"/>
                </a:solidFill>
              </a:rPr>
              <a:t>OBJETIVOS ESPECIFICOS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b="1" dirty="0" smtClean="0">
                <a:solidFill>
                  <a:srgbClr val="0000CC"/>
                </a:solidFill>
              </a:rPr>
              <a:t>V. </a:t>
            </a:r>
            <a:r>
              <a:rPr lang="es-MX" dirty="0" smtClean="0">
                <a:solidFill>
                  <a:srgbClr val="0000CC"/>
                </a:solidFill>
              </a:rPr>
              <a:t>Promover el desarrollo de investigaciones de la condición de salud de las personas adultas mayores y la utilización de los servicios de salud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FF0000"/>
                </a:solidFill>
              </a:rPr>
              <a:t>RESUMEN DE INTERVENCIONES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0000CC"/>
                </a:solidFill>
              </a:rPr>
              <a:t>I nivel:</a:t>
            </a:r>
          </a:p>
          <a:p>
            <a:r>
              <a:rPr lang="es-ES" dirty="0" smtClean="0">
                <a:solidFill>
                  <a:srgbClr val="0000CC"/>
                </a:solidFill>
              </a:rPr>
              <a:t>Promoción de la Salud</a:t>
            </a:r>
          </a:p>
          <a:p>
            <a:pPr lvl="1"/>
            <a:r>
              <a:rPr lang="es-ES" dirty="0" smtClean="0">
                <a:solidFill>
                  <a:srgbClr val="0000CC"/>
                </a:solidFill>
              </a:rPr>
              <a:t>Educación estilos de vida saludable</a:t>
            </a:r>
          </a:p>
          <a:p>
            <a:pPr lvl="2"/>
            <a:r>
              <a:rPr lang="es-ES" dirty="0" smtClean="0">
                <a:solidFill>
                  <a:srgbClr val="0000CC"/>
                </a:solidFill>
              </a:rPr>
              <a:t>Nutrición y actividad física</a:t>
            </a:r>
          </a:p>
          <a:p>
            <a:pPr lvl="1"/>
            <a:r>
              <a:rPr lang="es-ES" dirty="0" smtClean="0">
                <a:solidFill>
                  <a:srgbClr val="0000CC"/>
                </a:solidFill>
              </a:rPr>
              <a:t>Estrategia de grupos de PAM</a:t>
            </a:r>
          </a:p>
          <a:p>
            <a:r>
              <a:rPr lang="es-ES" dirty="0" smtClean="0">
                <a:solidFill>
                  <a:srgbClr val="0000CC"/>
                </a:solidFill>
              </a:rPr>
              <a:t>Prevención</a:t>
            </a:r>
          </a:p>
          <a:p>
            <a:pPr lvl="1"/>
            <a:r>
              <a:rPr lang="es-ES" dirty="0" smtClean="0">
                <a:solidFill>
                  <a:srgbClr val="0000CC"/>
                </a:solidFill>
              </a:rPr>
              <a:t>Vacunación</a:t>
            </a:r>
          </a:p>
          <a:p>
            <a:pPr lvl="1"/>
            <a:r>
              <a:rPr lang="es-ES" dirty="0" smtClean="0">
                <a:solidFill>
                  <a:srgbClr val="0000CC"/>
                </a:solidFill>
              </a:rPr>
              <a:t>Identificación de AM de riesgo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es-CR" b="1" dirty="0" smtClean="0">
                <a:solidFill>
                  <a:srgbClr val="FF0000"/>
                </a:solidFill>
              </a:rPr>
              <a:t>Identificación y manejo de PAM con: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Déficit sensoriales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trastornos de la movilidad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Riesgo de caídas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Trastornos de memoria, DC y/o demencia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Riesgo nutricional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Depresión 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Incontinencias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Polimedicacion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Abuso y maltrato</a:t>
            </a: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Pobre red soci</a:t>
            </a:r>
            <a:r>
              <a:rPr lang="es-CR" dirty="0" smtClean="0"/>
              <a:t>al</a:t>
            </a:r>
            <a:endParaRPr lang="es-E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s-ES" sz="4000" b="1" dirty="0" smtClean="0">
                <a:solidFill>
                  <a:srgbClr val="FF0000"/>
                </a:solidFill>
              </a:rPr>
              <a:t>II y III nivel</a:t>
            </a:r>
            <a:endParaRPr lang="es-ES" sz="4000" b="1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es-CR" dirty="0" smtClean="0">
                <a:solidFill>
                  <a:srgbClr val="0000CC"/>
                </a:solidFill>
              </a:rPr>
              <a:t>Atención integral e interdisciplinaria de necesidades específicas de PAM  en unidades hospitalarias funcionales especializadas: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De agudos (emergencias).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De Ictus.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err="1" smtClean="0">
                <a:solidFill>
                  <a:srgbClr val="0000CC"/>
                </a:solidFill>
              </a:rPr>
              <a:t>Ortogeriátricas</a:t>
            </a:r>
            <a:r>
              <a:rPr lang="es-CR" dirty="0" smtClean="0">
                <a:solidFill>
                  <a:srgbClr val="0000CC"/>
                </a:solidFill>
              </a:rPr>
              <a:t>.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Hospitales de día.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Equipos de atención domiciliar.</a:t>
            </a:r>
            <a:endParaRPr lang="es-ES" dirty="0" smtClean="0">
              <a:solidFill>
                <a:srgbClr val="0000CC"/>
              </a:solidFill>
            </a:endParaRPr>
          </a:p>
          <a:p>
            <a:pPr lvl="1"/>
            <a:r>
              <a:rPr lang="es-CR" dirty="0" smtClean="0">
                <a:solidFill>
                  <a:srgbClr val="0000CC"/>
                </a:solidFill>
              </a:rPr>
              <a:t>De rehabilitación integral.</a:t>
            </a:r>
            <a:endParaRPr lang="es-ES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3 Título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Diseñar e implementar políticas de atención integral a la salud preventiva, con enfoque  gerontológico e interdisciplinario</a:t>
            </a:r>
          </a:p>
        </p:txBody>
      </p:sp>
      <p:sp>
        <p:nvSpPr>
          <p:cNvPr id="106498" name="4 Marcador de contenido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273050" indent="-273050"/>
            <a:r>
              <a:rPr lang="es-ES" sz="2400" b="1" dirty="0" smtClean="0">
                <a:solidFill>
                  <a:srgbClr val="0000CC"/>
                </a:solidFill>
              </a:rPr>
              <a:t>Programa de atención a la PAM: objetivo general</a:t>
            </a:r>
          </a:p>
          <a:p>
            <a:pPr marL="639763" lvl="1" indent="-246063" algn="just"/>
            <a:r>
              <a:rPr lang="es-ES_tradnl" sz="2000" b="1" dirty="0" smtClean="0">
                <a:solidFill>
                  <a:srgbClr val="0000CC"/>
                </a:solidFill>
              </a:rPr>
              <a:t>Contribuir a la atención “integral”, integrada, continuada y progresiva de las personas adultas mayores con base en el enfoque de la producción social de la salud brindando elementos técnicos y metodológicos que mejoren la calidad de los servicios</a:t>
            </a:r>
            <a:r>
              <a:rPr lang="es-ES_tradnl" sz="2000" b="1" i="1" dirty="0" smtClean="0">
                <a:solidFill>
                  <a:srgbClr val="0000CC"/>
                </a:solidFill>
              </a:rPr>
              <a:t> que se brinda a este grupo poblacional.</a:t>
            </a:r>
            <a:endParaRPr lang="es-ES" sz="2000" b="1" dirty="0" smtClean="0">
              <a:solidFill>
                <a:srgbClr val="0000CC"/>
              </a:solidFill>
            </a:endParaRPr>
          </a:p>
          <a:p>
            <a:pPr marL="273050" indent="-273050"/>
            <a:endParaRPr lang="es-ES" sz="2000" b="1" dirty="0" smtClean="0">
              <a:solidFill>
                <a:srgbClr val="0000CC"/>
              </a:solidFill>
            </a:endParaRPr>
          </a:p>
          <a:p>
            <a:pPr marL="273050" indent="-273050"/>
            <a:endParaRPr lang="es-ES" sz="2000" b="1" dirty="0" smtClean="0"/>
          </a:p>
          <a:p>
            <a:pPr marL="273050" indent="-273050">
              <a:buFontTx/>
              <a:buNone/>
            </a:pPr>
            <a:endParaRPr lang="es-ES" b="1" dirty="0" smtClean="0"/>
          </a:p>
        </p:txBody>
      </p:sp>
      <p:pic>
        <p:nvPicPr>
          <p:cNvPr id="1064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4868863"/>
            <a:ext cx="24447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797425"/>
            <a:ext cx="296227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4810125"/>
            <a:ext cx="2833687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1 Título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17512"/>
          </a:xfrm>
        </p:spPr>
        <p:txBody>
          <a:bodyPr lIns="0" rIns="0" bIns="0" anchor="b"/>
          <a:lstStyle/>
          <a:p>
            <a:r>
              <a:rPr lang="es-ES" sz="2400" b="1" smtClean="0">
                <a:solidFill>
                  <a:srgbClr val="FF0000"/>
                </a:solidFill>
              </a:rPr>
              <a:t>Objetivos específicos</a:t>
            </a:r>
          </a:p>
        </p:txBody>
      </p:sp>
      <p:sp>
        <p:nvSpPr>
          <p:cNvPr id="107522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4038600" cy="5000625"/>
          </a:xfrm>
        </p:spPr>
        <p:txBody>
          <a:bodyPr/>
          <a:lstStyle/>
          <a:p>
            <a:pPr marL="273050" indent="-273050" algn="just"/>
            <a:r>
              <a:rPr lang="es-CR" sz="2200" b="1" smtClean="0">
                <a:solidFill>
                  <a:srgbClr val="0000CC"/>
                </a:solidFill>
              </a:rPr>
              <a:t>I</a:t>
            </a:r>
            <a:r>
              <a:rPr lang="es-CR" sz="1800" b="1" smtClean="0">
                <a:solidFill>
                  <a:srgbClr val="0000CC"/>
                </a:solidFill>
              </a:rPr>
              <a:t>. Fortalecer las capacidades técnicas del personal de la red de servicios de salud brindando</a:t>
            </a:r>
            <a:r>
              <a:rPr lang="es-ES_tradnl" sz="1800" b="1" smtClean="0">
                <a:solidFill>
                  <a:srgbClr val="0000CC"/>
                </a:solidFill>
              </a:rPr>
              <a:t> herramientas conceptuales y metodológicas que propicien el mantener o recuperar al máximo la funcionalidad de las personas adultas mayores.</a:t>
            </a:r>
            <a:endParaRPr lang="es-ES" sz="1800" b="1" smtClean="0">
              <a:solidFill>
                <a:srgbClr val="0000CC"/>
              </a:solidFill>
            </a:endParaRPr>
          </a:p>
          <a:p>
            <a:pPr marL="273050" indent="-273050" algn="just"/>
            <a:endParaRPr lang="es-ES" sz="2000" b="1" smtClean="0">
              <a:solidFill>
                <a:srgbClr val="0000CC"/>
              </a:solidFill>
            </a:endParaRPr>
          </a:p>
          <a:p>
            <a:pPr marL="273050" indent="-273050" algn="just">
              <a:buFontTx/>
              <a:buNone/>
            </a:pPr>
            <a:endParaRPr lang="es-ES" sz="2600" smtClean="0"/>
          </a:p>
          <a:p>
            <a:pPr marL="273050" indent="-273050"/>
            <a:endParaRPr lang="es-ES" sz="2600" smtClean="0"/>
          </a:p>
        </p:txBody>
      </p:sp>
      <p:sp>
        <p:nvSpPr>
          <p:cNvPr id="107523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4038600" cy="492918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endParaRPr lang="es-ES" sz="2400" b="1" smtClean="0">
              <a:solidFill>
                <a:srgbClr val="0000CC"/>
              </a:solidFill>
            </a:endParaRPr>
          </a:p>
          <a:p>
            <a:endParaRPr lang="es-ES" sz="2400" b="1" smtClean="0"/>
          </a:p>
        </p:txBody>
      </p:sp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2" cstate="print"/>
          <a:srcRect l="29784" t="21295" r="32085" b="36375"/>
          <a:stretch>
            <a:fillRect/>
          </a:stretch>
        </p:blipFill>
        <p:spPr bwMode="auto">
          <a:xfrm>
            <a:off x="4643438" y="3789363"/>
            <a:ext cx="42481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3" cstate="print"/>
          <a:srcRect l="29793" t="15982" r="29970" b="31004"/>
          <a:stretch>
            <a:fillRect/>
          </a:stretch>
        </p:blipFill>
        <p:spPr bwMode="auto">
          <a:xfrm>
            <a:off x="323850" y="3789363"/>
            <a:ext cx="424815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1052513"/>
            <a:ext cx="42132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1 Título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620713"/>
          </a:xfrm>
        </p:spPr>
        <p:txBody>
          <a:bodyPr lIns="0" rIns="0" bIns="0" anchor="b"/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Objetivos específicos</a:t>
            </a:r>
          </a:p>
        </p:txBody>
      </p:sp>
      <p:sp>
        <p:nvSpPr>
          <p:cNvPr id="109570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692150"/>
            <a:ext cx="4038600" cy="5434013"/>
          </a:xfrm>
        </p:spPr>
        <p:txBody>
          <a:bodyPr/>
          <a:lstStyle/>
          <a:p>
            <a:pPr marL="273050" indent="-273050" algn="just">
              <a:buFontTx/>
              <a:buNone/>
            </a:pPr>
            <a:r>
              <a:rPr lang="es-ES_tradnl" sz="2000" b="1" dirty="0" smtClean="0">
                <a:solidFill>
                  <a:srgbClr val="0000CC"/>
                </a:solidFill>
              </a:rPr>
              <a:t>II. </a:t>
            </a:r>
            <a:r>
              <a:rPr lang="es-ES_tradnl" sz="1800" b="1" dirty="0" smtClean="0">
                <a:solidFill>
                  <a:srgbClr val="0000CC"/>
                </a:solidFill>
              </a:rPr>
              <a:t>Incentivar acciones en las áreas de promoción y  prevención que  </a:t>
            </a:r>
            <a:r>
              <a:rPr lang="es-ES" sz="1800" b="1" dirty="0" smtClean="0">
                <a:solidFill>
                  <a:srgbClr val="0000CC"/>
                </a:solidFill>
              </a:rPr>
              <a:t>promueva  el desarrollo de  estilos de vida saludables y el autocuidado,  </a:t>
            </a:r>
            <a:r>
              <a:rPr lang="es-ES_tradnl" sz="1800" b="1" dirty="0" smtClean="0">
                <a:solidFill>
                  <a:srgbClr val="0000CC"/>
                </a:solidFill>
              </a:rPr>
              <a:t>desde la  perspectiva de un envejecimiento activo  que involucre a las personas a través del ciclo de vida, familia y comunidad.</a:t>
            </a:r>
            <a:r>
              <a:rPr lang="es-ES_tradnl" sz="2000" b="1" dirty="0" smtClean="0">
                <a:solidFill>
                  <a:srgbClr val="0000CC"/>
                </a:solidFill>
              </a:rPr>
              <a:t> </a:t>
            </a:r>
            <a:endParaRPr lang="es-ES" sz="2000" b="1" dirty="0" smtClean="0">
              <a:solidFill>
                <a:srgbClr val="0000CC"/>
              </a:solidFill>
            </a:endParaRPr>
          </a:p>
          <a:p>
            <a:pPr marL="273050" indent="-273050" algn="just">
              <a:buFontTx/>
              <a:buNone/>
            </a:pPr>
            <a:endParaRPr lang="es-ES" sz="2400" dirty="0" smtClean="0"/>
          </a:p>
          <a:p>
            <a:pPr marL="273050" indent="-273050"/>
            <a:endParaRPr lang="es-ES" sz="2600" dirty="0" smtClean="0"/>
          </a:p>
        </p:txBody>
      </p:sp>
      <p:pic>
        <p:nvPicPr>
          <p:cNvPr id="109571" name="Picture 6" descr="AM Cocos 2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3789363"/>
            <a:ext cx="4038600" cy="2813050"/>
          </a:xfrm>
        </p:spPr>
      </p:pic>
      <p:pic>
        <p:nvPicPr>
          <p:cNvPr id="109572" name="Picture 7" descr="A Mayor 2919 Cocos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08050"/>
            <a:ext cx="33845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3" name="Picture 9" descr="Adulto mayor con carreta de buey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716338"/>
            <a:ext cx="36020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2" descr="Grupo Aerobicos 02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404813"/>
            <a:ext cx="4032250" cy="3095625"/>
          </a:xfrm>
        </p:spPr>
      </p:pic>
      <p:pic>
        <p:nvPicPr>
          <p:cNvPr id="241666" name="Picture 3" descr="Grupo Aerobicos 02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404813"/>
            <a:ext cx="3995737" cy="3095625"/>
          </a:xfrm>
        </p:spPr>
      </p:pic>
      <p:pic>
        <p:nvPicPr>
          <p:cNvPr id="241667" name="Picture 4" descr="Los Angeles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14500" y="3857625"/>
            <a:ext cx="3333750" cy="2500313"/>
          </a:xfrm>
        </p:spPr>
      </p:pic>
      <p:pic>
        <p:nvPicPr>
          <p:cNvPr id="241668" name="Picture 5" descr="CORTE logo atividad físic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404813"/>
            <a:ext cx="1547813" cy="6453187"/>
          </a:xfrm>
        </p:spPr>
      </p:pic>
      <p:sp>
        <p:nvSpPr>
          <p:cNvPr id="185350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s-MX" b="1" dirty="0">
                <a:solidFill>
                  <a:srgbClr val="FF0000"/>
                </a:solidFill>
                <a:latin typeface="+mn-lt"/>
              </a:rPr>
              <a:t>PERSONAS ADULTAS MAYORES SALUDABLES-GRUPOS DE ACTIVIDADFÍSICA </a:t>
            </a:r>
            <a:endParaRPr lang="es-ES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41670" name="Picture 7" descr="Imagen0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3500438"/>
            <a:ext cx="399573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2800" b="1" dirty="0" smtClean="0">
                <a:solidFill>
                  <a:srgbClr val="FF0000"/>
                </a:solidFill>
              </a:rPr>
              <a:t>Objetivos específicos</a:t>
            </a:r>
            <a:endParaRPr lang="es-ES" sz="2800" dirty="0" smtClean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es-MX" sz="2800" b="1" dirty="0" smtClean="0">
                <a:solidFill>
                  <a:srgbClr val="0000CC"/>
                </a:solidFill>
              </a:rPr>
              <a:t>III.</a:t>
            </a:r>
            <a:r>
              <a:rPr lang="es-MX" sz="2800" dirty="0" smtClean="0">
                <a:solidFill>
                  <a:srgbClr val="0000CC"/>
                </a:solidFill>
              </a:rPr>
              <a:t> </a:t>
            </a:r>
            <a:r>
              <a:rPr lang="es-ES" sz="2800" dirty="0" smtClean="0">
                <a:solidFill>
                  <a:srgbClr val="0000CC"/>
                </a:solidFill>
              </a:rPr>
              <a:t>Desarrollar la atención progresiva,</a:t>
            </a:r>
            <a:r>
              <a:rPr lang="es-ES_tradnl" sz="2800" dirty="0" smtClean="0">
                <a:solidFill>
                  <a:srgbClr val="0000CC"/>
                </a:solidFill>
              </a:rPr>
              <a:t> diferenciada e integrada en la red de servicios de salud,</a:t>
            </a:r>
            <a:r>
              <a:rPr lang="es-ES" sz="2800" dirty="0" smtClean="0">
                <a:solidFill>
                  <a:srgbClr val="0000CC"/>
                </a:solidFill>
              </a:rPr>
              <a:t> de las personas adultas mayores en su medio habitual, según prioridades definidas</a:t>
            </a:r>
            <a:r>
              <a:rPr lang="es-ES" dirty="0" smtClean="0">
                <a:solidFill>
                  <a:srgbClr val="0000CC"/>
                </a:solidFill>
              </a:rPr>
              <a:t>. </a:t>
            </a:r>
          </a:p>
          <a:p>
            <a:pPr algn="just"/>
            <a:endParaRPr lang="es-ES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es-ES" dirty="0" smtClean="0"/>
              <a:t> </a:t>
            </a:r>
          </a:p>
          <a:p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1 Título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94122"/>
          </a:xfrm>
        </p:spPr>
        <p:txBody>
          <a:bodyPr lIns="0" rIns="0" bIns="0" anchor="b"/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Consulta anual de </a:t>
            </a:r>
            <a:r>
              <a:rPr lang="es-ES" sz="2800" b="1" dirty="0" smtClean="0">
                <a:solidFill>
                  <a:srgbClr val="FF0000"/>
                </a:solidFill>
                <a:hlinkClick r:id="rId3" action="ppaction://hlinkpres?slideindex=1&amp;slidetitle="/>
              </a:rPr>
              <a:t>valoración condiciones de riesgo  PAM</a:t>
            </a:r>
            <a:endParaRPr lang="es-ES" sz="2800" b="1" dirty="0" smtClean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412875"/>
            <a:ext cx="8229600" cy="4911725"/>
          </a:xfrm>
        </p:spPr>
        <p:txBody>
          <a:bodyPr>
            <a:normAutofit fontScale="92500" lnSpcReduction="10000"/>
          </a:bodyPr>
          <a:lstStyle/>
          <a:p>
            <a:pPr marL="273050" indent="-273050" algn="just">
              <a:lnSpc>
                <a:spcPct val="90000"/>
              </a:lnSpc>
              <a:defRPr/>
            </a:pPr>
            <a:r>
              <a:rPr lang="es-ES" b="1" dirty="0" smtClean="0">
                <a:solidFill>
                  <a:srgbClr val="FF0000"/>
                </a:solidFill>
                <a:latin typeface="Calibri" pitchFamily="34" charset="0"/>
              </a:rPr>
              <a:t>Objetivo general: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Optimizar la atención integral de las personas adultas mayores</a:t>
            </a:r>
          </a:p>
          <a:p>
            <a:pPr marL="273050" indent="-273050" algn="just">
              <a:lnSpc>
                <a:spcPct val="90000"/>
              </a:lnSpc>
              <a:defRPr/>
            </a:pPr>
            <a:r>
              <a:rPr lang="es-ES" b="1" dirty="0" smtClean="0">
                <a:solidFill>
                  <a:srgbClr val="FF0000"/>
                </a:solidFill>
                <a:latin typeface="Calibri" pitchFamily="34" charset="0"/>
              </a:rPr>
              <a:t>Objetivos específicos.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Conocer la situación actual de la persona adulta mayor y evidenciar los cambios en el transcurso del tiempo.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Identificar a la población adulta mayor de mayor riesgo  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Mejorar la sensibilidad diagnóstica para identificar problemas no relatados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 Conocer los factores de riesgo sociales y  de salud para la planificación de la  atención 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 Establecer objetivos y plan de cuidados individualizados.</a:t>
            </a:r>
          </a:p>
          <a:p>
            <a:pPr marL="639763" lvl="1" indent="-246063" algn="just">
              <a:lnSpc>
                <a:spcPct val="90000"/>
              </a:lnSpc>
              <a:defRPr/>
            </a:pPr>
            <a:r>
              <a:rPr lang="es-ES" sz="2600" b="1" dirty="0" smtClean="0">
                <a:solidFill>
                  <a:srgbClr val="0000FF"/>
                </a:solidFill>
                <a:latin typeface="Calibri" pitchFamily="34" charset="0"/>
              </a:rPr>
              <a:t> Prevenir la discapacidad y promover la autonomía</a:t>
            </a:r>
            <a:r>
              <a:rPr lang="es-ES" sz="2600" dirty="0" smtClean="0">
                <a:latin typeface="Calibri" pitchFamily="34" charset="0"/>
              </a:rPr>
              <a:t>.</a:t>
            </a:r>
          </a:p>
          <a:p>
            <a:pPr marL="639763" lvl="1" indent="-246063">
              <a:lnSpc>
                <a:spcPct val="90000"/>
              </a:lnSpc>
              <a:buFontTx/>
              <a:buNone/>
              <a:defRPr/>
            </a:pPr>
            <a:endParaRPr lang="es-ES" sz="2400" dirty="0" smtClean="0"/>
          </a:p>
          <a:p>
            <a:pPr marL="639763" lvl="1" indent="-246063">
              <a:lnSpc>
                <a:spcPct val="90000"/>
              </a:lnSpc>
              <a:buFontTx/>
              <a:buNone/>
              <a:defRPr/>
            </a:pPr>
            <a:endParaRPr lang="es-ES" sz="2400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2051720" y="6093296"/>
            <a:ext cx="2691763" cy="40011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s-ES" sz="2000" b="1" smtClean="0">
                <a:solidFill>
                  <a:srgbClr val="0000CC"/>
                </a:solidFill>
              </a:rPr>
              <a:t>Norma programática</a:t>
            </a:r>
            <a:endParaRPr lang="es-ES" sz="2000" b="1" dirty="0">
              <a:solidFill>
                <a:srgbClr val="0000CC"/>
              </a:solidFill>
            </a:endParaRPr>
          </a:p>
        </p:txBody>
      </p:sp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251520" y="0"/>
          <a:ext cx="914501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4" name="Documento" r:id="rId4" imgW="5552295" imgH="8828597" progId="Word.Document.12">
                  <p:embed/>
                </p:oleObj>
              </mc:Choice>
              <mc:Fallback>
                <p:oleObj name="Documento" r:id="rId4" imgW="5552295" imgH="8828597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0"/>
                        <a:ext cx="9145016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1 Título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lIns="0" rIns="0" bIns="0" anchor="b"/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Modalidades de atención</a:t>
            </a:r>
          </a:p>
        </p:txBody>
      </p:sp>
      <p:sp>
        <p:nvSpPr>
          <p:cNvPr id="111618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125538"/>
            <a:ext cx="4038600" cy="2232025"/>
          </a:xfrm>
        </p:spPr>
        <p:txBody>
          <a:bodyPr/>
          <a:lstStyle/>
          <a:p>
            <a:pPr marL="273050" indent="-273050" algn="just">
              <a:lnSpc>
                <a:spcPct val="90000"/>
              </a:lnSpc>
            </a:pPr>
            <a:r>
              <a:rPr lang="es-MX" sz="2000" b="1" dirty="0" smtClean="0">
                <a:solidFill>
                  <a:srgbClr val="0000CC"/>
                </a:solidFill>
              </a:rPr>
              <a:t>III. </a:t>
            </a:r>
            <a:r>
              <a:rPr lang="es-ES" sz="2000" b="1" dirty="0" smtClean="0">
                <a:solidFill>
                  <a:srgbClr val="0000CC"/>
                </a:solidFill>
              </a:rPr>
              <a:t>Desarrollar la atención progresiva,</a:t>
            </a:r>
            <a:r>
              <a:rPr lang="es-ES_tradnl" sz="2000" b="1" dirty="0" smtClean="0">
                <a:solidFill>
                  <a:srgbClr val="0000CC"/>
                </a:solidFill>
              </a:rPr>
              <a:t> diferenciada e integrada en la red de servicios de salud,</a:t>
            </a:r>
            <a:r>
              <a:rPr lang="es-ES" sz="2000" b="1" dirty="0" smtClean="0">
                <a:solidFill>
                  <a:srgbClr val="0000CC"/>
                </a:solidFill>
              </a:rPr>
              <a:t> de las personas adultas mayores en su medio habitual, según prioridades definidas.</a:t>
            </a:r>
            <a:r>
              <a:rPr lang="es-ES" sz="2400" b="1" dirty="0" smtClean="0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1161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96975"/>
            <a:ext cx="4038600" cy="492918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endParaRPr lang="es-ES" sz="2400" b="1" smtClean="0">
              <a:solidFill>
                <a:srgbClr val="0000CC"/>
              </a:solidFill>
            </a:endParaRPr>
          </a:p>
          <a:p>
            <a:endParaRPr lang="es-ES" sz="2400" b="1" smtClean="0"/>
          </a:p>
        </p:txBody>
      </p:sp>
      <p:pic>
        <p:nvPicPr>
          <p:cNvPr id="111620" name="Picture 13" descr="IM0006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981075"/>
            <a:ext cx="4427537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Picture 9" descr="FACHADA_DE_LA_CLINICA_2010_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0800"/>
            <a:ext cx="471646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5436096" y="5229200"/>
            <a:ext cx="2967479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0000CC"/>
                </a:solidFill>
              </a:rPr>
              <a:t>“Grupo Gestor de caso”  </a:t>
            </a:r>
            <a:endParaRPr lang="es-ES" b="1" dirty="0">
              <a:solidFill>
                <a:srgbClr val="0000CC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580112" y="4509120"/>
            <a:ext cx="3322256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0000CC"/>
                </a:solidFill>
              </a:rPr>
              <a:t>Equipo de atención a la PAM</a:t>
            </a:r>
            <a:endParaRPr lang="es-ES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s-ES" sz="2000" b="1" smtClean="0">
                <a:solidFill>
                  <a:srgbClr val="FF0000"/>
                </a:solidFill>
              </a:rPr>
              <a:t>Implementar modelos de atención  multi e interdisciplinarios  en geriatría y gerontología, en los diferentes niveles de atención para responder a las necesidades de  las personas adultas mayores.</a:t>
            </a:r>
          </a:p>
        </p:txBody>
      </p:sp>
      <p:pic>
        <p:nvPicPr>
          <p:cNvPr id="244738" name="4 Imagen" descr="HB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38"/>
            <a:ext cx="3203575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39" name="5 Imagen" descr="HSJDD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1341438"/>
            <a:ext cx="3313113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40" name="6 Imagen" descr="Hospital Mexic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1341438"/>
            <a:ext cx="2555875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ON FONDO CELESTE">
  <a:themeElements>
    <a:clrScheme name="PRESENTACION FONDO CELES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ON FONDO CELES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CION FONDO CELES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 FONDO CELES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 FONDO CELES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 FONDO CELES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 FONDO CELES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ON FONDO CELES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ON FONDO CELES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PRESENTACION FONDO CELESTE</Template>
  <TotalTime>6441</TotalTime>
  <Words>587</Words>
  <Application>Microsoft Office PowerPoint</Application>
  <PresentationFormat>Presentación en pantalla (4:3)</PresentationFormat>
  <Paragraphs>82</Paragraphs>
  <Slides>17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</vt:lpstr>
      <vt:lpstr>Calibri</vt:lpstr>
      <vt:lpstr>PRESENTACION FONDO CELESTE</vt:lpstr>
      <vt:lpstr>Documento</vt:lpstr>
      <vt:lpstr>Fotografía de Photo Editor</vt:lpstr>
      <vt:lpstr>    Programa de Atención en salud a las personas adultas mayores. CCSS.    </vt:lpstr>
      <vt:lpstr>Diseñar e implementar políticas de atención integral a la salud preventiva, con enfoque  gerontológico e interdisciplinario</vt:lpstr>
      <vt:lpstr>Objetivos específicos</vt:lpstr>
      <vt:lpstr>Objetivos específicos</vt:lpstr>
      <vt:lpstr>Presentación de PowerPoint</vt:lpstr>
      <vt:lpstr>Objetivos específicos</vt:lpstr>
      <vt:lpstr>Consulta anual de valoración condiciones de riesgo  PAM</vt:lpstr>
      <vt:lpstr>Modalidades de atención</vt:lpstr>
      <vt:lpstr>Implementar modelos de atención  multi e interdisciplinarios  en geriatría y gerontología, en los diferentes niveles de atención para responder a las necesidades de  las personas adultas mayores.</vt:lpstr>
      <vt:lpstr>Presentación de PowerPoint</vt:lpstr>
      <vt:lpstr>Presentación de PowerPoint</vt:lpstr>
      <vt:lpstr>Presentación de PowerPoint</vt:lpstr>
      <vt:lpstr>OBJETIVOS ESPECIFICOS</vt:lpstr>
      <vt:lpstr>OBJETIVOS ESPECIFICOS</vt:lpstr>
      <vt:lpstr>RESUMEN DE INTERVENCIONES</vt:lpstr>
      <vt:lpstr>Presentación de PowerPoint</vt:lpstr>
      <vt:lpstr>II y III nivel</vt:lpstr>
    </vt:vector>
  </TitlesOfParts>
  <Company>CCSS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Adulto Mayor</dc:title>
  <dc:creator>omchavezp</dc:creator>
  <cp:lastModifiedBy>Vilma Garcia</cp:lastModifiedBy>
  <cp:revision>407</cp:revision>
  <dcterms:created xsi:type="dcterms:W3CDTF">2010-05-10T20:23:24Z</dcterms:created>
  <dcterms:modified xsi:type="dcterms:W3CDTF">2014-06-17T13:27:55Z</dcterms:modified>
</cp:coreProperties>
</file>