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docProps/custom.xml" ContentType="application/vnd.openxmlformats-officedocument.custom-properties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drawing9.xml" ContentType="application/vnd.ms-office.drawingml.diagramDrawing+xml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diagrams/quickStyle9.xml" ContentType="application/vnd.openxmlformats-officedocument.drawingml.diagramStyle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diagrams/quickStyle7.xml" ContentType="application/vnd.openxmlformats-officedocument.drawingml.diagramStyle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Default Extension="wdp" ContentType="image/vnd.ms-photo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charts/chart4.xml" ContentType="application/vnd.openxmlformats-officedocument.drawingml.char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slides/slide8.xml" ContentType="application/vnd.openxmlformats-officedocument.presentationml.slide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5"/>
  </p:sldMasterIdLst>
  <p:notesMasterIdLst>
    <p:notesMasterId r:id="rId34"/>
  </p:notesMasterIdLst>
  <p:sldIdLst>
    <p:sldId id="259" r:id="rId6"/>
    <p:sldId id="568" r:id="rId7"/>
    <p:sldId id="569" r:id="rId8"/>
    <p:sldId id="564" r:id="rId9"/>
    <p:sldId id="529" r:id="rId10"/>
    <p:sldId id="530" r:id="rId11"/>
    <p:sldId id="531" r:id="rId12"/>
    <p:sldId id="532" r:id="rId13"/>
    <p:sldId id="533" r:id="rId14"/>
    <p:sldId id="534" r:id="rId15"/>
    <p:sldId id="535" r:id="rId16"/>
    <p:sldId id="555" r:id="rId17"/>
    <p:sldId id="556" r:id="rId18"/>
    <p:sldId id="557" r:id="rId19"/>
    <p:sldId id="558" r:id="rId20"/>
    <p:sldId id="559" r:id="rId21"/>
    <p:sldId id="560" r:id="rId22"/>
    <p:sldId id="561" r:id="rId23"/>
    <p:sldId id="562" r:id="rId24"/>
    <p:sldId id="563" r:id="rId25"/>
    <p:sldId id="565" r:id="rId26"/>
    <p:sldId id="567" r:id="rId27"/>
    <p:sldId id="552" r:id="rId28"/>
    <p:sldId id="553" r:id="rId29"/>
    <p:sldId id="550" r:id="rId30"/>
    <p:sldId id="548" r:id="rId31"/>
    <p:sldId id="448" r:id="rId32"/>
    <p:sldId id="554" r:id="rId33"/>
  </p:sldIdLst>
  <p:sldSz cx="9144000" cy="6858000" type="screen4x3"/>
  <p:notesSz cx="6858000" cy="9144000"/>
  <p:defaultTextStyle>
    <a:defPPr>
      <a:defRPr lang="es-CO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1E52D"/>
    <a:srgbClr val="00A0B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AF606853-7671-496A-8E4F-DF71F8EC918B}" styleName="Estilo oscuro 1 - Énfasis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7AC3CCA-C797-4891-BE02-D94E43425B78}" styleName="Estilo me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38B1855-1B75-4FBE-930C-398BA8C253C6}" styleName="Estilo temático 2 - Énfasis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Estilo temático 2 - Énfasis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Ingrid\Dropbox\Demograf&#237;a%20II%202012%20primer%20sem\Transici&#243;nEnvjecimiento\Envejecimiento\Din&#225;micaDemogr&#225;fica\CRECI%20DEMO%20__Pir&#225;mides51__2020FINAL.xls_.xls_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Ingrid\Dropbox\Demograf&#237;a%20II%202012%20primer%20sem\Transici&#243;nEnvjecimiento\Envejecimiento\Din&#225;micaDemogr&#225;fica\CRECI%20DEMO%20__Pir&#225;mides51__2020FINAL.xls_.xls_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Ingrid\Dropbox\Demograf&#237;a%20II%202012%20primer%20sem\Transici&#243;nEnvjecimiento\Envejecimiento\Din&#225;micaDemogr&#225;fica\CRECI%20DEMO%20__Pir&#225;mides51__2020FINAL.xls_.xls_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Ingrid\Dropbox\Demograf&#237;a%20II%202012%20primer%20sem\Transici&#243;nEnvjecimiento\Envejecimiento\Din&#225;micaDemogr&#225;fica\CRECI%20DEMO%20__Pir&#225;mides51__2020FINAL.xls_.xls_.xls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Ingrid\Dropbox\Demograf&#237;a%20II%202012%20primer%20sem\Transici&#243;nEnvjecimiento\Envejecimiento\Din&#225;micaDemogr&#225;fica\CRECI%20DEMO%20__Pir&#225;mides51__2020FINAL.xls_.xls_.xls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Ingrid\Dropbox\Demograf&#237;a%20II%202012%20primer%20sem\Transici&#243;nEnvjecimiento\Envejecimiento\Din&#225;micaDemogr&#225;fica\CRECI%20DEMO%20__Pir&#225;mides51__2020FINAL.xls_.xls_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title>
      <c:tx>
        <c:rich>
          <a:bodyPr/>
          <a:lstStyle/>
          <a:p>
            <a:pPr>
              <a:defRPr sz="825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es-CO"/>
              <a:t>Colombia 1951</a:t>
            </a:r>
          </a:p>
        </c:rich>
      </c:tx>
      <c:layout/>
      <c:overlay val="1"/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0.10132169487551509"/>
          <c:y val="9.5394890064264423E-2"/>
          <c:w val="0.83700530549338814"/>
          <c:h val="0.78618547328824262"/>
        </c:manualLayout>
      </c:layout>
      <c:barChart>
        <c:barDir val="bar"/>
        <c:grouping val="clustered"/>
        <c:ser>
          <c:idx val="0"/>
          <c:order val="0"/>
          <c:tx>
            <c:strRef>
              <c:f>Pirámides!$C$6</c:f>
              <c:strCache>
                <c:ptCount val="1"/>
                <c:pt idx="0">
                  <c:v>Hombres</c:v>
                </c:pt>
              </c:strCache>
            </c:strRef>
          </c:tx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cat>
            <c:strRef>
              <c:f>Pirámides!$A$9:$A$25</c:f>
              <c:strCache>
                <c:ptCount val="17"/>
                <c:pt idx="0">
                  <c:v>0-4</c:v>
                </c:pt>
                <c:pt idx="1">
                  <c:v>5-9</c:v>
                </c:pt>
                <c:pt idx="2">
                  <c:v>10-14</c:v>
                </c:pt>
                <c:pt idx="3">
                  <c:v>15-19</c:v>
                </c:pt>
                <c:pt idx="4">
                  <c:v>20-24</c:v>
                </c:pt>
                <c:pt idx="5">
                  <c:v>25-29</c:v>
                </c:pt>
                <c:pt idx="6">
                  <c:v>30-34</c:v>
                </c:pt>
                <c:pt idx="7">
                  <c:v>35-39</c:v>
                </c:pt>
                <c:pt idx="8">
                  <c:v>40-44</c:v>
                </c:pt>
                <c:pt idx="9">
                  <c:v>45-49</c:v>
                </c:pt>
                <c:pt idx="10">
                  <c:v>50-54</c:v>
                </c:pt>
                <c:pt idx="11">
                  <c:v>55-59</c:v>
                </c:pt>
                <c:pt idx="12">
                  <c:v>60-64</c:v>
                </c:pt>
                <c:pt idx="13">
                  <c:v>65-69</c:v>
                </c:pt>
                <c:pt idx="14">
                  <c:v>70-74</c:v>
                </c:pt>
                <c:pt idx="15">
                  <c:v>75-79</c:v>
                </c:pt>
                <c:pt idx="16">
                  <c:v>80 +</c:v>
                </c:pt>
              </c:strCache>
            </c:strRef>
          </c:cat>
          <c:val>
            <c:numRef>
              <c:f>Pirámides!$C$9:$C$25</c:f>
              <c:numCache>
                <c:formatCode>#,##0.000</c:formatCode>
                <c:ptCount val="17"/>
                <c:pt idx="0">
                  <c:v>-8.4724784029651723E-2</c:v>
                </c:pt>
                <c:pt idx="1">
                  <c:v>-7.0749375540421308E-2</c:v>
                </c:pt>
                <c:pt idx="2">
                  <c:v>-6.0921178404006973E-2</c:v>
                </c:pt>
                <c:pt idx="3">
                  <c:v>-4.8543666839470895E-2</c:v>
                </c:pt>
                <c:pt idx="4">
                  <c:v>-4.7417070245034616E-2</c:v>
                </c:pt>
                <c:pt idx="5">
                  <c:v>-3.6451856608922896E-2</c:v>
                </c:pt>
                <c:pt idx="6">
                  <c:v>-3.0480449363312609E-2</c:v>
                </c:pt>
                <c:pt idx="7">
                  <c:v>-2.828915219286916E-2</c:v>
                </c:pt>
                <c:pt idx="8">
                  <c:v>-2.2128939826293995E-2</c:v>
                </c:pt>
                <c:pt idx="9">
                  <c:v>-1.724449791152147E-2</c:v>
                </c:pt>
                <c:pt idx="10">
                  <c:v>-1.6302431605122385E-2</c:v>
                </c:pt>
                <c:pt idx="11">
                  <c:v>-9.829354903665358E-3</c:v>
                </c:pt>
                <c:pt idx="12">
                  <c:v>-9.5571905406140745E-3</c:v>
                </c:pt>
                <c:pt idx="13">
                  <c:v>-5.4791780458118252E-3</c:v>
                </c:pt>
                <c:pt idx="14">
                  <c:v>-4.0924400559326545E-3</c:v>
                </c:pt>
                <c:pt idx="15">
                  <c:v>-2.1190703057725655E-3</c:v>
                </c:pt>
                <c:pt idx="16">
                  <c:v>-2.5526986708564801E-3</c:v>
                </c:pt>
              </c:numCache>
            </c:numRef>
          </c:val>
        </c:ser>
        <c:ser>
          <c:idx val="1"/>
          <c:order val="1"/>
          <c:tx>
            <c:strRef>
              <c:f>Pirámides!$D$6</c:f>
              <c:strCache>
                <c:ptCount val="1"/>
                <c:pt idx="0">
                  <c:v>Mujeres</c:v>
                </c:pt>
              </c:strCache>
            </c:strRef>
          </c:tx>
          <c:spPr>
            <a:solidFill>
              <a:srgbClr val="993366"/>
            </a:solidFill>
            <a:ln w="12700">
              <a:solidFill>
                <a:srgbClr val="000000"/>
              </a:solidFill>
              <a:prstDash val="solid"/>
            </a:ln>
          </c:spPr>
          <c:cat>
            <c:strRef>
              <c:f>Pirámides!$A$9:$A$25</c:f>
              <c:strCache>
                <c:ptCount val="17"/>
                <c:pt idx="0">
                  <c:v>0-4</c:v>
                </c:pt>
                <c:pt idx="1">
                  <c:v>5-9</c:v>
                </c:pt>
                <c:pt idx="2">
                  <c:v>10-14</c:v>
                </c:pt>
                <c:pt idx="3">
                  <c:v>15-19</c:v>
                </c:pt>
                <c:pt idx="4">
                  <c:v>20-24</c:v>
                </c:pt>
                <c:pt idx="5">
                  <c:v>25-29</c:v>
                </c:pt>
                <c:pt idx="6">
                  <c:v>30-34</c:v>
                </c:pt>
                <c:pt idx="7">
                  <c:v>35-39</c:v>
                </c:pt>
                <c:pt idx="8">
                  <c:v>40-44</c:v>
                </c:pt>
                <c:pt idx="9">
                  <c:v>45-49</c:v>
                </c:pt>
                <c:pt idx="10">
                  <c:v>50-54</c:v>
                </c:pt>
                <c:pt idx="11">
                  <c:v>55-59</c:v>
                </c:pt>
                <c:pt idx="12">
                  <c:v>60-64</c:v>
                </c:pt>
                <c:pt idx="13">
                  <c:v>65-69</c:v>
                </c:pt>
                <c:pt idx="14">
                  <c:v>70-74</c:v>
                </c:pt>
                <c:pt idx="15">
                  <c:v>75-79</c:v>
                </c:pt>
                <c:pt idx="16">
                  <c:v>80 +</c:v>
                </c:pt>
              </c:strCache>
            </c:strRef>
          </c:cat>
          <c:val>
            <c:numRef>
              <c:f>Pirámides!$D$9:$D$25</c:f>
              <c:numCache>
                <c:formatCode>#,##0.000</c:formatCode>
                <c:ptCount val="17"/>
                <c:pt idx="0">
                  <c:v>8.2089883883960019E-2</c:v>
                </c:pt>
                <c:pt idx="1">
                  <c:v>6.8482645380611121E-2</c:v>
                </c:pt>
                <c:pt idx="2">
                  <c:v>5.857883713679176E-2</c:v>
                </c:pt>
                <c:pt idx="3">
                  <c:v>5.3917309947384834E-2</c:v>
                </c:pt>
                <c:pt idx="4">
                  <c:v>4.9031888383399787E-2</c:v>
                </c:pt>
                <c:pt idx="5">
                  <c:v>3.9830933920078075E-2</c:v>
                </c:pt>
                <c:pt idx="6">
                  <c:v>3.0040586866876093E-2</c:v>
                </c:pt>
                <c:pt idx="7">
                  <c:v>2.9763257080704257E-2</c:v>
                </c:pt>
                <c:pt idx="8">
                  <c:v>2.1353770122106222E-2</c:v>
                </c:pt>
                <c:pt idx="9">
                  <c:v>1.7514257681050978E-2</c:v>
                </c:pt>
                <c:pt idx="10">
                  <c:v>1.5636982612740481E-2</c:v>
                </c:pt>
                <c:pt idx="11">
                  <c:v>9.4154085818518064E-3</c:v>
                </c:pt>
                <c:pt idx="12">
                  <c:v>1.0414472660617787E-2</c:v>
                </c:pt>
                <c:pt idx="13">
                  <c:v>5.6409092249024373E-3</c:v>
                </c:pt>
                <c:pt idx="14">
                  <c:v>5.0919494297951987E-3</c:v>
                </c:pt>
                <c:pt idx="15">
                  <c:v>2.4400390114128296E-3</c:v>
                </c:pt>
                <c:pt idx="16">
                  <c:v>3.8735329864365907E-3</c:v>
                </c:pt>
              </c:numCache>
            </c:numRef>
          </c:val>
        </c:ser>
        <c:gapWidth val="0"/>
        <c:overlap val="100"/>
        <c:axId val="151041536"/>
        <c:axId val="151078016"/>
      </c:barChart>
      <c:catAx>
        <c:axId val="151041536"/>
        <c:scaling>
          <c:orientation val="minMax"/>
        </c:scaling>
        <c:axPos val="l"/>
        <c:numFmt formatCode="General" sourceLinked="1"/>
        <c:tickLblPos val="low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65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s-CO"/>
          </a:p>
        </c:txPr>
        <c:crossAx val="151078016"/>
        <c:crosses val="autoZero"/>
        <c:auto val="1"/>
        <c:lblAlgn val="ctr"/>
        <c:lblOffset val="100"/>
        <c:tickLblSkip val="1"/>
        <c:tickMarkSkip val="1"/>
      </c:catAx>
      <c:valAx>
        <c:axId val="151078016"/>
        <c:scaling>
          <c:orientation val="minMax"/>
        </c:scaling>
        <c:axPos val="b"/>
        <c:majorGridlines>
          <c:spPr>
            <a:ln w="3175">
              <a:solidFill>
                <a:srgbClr val="808080"/>
              </a:solidFill>
              <a:prstDash val="sysDash"/>
            </a:ln>
          </c:spPr>
        </c:majorGridlines>
        <c:numFmt formatCode="#,##0.00_);\(#,##0.00\)" sourceLinked="0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65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s-CO"/>
          </a:p>
        </c:txPr>
        <c:crossAx val="151041536"/>
        <c:crosses val="autoZero"/>
        <c:crossBetween val="between"/>
      </c:valAx>
      <c:spPr>
        <a:solidFill>
          <a:srgbClr val="FFFFFF"/>
        </a:solidFill>
        <a:ln w="12700">
          <a:solidFill>
            <a:srgbClr val="808080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4295158809994597"/>
          <c:y val="0.93750138140627148"/>
          <c:w val="0.22246719160104994"/>
          <c:h val="5.2631578947368494E-2"/>
        </c:manualLayout>
      </c:layout>
      <c:spPr>
        <a:solidFill>
          <a:srgbClr val="FFFFFF"/>
        </a:solidFill>
        <a:ln w="25400">
          <a:noFill/>
        </a:ln>
      </c:spPr>
      <c:txPr>
        <a:bodyPr/>
        <a:lstStyle/>
        <a:p>
          <a:pPr>
            <a:defRPr sz="545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es-CO"/>
        </a:p>
      </c:txPr>
    </c:legend>
    <c:plotVisOnly val="1"/>
    <c:dispBlanksAs val="gap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65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s-CO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title>
      <c:tx>
        <c:rich>
          <a:bodyPr/>
          <a:lstStyle/>
          <a:p>
            <a:pPr>
              <a:defRPr sz="825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es-CO"/>
              <a:t>Colombia 1964</a:t>
            </a:r>
          </a:p>
        </c:rich>
      </c:tx>
      <c:layout/>
      <c:overlay val="1"/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0.12594922174775244"/>
          <c:y val="0.10034602076124616"/>
          <c:w val="0.80393120264522988"/>
          <c:h val="0.77854671280276821"/>
        </c:manualLayout>
      </c:layout>
      <c:barChart>
        <c:barDir val="bar"/>
        <c:grouping val="clustered"/>
        <c:ser>
          <c:idx val="0"/>
          <c:order val="0"/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val>
            <c:numRef>
              <c:f>Pirámides!$F$9:$F$25</c:f>
              <c:numCache>
                <c:formatCode>#,##0.000</c:formatCode>
                <c:ptCount val="17"/>
                <c:pt idx="0">
                  <c:v>-8.9350916897299765E-2</c:v>
                </c:pt>
                <c:pt idx="1">
                  <c:v>-8.1130211827497509E-2</c:v>
                </c:pt>
                <c:pt idx="2">
                  <c:v>-6.5686370392993576E-2</c:v>
                </c:pt>
                <c:pt idx="3">
                  <c:v>-4.7829993519978554E-2</c:v>
                </c:pt>
                <c:pt idx="4">
                  <c:v>-3.8392382743353971E-2</c:v>
                </c:pt>
                <c:pt idx="5">
                  <c:v>-3.1437369420132623E-2</c:v>
                </c:pt>
                <c:pt idx="6">
                  <c:v>-2.8609151757755871E-2</c:v>
                </c:pt>
                <c:pt idx="7">
                  <c:v>-2.5346034861714741E-2</c:v>
                </c:pt>
                <c:pt idx="8">
                  <c:v>-2.0585992973208858E-2</c:v>
                </c:pt>
                <c:pt idx="9">
                  <c:v>-1.6657658693323425E-2</c:v>
                </c:pt>
                <c:pt idx="10">
                  <c:v>-1.4999047728532285E-2</c:v>
                </c:pt>
                <c:pt idx="11">
                  <c:v>-9.5585749900912297E-3</c:v>
                </c:pt>
                <c:pt idx="12">
                  <c:v>-9.3693217596604247E-3</c:v>
                </c:pt>
                <c:pt idx="13">
                  <c:v>-5.2738681267019043E-3</c:v>
                </c:pt>
                <c:pt idx="14">
                  <c:v>-3.9060860155646342E-3</c:v>
                </c:pt>
                <c:pt idx="15">
                  <c:v>-2.2524508836678867E-3</c:v>
                </c:pt>
                <c:pt idx="16">
                  <c:v>-2.3165075829977601E-3</c:v>
                </c:pt>
              </c:numCache>
            </c:numRef>
          </c:val>
        </c:ser>
        <c:ser>
          <c:idx val="1"/>
          <c:order val="1"/>
          <c:spPr>
            <a:solidFill>
              <a:srgbClr val="993366"/>
            </a:solidFill>
            <a:ln w="12700">
              <a:solidFill>
                <a:srgbClr val="000000"/>
              </a:solidFill>
              <a:prstDash val="solid"/>
            </a:ln>
          </c:spPr>
          <c:val>
            <c:numRef>
              <c:f>Pirámides!$G$9:$G$25</c:f>
              <c:numCache>
                <c:formatCode>#,##0.000</c:formatCode>
                <c:ptCount val="17"/>
                <c:pt idx="0">
                  <c:v>8.7133697198263027E-2</c:v>
                </c:pt>
                <c:pt idx="1">
                  <c:v>7.9053802480023763E-2</c:v>
                </c:pt>
                <c:pt idx="2">
                  <c:v>6.4088098551232014E-2</c:v>
                </c:pt>
                <c:pt idx="3">
                  <c:v>5.3175982626908043E-2</c:v>
                </c:pt>
                <c:pt idx="4">
                  <c:v>4.2672228160812058E-2</c:v>
                </c:pt>
                <c:pt idx="5">
                  <c:v>3.5239935234101592E-2</c:v>
                </c:pt>
                <c:pt idx="6">
                  <c:v>3.0317177890601451E-2</c:v>
                </c:pt>
                <c:pt idx="7">
                  <c:v>2.7524534573745572E-2</c:v>
                </c:pt>
                <c:pt idx="8">
                  <c:v>2.051770395624471E-2</c:v>
                </c:pt>
                <c:pt idx="9">
                  <c:v>1.7213693720899238E-2</c:v>
                </c:pt>
                <c:pt idx="10">
                  <c:v>1.4644219369030103E-2</c:v>
                </c:pt>
                <c:pt idx="11">
                  <c:v>9.4068978770352266E-3</c:v>
                </c:pt>
                <c:pt idx="12">
                  <c:v>1.0074574580585903E-2</c:v>
                </c:pt>
                <c:pt idx="13">
                  <c:v>5.5670991065806434E-3</c:v>
                </c:pt>
                <c:pt idx="14">
                  <c:v>4.6149992193089745E-3</c:v>
                </c:pt>
                <c:pt idx="15">
                  <c:v>2.5347007150901052E-3</c:v>
                </c:pt>
                <c:pt idx="16">
                  <c:v>3.5187145650636049E-3</c:v>
                </c:pt>
              </c:numCache>
            </c:numRef>
          </c:val>
        </c:ser>
        <c:gapWidth val="0"/>
        <c:overlap val="100"/>
        <c:axId val="57480320"/>
        <c:axId val="57481856"/>
      </c:barChart>
      <c:catAx>
        <c:axId val="57480320"/>
        <c:scaling>
          <c:orientation val="minMax"/>
        </c:scaling>
        <c:axPos val="l"/>
        <c:numFmt formatCode="General" sourceLinked="1"/>
        <c:tickLblPos val="low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65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s-CO"/>
          </a:p>
        </c:txPr>
        <c:crossAx val="57481856"/>
        <c:crosses val="autoZero"/>
        <c:auto val="1"/>
        <c:lblAlgn val="ctr"/>
        <c:lblOffset val="100"/>
        <c:tickLblSkip val="1"/>
        <c:tickMarkSkip val="1"/>
      </c:catAx>
      <c:valAx>
        <c:axId val="57481856"/>
        <c:scaling>
          <c:orientation val="minMax"/>
        </c:scaling>
        <c:axPos val="b"/>
        <c:majorGridlines>
          <c:spPr>
            <a:ln w="3175">
              <a:solidFill>
                <a:srgbClr val="808080"/>
              </a:solidFill>
              <a:prstDash val="sysDash"/>
            </a:ln>
          </c:spPr>
        </c:majorGridlines>
        <c:numFmt formatCode="#,##0.00_);\(#,##0.00\)" sourceLinked="0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65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s-CO"/>
          </a:p>
        </c:txPr>
        <c:crossAx val="57480320"/>
        <c:crosses val="autoZero"/>
        <c:crossBetween val="between"/>
      </c:valAx>
      <c:spPr>
        <a:solidFill>
          <a:srgbClr val="FFFFFF"/>
        </a:solidFill>
        <a:ln w="12700">
          <a:solidFill>
            <a:srgbClr val="808080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40845169001762138"/>
          <c:y val="0.93851438473102999"/>
          <c:w val="0.23708969477406874"/>
          <c:h val="5.1779935275080957E-2"/>
        </c:manualLayout>
      </c:layout>
      <c:spPr>
        <a:solidFill>
          <a:srgbClr val="FFFFFF"/>
        </a:solidFill>
        <a:ln w="25400">
          <a:noFill/>
        </a:ln>
      </c:spPr>
      <c:txPr>
        <a:bodyPr/>
        <a:lstStyle/>
        <a:p>
          <a:pPr>
            <a:defRPr sz="545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es-CO"/>
        </a:p>
      </c:txPr>
    </c:legend>
    <c:plotVisOnly val="1"/>
    <c:dispBlanksAs val="gap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65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s-CO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title>
      <c:tx>
        <c:rich>
          <a:bodyPr/>
          <a:lstStyle/>
          <a:p>
            <a:pPr>
              <a:defRPr sz="825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es-CO"/>
              <a:t>Colombia 1973</a:t>
            </a:r>
          </a:p>
        </c:rich>
      </c:tx>
      <c:layout/>
      <c:overlay val="1"/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0.12594922174775244"/>
          <c:y val="0.10034602076124616"/>
          <c:w val="0.80393120264522988"/>
          <c:h val="0.77854671280276821"/>
        </c:manualLayout>
      </c:layout>
      <c:barChart>
        <c:barDir val="bar"/>
        <c:grouping val="clustered"/>
        <c:ser>
          <c:idx val="0"/>
          <c:order val="0"/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val>
            <c:numRef>
              <c:f>Pirámides!$I$9:$I$25</c:f>
              <c:numCache>
                <c:formatCode>#,##0.000</c:formatCode>
                <c:ptCount val="17"/>
                <c:pt idx="0">
                  <c:v>-7.2435923428142507E-2</c:v>
                </c:pt>
                <c:pt idx="1">
                  <c:v>-7.7984792504580028E-2</c:v>
                </c:pt>
                <c:pt idx="2">
                  <c:v>-7.2692613904524375E-2</c:v>
                </c:pt>
                <c:pt idx="3">
                  <c:v>-5.6267036288049584E-2</c:v>
                </c:pt>
                <c:pt idx="4">
                  <c:v>-4.2050980615683797E-2</c:v>
                </c:pt>
                <c:pt idx="5">
                  <c:v>-3.1989488125803406E-2</c:v>
                </c:pt>
                <c:pt idx="6">
                  <c:v>-2.6774727954062241E-2</c:v>
                </c:pt>
                <c:pt idx="7">
                  <c:v>-2.3680119828243452E-2</c:v>
                </c:pt>
                <c:pt idx="8">
                  <c:v>-2.1072618776078668E-2</c:v>
                </c:pt>
                <c:pt idx="9">
                  <c:v>-1.6404094002616949E-2</c:v>
                </c:pt>
                <c:pt idx="10">
                  <c:v>-1.455669675695165E-2</c:v>
                </c:pt>
                <c:pt idx="11">
                  <c:v>-1.0054428058296464E-2</c:v>
                </c:pt>
                <c:pt idx="12">
                  <c:v>-9.2454538689230748E-3</c:v>
                </c:pt>
                <c:pt idx="13">
                  <c:v>-5.4711603290167124E-3</c:v>
                </c:pt>
                <c:pt idx="14">
                  <c:v>-4.6933470570400589E-3</c:v>
                </c:pt>
                <c:pt idx="15">
                  <c:v>-2.1486033183280291E-3</c:v>
                </c:pt>
                <c:pt idx="16">
                  <c:v>-2.3617943153003006E-3</c:v>
                </c:pt>
              </c:numCache>
            </c:numRef>
          </c:val>
        </c:ser>
        <c:ser>
          <c:idx val="1"/>
          <c:order val="1"/>
          <c:spPr>
            <a:solidFill>
              <a:srgbClr val="993366"/>
            </a:solidFill>
            <a:ln w="12700">
              <a:solidFill>
                <a:srgbClr val="000000"/>
              </a:solidFill>
              <a:prstDash val="solid"/>
            </a:ln>
          </c:spPr>
          <c:val>
            <c:numRef>
              <c:f>Pirámides!$J$9:$J$25</c:f>
              <c:numCache>
                <c:formatCode>#,##0.000</c:formatCode>
                <c:ptCount val="17"/>
                <c:pt idx="0">
                  <c:v>7.0617122614435812E-2</c:v>
                </c:pt>
                <c:pt idx="1">
                  <c:v>7.6716049624051333E-2</c:v>
                </c:pt>
                <c:pt idx="2">
                  <c:v>7.1448596534538319E-2</c:v>
                </c:pt>
                <c:pt idx="3">
                  <c:v>6.1785567017891493E-2</c:v>
                </c:pt>
                <c:pt idx="4">
                  <c:v>4.769667111403323E-2</c:v>
                </c:pt>
                <c:pt idx="5">
                  <c:v>3.5302367832952715E-2</c:v>
                </c:pt>
                <c:pt idx="6">
                  <c:v>2.8367370184053706E-2</c:v>
                </c:pt>
                <c:pt idx="7">
                  <c:v>2.7048402098155552E-2</c:v>
                </c:pt>
                <c:pt idx="8">
                  <c:v>2.1879415572155791E-2</c:v>
                </c:pt>
                <c:pt idx="9">
                  <c:v>1.7853270207637273E-2</c:v>
                </c:pt>
                <c:pt idx="10">
                  <c:v>1.4905176457404341E-2</c:v>
                </c:pt>
                <c:pt idx="11">
                  <c:v>1.017699110762255E-2</c:v>
                </c:pt>
                <c:pt idx="12">
                  <c:v>9.5346116986793523E-3</c:v>
                </c:pt>
                <c:pt idx="13">
                  <c:v>5.8055111663018483E-3</c:v>
                </c:pt>
                <c:pt idx="14">
                  <c:v>5.1735832451811833E-3</c:v>
                </c:pt>
                <c:pt idx="15">
                  <c:v>2.4754542453701602E-3</c:v>
                </c:pt>
                <c:pt idx="16">
                  <c:v>3.3299601478963118E-3</c:v>
                </c:pt>
              </c:numCache>
            </c:numRef>
          </c:val>
        </c:ser>
        <c:gapWidth val="0"/>
        <c:overlap val="100"/>
        <c:axId val="57515392"/>
        <c:axId val="57529472"/>
      </c:barChart>
      <c:catAx>
        <c:axId val="57515392"/>
        <c:scaling>
          <c:orientation val="minMax"/>
        </c:scaling>
        <c:axPos val="l"/>
        <c:numFmt formatCode="General" sourceLinked="1"/>
        <c:tickLblPos val="low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65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s-CO"/>
          </a:p>
        </c:txPr>
        <c:crossAx val="57529472"/>
        <c:crosses val="autoZero"/>
        <c:auto val="1"/>
        <c:lblAlgn val="ctr"/>
        <c:lblOffset val="100"/>
        <c:tickLblSkip val="1"/>
        <c:tickMarkSkip val="1"/>
      </c:catAx>
      <c:valAx>
        <c:axId val="57529472"/>
        <c:scaling>
          <c:orientation val="minMax"/>
        </c:scaling>
        <c:axPos val="b"/>
        <c:majorGridlines>
          <c:spPr>
            <a:ln w="3175">
              <a:solidFill>
                <a:srgbClr val="808080"/>
              </a:solidFill>
              <a:prstDash val="sysDash"/>
            </a:ln>
          </c:spPr>
        </c:majorGridlines>
        <c:numFmt formatCode="#,##0.00_);\(#,##0.00\)" sourceLinked="0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65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s-CO"/>
          </a:p>
        </c:txPr>
        <c:crossAx val="57515392"/>
        <c:crosses val="autoZero"/>
        <c:crossBetween val="between"/>
      </c:valAx>
      <c:spPr>
        <a:solidFill>
          <a:srgbClr val="FFFFFF"/>
        </a:solidFill>
        <a:ln w="12700">
          <a:solidFill>
            <a:srgbClr val="808080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40198563268921528"/>
          <c:y val="0.93708609271523158"/>
          <c:w val="0.25062060790788465"/>
          <c:h val="5.2980132450331466E-2"/>
        </c:manualLayout>
      </c:layout>
      <c:spPr>
        <a:solidFill>
          <a:srgbClr val="FFFFFF"/>
        </a:solidFill>
        <a:ln w="25400">
          <a:noFill/>
        </a:ln>
      </c:spPr>
      <c:txPr>
        <a:bodyPr/>
        <a:lstStyle/>
        <a:p>
          <a:pPr>
            <a:defRPr sz="545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es-CO"/>
        </a:p>
      </c:txPr>
    </c:legend>
    <c:plotVisOnly val="1"/>
    <c:dispBlanksAs val="gap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65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s-CO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title>
      <c:tx>
        <c:rich>
          <a:bodyPr/>
          <a:lstStyle/>
          <a:p>
            <a:pPr>
              <a:defRPr sz="825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es-CO"/>
              <a:t>Colombia 1985</a:t>
            </a:r>
          </a:p>
        </c:rich>
      </c:tx>
      <c:layout/>
      <c:overlay val="1"/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6.904231625835193E-2"/>
          <c:y val="9.9656691824701465E-2"/>
          <c:w val="0.86859688195991058"/>
          <c:h val="0.77663490870284568"/>
        </c:manualLayout>
      </c:layout>
      <c:barChart>
        <c:barDir val="bar"/>
        <c:grouping val="clustered"/>
        <c:ser>
          <c:idx val="0"/>
          <c:order val="0"/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val>
            <c:numRef>
              <c:f>Pirámides!$L$9:$L$25</c:f>
              <c:numCache>
                <c:formatCode>#,##0.000</c:formatCode>
                <c:ptCount val="17"/>
                <c:pt idx="0">
                  <c:v>-6.6719739043674314E-2</c:v>
                </c:pt>
                <c:pt idx="1">
                  <c:v>-6.1067871863170038E-2</c:v>
                </c:pt>
                <c:pt idx="2">
                  <c:v>-5.5172194317640505E-2</c:v>
                </c:pt>
                <c:pt idx="3">
                  <c:v>-5.4789300336018872E-2</c:v>
                </c:pt>
                <c:pt idx="4">
                  <c:v>-5.0497517001859914E-2</c:v>
                </c:pt>
                <c:pt idx="5">
                  <c:v>-4.1816140421521104E-2</c:v>
                </c:pt>
                <c:pt idx="6">
                  <c:v>-3.3639010957340496E-2</c:v>
                </c:pt>
                <c:pt idx="7">
                  <c:v>-2.6804657011780596E-2</c:v>
                </c:pt>
                <c:pt idx="8">
                  <c:v>-2.116292153531037E-2</c:v>
                </c:pt>
                <c:pt idx="9">
                  <c:v>-1.8671106864310685E-2</c:v>
                </c:pt>
                <c:pt idx="10">
                  <c:v>-1.6027576420082543E-2</c:v>
                </c:pt>
                <c:pt idx="11">
                  <c:v>-1.4006821039847378E-2</c:v>
                </c:pt>
                <c:pt idx="12">
                  <c:v>-1.234226649791318E-2</c:v>
                </c:pt>
                <c:pt idx="13">
                  <c:v>-8.9416184910093306E-3</c:v>
                </c:pt>
                <c:pt idx="14">
                  <c:v>-5.7790330554962771E-3</c:v>
                </c:pt>
                <c:pt idx="15">
                  <c:v>-3.3646674682186852E-3</c:v>
                </c:pt>
                <c:pt idx="16">
                  <c:v>-2.3733841433960963E-3</c:v>
                </c:pt>
              </c:numCache>
            </c:numRef>
          </c:val>
        </c:ser>
        <c:ser>
          <c:idx val="1"/>
          <c:order val="1"/>
          <c:spPr>
            <a:solidFill>
              <a:srgbClr val="993366"/>
            </a:solidFill>
            <a:ln w="12700">
              <a:solidFill>
                <a:srgbClr val="000000"/>
              </a:solidFill>
              <a:prstDash val="solid"/>
            </a:ln>
          </c:spPr>
          <c:val>
            <c:numRef>
              <c:f>Pirámides!$M$9:$M$25</c:f>
              <c:numCache>
                <c:formatCode>#,##0.000</c:formatCode>
                <c:ptCount val="17"/>
                <c:pt idx="0">
                  <c:v>6.703784857161646E-2</c:v>
                </c:pt>
                <c:pt idx="1">
                  <c:v>6.1402315516526133E-2</c:v>
                </c:pt>
                <c:pt idx="2">
                  <c:v>5.5736906923899737E-2</c:v>
                </c:pt>
                <c:pt idx="3">
                  <c:v>5.5604382936197072E-2</c:v>
                </c:pt>
                <c:pt idx="4">
                  <c:v>5.1257881905572185E-2</c:v>
                </c:pt>
                <c:pt idx="5">
                  <c:v>4.3132027956359134E-2</c:v>
                </c:pt>
                <c:pt idx="6">
                  <c:v>3.4654811706989211E-2</c:v>
                </c:pt>
                <c:pt idx="7">
                  <c:v>2.7792530628514812E-2</c:v>
                </c:pt>
                <c:pt idx="8">
                  <c:v>2.1981348896756615E-2</c:v>
                </c:pt>
                <c:pt idx="9">
                  <c:v>1.9839272855395093E-2</c:v>
                </c:pt>
                <c:pt idx="10">
                  <c:v>1.7023633336228881E-2</c:v>
                </c:pt>
                <c:pt idx="11">
                  <c:v>1.4568123938018021E-2</c:v>
                </c:pt>
                <c:pt idx="12">
                  <c:v>1.2850313003084162E-2</c:v>
                </c:pt>
                <c:pt idx="13">
                  <c:v>9.7802443137029391E-3</c:v>
                </c:pt>
                <c:pt idx="14">
                  <c:v>6.6849113110571149E-3</c:v>
                </c:pt>
                <c:pt idx="15">
                  <c:v>4.1547455424155375E-3</c:v>
                </c:pt>
                <c:pt idx="16">
                  <c:v>3.3228741890780557E-3</c:v>
                </c:pt>
              </c:numCache>
            </c:numRef>
          </c:val>
        </c:ser>
        <c:gapWidth val="0"/>
        <c:overlap val="100"/>
        <c:axId val="105719680"/>
        <c:axId val="105721216"/>
      </c:barChart>
      <c:catAx>
        <c:axId val="105719680"/>
        <c:scaling>
          <c:orientation val="minMax"/>
        </c:scaling>
        <c:axPos val="l"/>
        <c:numFmt formatCode="General" sourceLinked="1"/>
        <c:tickLblPos val="low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65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s-CO"/>
          </a:p>
        </c:txPr>
        <c:crossAx val="105721216"/>
        <c:crosses val="autoZero"/>
        <c:auto val="1"/>
        <c:lblAlgn val="ctr"/>
        <c:lblOffset val="100"/>
        <c:tickLblSkip val="1"/>
        <c:tickMarkSkip val="1"/>
      </c:catAx>
      <c:valAx>
        <c:axId val="105721216"/>
        <c:scaling>
          <c:orientation val="minMax"/>
        </c:scaling>
        <c:axPos val="b"/>
        <c:majorGridlines>
          <c:spPr>
            <a:ln w="3175">
              <a:solidFill>
                <a:srgbClr val="808080"/>
              </a:solidFill>
              <a:prstDash val="sysDash"/>
            </a:ln>
          </c:spPr>
        </c:majorGridlines>
        <c:numFmt formatCode="#,##0.00_);\(#,##0.00\)" sourceLinked="0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65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s-CO"/>
          </a:p>
        </c:txPr>
        <c:crossAx val="105719680"/>
        <c:crosses val="autoZero"/>
        <c:crossBetween val="between"/>
      </c:valAx>
      <c:spPr>
        <a:solidFill>
          <a:srgbClr val="FFFFFF"/>
        </a:solidFill>
        <a:ln w="12700">
          <a:solidFill>
            <a:srgbClr val="808080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41648106904231785"/>
          <c:y val="0.93471115079687261"/>
          <c:w val="0.22494432071269582"/>
          <c:h val="5.4983178649060674E-2"/>
        </c:manualLayout>
      </c:layout>
      <c:spPr>
        <a:solidFill>
          <a:srgbClr val="FFFFFF"/>
        </a:solidFill>
        <a:ln w="25400">
          <a:noFill/>
        </a:ln>
      </c:spPr>
      <c:txPr>
        <a:bodyPr/>
        <a:lstStyle/>
        <a:p>
          <a:pPr>
            <a:defRPr sz="545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es-CO"/>
        </a:p>
      </c:txPr>
    </c:legend>
    <c:plotVisOnly val="1"/>
    <c:dispBlanksAs val="gap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65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s-CO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CO"/>
  <c:chart>
    <c:title>
      <c:tx>
        <c:rich>
          <a:bodyPr/>
          <a:lstStyle/>
          <a:p>
            <a:pPr>
              <a:defRPr sz="825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es-CO"/>
              <a:t>Colombia 2005</a:t>
            </a:r>
          </a:p>
        </c:rich>
      </c:tx>
      <c:layout/>
      <c:overlay val="1"/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0.12594922174775244"/>
          <c:y val="0.10034602076124616"/>
          <c:w val="0.80393120264522988"/>
          <c:h val="0.77854671280276821"/>
        </c:manualLayout>
      </c:layout>
      <c:barChart>
        <c:barDir val="bar"/>
        <c:grouping val="clustered"/>
        <c:ser>
          <c:idx val="0"/>
          <c:order val="0"/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val>
            <c:numRef>
              <c:f>Pirámides!$X$9:$X$25</c:f>
              <c:numCache>
                <c:formatCode>#,##0.000</c:formatCode>
                <c:ptCount val="17"/>
                <c:pt idx="0">
                  <c:v>-5.1719324336877322E-2</c:v>
                </c:pt>
                <c:pt idx="1">
                  <c:v>-5.3130771931147035E-2</c:v>
                </c:pt>
                <c:pt idx="2">
                  <c:v>-5.369721626674058E-2</c:v>
                </c:pt>
                <c:pt idx="3">
                  <c:v>-4.9734717334624041E-2</c:v>
                </c:pt>
                <c:pt idx="4">
                  <c:v>-4.3062033838742485E-2</c:v>
                </c:pt>
                <c:pt idx="5">
                  <c:v>-3.844059511209881E-2</c:v>
                </c:pt>
                <c:pt idx="6">
                  <c:v>-3.3861801758379016E-2</c:v>
                </c:pt>
                <c:pt idx="7">
                  <c:v>-3.3591030453972472E-2</c:v>
                </c:pt>
                <c:pt idx="8">
                  <c:v>-3.1367222314036332E-2</c:v>
                </c:pt>
                <c:pt idx="9">
                  <c:v>-2.6129768960473292E-2</c:v>
                </c:pt>
                <c:pt idx="10">
                  <c:v>-2.1038321798952972E-2</c:v>
                </c:pt>
                <c:pt idx="11">
                  <c:v>-1.6650931324581605E-2</c:v>
                </c:pt>
                <c:pt idx="12">
                  <c:v>-1.2646230027789208E-2</c:v>
                </c:pt>
                <c:pt idx="13">
                  <c:v>-1.0316426335469361E-2</c:v>
                </c:pt>
                <c:pt idx="14">
                  <c:v>-7.7398437328043508E-3</c:v>
                </c:pt>
                <c:pt idx="15">
                  <c:v>-5.4909007038515343E-3</c:v>
                </c:pt>
                <c:pt idx="16">
                  <c:v>-4.9834697301324726E-3</c:v>
                </c:pt>
              </c:numCache>
            </c:numRef>
          </c:val>
        </c:ser>
        <c:ser>
          <c:idx val="1"/>
          <c:order val="1"/>
          <c:spPr>
            <a:solidFill>
              <a:srgbClr val="993366"/>
            </a:solidFill>
            <a:ln w="12700">
              <a:solidFill>
                <a:srgbClr val="000000"/>
              </a:solidFill>
              <a:prstDash val="solid"/>
            </a:ln>
          </c:spPr>
          <c:val>
            <c:numRef>
              <c:f>Pirámides!$Y$9:$Y$25</c:f>
              <c:numCache>
                <c:formatCode>#,##0.000</c:formatCode>
                <c:ptCount val="17"/>
                <c:pt idx="0">
                  <c:v>4.9561081417641685E-2</c:v>
                </c:pt>
                <c:pt idx="1">
                  <c:v>5.0981599022882372E-2</c:v>
                </c:pt>
                <c:pt idx="2">
                  <c:v>5.1036485413184E-2</c:v>
                </c:pt>
                <c:pt idx="3">
                  <c:v>4.768552439306005E-2</c:v>
                </c:pt>
                <c:pt idx="4">
                  <c:v>4.3928254860873026E-2</c:v>
                </c:pt>
                <c:pt idx="5">
                  <c:v>3.9995437481370535E-2</c:v>
                </c:pt>
                <c:pt idx="6">
                  <c:v>3.5987635126842152E-2</c:v>
                </c:pt>
                <c:pt idx="7">
                  <c:v>3.6293404082838626E-2</c:v>
                </c:pt>
                <c:pt idx="8">
                  <c:v>3.3891833054346981E-2</c:v>
                </c:pt>
                <c:pt idx="9">
                  <c:v>2.8515601538050026E-2</c:v>
                </c:pt>
                <c:pt idx="10">
                  <c:v>2.275197096701161E-2</c:v>
                </c:pt>
                <c:pt idx="11">
                  <c:v>1.7985482013492083E-2</c:v>
                </c:pt>
                <c:pt idx="12">
                  <c:v>1.3768090125224898E-2</c:v>
                </c:pt>
                <c:pt idx="13">
                  <c:v>1.1688586093010555E-2</c:v>
                </c:pt>
                <c:pt idx="14">
                  <c:v>9.0521041119746293E-3</c:v>
                </c:pt>
                <c:pt idx="15">
                  <c:v>6.5765507060712124E-3</c:v>
                </c:pt>
                <c:pt idx="16">
                  <c:v>6.6997536314552034E-3</c:v>
                </c:pt>
              </c:numCache>
            </c:numRef>
          </c:val>
        </c:ser>
        <c:gapWidth val="0"/>
        <c:overlap val="100"/>
        <c:axId val="150684032"/>
        <c:axId val="150685568"/>
      </c:barChart>
      <c:catAx>
        <c:axId val="150684032"/>
        <c:scaling>
          <c:orientation val="minMax"/>
        </c:scaling>
        <c:axPos val="l"/>
        <c:numFmt formatCode="General" sourceLinked="1"/>
        <c:tickLblPos val="low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65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s-CO"/>
          </a:p>
        </c:txPr>
        <c:crossAx val="150685568"/>
        <c:crosses val="autoZero"/>
        <c:auto val="1"/>
        <c:lblAlgn val="ctr"/>
        <c:lblOffset val="100"/>
        <c:tickLblSkip val="1"/>
        <c:tickMarkSkip val="1"/>
      </c:catAx>
      <c:valAx>
        <c:axId val="150685568"/>
        <c:scaling>
          <c:orientation val="minMax"/>
        </c:scaling>
        <c:axPos val="b"/>
        <c:majorGridlines>
          <c:spPr>
            <a:ln w="3175">
              <a:solidFill>
                <a:srgbClr val="808080"/>
              </a:solidFill>
              <a:prstDash val="sysDash"/>
            </a:ln>
          </c:spPr>
        </c:majorGridlines>
        <c:numFmt formatCode="#,##0.00_);\(#,##0.00\)" sourceLinked="0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65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s-CO"/>
          </a:p>
        </c:txPr>
        <c:crossAx val="150684032"/>
        <c:crosses val="autoZero"/>
        <c:crossBetween val="between"/>
      </c:valAx>
      <c:spPr>
        <a:solidFill>
          <a:srgbClr val="FFFFFF"/>
        </a:solidFill>
        <a:ln w="12700">
          <a:solidFill>
            <a:srgbClr val="808080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40855156763361838"/>
          <c:y val="0.93425750846888345"/>
          <c:w val="0.23990523749851941"/>
          <c:h val="5.5363321799307932E-2"/>
        </c:manualLayout>
      </c:layout>
      <c:spPr>
        <a:solidFill>
          <a:srgbClr val="FFFFFF"/>
        </a:solidFill>
        <a:ln w="25400">
          <a:noFill/>
        </a:ln>
      </c:spPr>
      <c:txPr>
        <a:bodyPr/>
        <a:lstStyle/>
        <a:p>
          <a:pPr>
            <a:defRPr sz="545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es-CO"/>
        </a:p>
      </c:txPr>
    </c:legend>
    <c:plotVisOnly val="1"/>
    <c:dispBlanksAs val="gap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65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s-CO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hart>
    <c:title>
      <c:tx>
        <c:rich>
          <a:bodyPr/>
          <a:lstStyle/>
          <a:p>
            <a:pPr>
              <a:defRPr sz="825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es-CO" dirty="0"/>
              <a:t>Colombia </a:t>
            </a:r>
            <a:r>
              <a:rPr lang="es-CO" dirty="0" smtClean="0"/>
              <a:t>2015</a:t>
            </a:r>
            <a:endParaRPr lang="es-CO" dirty="0"/>
          </a:p>
        </c:rich>
      </c:tx>
      <c:layout/>
      <c:overlay val="1"/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7.1759421475833432E-2"/>
          <c:y val="0.10357160918598175"/>
          <c:w val="0.86342787775760854"/>
          <c:h val="0.7678584818960692"/>
        </c:manualLayout>
      </c:layout>
      <c:barChart>
        <c:barDir val="bar"/>
        <c:grouping val="clustered"/>
        <c:ser>
          <c:idx val="0"/>
          <c:order val="0"/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val>
            <c:numRef>
              <c:f>Pirámides!$AD$9:$AD$25</c:f>
              <c:numCache>
                <c:formatCode>#,##0.000</c:formatCode>
                <c:ptCount val="17"/>
                <c:pt idx="0">
                  <c:v>-4.5864107336744814E-2</c:v>
                </c:pt>
                <c:pt idx="1">
                  <c:v>-4.5171095171036062E-2</c:v>
                </c:pt>
                <c:pt idx="2">
                  <c:v>-4.5346956991982414E-2</c:v>
                </c:pt>
                <c:pt idx="3">
                  <c:v>-4.6038102039148633E-2</c:v>
                </c:pt>
                <c:pt idx="4">
                  <c:v>-4.5607627486283574E-2</c:v>
                </c:pt>
                <c:pt idx="5">
                  <c:v>-4.1629088312777646E-2</c:v>
                </c:pt>
                <c:pt idx="6">
                  <c:v>-3.5999808890044289E-2</c:v>
                </c:pt>
                <c:pt idx="7">
                  <c:v>-3.233251837758104E-2</c:v>
                </c:pt>
                <c:pt idx="8">
                  <c:v>-2.8675994915379949E-2</c:v>
                </c:pt>
                <c:pt idx="9">
                  <c:v>-2.8556997226934795E-2</c:v>
                </c:pt>
                <c:pt idx="10">
                  <c:v>-2.6514846693904606E-2</c:v>
                </c:pt>
                <c:pt idx="11">
                  <c:v>-2.1704589192740188E-2</c:v>
                </c:pt>
                <c:pt idx="12">
                  <c:v>-1.6871137930125249E-2</c:v>
                </c:pt>
                <c:pt idx="13">
                  <c:v>-1.2627675381193521E-2</c:v>
                </c:pt>
                <c:pt idx="14">
                  <c:v>-8.741413355212644E-3</c:v>
                </c:pt>
                <c:pt idx="15">
                  <c:v>-6.1605368853728422E-3</c:v>
                </c:pt>
                <c:pt idx="16">
                  <c:v>-5.8922319508088123E-3</c:v>
                </c:pt>
              </c:numCache>
            </c:numRef>
          </c:val>
        </c:ser>
        <c:ser>
          <c:idx val="1"/>
          <c:order val="1"/>
          <c:spPr>
            <a:solidFill>
              <a:srgbClr val="993366"/>
            </a:solidFill>
            <a:ln w="12700">
              <a:solidFill>
                <a:srgbClr val="000000"/>
              </a:solidFill>
              <a:prstDash val="solid"/>
            </a:ln>
          </c:spPr>
          <c:val>
            <c:numRef>
              <c:f>Pirámides!$AE$9:$AE$25</c:f>
              <c:numCache>
                <c:formatCode>#,##0.000</c:formatCode>
                <c:ptCount val="17"/>
                <c:pt idx="0">
                  <c:v>4.3779925890745724E-2</c:v>
                </c:pt>
                <c:pt idx="1">
                  <c:v>4.3182800635077546E-2</c:v>
                </c:pt>
                <c:pt idx="2">
                  <c:v>4.3432434384216498E-2</c:v>
                </c:pt>
                <c:pt idx="3">
                  <c:v>4.4124201804229934E-2</c:v>
                </c:pt>
                <c:pt idx="4">
                  <c:v>4.3500480482211182E-2</c:v>
                </c:pt>
                <c:pt idx="5">
                  <c:v>4.0488361866327732E-2</c:v>
                </c:pt>
                <c:pt idx="6">
                  <c:v>3.7452198912768596E-2</c:v>
                </c:pt>
                <c:pt idx="7">
                  <c:v>3.4200259292975731E-2</c:v>
                </c:pt>
                <c:pt idx="8">
                  <c:v>3.0927594657360617E-2</c:v>
                </c:pt>
                <c:pt idx="9">
                  <c:v>3.1342489143276184E-2</c:v>
                </c:pt>
                <c:pt idx="10">
                  <c:v>2.9188601938355329E-2</c:v>
                </c:pt>
                <c:pt idx="11">
                  <c:v>2.4309157322308868E-2</c:v>
                </c:pt>
                <c:pt idx="12">
                  <c:v>1.8975691713999682E-2</c:v>
                </c:pt>
                <c:pt idx="13">
                  <c:v>1.4488839890166187E-2</c:v>
                </c:pt>
                <c:pt idx="14">
                  <c:v>1.0450698143629837E-2</c:v>
                </c:pt>
                <c:pt idx="15">
                  <c:v>8.0098970560043142E-3</c:v>
                </c:pt>
                <c:pt idx="16">
                  <c:v>8.4116387290756548E-3</c:v>
                </c:pt>
              </c:numCache>
            </c:numRef>
          </c:val>
        </c:ser>
        <c:gapWidth val="0"/>
        <c:overlap val="100"/>
        <c:axId val="151091840"/>
        <c:axId val="151191936"/>
      </c:barChart>
      <c:catAx>
        <c:axId val="151091840"/>
        <c:scaling>
          <c:orientation val="minMax"/>
        </c:scaling>
        <c:axPos val="l"/>
        <c:numFmt formatCode="General" sourceLinked="1"/>
        <c:tickLblPos val="low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65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s-CO"/>
          </a:p>
        </c:txPr>
        <c:crossAx val="151191936"/>
        <c:crosses val="autoZero"/>
        <c:auto val="1"/>
        <c:lblAlgn val="ctr"/>
        <c:lblOffset val="100"/>
        <c:tickLblSkip val="1"/>
        <c:tickMarkSkip val="1"/>
      </c:catAx>
      <c:valAx>
        <c:axId val="151191936"/>
        <c:scaling>
          <c:orientation val="minMax"/>
        </c:scaling>
        <c:axPos val="b"/>
        <c:majorGridlines>
          <c:spPr>
            <a:ln w="3175">
              <a:solidFill>
                <a:srgbClr val="808080"/>
              </a:solidFill>
              <a:prstDash val="sysDash"/>
            </a:ln>
          </c:spPr>
        </c:majorGridlines>
        <c:numFmt formatCode="#,##0.00_);\(#,##0.00\)" sourceLinked="0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65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s-CO"/>
          </a:p>
        </c:txPr>
        <c:crossAx val="151091840"/>
        <c:crosses val="autoZero"/>
        <c:crossBetween val="between"/>
      </c:valAx>
      <c:spPr>
        <a:solidFill>
          <a:srgbClr val="FFFFFF"/>
        </a:solidFill>
        <a:ln w="12700">
          <a:solidFill>
            <a:srgbClr val="808080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41435282395256418"/>
          <c:y val="0.93214435695538334"/>
          <c:w val="0.23379678234665124"/>
          <c:h val="5.7142857142857162E-2"/>
        </c:manualLayout>
      </c:layout>
      <c:spPr>
        <a:solidFill>
          <a:srgbClr val="FFFFFF"/>
        </a:solidFill>
        <a:ln w="25400">
          <a:noFill/>
        </a:ln>
      </c:spPr>
      <c:txPr>
        <a:bodyPr/>
        <a:lstStyle/>
        <a:p>
          <a:pPr>
            <a:defRPr sz="545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es-CO"/>
        </a:p>
      </c:txPr>
    </c:legend>
    <c:plotVisOnly val="1"/>
    <c:dispBlanksAs val="gap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65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s-CO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067A81E-3C34-4E32-B802-44847ADB02D7}" type="doc">
      <dgm:prSet loTypeId="urn:microsoft.com/office/officeart/2005/8/layout/vProcess5" loCatId="process" qsTypeId="urn:microsoft.com/office/officeart/2005/8/quickstyle/simple2" qsCatId="simple" csTypeId="urn:microsoft.com/office/officeart/2005/8/colors/accent3_1" csCatId="accent3" phldr="1"/>
      <dgm:spPr/>
      <dgm:t>
        <a:bodyPr/>
        <a:lstStyle/>
        <a:p>
          <a:endParaRPr lang="es-CO"/>
        </a:p>
      </dgm:t>
    </dgm:pt>
    <dgm:pt modelId="{A148EB13-0027-43F3-99C7-085D1539518A}">
      <dgm:prSet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es-CO" sz="3200" dirty="0" smtClean="0"/>
            <a:t>Eje 1. Promoción y Garantía de los Derechos Humanos de las Personas Mayores</a:t>
          </a:r>
        </a:p>
        <a:p>
          <a:pPr algn="l"/>
          <a:r>
            <a:rPr lang="es-CO" sz="3200" dirty="0" smtClean="0"/>
            <a:t>Eje 2. Protección Social Integral  </a:t>
          </a:r>
        </a:p>
        <a:p>
          <a:pPr algn="l"/>
          <a:r>
            <a:rPr lang="es-CO" sz="3200" dirty="0" smtClean="0"/>
            <a:t>Eje 3. Envejecimiento Activo </a:t>
          </a:r>
        </a:p>
        <a:p>
          <a:pPr algn="l"/>
          <a:r>
            <a:rPr lang="es-CO" sz="3200" dirty="0" smtClean="0"/>
            <a:t>Eje 4. Formación de Recurso Humano E Investigación   </a:t>
          </a:r>
          <a:endParaRPr lang="es-CO" sz="3200" dirty="0"/>
        </a:p>
      </dgm:t>
    </dgm:pt>
    <dgm:pt modelId="{CCAD9CEF-5A66-40E7-BBAE-C8ABD7062A91}" type="parTrans" cxnId="{0B6664F3-0CD9-4FAF-9D3E-96711CDADD97}">
      <dgm:prSet/>
      <dgm:spPr/>
      <dgm:t>
        <a:bodyPr/>
        <a:lstStyle/>
        <a:p>
          <a:endParaRPr lang="es-CO"/>
        </a:p>
      </dgm:t>
    </dgm:pt>
    <dgm:pt modelId="{CA365A93-D418-47E3-B4AB-5E7FF170E7B0}" type="sibTrans" cxnId="{0B6664F3-0CD9-4FAF-9D3E-96711CDADD97}">
      <dgm:prSet/>
      <dgm:spPr/>
      <dgm:t>
        <a:bodyPr/>
        <a:lstStyle/>
        <a:p>
          <a:endParaRPr lang="es-CO"/>
        </a:p>
      </dgm:t>
    </dgm:pt>
    <dgm:pt modelId="{6291E522-833F-459F-9260-FB22B05823DA}" type="pres">
      <dgm:prSet presAssocID="{A067A81E-3C34-4E32-B802-44847ADB02D7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s-CO"/>
        </a:p>
      </dgm:t>
    </dgm:pt>
    <dgm:pt modelId="{AFE816E3-C5BC-4E8F-B62D-5753EB8D856A}" type="pres">
      <dgm:prSet presAssocID="{A067A81E-3C34-4E32-B802-44847ADB02D7}" presName="dummyMaxCanvas" presStyleCnt="0">
        <dgm:presLayoutVars/>
      </dgm:prSet>
      <dgm:spPr/>
    </dgm:pt>
    <dgm:pt modelId="{24AF3CFC-7666-44FD-B8A3-C7F3970BD68F}" type="pres">
      <dgm:prSet presAssocID="{A067A81E-3C34-4E32-B802-44847ADB02D7}" presName="OneNode_1" presStyleLbl="node1" presStyleIdx="0" presStyleCnt="1" custScaleY="170588" custLinFactNeighborY="0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B227F194-E038-4450-ADE1-DF78A3DFB7B8}" type="presOf" srcId="{A067A81E-3C34-4E32-B802-44847ADB02D7}" destId="{6291E522-833F-459F-9260-FB22B05823DA}" srcOrd="0" destOrd="0" presId="urn:microsoft.com/office/officeart/2005/8/layout/vProcess5"/>
    <dgm:cxn modelId="{0B6664F3-0CD9-4FAF-9D3E-96711CDADD97}" srcId="{A067A81E-3C34-4E32-B802-44847ADB02D7}" destId="{A148EB13-0027-43F3-99C7-085D1539518A}" srcOrd="0" destOrd="0" parTransId="{CCAD9CEF-5A66-40E7-BBAE-C8ABD7062A91}" sibTransId="{CA365A93-D418-47E3-B4AB-5E7FF170E7B0}"/>
    <dgm:cxn modelId="{B4B9493A-D7E4-47E4-AAB6-4BDE233DC9DB}" type="presOf" srcId="{A148EB13-0027-43F3-99C7-085D1539518A}" destId="{24AF3CFC-7666-44FD-B8A3-C7F3970BD68F}" srcOrd="0" destOrd="0" presId="urn:microsoft.com/office/officeart/2005/8/layout/vProcess5"/>
    <dgm:cxn modelId="{96A94FEC-AAFD-49D6-8BA6-A03B6A6B9A41}" type="presParOf" srcId="{6291E522-833F-459F-9260-FB22B05823DA}" destId="{AFE816E3-C5BC-4E8F-B62D-5753EB8D856A}" srcOrd="0" destOrd="0" presId="urn:microsoft.com/office/officeart/2005/8/layout/vProcess5"/>
    <dgm:cxn modelId="{C51834AB-C9FC-4E6F-92A6-2C3709D97176}" type="presParOf" srcId="{6291E522-833F-459F-9260-FB22B05823DA}" destId="{24AF3CFC-7666-44FD-B8A3-C7F3970BD68F}" srcOrd="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067A81E-3C34-4E32-B802-44847ADB02D7}" type="doc">
      <dgm:prSet loTypeId="urn:microsoft.com/office/officeart/2005/8/layout/vProcess5" loCatId="process" qsTypeId="urn:microsoft.com/office/officeart/2005/8/quickstyle/simple2" qsCatId="simple" csTypeId="urn:microsoft.com/office/officeart/2005/8/colors/accent3_1" csCatId="accent3" phldr="1"/>
      <dgm:spPr/>
      <dgm:t>
        <a:bodyPr/>
        <a:lstStyle/>
        <a:p>
          <a:endParaRPr lang="es-CO"/>
        </a:p>
      </dgm:t>
    </dgm:pt>
    <dgm:pt modelId="{59BD4805-43B2-43BD-8F81-1FCBE903224B}">
      <dgm:prSet/>
      <dgm:spPr/>
      <dgm:t>
        <a:bodyPr/>
        <a:lstStyle/>
        <a:p>
          <a:pPr algn="r" rtl="0"/>
          <a:r>
            <a:rPr lang="es-ES" b="1" baseline="0" dirty="0" smtClean="0">
              <a:latin typeface="Arial Narrow" pitchFamily="34" charset="0"/>
            </a:rPr>
            <a:t>Proyecto de convención </a:t>
          </a:r>
          <a:r>
            <a:rPr lang="es-ES" baseline="0" dirty="0" smtClean="0">
              <a:latin typeface="Arial Narrow" pitchFamily="34" charset="0"/>
            </a:rPr>
            <a:t>interamericana sobre los derechos humanos de las personas adultas mayores, </a:t>
          </a:r>
          <a:r>
            <a:rPr lang="es-CO" baseline="0" dirty="0" smtClean="0">
              <a:latin typeface="Arial Narrow" pitchFamily="34" charset="0"/>
            </a:rPr>
            <a:t>mayo de 2013</a:t>
          </a:r>
          <a:endParaRPr lang="es-CO" baseline="0" dirty="0">
            <a:latin typeface="Arial Narrow" pitchFamily="34" charset="0"/>
          </a:endParaRPr>
        </a:p>
      </dgm:t>
    </dgm:pt>
    <dgm:pt modelId="{21CC9EC4-6F30-4846-A373-81EA1DD5B844}" type="parTrans" cxnId="{22ED9118-7D62-48BE-8D4D-BBC6D37FD5D2}">
      <dgm:prSet/>
      <dgm:spPr/>
      <dgm:t>
        <a:bodyPr/>
        <a:lstStyle/>
        <a:p>
          <a:endParaRPr lang="es-CO"/>
        </a:p>
      </dgm:t>
    </dgm:pt>
    <dgm:pt modelId="{2546117F-187B-4996-B8F5-695E0F4CB659}" type="sibTrans" cxnId="{22ED9118-7D62-48BE-8D4D-BBC6D37FD5D2}">
      <dgm:prSet/>
      <dgm:spPr/>
      <dgm:t>
        <a:bodyPr/>
        <a:lstStyle/>
        <a:p>
          <a:endParaRPr lang="es-CO"/>
        </a:p>
      </dgm:t>
    </dgm:pt>
    <dgm:pt modelId="{55F4C1BC-7A44-4535-BDEE-3BFB46984D82}">
      <dgm:prSet custT="1"/>
      <dgm:spPr/>
      <dgm:t>
        <a:bodyPr/>
        <a:lstStyle/>
        <a:p>
          <a:pPr algn="r"/>
          <a:r>
            <a:rPr lang="es-CO" sz="2000" b="1" baseline="0" dirty="0" smtClean="0">
              <a:latin typeface="Arial Narrow" pitchFamily="34" charset="0"/>
            </a:rPr>
            <a:t>Encuesta sobre buenas prácticas </a:t>
          </a:r>
          <a:r>
            <a:rPr lang="es-CO" sz="2000" b="0" baseline="0" dirty="0" smtClean="0">
              <a:latin typeface="Arial Narrow" pitchFamily="34" charset="0"/>
            </a:rPr>
            <a:t>en materia de derechos humanos de las personas adultas mayores</a:t>
          </a:r>
        </a:p>
      </dgm:t>
    </dgm:pt>
    <dgm:pt modelId="{A1A4724D-3EBC-4D74-A474-88720FA96ED4}" type="parTrans" cxnId="{475738A6-FCB7-41A4-ACDB-6307A30AA0FB}">
      <dgm:prSet/>
      <dgm:spPr/>
      <dgm:t>
        <a:bodyPr/>
        <a:lstStyle/>
        <a:p>
          <a:endParaRPr lang="es-CO"/>
        </a:p>
      </dgm:t>
    </dgm:pt>
    <dgm:pt modelId="{FC03CD16-E38B-4AA0-B27B-45DB24485C88}" type="sibTrans" cxnId="{475738A6-FCB7-41A4-ACDB-6307A30AA0FB}">
      <dgm:prSet/>
      <dgm:spPr/>
      <dgm:t>
        <a:bodyPr/>
        <a:lstStyle/>
        <a:p>
          <a:endParaRPr lang="es-CO"/>
        </a:p>
      </dgm:t>
    </dgm:pt>
    <dgm:pt modelId="{248C6755-70CF-40D5-ACAD-3C626953700B}">
      <dgm:prSet custT="1"/>
      <dgm:spPr/>
      <dgm:t>
        <a:bodyPr/>
        <a:lstStyle/>
        <a:p>
          <a:pPr algn="r"/>
          <a:r>
            <a:rPr lang="es-CO" sz="2000" b="1" baseline="0" dirty="0" smtClean="0">
              <a:latin typeface="Arial Narrow" pitchFamily="34" charset="0"/>
            </a:rPr>
            <a:t>Suscripción de la Carta de San José </a:t>
          </a:r>
          <a:r>
            <a:rPr lang="es-CO" sz="2000" b="0" baseline="0" dirty="0" smtClean="0">
              <a:latin typeface="Arial Narrow" pitchFamily="34" charset="0"/>
            </a:rPr>
            <a:t>sobre los derechos de las personas adultas mayores de América Latina y el Caribe, en mayo de 2012</a:t>
          </a:r>
        </a:p>
      </dgm:t>
    </dgm:pt>
    <dgm:pt modelId="{2536A2A0-3D75-4F61-9175-76AC9A222575}" type="parTrans" cxnId="{B2CF3802-B933-47E6-9EBC-425656BAABBE}">
      <dgm:prSet/>
      <dgm:spPr/>
      <dgm:t>
        <a:bodyPr/>
        <a:lstStyle/>
        <a:p>
          <a:endParaRPr lang="es-CO"/>
        </a:p>
      </dgm:t>
    </dgm:pt>
    <dgm:pt modelId="{52D2696B-D3A5-432E-A082-AEFA5D2BF246}" type="sibTrans" cxnId="{B2CF3802-B933-47E6-9EBC-425656BAABBE}">
      <dgm:prSet/>
      <dgm:spPr/>
      <dgm:t>
        <a:bodyPr/>
        <a:lstStyle/>
        <a:p>
          <a:endParaRPr lang="es-CO"/>
        </a:p>
      </dgm:t>
    </dgm:pt>
    <dgm:pt modelId="{85668FBB-84CD-4C71-869E-5D152C177FD5}">
      <dgm:prSet custT="1"/>
      <dgm:spPr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</dgm:spPr>
      <dgm:t>
        <a:bodyPr/>
        <a:lstStyle/>
        <a:p>
          <a:pPr algn="r"/>
          <a:r>
            <a:rPr lang="es-CO" sz="3200" dirty="0" smtClean="0">
              <a:latin typeface="Arial Narrow" pitchFamily="34" charset="0"/>
            </a:rPr>
            <a:t>Participación en instrumentos vinculantes</a:t>
          </a:r>
          <a:endParaRPr lang="es-CO" sz="3200" dirty="0" smtClean="0">
            <a:solidFill>
              <a:schemeClr val="tx1"/>
            </a:solidFill>
            <a:latin typeface="Arial Narrow" pitchFamily="34" charset="0"/>
          </a:endParaRPr>
        </a:p>
      </dgm:t>
    </dgm:pt>
    <dgm:pt modelId="{B1F7A251-A854-404D-AC11-9DC27A4C366D}" type="parTrans" cxnId="{93CD3AF8-C8E0-4B1C-8106-64EE4C9BA52D}">
      <dgm:prSet/>
      <dgm:spPr/>
      <dgm:t>
        <a:bodyPr/>
        <a:lstStyle/>
        <a:p>
          <a:endParaRPr lang="es-CO"/>
        </a:p>
      </dgm:t>
    </dgm:pt>
    <dgm:pt modelId="{2EB29064-5DAF-411A-905E-1E8AC6AAA809}" type="sibTrans" cxnId="{93CD3AF8-C8E0-4B1C-8106-64EE4C9BA52D}">
      <dgm:prSet/>
      <dgm:spPr/>
      <dgm:t>
        <a:bodyPr/>
        <a:lstStyle/>
        <a:p>
          <a:endParaRPr lang="es-CO"/>
        </a:p>
      </dgm:t>
    </dgm:pt>
    <dgm:pt modelId="{6291E522-833F-459F-9260-FB22B05823DA}" type="pres">
      <dgm:prSet presAssocID="{A067A81E-3C34-4E32-B802-44847ADB02D7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s-CO"/>
        </a:p>
      </dgm:t>
    </dgm:pt>
    <dgm:pt modelId="{AFE816E3-C5BC-4E8F-B62D-5753EB8D856A}" type="pres">
      <dgm:prSet presAssocID="{A067A81E-3C34-4E32-B802-44847ADB02D7}" presName="dummyMaxCanvas" presStyleCnt="0">
        <dgm:presLayoutVars/>
      </dgm:prSet>
      <dgm:spPr/>
    </dgm:pt>
    <dgm:pt modelId="{EC6BEC11-6044-46AD-9E8E-B076C2D9DD5A}" type="pres">
      <dgm:prSet presAssocID="{A067A81E-3C34-4E32-B802-44847ADB02D7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0826E0E2-55E2-4849-94D8-605094C4EB84}" type="pres">
      <dgm:prSet presAssocID="{A067A81E-3C34-4E32-B802-44847ADB02D7}" presName="FourNodes_2" presStyleLbl="node1" presStyleIdx="1" presStyleCnt="4" custLinFactNeighborX="281" custLinFactNeighborY="160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469DCEB-D241-4BF1-9AA8-DB2E791F64F8}" type="pres">
      <dgm:prSet presAssocID="{A067A81E-3C34-4E32-B802-44847ADB02D7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E90F988-327E-4C10-A60F-E70F782DD98A}" type="pres">
      <dgm:prSet presAssocID="{A067A81E-3C34-4E32-B802-44847ADB02D7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EF515AD-5377-4074-B620-9AB152FDC4C3}" type="pres">
      <dgm:prSet presAssocID="{A067A81E-3C34-4E32-B802-44847ADB02D7}" presName="FourConn_1-2" presStyleLbl="fgAccFollowNode1" presStyleIdx="0" presStyleCnt="3" custAng="10800000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F5CDBDDA-CBCA-4104-A605-10DE39246198}" type="pres">
      <dgm:prSet presAssocID="{A067A81E-3C34-4E32-B802-44847ADB02D7}" presName="FourConn_2-3" presStyleLbl="fgAccFollowNode1" presStyleIdx="1" presStyleCnt="3" custAng="1080000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B1E8D85-E3B8-4A2C-9529-92E4911FB8A5}" type="pres">
      <dgm:prSet presAssocID="{A067A81E-3C34-4E32-B802-44847ADB02D7}" presName="FourConn_3-4" presStyleLbl="fgAccFollowNode1" presStyleIdx="2" presStyleCnt="3" custAng="1080000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03C50D3-92C2-4965-84B3-E7F07BFCCB26}" type="pres">
      <dgm:prSet presAssocID="{A067A81E-3C34-4E32-B802-44847ADB02D7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B4288B8F-5AC2-43D7-A5FB-EF7D5F698BE7}" type="pres">
      <dgm:prSet presAssocID="{A067A81E-3C34-4E32-B802-44847ADB02D7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8D18D86-AC36-4609-8F89-E9BAB90BBD40}" type="pres">
      <dgm:prSet presAssocID="{A067A81E-3C34-4E32-B802-44847ADB02D7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0A5DCA9-BB7E-4130-9D60-5CD2020F1F49}" type="pres">
      <dgm:prSet presAssocID="{A067A81E-3C34-4E32-B802-44847ADB02D7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B2CF3802-B933-47E6-9EBC-425656BAABBE}" srcId="{A067A81E-3C34-4E32-B802-44847ADB02D7}" destId="{248C6755-70CF-40D5-ACAD-3C626953700B}" srcOrd="2" destOrd="0" parTransId="{2536A2A0-3D75-4F61-9175-76AC9A222575}" sibTransId="{52D2696B-D3A5-432E-A082-AEFA5D2BF246}"/>
    <dgm:cxn modelId="{CCEE1D76-AD72-4E2E-8786-520CC97FE1A2}" type="presOf" srcId="{55F4C1BC-7A44-4535-BDEE-3BFB46984D82}" destId="{B4288B8F-5AC2-43D7-A5FB-EF7D5F698BE7}" srcOrd="1" destOrd="0" presId="urn:microsoft.com/office/officeart/2005/8/layout/vProcess5"/>
    <dgm:cxn modelId="{68F90F1A-5D11-4F98-AD20-184C0CBAD072}" type="presOf" srcId="{59BD4805-43B2-43BD-8F81-1FCBE903224B}" destId="{EC6BEC11-6044-46AD-9E8E-B076C2D9DD5A}" srcOrd="0" destOrd="0" presId="urn:microsoft.com/office/officeart/2005/8/layout/vProcess5"/>
    <dgm:cxn modelId="{3778C086-7DDB-4E23-BDDE-976B9BCDC5E4}" type="presOf" srcId="{248C6755-70CF-40D5-ACAD-3C626953700B}" destId="{2469DCEB-D241-4BF1-9AA8-DB2E791F64F8}" srcOrd="0" destOrd="0" presId="urn:microsoft.com/office/officeart/2005/8/layout/vProcess5"/>
    <dgm:cxn modelId="{22ED9118-7D62-48BE-8D4D-BBC6D37FD5D2}" srcId="{A067A81E-3C34-4E32-B802-44847ADB02D7}" destId="{59BD4805-43B2-43BD-8F81-1FCBE903224B}" srcOrd="0" destOrd="0" parTransId="{21CC9EC4-6F30-4846-A373-81EA1DD5B844}" sibTransId="{2546117F-187B-4996-B8F5-695E0F4CB659}"/>
    <dgm:cxn modelId="{AC52F1E0-9513-4106-9089-0FBC6F137BC4}" type="presOf" srcId="{A067A81E-3C34-4E32-B802-44847ADB02D7}" destId="{6291E522-833F-459F-9260-FB22B05823DA}" srcOrd="0" destOrd="0" presId="urn:microsoft.com/office/officeart/2005/8/layout/vProcess5"/>
    <dgm:cxn modelId="{DD73C7FA-FC58-4557-994F-F3D4F1333DA6}" type="presOf" srcId="{55F4C1BC-7A44-4535-BDEE-3BFB46984D82}" destId="{0826E0E2-55E2-4849-94D8-605094C4EB84}" srcOrd="0" destOrd="0" presId="urn:microsoft.com/office/officeart/2005/8/layout/vProcess5"/>
    <dgm:cxn modelId="{B4707871-056A-4F31-8B0F-8200D193DD36}" type="presOf" srcId="{FC03CD16-E38B-4AA0-B27B-45DB24485C88}" destId="{F5CDBDDA-CBCA-4104-A605-10DE39246198}" srcOrd="0" destOrd="0" presId="urn:microsoft.com/office/officeart/2005/8/layout/vProcess5"/>
    <dgm:cxn modelId="{61F9C3EA-5DA6-4CB1-9B2B-0B45BA0CB339}" type="presOf" srcId="{85668FBB-84CD-4C71-869E-5D152C177FD5}" destId="{80A5DCA9-BB7E-4130-9D60-5CD2020F1F49}" srcOrd="1" destOrd="0" presId="urn:microsoft.com/office/officeart/2005/8/layout/vProcess5"/>
    <dgm:cxn modelId="{70B4B424-3CE0-4A69-8D44-8FB909615EFA}" type="presOf" srcId="{2546117F-187B-4996-B8F5-695E0F4CB659}" destId="{0EF515AD-5377-4074-B620-9AB152FDC4C3}" srcOrd="0" destOrd="0" presId="urn:microsoft.com/office/officeart/2005/8/layout/vProcess5"/>
    <dgm:cxn modelId="{93CD3AF8-C8E0-4B1C-8106-64EE4C9BA52D}" srcId="{A067A81E-3C34-4E32-B802-44847ADB02D7}" destId="{85668FBB-84CD-4C71-869E-5D152C177FD5}" srcOrd="3" destOrd="0" parTransId="{B1F7A251-A854-404D-AC11-9DC27A4C366D}" sibTransId="{2EB29064-5DAF-411A-905E-1E8AC6AAA809}"/>
    <dgm:cxn modelId="{656DBFC3-3B76-42F1-8A73-5C7395423021}" type="presOf" srcId="{85668FBB-84CD-4C71-869E-5D152C177FD5}" destId="{0E90F988-327E-4C10-A60F-E70F782DD98A}" srcOrd="0" destOrd="0" presId="urn:microsoft.com/office/officeart/2005/8/layout/vProcess5"/>
    <dgm:cxn modelId="{475738A6-FCB7-41A4-ACDB-6307A30AA0FB}" srcId="{A067A81E-3C34-4E32-B802-44847ADB02D7}" destId="{55F4C1BC-7A44-4535-BDEE-3BFB46984D82}" srcOrd="1" destOrd="0" parTransId="{A1A4724D-3EBC-4D74-A474-88720FA96ED4}" sibTransId="{FC03CD16-E38B-4AA0-B27B-45DB24485C88}"/>
    <dgm:cxn modelId="{9764AD95-6819-4956-8300-2E39AF0DDE39}" type="presOf" srcId="{52D2696B-D3A5-432E-A082-AEFA5D2BF246}" destId="{7B1E8D85-E3B8-4A2C-9529-92E4911FB8A5}" srcOrd="0" destOrd="0" presId="urn:microsoft.com/office/officeart/2005/8/layout/vProcess5"/>
    <dgm:cxn modelId="{6CA15A29-8D2C-4D65-8B0B-78812688B027}" type="presOf" srcId="{59BD4805-43B2-43BD-8F81-1FCBE903224B}" destId="{B03C50D3-92C2-4965-84B3-E7F07BFCCB26}" srcOrd="1" destOrd="0" presId="urn:microsoft.com/office/officeart/2005/8/layout/vProcess5"/>
    <dgm:cxn modelId="{0EA0B156-065C-475A-B372-BE9EEA7955F1}" type="presOf" srcId="{248C6755-70CF-40D5-ACAD-3C626953700B}" destId="{48D18D86-AC36-4609-8F89-E9BAB90BBD40}" srcOrd="1" destOrd="0" presId="urn:microsoft.com/office/officeart/2005/8/layout/vProcess5"/>
    <dgm:cxn modelId="{C277F371-6CB3-4210-A7F7-9D2D5C5BBAAA}" type="presParOf" srcId="{6291E522-833F-459F-9260-FB22B05823DA}" destId="{AFE816E3-C5BC-4E8F-B62D-5753EB8D856A}" srcOrd="0" destOrd="0" presId="urn:microsoft.com/office/officeart/2005/8/layout/vProcess5"/>
    <dgm:cxn modelId="{E9387BA0-6C87-4749-B378-292AD464C20E}" type="presParOf" srcId="{6291E522-833F-459F-9260-FB22B05823DA}" destId="{EC6BEC11-6044-46AD-9E8E-B076C2D9DD5A}" srcOrd="1" destOrd="0" presId="urn:microsoft.com/office/officeart/2005/8/layout/vProcess5"/>
    <dgm:cxn modelId="{C62A2D6B-EFC8-421F-8F5D-B13BBBF88A16}" type="presParOf" srcId="{6291E522-833F-459F-9260-FB22B05823DA}" destId="{0826E0E2-55E2-4849-94D8-605094C4EB84}" srcOrd="2" destOrd="0" presId="urn:microsoft.com/office/officeart/2005/8/layout/vProcess5"/>
    <dgm:cxn modelId="{C948433C-2BB4-4F26-922C-9E8FF04CD993}" type="presParOf" srcId="{6291E522-833F-459F-9260-FB22B05823DA}" destId="{2469DCEB-D241-4BF1-9AA8-DB2E791F64F8}" srcOrd="3" destOrd="0" presId="urn:microsoft.com/office/officeart/2005/8/layout/vProcess5"/>
    <dgm:cxn modelId="{9E8CEF3E-1C85-4002-868C-54A0CCE57057}" type="presParOf" srcId="{6291E522-833F-459F-9260-FB22B05823DA}" destId="{0E90F988-327E-4C10-A60F-E70F782DD98A}" srcOrd="4" destOrd="0" presId="urn:microsoft.com/office/officeart/2005/8/layout/vProcess5"/>
    <dgm:cxn modelId="{04D0A26A-9DE3-48A7-B0E8-C40949340660}" type="presParOf" srcId="{6291E522-833F-459F-9260-FB22B05823DA}" destId="{0EF515AD-5377-4074-B620-9AB152FDC4C3}" srcOrd="5" destOrd="0" presId="urn:microsoft.com/office/officeart/2005/8/layout/vProcess5"/>
    <dgm:cxn modelId="{9B27C5FC-7756-4824-B7A7-BEE521D7A538}" type="presParOf" srcId="{6291E522-833F-459F-9260-FB22B05823DA}" destId="{F5CDBDDA-CBCA-4104-A605-10DE39246198}" srcOrd="6" destOrd="0" presId="urn:microsoft.com/office/officeart/2005/8/layout/vProcess5"/>
    <dgm:cxn modelId="{C0CE5E15-DABD-448E-8718-0A34B4D0A536}" type="presParOf" srcId="{6291E522-833F-459F-9260-FB22B05823DA}" destId="{7B1E8D85-E3B8-4A2C-9529-92E4911FB8A5}" srcOrd="7" destOrd="0" presId="urn:microsoft.com/office/officeart/2005/8/layout/vProcess5"/>
    <dgm:cxn modelId="{3ED19510-9B36-4640-B95D-364AE47454B1}" type="presParOf" srcId="{6291E522-833F-459F-9260-FB22B05823DA}" destId="{B03C50D3-92C2-4965-84B3-E7F07BFCCB26}" srcOrd="8" destOrd="0" presId="urn:microsoft.com/office/officeart/2005/8/layout/vProcess5"/>
    <dgm:cxn modelId="{5B79DD20-F825-4103-B8F0-E64B261F2DE2}" type="presParOf" srcId="{6291E522-833F-459F-9260-FB22B05823DA}" destId="{B4288B8F-5AC2-43D7-A5FB-EF7D5F698BE7}" srcOrd="9" destOrd="0" presId="urn:microsoft.com/office/officeart/2005/8/layout/vProcess5"/>
    <dgm:cxn modelId="{89BFE888-FFBB-4E88-8461-D04C0DB9A706}" type="presParOf" srcId="{6291E522-833F-459F-9260-FB22B05823DA}" destId="{48D18D86-AC36-4609-8F89-E9BAB90BBD40}" srcOrd="10" destOrd="0" presId="urn:microsoft.com/office/officeart/2005/8/layout/vProcess5"/>
    <dgm:cxn modelId="{60374251-2273-45F0-AFFB-5B218F3F8CE7}" type="presParOf" srcId="{6291E522-833F-459F-9260-FB22B05823DA}" destId="{80A5DCA9-BB7E-4130-9D60-5CD2020F1F49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067A81E-3C34-4E32-B802-44847ADB02D7}" type="doc">
      <dgm:prSet loTypeId="urn:microsoft.com/office/officeart/2005/8/layout/vProcess5" loCatId="process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lang="es-CO"/>
        </a:p>
      </dgm:t>
    </dgm:pt>
    <dgm:pt modelId="{85668FBB-84CD-4C71-869E-5D152C177FD5}">
      <dgm:prSet custT="1"/>
      <dgm:spPr>
        <a:gradFill rotWithShape="0">
          <a:gsLst>
            <a:gs pos="0">
              <a:schemeClr val="tx2">
                <a:lumMod val="60000"/>
                <a:lumOff val="40000"/>
              </a:scheme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</dgm:spPr>
      <dgm:t>
        <a:bodyPr/>
        <a:lstStyle/>
        <a:p>
          <a:pPr algn="r"/>
          <a:r>
            <a:rPr lang="es-CO" sz="3200" baseline="0" dirty="0" smtClean="0">
              <a:latin typeface="Arial Narrow" pitchFamily="34" charset="0"/>
            </a:rPr>
            <a:t>Seguridad de ingresos, subsidios</a:t>
          </a:r>
        </a:p>
      </dgm:t>
    </dgm:pt>
    <dgm:pt modelId="{B1F7A251-A854-404D-AC11-9DC27A4C366D}" type="parTrans" cxnId="{93CD3AF8-C8E0-4B1C-8106-64EE4C9BA52D}">
      <dgm:prSet/>
      <dgm:spPr/>
      <dgm:t>
        <a:bodyPr/>
        <a:lstStyle/>
        <a:p>
          <a:endParaRPr lang="es-CO"/>
        </a:p>
      </dgm:t>
    </dgm:pt>
    <dgm:pt modelId="{2EB29064-5DAF-411A-905E-1E8AC6AAA809}" type="sibTrans" cxnId="{93CD3AF8-C8E0-4B1C-8106-64EE4C9BA52D}">
      <dgm:prSet/>
      <dgm:spPr/>
      <dgm:t>
        <a:bodyPr/>
        <a:lstStyle/>
        <a:p>
          <a:endParaRPr lang="es-CO"/>
        </a:p>
      </dgm:t>
    </dgm:pt>
    <dgm:pt modelId="{6291E522-833F-459F-9260-FB22B05823DA}" type="pres">
      <dgm:prSet presAssocID="{A067A81E-3C34-4E32-B802-44847ADB02D7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s-CO"/>
        </a:p>
      </dgm:t>
    </dgm:pt>
    <dgm:pt modelId="{AFE816E3-C5BC-4E8F-B62D-5753EB8D856A}" type="pres">
      <dgm:prSet presAssocID="{A067A81E-3C34-4E32-B802-44847ADB02D7}" presName="dummyMaxCanvas" presStyleCnt="0">
        <dgm:presLayoutVars/>
      </dgm:prSet>
      <dgm:spPr/>
      <dgm:t>
        <a:bodyPr/>
        <a:lstStyle/>
        <a:p>
          <a:endParaRPr lang="es-CO"/>
        </a:p>
      </dgm:t>
    </dgm:pt>
    <dgm:pt modelId="{27433E8E-A89C-4DAD-A45F-3531E5597A1D}" type="pres">
      <dgm:prSet presAssocID="{A067A81E-3C34-4E32-B802-44847ADB02D7}" presName="OneNode_1" presStyleLbl="node1" presStyleIdx="0" presStyleCnt="1" custScaleY="28482" custLinFactNeighborY="80045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93CD3AF8-C8E0-4B1C-8106-64EE4C9BA52D}" srcId="{A067A81E-3C34-4E32-B802-44847ADB02D7}" destId="{85668FBB-84CD-4C71-869E-5D152C177FD5}" srcOrd="0" destOrd="0" parTransId="{B1F7A251-A854-404D-AC11-9DC27A4C366D}" sibTransId="{2EB29064-5DAF-411A-905E-1E8AC6AAA809}"/>
    <dgm:cxn modelId="{539ACC8A-9798-4AEE-9D22-2BD1191F684C}" type="presOf" srcId="{A067A81E-3C34-4E32-B802-44847ADB02D7}" destId="{6291E522-833F-459F-9260-FB22B05823DA}" srcOrd="0" destOrd="0" presId="urn:microsoft.com/office/officeart/2005/8/layout/vProcess5"/>
    <dgm:cxn modelId="{F691C100-1889-43F2-A43E-BC412D3B218A}" type="presOf" srcId="{85668FBB-84CD-4C71-869E-5D152C177FD5}" destId="{27433E8E-A89C-4DAD-A45F-3531E5597A1D}" srcOrd="0" destOrd="0" presId="urn:microsoft.com/office/officeart/2005/8/layout/vProcess5"/>
    <dgm:cxn modelId="{58F4DEEA-B1DA-49FD-B891-07DD3B19CC63}" type="presParOf" srcId="{6291E522-833F-459F-9260-FB22B05823DA}" destId="{AFE816E3-C5BC-4E8F-B62D-5753EB8D856A}" srcOrd="0" destOrd="0" presId="urn:microsoft.com/office/officeart/2005/8/layout/vProcess5"/>
    <dgm:cxn modelId="{05DEF35B-5793-4C75-888B-218EDBADF0E4}" type="presParOf" srcId="{6291E522-833F-459F-9260-FB22B05823DA}" destId="{27433E8E-A89C-4DAD-A45F-3531E5597A1D}" srcOrd="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067A81E-3C34-4E32-B802-44847ADB02D7}" type="doc">
      <dgm:prSet loTypeId="urn:microsoft.com/office/officeart/2005/8/layout/vProcess5" loCatId="process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lang="es-CO"/>
        </a:p>
      </dgm:t>
    </dgm:pt>
    <dgm:pt modelId="{85668FBB-84CD-4C71-869E-5D152C177FD5}">
      <dgm:prSet custT="1"/>
      <dgm:spPr>
        <a:gradFill rotWithShape="0">
          <a:gsLst>
            <a:gs pos="0">
              <a:schemeClr val="tx2">
                <a:lumMod val="60000"/>
                <a:lumOff val="40000"/>
              </a:scheme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</dgm:spPr>
      <dgm:t>
        <a:bodyPr/>
        <a:lstStyle/>
        <a:p>
          <a:pPr algn="r"/>
          <a:r>
            <a:rPr lang="es-CO" sz="3200" baseline="0" dirty="0" smtClean="0">
              <a:latin typeface="Arial Narrow" pitchFamily="34" charset="0"/>
            </a:rPr>
            <a:t>Seguridad de ingresos, pensiones</a:t>
          </a:r>
        </a:p>
      </dgm:t>
    </dgm:pt>
    <dgm:pt modelId="{B1F7A251-A854-404D-AC11-9DC27A4C366D}" type="parTrans" cxnId="{93CD3AF8-C8E0-4B1C-8106-64EE4C9BA52D}">
      <dgm:prSet/>
      <dgm:spPr/>
      <dgm:t>
        <a:bodyPr/>
        <a:lstStyle/>
        <a:p>
          <a:endParaRPr lang="es-CO"/>
        </a:p>
      </dgm:t>
    </dgm:pt>
    <dgm:pt modelId="{2EB29064-5DAF-411A-905E-1E8AC6AAA809}" type="sibTrans" cxnId="{93CD3AF8-C8E0-4B1C-8106-64EE4C9BA52D}">
      <dgm:prSet/>
      <dgm:spPr/>
      <dgm:t>
        <a:bodyPr/>
        <a:lstStyle/>
        <a:p>
          <a:endParaRPr lang="es-CO"/>
        </a:p>
      </dgm:t>
    </dgm:pt>
    <dgm:pt modelId="{6291E522-833F-459F-9260-FB22B05823DA}" type="pres">
      <dgm:prSet presAssocID="{A067A81E-3C34-4E32-B802-44847ADB02D7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s-CO"/>
        </a:p>
      </dgm:t>
    </dgm:pt>
    <dgm:pt modelId="{AFE816E3-C5BC-4E8F-B62D-5753EB8D856A}" type="pres">
      <dgm:prSet presAssocID="{A067A81E-3C34-4E32-B802-44847ADB02D7}" presName="dummyMaxCanvas" presStyleCnt="0">
        <dgm:presLayoutVars/>
      </dgm:prSet>
      <dgm:spPr/>
      <dgm:t>
        <a:bodyPr/>
        <a:lstStyle/>
        <a:p>
          <a:endParaRPr lang="es-CO"/>
        </a:p>
      </dgm:t>
    </dgm:pt>
    <dgm:pt modelId="{27433E8E-A89C-4DAD-A45F-3531E5597A1D}" type="pres">
      <dgm:prSet presAssocID="{A067A81E-3C34-4E32-B802-44847ADB02D7}" presName="OneNode_1" presStyleLbl="node1" presStyleIdx="0" presStyleCnt="1" custScaleY="35294" custLinFactNeighborY="80045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93CD3AF8-C8E0-4B1C-8106-64EE4C9BA52D}" srcId="{A067A81E-3C34-4E32-B802-44847ADB02D7}" destId="{85668FBB-84CD-4C71-869E-5D152C177FD5}" srcOrd="0" destOrd="0" parTransId="{B1F7A251-A854-404D-AC11-9DC27A4C366D}" sibTransId="{2EB29064-5DAF-411A-905E-1E8AC6AAA809}"/>
    <dgm:cxn modelId="{7C9F1E64-CBDB-4436-B7D3-BF808BDC1C95}" type="presOf" srcId="{A067A81E-3C34-4E32-B802-44847ADB02D7}" destId="{6291E522-833F-459F-9260-FB22B05823DA}" srcOrd="0" destOrd="0" presId="urn:microsoft.com/office/officeart/2005/8/layout/vProcess5"/>
    <dgm:cxn modelId="{2583755C-FFE8-48EC-A77B-869987B110CE}" type="presOf" srcId="{85668FBB-84CD-4C71-869E-5D152C177FD5}" destId="{27433E8E-A89C-4DAD-A45F-3531E5597A1D}" srcOrd="0" destOrd="0" presId="urn:microsoft.com/office/officeart/2005/8/layout/vProcess5"/>
    <dgm:cxn modelId="{7C919C72-5687-4266-916D-9AA1E642FDD4}" type="presParOf" srcId="{6291E522-833F-459F-9260-FB22B05823DA}" destId="{AFE816E3-C5BC-4E8F-B62D-5753EB8D856A}" srcOrd="0" destOrd="0" presId="urn:microsoft.com/office/officeart/2005/8/layout/vProcess5"/>
    <dgm:cxn modelId="{7ECFB85E-DA78-4647-A0A4-D32C809FB0F1}" type="presParOf" srcId="{6291E522-833F-459F-9260-FB22B05823DA}" destId="{27433E8E-A89C-4DAD-A45F-3531E5597A1D}" srcOrd="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067A81E-3C34-4E32-B802-44847ADB02D7}" type="doc">
      <dgm:prSet loTypeId="urn:microsoft.com/office/officeart/2005/8/layout/vProcess5" loCatId="process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es-CO"/>
        </a:p>
      </dgm:t>
    </dgm:pt>
    <dgm:pt modelId="{59BD4805-43B2-43BD-8F81-1FCBE903224B}">
      <dgm:prSet custT="1"/>
      <dgm:spPr/>
      <dgm:t>
        <a:bodyPr/>
        <a:lstStyle/>
        <a:p>
          <a:pPr algn="r" rtl="0"/>
          <a:r>
            <a:rPr lang="es-CO" sz="18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Revisión y ajuste de los planes de beneficios para la población adulta mayor de acuerdo con los avances científicos y tecnológicos y las acciones costo efectivas. (Acuerdo 27 CRES , Acuerdo 29 CRES</a:t>
          </a:r>
          <a:r>
            <a:rPr lang="es-CO" sz="1600" dirty="0" smtClean="0"/>
            <a:t>)</a:t>
          </a:r>
          <a:endParaRPr lang="es-CO" sz="1600" dirty="0"/>
        </a:p>
      </dgm:t>
    </dgm:pt>
    <dgm:pt modelId="{21CC9EC4-6F30-4846-A373-81EA1DD5B844}" type="parTrans" cxnId="{22ED9118-7D62-48BE-8D4D-BBC6D37FD5D2}">
      <dgm:prSet/>
      <dgm:spPr/>
      <dgm:t>
        <a:bodyPr/>
        <a:lstStyle/>
        <a:p>
          <a:endParaRPr lang="es-CO"/>
        </a:p>
      </dgm:t>
    </dgm:pt>
    <dgm:pt modelId="{2546117F-187B-4996-B8F5-695E0F4CB659}" type="sibTrans" cxnId="{22ED9118-7D62-48BE-8D4D-BBC6D37FD5D2}">
      <dgm:prSet/>
      <dgm:spPr/>
      <dgm:t>
        <a:bodyPr/>
        <a:lstStyle/>
        <a:p>
          <a:endParaRPr lang="es-CO"/>
        </a:p>
      </dgm:t>
    </dgm:pt>
    <dgm:pt modelId="{55F4C1BC-7A44-4535-BDEE-3BFB46984D82}">
      <dgm:prSet custT="1"/>
      <dgm:spPr/>
      <dgm:t>
        <a:bodyPr/>
        <a:lstStyle/>
        <a:p>
          <a:pPr algn="r"/>
          <a:r>
            <a:rPr lang="es-CO" sz="17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Convocatoria abierta para la construcción de nuevas Guías de Práctica Clínica y Guías para pacientes/cuidadores/familiares, para las siguientes condiciones o problemas de salud: Episodio Agudo de ACV isquémico en población mayor de 18 años, Falla Cardiaca en población mayor de 18 años, Diabetes tipo II en población mayor de 18 años, Síndrome Metabólico: en población mayor de 18 años</a:t>
          </a:r>
        </a:p>
      </dgm:t>
    </dgm:pt>
    <dgm:pt modelId="{A1A4724D-3EBC-4D74-A474-88720FA96ED4}" type="parTrans" cxnId="{475738A6-FCB7-41A4-ACDB-6307A30AA0FB}">
      <dgm:prSet/>
      <dgm:spPr/>
      <dgm:t>
        <a:bodyPr/>
        <a:lstStyle/>
        <a:p>
          <a:endParaRPr lang="es-CO"/>
        </a:p>
      </dgm:t>
    </dgm:pt>
    <dgm:pt modelId="{FC03CD16-E38B-4AA0-B27B-45DB24485C88}" type="sibTrans" cxnId="{475738A6-FCB7-41A4-ACDB-6307A30AA0FB}">
      <dgm:prSet/>
      <dgm:spPr/>
      <dgm:t>
        <a:bodyPr/>
        <a:lstStyle/>
        <a:p>
          <a:endParaRPr lang="es-CO"/>
        </a:p>
      </dgm:t>
    </dgm:pt>
    <dgm:pt modelId="{248C6755-70CF-40D5-ACAD-3C626953700B}">
      <dgm:prSet custT="1"/>
      <dgm:spPr/>
      <dgm:t>
        <a:bodyPr/>
        <a:lstStyle/>
        <a:p>
          <a:pPr algn="r"/>
          <a:r>
            <a:rPr lang="es-CO" sz="17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Guías de Práctica Clínica y Guías para pacientes/cuidadores/familiares, aportan a la prevención y control de las siguientes causas de morbilidad y mortalidad prevalentes de la persona adulta mayor: Guía de Hipertensión Arterial Primaria, Guía de Cáncer de Próstata, Guía de Depresión en Adultos</a:t>
          </a:r>
        </a:p>
      </dgm:t>
    </dgm:pt>
    <dgm:pt modelId="{2536A2A0-3D75-4F61-9175-76AC9A222575}" type="parTrans" cxnId="{B2CF3802-B933-47E6-9EBC-425656BAABBE}">
      <dgm:prSet/>
      <dgm:spPr/>
      <dgm:t>
        <a:bodyPr/>
        <a:lstStyle/>
        <a:p>
          <a:endParaRPr lang="es-CO"/>
        </a:p>
      </dgm:t>
    </dgm:pt>
    <dgm:pt modelId="{52D2696B-D3A5-432E-A082-AEFA5D2BF246}" type="sibTrans" cxnId="{B2CF3802-B933-47E6-9EBC-425656BAABBE}">
      <dgm:prSet/>
      <dgm:spPr/>
      <dgm:t>
        <a:bodyPr/>
        <a:lstStyle/>
        <a:p>
          <a:endParaRPr lang="es-CO"/>
        </a:p>
      </dgm:t>
    </dgm:pt>
    <dgm:pt modelId="{85668FBB-84CD-4C71-869E-5D152C177FD5}">
      <dgm:prSet custT="1"/>
      <dgm:spPr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algn="r"/>
          <a:r>
            <a:rPr lang="es-CO" sz="3200" baseline="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Normas y guías de atención </a:t>
          </a:r>
        </a:p>
      </dgm:t>
    </dgm:pt>
    <dgm:pt modelId="{B1F7A251-A854-404D-AC11-9DC27A4C366D}" type="parTrans" cxnId="{93CD3AF8-C8E0-4B1C-8106-64EE4C9BA52D}">
      <dgm:prSet/>
      <dgm:spPr/>
      <dgm:t>
        <a:bodyPr/>
        <a:lstStyle/>
        <a:p>
          <a:endParaRPr lang="es-CO"/>
        </a:p>
      </dgm:t>
    </dgm:pt>
    <dgm:pt modelId="{2EB29064-5DAF-411A-905E-1E8AC6AAA809}" type="sibTrans" cxnId="{93CD3AF8-C8E0-4B1C-8106-64EE4C9BA52D}">
      <dgm:prSet/>
      <dgm:spPr/>
      <dgm:t>
        <a:bodyPr/>
        <a:lstStyle/>
        <a:p>
          <a:endParaRPr lang="es-CO"/>
        </a:p>
      </dgm:t>
    </dgm:pt>
    <dgm:pt modelId="{6291E522-833F-459F-9260-FB22B05823DA}" type="pres">
      <dgm:prSet presAssocID="{A067A81E-3C34-4E32-B802-44847ADB02D7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s-CO"/>
        </a:p>
      </dgm:t>
    </dgm:pt>
    <dgm:pt modelId="{AFE816E3-C5BC-4E8F-B62D-5753EB8D856A}" type="pres">
      <dgm:prSet presAssocID="{A067A81E-3C34-4E32-B802-44847ADB02D7}" presName="dummyMaxCanvas" presStyleCnt="0">
        <dgm:presLayoutVars/>
      </dgm:prSet>
      <dgm:spPr/>
      <dgm:t>
        <a:bodyPr/>
        <a:lstStyle/>
        <a:p>
          <a:endParaRPr lang="es-CO"/>
        </a:p>
      </dgm:t>
    </dgm:pt>
    <dgm:pt modelId="{EC6BEC11-6044-46AD-9E8E-B076C2D9DD5A}" type="pres">
      <dgm:prSet presAssocID="{A067A81E-3C34-4E32-B802-44847ADB02D7}" presName="FourNodes_1" presStyleLbl="node1" presStyleIdx="0" presStyleCnt="4" custScaleX="103630" custScaleY="79258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0826E0E2-55E2-4849-94D8-605094C4EB84}" type="pres">
      <dgm:prSet presAssocID="{A067A81E-3C34-4E32-B802-44847ADB02D7}" presName="FourNodes_2" presStyleLbl="node1" presStyleIdx="1" presStyleCnt="4" custScaleX="115307" custScaleY="131498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469DCEB-D241-4BF1-9AA8-DB2E791F64F8}" type="pres">
      <dgm:prSet presAssocID="{A067A81E-3C34-4E32-B802-44847ADB02D7}" presName="FourNodes_3" presStyleLbl="node1" presStyleIdx="2" presStyleCnt="4" custScaleX="108686" custScaleY="118694" custLinFactNeighborY="1280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E90F988-327E-4C10-A60F-E70F782DD98A}" type="pres">
      <dgm:prSet presAssocID="{A067A81E-3C34-4E32-B802-44847ADB02D7}" presName="FourNodes_4" presStyleLbl="node1" presStyleIdx="3" presStyleCnt="4" custScaleY="7925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EF515AD-5377-4074-B620-9AB152FDC4C3}" type="pres">
      <dgm:prSet presAssocID="{A067A81E-3C34-4E32-B802-44847ADB02D7}" presName="FourConn_1-2" presStyleLbl="fgAccFollowNode1" presStyleIdx="0" presStyleCnt="3" custAng="10800000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F5CDBDDA-CBCA-4104-A605-10DE39246198}" type="pres">
      <dgm:prSet presAssocID="{A067A81E-3C34-4E32-B802-44847ADB02D7}" presName="FourConn_2-3" presStyleLbl="fgAccFollowNode1" presStyleIdx="1" presStyleCnt="3" custAng="1080000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B1E8D85-E3B8-4A2C-9529-92E4911FB8A5}" type="pres">
      <dgm:prSet presAssocID="{A067A81E-3C34-4E32-B802-44847ADB02D7}" presName="FourConn_3-4" presStyleLbl="fgAccFollowNode1" presStyleIdx="2" presStyleCnt="3" custAng="1080000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03C50D3-92C2-4965-84B3-E7F07BFCCB26}" type="pres">
      <dgm:prSet presAssocID="{A067A81E-3C34-4E32-B802-44847ADB02D7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B4288B8F-5AC2-43D7-A5FB-EF7D5F698BE7}" type="pres">
      <dgm:prSet presAssocID="{A067A81E-3C34-4E32-B802-44847ADB02D7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8D18D86-AC36-4609-8F89-E9BAB90BBD40}" type="pres">
      <dgm:prSet presAssocID="{A067A81E-3C34-4E32-B802-44847ADB02D7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0A5DCA9-BB7E-4130-9D60-5CD2020F1F49}" type="pres">
      <dgm:prSet presAssocID="{A067A81E-3C34-4E32-B802-44847ADB02D7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B2CF3802-B933-47E6-9EBC-425656BAABBE}" srcId="{A067A81E-3C34-4E32-B802-44847ADB02D7}" destId="{248C6755-70CF-40D5-ACAD-3C626953700B}" srcOrd="2" destOrd="0" parTransId="{2536A2A0-3D75-4F61-9175-76AC9A222575}" sibTransId="{52D2696B-D3A5-432E-A082-AEFA5D2BF246}"/>
    <dgm:cxn modelId="{9E5CD555-1153-488B-82CF-340E4EBCA1CD}" type="presOf" srcId="{FC03CD16-E38B-4AA0-B27B-45DB24485C88}" destId="{F5CDBDDA-CBCA-4104-A605-10DE39246198}" srcOrd="0" destOrd="0" presId="urn:microsoft.com/office/officeart/2005/8/layout/vProcess5"/>
    <dgm:cxn modelId="{9C06FE6D-AE4A-45CC-966C-06BF7F2F1AEC}" type="presOf" srcId="{A067A81E-3C34-4E32-B802-44847ADB02D7}" destId="{6291E522-833F-459F-9260-FB22B05823DA}" srcOrd="0" destOrd="0" presId="urn:microsoft.com/office/officeart/2005/8/layout/vProcess5"/>
    <dgm:cxn modelId="{A518EF27-CDED-4140-BA5D-9A93754749F3}" type="presOf" srcId="{59BD4805-43B2-43BD-8F81-1FCBE903224B}" destId="{B03C50D3-92C2-4965-84B3-E7F07BFCCB26}" srcOrd="1" destOrd="0" presId="urn:microsoft.com/office/officeart/2005/8/layout/vProcess5"/>
    <dgm:cxn modelId="{708C31A9-EF8B-45DA-B4FF-2C93B7D33773}" type="presOf" srcId="{85668FBB-84CD-4C71-869E-5D152C177FD5}" destId="{0E90F988-327E-4C10-A60F-E70F782DD98A}" srcOrd="0" destOrd="0" presId="urn:microsoft.com/office/officeart/2005/8/layout/vProcess5"/>
    <dgm:cxn modelId="{153F833C-1A01-4CE6-83A3-EA9F39E7776E}" type="presOf" srcId="{59BD4805-43B2-43BD-8F81-1FCBE903224B}" destId="{EC6BEC11-6044-46AD-9E8E-B076C2D9DD5A}" srcOrd="0" destOrd="0" presId="urn:microsoft.com/office/officeart/2005/8/layout/vProcess5"/>
    <dgm:cxn modelId="{3BCE4D2A-CC13-49BF-91C0-750A85E875CF}" type="presOf" srcId="{248C6755-70CF-40D5-ACAD-3C626953700B}" destId="{48D18D86-AC36-4609-8F89-E9BAB90BBD40}" srcOrd="1" destOrd="0" presId="urn:microsoft.com/office/officeart/2005/8/layout/vProcess5"/>
    <dgm:cxn modelId="{22ED9118-7D62-48BE-8D4D-BBC6D37FD5D2}" srcId="{A067A81E-3C34-4E32-B802-44847ADB02D7}" destId="{59BD4805-43B2-43BD-8F81-1FCBE903224B}" srcOrd="0" destOrd="0" parTransId="{21CC9EC4-6F30-4846-A373-81EA1DD5B844}" sibTransId="{2546117F-187B-4996-B8F5-695E0F4CB659}"/>
    <dgm:cxn modelId="{02888A81-075B-4CCF-A8AF-5C895A7502C1}" type="presOf" srcId="{248C6755-70CF-40D5-ACAD-3C626953700B}" destId="{2469DCEB-D241-4BF1-9AA8-DB2E791F64F8}" srcOrd="0" destOrd="0" presId="urn:microsoft.com/office/officeart/2005/8/layout/vProcess5"/>
    <dgm:cxn modelId="{F8B55605-36E9-47A8-8ED0-9E50FC61E442}" type="presOf" srcId="{55F4C1BC-7A44-4535-BDEE-3BFB46984D82}" destId="{B4288B8F-5AC2-43D7-A5FB-EF7D5F698BE7}" srcOrd="1" destOrd="0" presId="urn:microsoft.com/office/officeart/2005/8/layout/vProcess5"/>
    <dgm:cxn modelId="{EA0E4F1B-A781-4218-A995-DC8B40BFC64D}" type="presOf" srcId="{85668FBB-84CD-4C71-869E-5D152C177FD5}" destId="{80A5DCA9-BB7E-4130-9D60-5CD2020F1F49}" srcOrd="1" destOrd="0" presId="urn:microsoft.com/office/officeart/2005/8/layout/vProcess5"/>
    <dgm:cxn modelId="{B40FE614-C35E-498E-8621-9FC3F960CA47}" type="presOf" srcId="{2546117F-187B-4996-B8F5-695E0F4CB659}" destId="{0EF515AD-5377-4074-B620-9AB152FDC4C3}" srcOrd="0" destOrd="0" presId="urn:microsoft.com/office/officeart/2005/8/layout/vProcess5"/>
    <dgm:cxn modelId="{93CD3AF8-C8E0-4B1C-8106-64EE4C9BA52D}" srcId="{A067A81E-3C34-4E32-B802-44847ADB02D7}" destId="{85668FBB-84CD-4C71-869E-5D152C177FD5}" srcOrd="3" destOrd="0" parTransId="{B1F7A251-A854-404D-AC11-9DC27A4C366D}" sibTransId="{2EB29064-5DAF-411A-905E-1E8AC6AAA809}"/>
    <dgm:cxn modelId="{475738A6-FCB7-41A4-ACDB-6307A30AA0FB}" srcId="{A067A81E-3C34-4E32-B802-44847ADB02D7}" destId="{55F4C1BC-7A44-4535-BDEE-3BFB46984D82}" srcOrd="1" destOrd="0" parTransId="{A1A4724D-3EBC-4D74-A474-88720FA96ED4}" sibTransId="{FC03CD16-E38B-4AA0-B27B-45DB24485C88}"/>
    <dgm:cxn modelId="{88FDDFD0-3429-4C8C-89D2-479C5AC7D1E4}" type="presOf" srcId="{55F4C1BC-7A44-4535-BDEE-3BFB46984D82}" destId="{0826E0E2-55E2-4849-94D8-605094C4EB84}" srcOrd="0" destOrd="0" presId="urn:microsoft.com/office/officeart/2005/8/layout/vProcess5"/>
    <dgm:cxn modelId="{33F9566F-C576-414C-8288-B3E85C095332}" type="presOf" srcId="{52D2696B-D3A5-432E-A082-AEFA5D2BF246}" destId="{7B1E8D85-E3B8-4A2C-9529-92E4911FB8A5}" srcOrd="0" destOrd="0" presId="urn:microsoft.com/office/officeart/2005/8/layout/vProcess5"/>
    <dgm:cxn modelId="{AAFD2E72-9C1A-43A5-A91D-83CDFEECDC27}" type="presParOf" srcId="{6291E522-833F-459F-9260-FB22B05823DA}" destId="{AFE816E3-C5BC-4E8F-B62D-5753EB8D856A}" srcOrd="0" destOrd="0" presId="urn:microsoft.com/office/officeart/2005/8/layout/vProcess5"/>
    <dgm:cxn modelId="{5D4D1A16-2731-45E6-8239-44ADE8D5F1E9}" type="presParOf" srcId="{6291E522-833F-459F-9260-FB22B05823DA}" destId="{EC6BEC11-6044-46AD-9E8E-B076C2D9DD5A}" srcOrd="1" destOrd="0" presId="urn:microsoft.com/office/officeart/2005/8/layout/vProcess5"/>
    <dgm:cxn modelId="{B77E548B-313D-4562-B1DC-2D9462EBD5AF}" type="presParOf" srcId="{6291E522-833F-459F-9260-FB22B05823DA}" destId="{0826E0E2-55E2-4849-94D8-605094C4EB84}" srcOrd="2" destOrd="0" presId="urn:microsoft.com/office/officeart/2005/8/layout/vProcess5"/>
    <dgm:cxn modelId="{1ADFE44F-B735-4ED3-87FF-01D78A6ED9D5}" type="presParOf" srcId="{6291E522-833F-459F-9260-FB22B05823DA}" destId="{2469DCEB-D241-4BF1-9AA8-DB2E791F64F8}" srcOrd="3" destOrd="0" presId="urn:microsoft.com/office/officeart/2005/8/layout/vProcess5"/>
    <dgm:cxn modelId="{08B0A88B-596D-48BC-A5DA-061C36B68644}" type="presParOf" srcId="{6291E522-833F-459F-9260-FB22B05823DA}" destId="{0E90F988-327E-4C10-A60F-E70F782DD98A}" srcOrd="4" destOrd="0" presId="urn:microsoft.com/office/officeart/2005/8/layout/vProcess5"/>
    <dgm:cxn modelId="{39EF5479-AC61-406E-B9C2-FFE06D4D2B66}" type="presParOf" srcId="{6291E522-833F-459F-9260-FB22B05823DA}" destId="{0EF515AD-5377-4074-B620-9AB152FDC4C3}" srcOrd="5" destOrd="0" presId="urn:microsoft.com/office/officeart/2005/8/layout/vProcess5"/>
    <dgm:cxn modelId="{8B74C8E0-7979-4717-8D61-23A2DFF0D0A8}" type="presParOf" srcId="{6291E522-833F-459F-9260-FB22B05823DA}" destId="{F5CDBDDA-CBCA-4104-A605-10DE39246198}" srcOrd="6" destOrd="0" presId="urn:microsoft.com/office/officeart/2005/8/layout/vProcess5"/>
    <dgm:cxn modelId="{870DA6E0-BEBB-42F7-8135-206975580C35}" type="presParOf" srcId="{6291E522-833F-459F-9260-FB22B05823DA}" destId="{7B1E8D85-E3B8-4A2C-9529-92E4911FB8A5}" srcOrd="7" destOrd="0" presId="urn:microsoft.com/office/officeart/2005/8/layout/vProcess5"/>
    <dgm:cxn modelId="{875DF0FE-27AD-4C00-8415-E605EECC8573}" type="presParOf" srcId="{6291E522-833F-459F-9260-FB22B05823DA}" destId="{B03C50D3-92C2-4965-84B3-E7F07BFCCB26}" srcOrd="8" destOrd="0" presId="urn:microsoft.com/office/officeart/2005/8/layout/vProcess5"/>
    <dgm:cxn modelId="{186EEFD6-859D-48FD-AE2B-EE795273AF88}" type="presParOf" srcId="{6291E522-833F-459F-9260-FB22B05823DA}" destId="{B4288B8F-5AC2-43D7-A5FB-EF7D5F698BE7}" srcOrd="9" destOrd="0" presId="urn:microsoft.com/office/officeart/2005/8/layout/vProcess5"/>
    <dgm:cxn modelId="{50A1C855-3164-419D-B146-435E74E49222}" type="presParOf" srcId="{6291E522-833F-459F-9260-FB22B05823DA}" destId="{48D18D86-AC36-4609-8F89-E9BAB90BBD40}" srcOrd="10" destOrd="0" presId="urn:microsoft.com/office/officeart/2005/8/layout/vProcess5"/>
    <dgm:cxn modelId="{87672B58-E0A3-4F7F-849A-F54C65F0653E}" type="presParOf" srcId="{6291E522-833F-459F-9260-FB22B05823DA}" destId="{80A5DCA9-BB7E-4130-9D60-5CD2020F1F49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067A81E-3C34-4E32-B802-44847ADB02D7}" type="doc">
      <dgm:prSet loTypeId="urn:microsoft.com/office/officeart/2005/8/layout/vProcess5" loCatId="process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es-CO"/>
        </a:p>
      </dgm:t>
    </dgm:pt>
    <dgm:pt modelId="{59BD4805-43B2-43BD-8F81-1FCBE903224B}">
      <dgm:prSet custT="1"/>
      <dgm:spPr/>
      <dgm:t>
        <a:bodyPr/>
        <a:lstStyle/>
        <a:p>
          <a:pPr algn="r" rtl="0"/>
          <a:r>
            <a:rPr lang="es-CO" sz="18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META PDSP: a 2021 se logra en el 80% de los departamentos, el desarrollo de programas de estilos de vida saludables para personas mayores en los centros días y centros de protección al en el marco del plan nacional de recreación y la política nacional de envejecimiento y vejez</a:t>
          </a:r>
          <a:endParaRPr lang="es-CO" sz="1800" dirty="0">
            <a:solidFill>
              <a:schemeClr val="tx1">
                <a:lumMod val="95000"/>
                <a:lumOff val="5000"/>
              </a:schemeClr>
            </a:solidFill>
            <a:latin typeface="Arial Narrow" pitchFamily="34" charset="0"/>
          </a:endParaRPr>
        </a:p>
      </dgm:t>
    </dgm:pt>
    <dgm:pt modelId="{21CC9EC4-6F30-4846-A373-81EA1DD5B844}" type="parTrans" cxnId="{22ED9118-7D62-48BE-8D4D-BBC6D37FD5D2}">
      <dgm:prSet/>
      <dgm:spPr/>
      <dgm:t>
        <a:bodyPr/>
        <a:lstStyle/>
        <a:p>
          <a:endParaRPr lang="es-CO"/>
        </a:p>
      </dgm:t>
    </dgm:pt>
    <dgm:pt modelId="{2546117F-187B-4996-B8F5-695E0F4CB659}" type="sibTrans" cxnId="{22ED9118-7D62-48BE-8D4D-BBC6D37FD5D2}">
      <dgm:prSet/>
      <dgm:spPr/>
      <dgm:t>
        <a:bodyPr/>
        <a:lstStyle/>
        <a:p>
          <a:endParaRPr lang="es-CO"/>
        </a:p>
      </dgm:t>
    </dgm:pt>
    <dgm:pt modelId="{55F4C1BC-7A44-4535-BDEE-3BFB46984D82}">
      <dgm:prSet custT="1"/>
      <dgm:spPr/>
      <dgm:t>
        <a:bodyPr/>
        <a:lstStyle/>
        <a:p>
          <a:pPr algn="r"/>
          <a:r>
            <a:rPr lang="es-CO" sz="18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META PDSP: a 2021 Colombia contará con un modelo de envejecimiento activo promovido y adoptado a nivel nacional y territorial</a:t>
          </a:r>
        </a:p>
      </dgm:t>
    </dgm:pt>
    <dgm:pt modelId="{A1A4724D-3EBC-4D74-A474-88720FA96ED4}" type="parTrans" cxnId="{475738A6-FCB7-41A4-ACDB-6307A30AA0FB}">
      <dgm:prSet/>
      <dgm:spPr/>
      <dgm:t>
        <a:bodyPr/>
        <a:lstStyle/>
        <a:p>
          <a:endParaRPr lang="es-CO"/>
        </a:p>
      </dgm:t>
    </dgm:pt>
    <dgm:pt modelId="{FC03CD16-E38B-4AA0-B27B-45DB24485C88}" type="sibTrans" cxnId="{475738A6-FCB7-41A4-ACDB-6307A30AA0FB}">
      <dgm:prSet/>
      <dgm:spPr/>
      <dgm:t>
        <a:bodyPr/>
        <a:lstStyle/>
        <a:p>
          <a:endParaRPr lang="es-CO"/>
        </a:p>
      </dgm:t>
    </dgm:pt>
    <dgm:pt modelId="{248C6755-70CF-40D5-ACAD-3C626953700B}">
      <dgm:prSet custT="1"/>
      <dgm:spPr/>
      <dgm:t>
        <a:bodyPr/>
        <a:lstStyle/>
        <a:p>
          <a:pPr algn="r"/>
          <a:r>
            <a:rPr lang="es-CO" sz="18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Formación del Plan Decenal de Salud Pública 2012-2021, con la dimensión transversal de Gestión Diferencial de Poblaciones Vulnerables, con seis componentes y entre ellos “Envejecimiento y Vejez”</a:t>
          </a:r>
        </a:p>
      </dgm:t>
    </dgm:pt>
    <dgm:pt modelId="{2536A2A0-3D75-4F61-9175-76AC9A222575}" type="parTrans" cxnId="{B2CF3802-B933-47E6-9EBC-425656BAABBE}">
      <dgm:prSet/>
      <dgm:spPr/>
      <dgm:t>
        <a:bodyPr/>
        <a:lstStyle/>
        <a:p>
          <a:endParaRPr lang="es-CO"/>
        </a:p>
      </dgm:t>
    </dgm:pt>
    <dgm:pt modelId="{52D2696B-D3A5-432E-A082-AEFA5D2BF246}" type="sibTrans" cxnId="{B2CF3802-B933-47E6-9EBC-425656BAABBE}">
      <dgm:prSet/>
      <dgm:spPr/>
      <dgm:t>
        <a:bodyPr/>
        <a:lstStyle/>
        <a:p>
          <a:endParaRPr lang="es-CO"/>
        </a:p>
      </dgm:t>
    </dgm:pt>
    <dgm:pt modelId="{85668FBB-84CD-4C71-869E-5D152C177FD5}">
      <dgm:prSet custT="1"/>
      <dgm:spPr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algn="r"/>
          <a:r>
            <a:rPr lang="es-CO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Promoción de hábitos y estilos de vida saludables</a:t>
          </a:r>
        </a:p>
      </dgm:t>
    </dgm:pt>
    <dgm:pt modelId="{B1F7A251-A854-404D-AC11-9DC27A4C366D}" type="parTrans" cxnId="{93CD3AF8-C8E0-4B1C-8106-64EE4C9BA52D}">
      <dgm:prSet/>
      <dgm:spPr/>
      <dgm:t>
        <a:bodyPr/>
        <a:lstStyle/>
        <a:p>
          <a:endParaRPr lang="es-CO"/>
        </a:p>
      </dgm:t>
    </dgm:pt>
    <dgm:pt modelId="{2EB29064-5DAF-411A-905E-1E8AC6AAA809}" type="sibTrans" cxnId="{93CD3AF8-C8E0-4B1C-8106-64EE4C9BA52D}">
      <dgm:prSet/>
      <dgm:spPr/>
      <dgm:t>
        <a:bodyPr/>
        <a:lstStyle/>
        <a:p>
          <a:endParaRPr lang="es-CO"/>
        </a:p>
      </dgm:t>
    </dgm:pt>
    <dgm:pt modelId="{6291E522-833F-459F-9260-FB22B05823DA}" type="pres">
      <dgm:prSet presAssocID="{A067A81E-3C34-4E32-B802-44847ADB02D7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s-CO"/>
        </a:p>
      </dgm:t>
    </dgm:pt>
    <dgm:pt modelId="{AFE816E3-C5BC-4E8F-B62D-5753EB8D856A}" type="pres">
      <dgm:prSet presAssocID="{A067A81E-3C34-4E32-B802-44847ADB02D7}" presName="dummyMaxCanvas" presStyleCnt="0">
        <dgm:presLayoutVars/>
      </dgm:prSet>
      <dgm:spPr/>
      <dgm:t>
        <a:bodyPr/>
        <a:lstStyle/>
        <a:p>
          <a:endParaRPr lang="es-CO"/>
        </a:p>
      </dgm:t>
    </dgm:pt>
    <dgm:pt modelId="{EC6BEC11-6044-46AD-9E8E-B076C2D9DD5A}" type="pres">
      <dgm:prSet presAssocID="{A067A81E-3C34-4E32-B802-44847ADB02D7}" presName="FourNodes_1" presStyleLbl="node1" presStyleIdx="0" presStyleCnt="4" custScaleX="112397" custScaleY="111706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0826E0E2-55E2-4849-94D8-605094C4EB84}" type="pres">
      <dgm:prSet presAssocID="{A067A81E-3C34-4E32-B802-44847ADB02D7}" presName="FourNodes_2" presStyleLbl="node1" presStyleIdx="1" presStyleCnt="4" custScaleX="10794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469DCEB-D241-4BF1-9AA8-DB2E791F64F8}" type="pres">
      <dgm:prSet presAssocID="{A067A81E-3C34-4E32-B802-44847ADB02D7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E90F988-327E-4C10-A60F-E70F782DD98A}" type="pres">
      <dgm:prSet presAssocID="{A067A81E-3C34-4E32-B802-44847ADB02D7}" presName="FourNodes_4" presStyleLbl="node1" presStyleIdx="3" presStyleCnt="4" custScaleX="9175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EF515AD-5377-4074-B620-9AB152FDC4C3}" type="pres">
      <dgm:prSet presAssocID="{A067A81E-3C34-4E32-B802-44847ADB02D7}" presName="FourConn_1-2" presStyleLbl="fgAccFollowNode1" presStyleIdx="0" presStyleCnt="3" custAng="10800000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F5CDBDDA-CBCA-4104-A605-10DE39246198}" type="pres">
      <dgm:prSet presAssocID="{A067A81E-3C34-4E32-B802-44847ADB02D7}" presName="FourConn_2-3" presStyleLbl="fgAccFollowNode1" presStyleIdx="1" presStyleCnt="3" custAng="1080000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B1E8D85-E3B8-4A2C-9529-92E4911FB8A5}" type="pres">
      <dgm:prSet presAssocID="{A067A81E-3C34-4E32-B802-44847ADB02D7}" presName="FourConn_3-4" presStyleLbl="fgAccFollowNode1" presStyleIdx="2" presStyleCnt="3" custAng="1080000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03C50D3-92C2-4965-84B3-E7F07BFCCB26}" type="pres">
      <dgm:prSet presAssocID="{A067A81E-3C34-4E32-B802-44847ADB02D7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B4288B8F-5AC2-43D7-A5FB-EF7D5F698BE7}" type="pres">
      <dgm:prSet presAssocID="{A067A81E-3C34-4E32-B802-44847ADB02D7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8D18D86-AC36-4609-8F89-E9BAB90BBD40}" type="pres">
      <dgm:prSet presAssocID="{A067A81E-3C34-4E32-B802-44847ADB02D7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0A5DCA9-BB7E-4130-9D60-5CD2020F1F49}" type="pres">
      <dgm:prSet presAssocID="{A067A81E-3C34-4E32-B802-44847ADB02D7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967B846B-92D7-4250-9693-F957E07432FF}" type="presOf" srcId="{FC03CD16-E38B-4AA0-B27B-45DB24485C88}" destId="{F5CDBDDA-CBCA-4104-A605-10DE39246198}" srcOrd="0" destOrd="0" presId="urn:microsoft.com/office/officeart/2005/8/layout/vProcess5"/>
    <dgm:cxn modelId="{93CD3AF8-C8E0-4B1C-8106-64EE4C9BA52D}" srcId="{A067A81E-3C34-4E32-B802-44847ADB02D7}" destId="{85668FBB-84CD-4C71-869E-5D152C177FD5}" srcOrd="3" destOrd="0" parTransId="{B1F7A251-A854-404D-AC11-9DC27A4C366D}" sibTransId="{2EB29064-5DAF-411A-905E-1E8AC6AAA809}"/>
    <dgm:cxn modelId="{24936549-5F41-4D9F-AEC3-A22F365D2DB0}" type="presOf" srcId="{2546117F-187B-4996-B8F5-695E0F4CB659}" destId="{0EF515AD-5377-4074-B620-9AB152FDC4C3}" srcOrd="0" destOrd="0" presId="urn:microsoft.com/office/officeart/2005/8/layout/vProcess5"/>
    <dgm:cxn modelId="{BADD3873-7CD5-4CB5-9D1C-79B4C1791B00}" type="presOf" srcId="{85668FBB-84CD-4C71-869E-5D152C177FD5}" destId="{80A5DCA9-BB7E-4130-9D60-5CD2020F1F49}" srcOrd="1" destOrd="0" presId="urn:microsoft.com/office/officeart/2005/8/layout/vProcess5"/>
    <dgm:cxn modelId="{F5AE837C-C93B-47E9-9835-B46146D7BB87}" type="presOf" srcId="{248C6755-70CF-40D5-ACAD-3C626953700B}" destId="{48D18D86-AC36-4609-8F89-E9BAB90BBD40}" srcOrd="1" destOrd="0" presId="urn:microsoft.com/office/officeart/2005/8/layout/vProcess5"/>
    <dgm:cxn modelId="{003D3FE9-C315-4941-9278-5A9F9F251EE9}" type="presOf" srcId="{55F4C1BC-7A44-4535-BDEE-3BFB46984D82}" destId="{0826E0E2-55E2-4849-94D8-605094C4EB84}" srcOrd="0" destOrd="0" presId="urn:microsoft.com/office/officeart/2005/8/layout/vProcess5"/>
    <dgm:cxn modelId="{7C1E0B95-B943-4939-88A9-9B9C089946B1}" type="presOf" srcId="{248C6755-70CF-40D5-ACAD-3C626953700B}" destId="{2469DCEB-D241-4BF1-9AA8-DB2E791F64F8}" srcOrd="0" destOrd="0" presId="urn:microsoft.com/office/officeart/2005/8/layout/vProcess5"/>
    <dgm:cxn modelId="{D96E955C-17DF-452B-8DDF-4A872E3C4B9C}" type="presOf" srcId="{55F4C1BC-7A44-4535-BDEE-3BFB46984D82}" destId="{B4288B8F-5AC2-43D7-A5FB-EF7D5F698BE7}" srcOrd="1" destOrd="0" presId="urn:microsoft.com/office/officeart/2005/8/layout/vProcess5"/>
    <dgm:cxn modelId="{B2CF3802-B933-47E6-9EBC-425656BAABBE}" srcId="{A067A81E-3C34-4E32-B802-44847ADB02D7}" destId="{248C6755-70CF-40D5-ACAD-3C626953700B}" srcOrd="2" destOrd="0" parTransId="{2536A2A0-3D75-4F61-9175-76AC9A222575}" sibTransId="{52D2696B-D3A5-432E-A082-AEFA5D2BF246}"/>
    <dgm:cxn modelId="{E61E63DF-97CA-44DD-8F60-9C3D365FF06E}" type="presOf" srcId="{85668FBB-84CD-4C71-869E-5D152C177FD5}" destId="{0E90F988-327E-4C10-A60F-E70F782DD98A}" srcOrd="0" destOrd="0" presId="urn:microsoft.com/office/officeart/2005/8/layout/vProcess5"/>
    <dgm:cxn modelId="{D6328745-5D83-4CEE-AF84-BD99436436CD}" type="presOf" srcId="{52D2696B-D3A5-432E-A082-AEFA5D2BF246}" destId="{7B1E8D85-E3B8-4A2C-9529-92E4911FB8A5}" srcOrd="0" destOrd="0" presId="urn:microsoft.com/office/officeart/2005/8/layout/vProcess5"/>
    <dgm:cxn modelId="{9D0CC8AC-4EDB-4C82-89B9-70D9A0F407BE}" type="presOf" srcId="{59BD4805-43B2-43BD-8F81-1FCBE903224B}" destId="{EC6BEC11-6044-46AD-9E8E-B076C2D9DD5A}" srcOrd="0" destOrd="0" presId="urn:microsoft.com/office/officeart/2005/8/layout/vProcess5"/>
    <dgm:cxn modelId="{678F6243-28C3-44BE-9960-99ABC8C46175}" type="presOf" srcId="{A067A81E-3C34-4E32-B802-44847ADB02D7}" destId="{6291E522-833F-459F-9260-FB22B05823DA}" srcOrd="0" destOrd="0" presId="urn:microsoft.com/office/officeart/2005/8/layout/vProcess5"/>
    <dgm:cxn modelId="{22ED9118-7D62-48BE-8D4D-BBC6D37FD5D2}" srcId="{A067A81E-3C34-4E32-B802-44847ADB02D7}" destId="{59BD4805-43B2-43BD-8F81-1FCBE903224B}" srcOrd="0" destOrd="0" parTransId="{21CC9EC4-6F30-4846-A373-81EA1DD5B844}" sibTransId="{2546117F-187B-4996-B8F5-695E0F4CB659}"/>
    <dgm:cxn modelId="{89C58258-9BF3-4CE9-8500-D4EBDB841529}" type="presOf" srcId="{59BD4805-43B2-43BD-8F81-1FCBE903224B}" destId="{B03C50D3-92C2-4965-84B3-E7F07BFCCB26}" srcOrd="1" destOrd="0" presId="urn:microsoft.com/office/officeart/2005/8/layout/vProcess5"/>
    <dgm:cxn modelId="{475738A6-FCB7-41A4-ACDB-6307A30AA0FB}" srcId="{A067A81E-3C34-4E32-B802-44847ADB02D7}" destId="{55F4C1BC-7A44-4535-BDEE-3BFB46984D82}" srcOrd="1" destOrd="0" parTransId="{A1A4724D-3EBC-4D74-A474-88720FA96ED4}" sibTransId="{FC03CD16-E38B-4AA0-B27B-45DB24485C88}"/>
    <dgm:cxn modelId="{26567318-0F96-46E1-BCF8-0B257B13EE03}" type="presParOf" srcId="{6291E522-833F-459F-9260-FB22B05823DA}" destId="{AFE816E3-C5BC-4E8F-B62D-5753EB8D856A}" srcOrd="0" destOrd="0" presId="urn:microsoft.com/office/officeart/2005/8/layout/vProcess5"/>
    <dgm:cxn modelId="{31407906-B30E-421A-83C1-CD41940611D8}" type="presParOf" srcId="{6291E522-833F-459F-9260-FB22B05823DA}" destId="{EC6BEC11-6044-46AD-9E8E-B076C2D9DD5A}" srcOrd="1" destOrd="0" presId="urn:microsoft.com/office/officeart/2005/8/layout/vProcess5"/>
    <dgm:cxn modelId="{CBDD80AD-77C5-4653-B7FA-C7FD748E5395}" type="presParOf" srcId="{6291E522-833F-459F-9260-FB22B05823DA}" destId="{0826E0E2-55E2-4849-94D8-605094C4EB84}" srcOrd="2" destOrd="0" presId="urn:microsoft.com/office/officeart/2005/8/layout/vProcess5"/>
    <dgm:cxn modelId="{3FA9621A-6D64-4B03-A393-17A9063E4CE7}" type="presParOf" srcId="{6291E522-833F-459F-9260-FB22B05823DA}" destId="{2469DCEB-D241-4BF1-9AA8-DB2E791F64F8}" srcOrd="3" destOrd="0" presId="urn:microsoft.com/office/officeart/2005/8/layout/vProcess5"/>
    <dgm:cxn modelId="{689D7624-715F-45CC-AB8F-5C3F8F7EB708}" type="presParOf" srcId="{6291E522-833F-459F-9260-FB22B05823DA}" destId="{0E90F988-327E-4C10-A60F-E70F782DD98A}" srcOrd="4" destOrd="0" presId="urn:microsoft.com/office/officeart/2005/8/layout/vProcess5"/>
    <dgm:cxn modelId="{047FA620-A51D-4D62-83C3-D3F83CCB22B5}" type="presParOf" srcId="{6291E522-833F-459F-9260-FB22B05823DA}" destId="{0EF515AD-5377-4074-B620-9AB152FDC4C3}" srcOrd="5" destOrd="0" presId="urn:microsoft.com/office/officeart/2005/8/layout/vProcess5"/>
    <dgm:cxn modelId="{6A57B483-AADD-4891-9718-C9F7FBBB8787}" type="presParOf" srcId="{6291E522-833F-459F-9260-FB22B05823DA}" destId="{F5CDBDDA-CBCA-4104-A605-10DE39246198}" srcOrd="6" destOrd="0" presId="urn:microsoft.com/office/officeart/2005/8/layout/vProcess5"/>
    <dgm:cxn modelId="{701171BB-5F26-4286-85D2-BA04110F9FAF}" type="presParOf" srcId="{6291E522-833F-459F-9260-FB22B05823DA}" destId="{7B1E8D85-E3B8-4A2C-9529-92E4911FB8A5}" srcOrd="7" destOrd="0" presId="urn:microsoft.com/office/officeart/2005/8/layout/vProcess5"/>
    <dgm:cxn modelId="{5102E111-9325-42B7-8625-1490ADC017D2}" type="presParOf" srcId="{6291E522-833F-459F-9260-FB22B05823DA}" destId="{B03C50D3-92C2-4965-84B3-E7F07BFCCB26}" srcOrd="8" destOrd="0" presId="urn:microsoft.com/office/officeart/2005/8/layout/vProcess5"/>
    <dgm:cxn modelId="{96FB3779-9C41-4E29-A1B1-55E605CB9ADD}" type="presParOf" srcId="{6291E522-833F-459F-9260-FB22B05823DA}" destId="{B4288B8F-5AC2-43D7-A5FB-EF7D5F698BE7}" srcOrd="9" destOrd="0" presId="urn:microsoft.com/office/officeart/2005/8/layout/vProcess5"/>
    <dgm:cxn modelId="{C56E4A4C-E0F0-46C3-88A0-55E65BE34EBB}" type="presParOf" srcId="{6291E522-833F-459F-9260-FB22B05823DA}" destId="{48D18D86-AC36-4609-8F89-E9BAB90BBD40}" srcOrd="10" destOrd="0" presId="urn:microsoft.com/office/officeart/2005/8/layout/vProcess5"/>
    <dgm:cxn modelId="{ED509825-18DC-4331-9635-D75D5CEEA98C}" type="presParOf" srcId="{6291E522-833F-459F-9260-FB22B05823DA}" destId="{80A5DCA9-BB7E-4130-9D60-5CD2020F1F49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067A81E-3C34-4E32-B802-44847ADB02D7}" type="doc">
      <dgm:prSet loTypeId="urn:microsoft.com/office/officeart/2005/8/layout/vProcess5" loCatId="process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es-CO"/>
        </a:p>
      </dgm:t>
    </dgm:pt>
    <dgm:pt modelId="{55F4C1BC-7A44-4535-BDEE-3BFB46984D82}">
      <dgm:prSet custT="1"/>
      <dgm:spPr/>
      <dgm:t>
        <a:bodyPr/>
        <a:lstStyle/>
        <a:p>
          <a:pPr algn="r"/>
          <a:r>
            <a:rPr lang="es-ES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Programa Nacional Nuevo Comienzo: otro motivo para vivir, dirigido a las personas adultas mayores</a:t>
          </a:r>
          <a:endParaRPr lang="es-CO" sz="2400" dirty="0" smtClean="0">
            <a:solidFill>
              <a:schemeClr val="tx1">
                <a:lumMod val="95000"/>
                <a:lumOff val="5000"/>
              </a:schemeClr>
            </a:solidFill>
            <a:latin typeface="Arial Narrow" pitchFamily="34" charset="0"/>
          </a:endParaRPr>
        </a:p>
      </dgm:t>
    </dgm:pt>
    <dgm:pt modelId="{A1A4724D-3EBC-4D74-A474-88720FA96ED4}" type="parTrans" cxnId="{475738A6-FCB7-41A4-ACDB-6307A30AA0FB}">
      <dgm:prSet/>
      <dgm:spPr/>
      <dgm:t>
        <a:bodyPr/>
        <a:lstStyle/>
        <a:p>
          <a:endParaRPr lang="es-CO"/>
        </a:p>
      </dgm:t>
    </dgm:pt>
    <dgm:pt modelId="{FC03CD16-E38B-4AA0-B27B-45DB24485C88}" type="sibTrans" cxnId="{475738A6-FCB7-41A4-ACDB-6307A30AA0FB}">
      <dgm:prSet/>
      <dgm:spPr/>
      <dgm:t>
        <a:bodyPr/>
        <a:lstStyle/>
        <a:p>
          <a:endParaRPr lang="es-CO"/>
        </a:p>
      </dgm:t>
    </dgm:pt>
    <dgm:pt modelId="{248C6755-70CF-40D5-ACAD-3C626953700B}">
      <dgm:prSet custT="1"/>
      <dgm:spPr/>
      <dgm:t>
        <a:bodyPr/>
        <a:lstStyle/>
        <a:p>
          <a:pPr algn="r"/>
          <a:r>
            <a:rPr lang="es-ES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Programa Nacional de Actividad Física </a:t>
          </a:r>
          <a:r>
            <a:rPr lang="es-ES" sz="2000" b="1" i="1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“Colombia Activa y Saludable”,</a:t>
          </a:r>
          <a:r>
            <a:rPr lang="es-ES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 estrategia para la disminución del nivel de sedentarismo de los colombianos por medio de la promoción de la  actividad física</a:t>
          </a:r>
          <a:endParaRPr lang="es-CO" sz="2000" dirty="0" smtClean="0">
            <a:solidFill>
              <a:schemeClr val="tx1">
                <a:lumMod val="95000"/>
                <a:lumOff val="5000"/>
              </a:schemeClr>
            </a:solidFill>
            <a:latin typeface="Arial Narrow" pitchFamily="34" charset="0"/>
          </a:endParaRPr>
        </a:p>
      </dgm:t>
    </dgm:pt>
    <dgm:pt modelId="{2536A2A0-3D75-4F61-9175-76AC9A222575}" type="parTrans" cxnId="{B2CF3802-B933-47E6-9EBC-425656BAABBE}">
      <dgm:prSet/>
      <dgm:spPr/>
      <dgm:t>
        <a:bodyPr/>
        <a:lstStyle/>
        <a:p>
          <a:endParaRPr lang="es-CO"/>
        </a:p>
      </dgm:t>
    </dgm:pt>
    <dgm:pt modelId="{52D2696B-D3A5-432E-A082-AEFA5D2BF246}" type="sibTrans" cxnId="{B2CF3802-B933-47E6-9EBC-425656BAABBE}">
      <dgm:prSet/>
      <dgm:spPr/>
      <dgm:t>
        <a:bodyPr/>
        <a:lstStyle/>
        <a:p>
          <a:endParaRPr lang="es-CO"/>
        </a:p>
      </dgm:t>
    </dgm:pt>
    <dgm:pt modelId="{85668FBB-84CD-4C71-869E-5D152C177FD5}">
      <dgm:prSet custT="1"/>
      <dgm:spPr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algn="r"/>
          <a:r>
            <a:rPr lang="es-ES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Espacios y entornos saludables</a:t>
          </a:r>
          <a:endParaRPr lang="es-CO" sz="2800" dirty="0" smtClean="0">
            <a:solidFill>
              <a:schemeClr val="tx1">
                <a:lumMod val="95000"/>
                <a:lumOff val="5000"/>
              </a:schemeClr>
            </a:solidFill>
            <a:latin typeface="Arial Narrow" pitchFamily="34" charset="0"/>
          </a:endParaRPr>
        </a:p>
      </dgm:t>
    </dgm:pt>
    <dgm:pt modelId="{B1F7A251-A854-404D-AC11-9DC27A4C366D}" type="parTrans" cxnId="{93CD3AF8-C8E0-4B1C-8106-64EE4C9BA52D}">
      <dgm:prSet/>
      <dgm:spPr/>
      <dgm:t>
        <a:bodyPr/>
        <a:lstStyle/>
        <a:p>
          <a:endParaRPr lang="es-CO"/>
        </a:p>
      </dgm:t>
    </dgm:pt>
    <dgm:pt modelId="{2EB29064-5DAF-411A-905E-1E8AC6AAA809}" type="sibTrans" cxnId="{93CD3AF8-C8E0-4B1C-8106-64EE4C9BA52D}">
      <dgm:prSet/>
      <dgm:spPr/>
      <dgm:t>
        <a:bodyPr/>
        <a:lstStyle/>
        <a:p>
          <a:endParaRPr lang="es-CO"/>
        </a:p>
      </dgm:t>
    </dgm:pt>
    <dgm:pt modelId="{6291E522-833F-459F-9260-FB22B05823DA}" type="pres">
      <dgm:prSet presAssocID="{A067A81E-3C34-4E32-B802-44847ADB02D7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s-CO"/>
        </a:p>
      </dgm:t>
    </dgm:pt>
    <dgm:pt modelId="{AFE816E3-C5BC-4E8F-B62D-5753EB8D856A}" type="pres">
      <dgm:prSet presAssocID="{A067A81E-3C34-4E32-B802-44847ADB02D7}" presName="dummyMaxCanvas" presStyleCnt="0">
        <dgm:presLayoutVars/>
      </dgm:prSet>
      <dgm:spPr/>
      <dgm:t>
        <a:bodyPr/>
        <a:lstStyle/>
        <a:p>
          <a:endParaRPr lang="es-CO"/>
        </a:p>
      </dgm:t>
    </dgm:pt>
    <dgm:pt modelId="{BECFE1FC-FFC4-48A9-9E72-ACF74510EFCD}" type="pres">
      <dgm:prSet presAssocID="{A067A81E-3C34-4E32-B802-44847ADB02D7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2068CDA4-5702-4BFB-872B-9C9D6E9AD8F7}" type="pres">
      <dgm:prSet presAssocID="{A067A81E-3C34-4E32-B802-44847ADB02D7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61B4FC51-D8CE-4320-A9E5-AD7E20F5AFCC}" type="pres">
      <dgm:prSet presAssocID="{A067A81E-3C34-4E32-B802-44847ADB02D7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8A907779-7F6D-46A9-92A8-53B1F0EAAED7}" type="pres">
      <dgm:prSet presAssocID="{A067A81E-3C34-4E32-B802-44847ADB02D7}" presName="ThreeConn_1-2" presStyleLbl="fgAccFollowNode1" presStyleIdx="0" presStyleCnt="2" custAng="10800000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B0012F72-A2C8-4EEE-99A1-E8A8A28FC6BC}" type="pres">
      <dgm:prSet presAssocID="{A067A81E-3C34-4E32-B802-44847ADB02D7}" presName="ThreeConn_2-3" presStyleLbl="fgAccFollowNode1" presStyleIdx="1" presStyleCnt="2" custAng="10800000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0F32A40A-C5F7-4A4F-B051-6EE6D99AFF2B}" type="pres">
      <dgm:prSet presAssocID="{A067A81E-3C34-4E32-B802-44847ADB02D7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7323B2BB-40C6-4DBD-8686-D6FA96BE939D}" type="pres">
      <dgm:prSet presAssocID="{A067A81E-3C34-4E32-B802-44847ADB02D7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C59697DC-BF63-4D3D-B218-EF2F49E0D218}" type="pres">
      <dgm:prSet presAssocID="{A067A81E-3C34-4E32-B802-44847ADB02D7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BE0DA4DA-2D16-4343-9B86-283B7DE101F4}" type="presOf" srcId="{85668FBB-84CD-4C71-869E-5D152C177FD5}" destId="{61B4FC51-D8CE-4320-A9E5-AD7E20F5AFCC}" srcOrd="0" destOrd="0" presId="urn:microsoft.com/office/officeart/2005/8/layout/vProcess5"/>
    <dgm:cxn modelId="{2EAA696E-6A37-4F0F-9E98-B7199A458802}" type="presOf" srcId="{52D2696B-D3A5-432E-A082-AEFA5D2BF246}" destId="{B0012F72-A2C8-4EEE-99A1-E8A8A28FC6BC}" srcOrd="0" destOrd="0" presId="urn:microsoft.com/office/officeart/2005/8/layout/vProcess5"/>
    <dgm:cxn modelId="{48E8EBD2-4793-4E0E-8634-4BBE0A202976}" type="presOf" srcId="{55F4C1BC-7A44-4535-BDEE-3BFB46984D82}" destId="{BECFE1FC-FFC4-48A9-9E72-ACF74510EFCD}" srcOrd="0" destOrd="0" presId="urn:microsoft.com/office/officeart/2005/8/layout/vProcess5"/>
    <dgm:cxn modelId="{93CD3AF8-C8E0-4B1C-8106-64EE4C9BA52D}" srcId="{A067A81E-3C34-4E32-B802-44847ADB02D7}" destId="{85668FBB-84CD-4C71-869E-5D152C177FD5}" srcOrd="2" destOrd="0" parTransId="{B1F7A251-A854-404D-AC11-9DC27A4C366D}" sibTransId="{2EB29064-5DAF-411A-905E-1E8AC6AAA809}"/>
    <dgm:cxn modelId="{B20A93A3-8DF6-4186-8120-EA304D6980FC}" type="presOf" srcId="{85668FBB-84CD-4C71-869E-5D152C177FD5}" destId="{C59697DC-BF63-4D3D-B218-EF2F49E0D218}" srcOrd="1" destOrd="0" presId="urn:microsoft.com/office/officeart/2005/8/layout/vProcess5"/>
    <dgm:cxn modelId="{9302E729-B0AB-4C6B-A4D3-62B29C78B3E1}" type="presOf" srcId="{55F4C1BC-7A44-4535-BDEE-3BFB46984D82}" destId="{0F32A40A-C5F7-4A4F-B051-6EE6D99AFF2B}" srcOrd="1" destOrd="0" presId="urn:microsoft.com/office/officeart/2005/8/layout/vProcess5"/>
    <dgm:cxn modelId="{B2CF3802-B933-47E6-9EBC-425656BAABBE}" srcId="{A067A81E-3C34-4E32-B802-44847ADB02D7}" destId="{248C6755-70CF-40D5-ACAD-3C626953700B}" srcOrd="1" destOrd="0" parTransId="{2536A2A0-3D75-4F61-9175-76AC9A222575}" sibTransId="{52D2696B-D3A5-432E-A082-AEFA5D2BF246}"/>
    <dgm:cxn modelId="{794D4B7F-E9BF-42A5-9277-EC14063D21FF}" type="presOf" srcId="{248C6755-70CF-40D5-ACAD-3C626953700B}" destId="{2068CDA4-5702-4BFB-872B-9C9D6E9AD8F7}" srcOrd="0" destOrd="0" presId="urn:microsoft.com/office/officeart/2005/8/layout/vProcess5"/>
    <dgm:cxn modelId="{4FD05466-C581-4656-AD84-8BC45D76F3C1}" type="presOf" srcId="{FC03CD16-E38B-4AA0-B27B-45DB24485C88}" destId="{8A907779-7F6D-46A9-92A8-53B1F0EAAED7}" srcOrd="0" destOrd="0" presId="urn:microsoft.com/office/officeart/2005/8/layout/vProcess5"/>
    <dgm:cxn modelId="{6BCC6CA5-48EA-4784-9C42-B305BD8CA92D}" type="presOf" srcId="{248C6755-70CF-40D5-ACAD-3C626953700B}" destId="{7323B2BB-40C6-4DBD-8686-D6FA96BE939D}" srcOrd="1" destOrd="0" presId="urn:microsoft.com/office/officeart/2005/8/layout/vProcess5"/>
    <dgm:cxn modelId="{23927DEB-691A-49ED-9BBA-417E416DED28}" type="presOf" srcId="{A067A81E-3C34-4E32-B802-44847ADB02D7}" destId="{6291E522-833F-459F-9260-FB22B05823DA}" srcOrd="0" destOrd="0" presId="urn:microsoft.com/office/officeart/2005/8/layout/vProcess5"/>
    <dgm:cxn modelId="{475738A6-FCB7-41A4-ACDB-6307A30AA0FB}" srcId="{A067A81E-3C34-4E32-B802-44847ADB02D7}" destId="{55F4C1BC-7A44-4535-BDEE-3BFB46984D82}" srcOrd="0" destOrd="0" parTransId="{A1A4724D-3EBC-4D74-A474-88720FA96ED4}" sibTransId="{FC03CD16-E38B-4AA0-B27B-45DB24485C88}"/>
    <dgm:cxn modelId="{25DEE6A8-576E-486B-A595-4320546372DC}" type="presParOf" srcId="{6291E522-833F-459F-9260-FB22B05823DA}" destId="{AFE816E3-C5BC-4E8F-B62D-5753EB8D856A}" srcOrd="0" destOrd="0" presId="urn:microsoft.com/office/officeart/2005/8/layout/vProcess5"/>
    <dgm:cxn modelId="{1865FC55-7B5E-4A9A-9EEC-E999787DFAE5}" type="presParOf" srcId="{6291E522-833F-459F-9260-FB22B05823DA}" destId="{BECFE1FC-FFC4-48A9-9E72-ACF74510EFCD}" srcOrd="1" destOrd="0" presId="urn:microsoft.com/office/officeart/2005/8/layout/vProcess5"/>
    <dgm:cxn modelId="{91159C74-3612-440C-9FAB-A0A3385C6ED9}" type="presParOf" srcId="{6291E522-833F-459F-9260-FB22B05823DA}" destId="{2068CDA4-5702-4BFB-872B-9C9D6E9AD8F7}" srcOrd="2" destOrd="0" presId="urn:microsoft.com/office/officeart/2005/8/layout/vProcess5"/>
    <dgm:cxn modelId="{ACF16F5B-6D5C-421D-A633-9265B114DCF9}" type="presParOf" srcId="{6291E522-833F-459F-9260-FB22B05823DA}" destId="{61B4FC51-D8CE-4320-A9E5-AD7E20F5AFCC}" srcOrd="3" destOrd="0" presId="urn:microsoft.com/office/officeart/2005/8/layout/vProcess5"/>
    <dgm:cxn modelId="{E53D4FA9-0CE8-4DCF-A566-DD160F7B531E}" type="presParOf" srcId="{6291E522-833F-459F-9260-FB22B05823DA}" destId="{8A907779-7F6D-46A9-92A8-53B1F0EAAED7}" srcOrd="4" destOrd="0" presId="urn:microsoft.com/office/officeart/2005/8/layout/vProcess5"/>
    <dgm:cxn modelId="{0229FCB4-98EC-4233-8996-2E591CCB5E49}" type="presParOf" srcId="{6291E522-833F-459F-9260-FB22B05823DA}" destId="{B0012F72-A2C8-4EEE-99A1-E8A8A28FC6BC}" srcOrd="5" destOrd="0" presId="urn:microsoft.com/office/officeart/2005/8/layout/vProcess5"/>
    <dgm:cxn modelId="{1AEF4C4A-809E-4711-9295-8EC08D10CB41}" type="presParOf" srcId="{6291E522-833F-459F-9260-FB22B05823DA}" destId="{0F32A40A-C5F7-4A4F-B051-6EE6D99AFF2B}" srcOrd="6" destOrd="0" presId="urn:microsoft.com/office/officeart/2005/8/layout/vProcess5"/>
    <dgm:cxn modelId="{DE690B44-BBB1-4AC7-8E1A-9BE2F0FDC0DE}" type="presParOf" srcId="{6291E522-833F-459F-9260-FB22B05823DA}" destId="{7323B2BB-40C6-4DBD-8686-D6FA96BE939D}" srcOrd="7" destOrd="0" presId="urn:microsoft.com/office/officeart/2005/8/layout/vProcess5"/>
    <dgm:cxn modelId="{21D7EF81-D9FE-49E2-A6E5-87A1A3BFFD0C}" type="presParOf" srcId="{6291E522-833F-459F-9260-FB22B05823DA}" destId="{C59697DC-BF63-4D3D-B218-EF2F49E0D218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067A81E-3C34-4E32-B802-44847ADB02D7}" type="doc">
      <dgm:prSet loTypeId="urn:microsoft.com/office/officeart/2005/8/layout/vProcess5" loCatId="process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es-CO"/>
        </a:p>
      </dgm:t>
    </dgm:pt>
    <dgm:pt modelId="{55F4C1BC-7A44-4535-BDEE-3BFB46984D82}">
      <dgm:prSet custT="1"/>
      <dgm:spPr/>
      <dgm:t>
        <a:bodyPr/>
        <a:lstStyle/>
        <a:p>
          <a:pPr algn="r"/>
          <a:r>
            <a:rPr lang="es-ES" sz="21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Programa con un año de implementación, ha sido desarrollado en Medellín (10 cursos), Bogotá (4 cursos), </a:t>
          </a:r>
          <a:r>
            <a:rPr lang="es-ES" sz="2100" dirty="0" err="1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Tocaima</a:t>
          </a:r>
          <a:r>
            <a:rPr lang="es-ES" sz="21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 (1 curso), Neiva (1 curso), Pasto (2 cursos), Bucaramanga (2 cursos), Sincelejo (1 curso), </a:t>
          </a:r>
          <a:r>
            <a:rPr lang="es-ES" sz="2100" dirty="0" err="1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Tuluá</a:t>
          </a:r>
          <a:r>
            <a:rPr lang="es-ES" sz="21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 (1 curso), Cali (1 curso) y Yopal (1 curso).  </a:t>
          </a:r>
        </a:p>
        <a:p>
          <a:pPr algn="r"/>
          <a:r>
            <a:rPr lang="es-ES" sz="21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703 personas capacitadas</a:t>
          </a:r>
          <a:endParaRPr lang="es-CO" sz="2100" dirty="0" smtClean="0">
            <a:solidFill>
              <a:schemeClr val="tx1">
                <a:lumMod val="95000"/>
                <a:lumOff val="5000"/>
              </a:schemeClr>
            </a:solidFill>
            <a:latin typeface="Arial Narrow" pitchFamily="34" charset="0"/>
          </a:endParaRPr>
        </a:p>
      </dgm:t>
    </dgm:pt>
    <dgm:pt modelId="{A1A4724D-3EBC-4D74-A474-88720FA96ED4}" type="parTrans" cxnId="{475738A6-FCB7-41A4-ACDB-6307A30AA0FB}">
      <dgm:prSet/>
      <dgm:spPr/>
      <dgm:t>
        <a:bodyPr/>
        <a:lstStyle/>
        <a:p>
          <a:endParaRPr lang="es-CO"/>
        </a:p>
      </dgm:t>
    </dgm:pt>
    <dgm:pt modelId="{FC03CD16-E38B-4AA0-B27B-45DB24485C88}" type="sibTrans" cxnId="{475738A6-FCB7-41A4-ACDB-6307A30AA0FB}">
      <dgm:prSet/>
      <dgm:spPr/>
      <dgm:t>
        <a:bodyPr/>
        <a:lstStyle/>
        <a:p>
          <a:endParaRPr lang="es-CO"/>
        </a:p>
      </dgm:t>
    </dgm:pt>
    <dgm:pt modelId="{248C6755-70CF-40D5-ACAD-3C626953700B}">
      <dgm:prSet custT="1"/>
      <dgm:spPr/>
      <dgm:t>
        <a:bodyPr/>
        <a:lstStyle/>
        <a:p>
          <a:pPr algn="r"/>
          <a:r>
            <a:rPr lang="es-ES" sz="23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Programa Nacional Técnico en Asistencia Integral a Personas Mayores, liderado por el SENA, es gratuito y con capacidad de cobertura para todos los municipios del país. </a:t>
          </a:r>
          <a:endParaRPr lang="es-CO" sz="2300" dirty="0" smtClean="0">
            <a:solidFill>
              <a:schemeClr val="tx1">
                <a:lumMod val="95000"/>
                <a:lumOff val="5000"/>
              </a:schemeClr>
            </a:solidFill>
            <a:latin typeface="Arial Narrow" pitchFamily="34" charset="0"/>
          </a:endParaRPr>
        </a:p>
      </dgm:t>
    </dgm:pt>
    <dgm:pt modelId="{2536A2A0-3D75-4F61-9175-76AC9A222575}" type="parTrans" cxnId="{B2CF3802-B933-47E6-9EBC-425656BAABBE}">
      <dgm:prSet/>
      <dgm:spPr/>
      <dgm:t>
        <a:bodyPr/>
        <a:lstStyle/>
        <a:p>
          <a:endParaRPr lang="es-CO"/>
        </a:p>
      </dgm:t>
    </dgm:pt>
    <dgm:pt modelId="{52D2696B-D3A5-432E-A082-AEFA5D2BF246}" type="sibTrans" cxnId="{B2CF3802-B933-47E6-9EBC-425656BAABBE}">
      <dgm:prSet/>
      <dgm:spPr/>
      <dgm:t>
        <a:bodyPr/>
        <a:lstStyle/>
        <a:p>
          <a:endParaRPr lang="es-CO"/>
        </a:p>
      </dgm:t>
    </dgm:pt>
    <dgm:pt modelId="{85668FBB-84CD-4C71-869E-5D152C177FD5}">
      <dgm:prSet custT="1"/>
      <dgm:spPr>
        <a:gradFill rotWithShape="0">
          <a:gsLst>
            <a:gs pos="0">
              <a:schemeClr val="tx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</dgm:spPr>
      <dgm:t>
        <a:bodyPr/>
        <a:lstStyle/>
        <a:p>
          <a:pPr algn="r"/>
          <a:r>
            <a:rPr lang="es-E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Formación de talento humano</a:t>
          </a:r>
          <a:endParaRPr lang="es-CO" sz="3200" dirty="0" smtClean="0">
            <a:solidFill>
              <a:schemeClr val="tx1">
                <a:lumMod val="95000"/>
                <a:lumOff val="5000"/>
              </a:schemeClr>
            </a:solidFill>
            <a:latin typeface="Arial Narrow" pitchFamily="34" charset="0"/>
          </a:endParaRPr>
        </a:p>
      </dgm:t>
    </dgm:pt>
    <dgm:pt modelId="{B1F7A251-A854-404D-AC11-9DC27A4C366D}" type="parTrans" cxnId="{93CD3AF8-C8E0-4B1C-8106-64EE4C9BA52D}">
      <dgm:prSet/>
      <dgm:spPr/>
      <dgm:t>
        <a:bodyPr/>
        <a:lstStyle/>
        <a:p>
          <a:endParaRPr lang="es-CO"/>
        </a:p>
      </dgm:t>
    </dgm:pt>
    <dgm:pt modelId="{2EB29064-5DAF-411A-905E-1E8AC6AAA809}" type="sibTrans" cxnId="{93CD3AF8-C8E0-4B1C-8106-64EE4C9BA52D}">
      <dgm:prSet/>
      <dgm:spPr/>
      <dgm:t>
        <a:bodyPr/>
        <a:lstStyle/>
        <a:p>
          <a:endParaRPr lang="es-CO"/>
        </a:p>
      </dgm:t>
    </dgm:pt>
    <dgm:pt modelId="{6291E522-833F-459F-9260-FB22B05823DA}" type="pres">
      <dgm:prSet presAssocID="{A067A81E-3C34-4E32-B802-44847ADB02D7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s-CO"/>
        </a:p>
      </dgm:t>
    </dgm:pt>
    <dgm:pt modelId="{AFE816E3-C5BC-4E8F-B62D-5753EB8D856A}" type="pres">
      <dgm:prSet presAssocID="{A067A81E-3C34-4E32-B802-44847ADB02D7}" presName="dummyMaxCanvas" presStyleCnt="0">
        <dgm:presLayoutVars/>
      </dgm:prSet>
      <dgm:spPr/>
      <dgm:t>
        <a:bodyPr/>
        <a:lstStyle/>
        <a:p>
          <a:endParaRPr lang="es-CO"/>
        </a:p>
      </dgm:t>
    </dgm:pt>
    <dgm:pt modelId="{B3CE563F-8229-4841-8DAD-69265B2CA965}" type="pres">
      <dgm:prSet presAssocID="{A067A81E-3C34-4E32-B802-44847ADB02D7}" presName="ThreeNodes_1" presStyleLbl="node1" presStyleIdx="0" presStyleCnt="3" custScaleY="136150" custLinFactNeighborX="451" custLinFactNeighborY="-352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3D2B7454-6A30-46E7-A7C2-10974F5DACDA}" type="pres">
      <dgm:prSet presAssocID="{A067A81E-3C34-4E32-B802-44847ADB02D7}" presName="ThreeNodes_2" presStyleLbl="node1" presStyleIdx="1" presStyleCnt="3" custLinFactNeighborY="1408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24F87EF9-00AD-4F25-93B9-0890C4F71DEE}" type="pres">
      <dgm:prSet presAssocID="{A067A81E-3C34-4E32-B802-44847ADB02D7}" presName="ThreeNodes_3" presStyleLbl="node1" presStyleIdx="2" presStyleCnt="3" custScaleY="58216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BD8C0788-8328-4895-9815-DF20DEA133CD}" type="pres">
      <dgm:prSet presAssocID="{A067A81E-3C34-4E32-B802-44847ADB02D7}" presName="ThreeConn_1-2" presStyleLbl="fgAccFollowNode1" presStyleIdx="0" presStyleCnt="2" custAng="10800000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D4103F17-8624-44EC-9177-2864469B49E8}" type="pres">
      <dgm:prSet presAssocID="{A067A81E-3C34-4E32-B802-44847ADB02D7}" presName="ThreeConn_2-3" presStyleLbl="fgAccFollowNode1" presStyleIdx="1" presStyleCnt="2" custAng="10800000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AF684AF0-FB20-4E6A-848C-695B35F28FBA}" type="pres">
      <dgm:prSet presAssocID="{A067A81E-3C34-4E32-B802-44847ADB02D7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BF7CD504-822A-4CA5-AB24-2A84A5376CD2}" type="pres">
      <dgm:prSet presAssocID="{A067A81E-3C34-4E32-B802-44847ADB02D7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3BEA7002-16F3-4328-9946-8B393A7B3FDF}" type="pres">
      <dgm:prSet presAssocID="{A067A81E-3C34-4E32-B802-44847ADB02D7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B948D0F2-4A63-42F1-BF59-88F4D223CDF9}" type="presOf" srcId="{85668FBB-84CD-4C71-869E-5D152C177FD5}" destId="{24F87EF9-00AD-4F25-93B9-0890C4F71DEE}" srcOrd="0" destOrd="0" presId="urn:microsoft.com/office/officeart/2005/8/layout/vProcess5"/>
    <dgm:cxn modelId="{297CCB9F-E649-4AEA-B056-CB0EA5B41F0C}" type="presOf" srcId="{FC03CD16-E38B-4AA0-B27B-45DB24485C88}" destId="{BD8C0788-8328-4895-9815-DF20DEA133CD}" srcOrd="0" destOrd="0" presId="urn:microsoft.com/office/officeart/2005/8/layout/vProcess5"/>
    <dgm:cxn modelId="{93CD3AF8-C8E0-4B1C-8106-64EE4C9BA52D}" srcId="{A067A81E-3C34-4E32-B802-44847ADB02D7}" destId="{85668FBB-84CD-4C71-869E-5D152C177FD5}" srcOrd="2" destOrd="0" parTransId="{B1F7A251-A854-404D-AC11-9DC27A4C366D}" sibTransId="{2EB29064-5DAF-411A-905E-1E8AC6AAA809}"/>
    <dgm:cxn modelId="{DA140E81-4488-4E98-8B0B-2C30873281E3}" type="presOf" srcId="{55F4C1BC-7A44-4535-BDEE-3BFB46984D82}" destId="{B3CE563F-8229-4841-8DAD-69265B2CA965}" srcOrd="0" destOrd="0" presId="urn:microsoft.com/office/officeart/2005/8/layout/vProcess5"/>
    <dgm:cxn modelId="{2E5680B6-039F-4242-9547-3B7B090EE85E}" type="presOf" srcId="{248C6755-70CF-40D5-ACAD-3C626953700B}" destId="{BF7CD504-822A-4CA5-AB24-2A84A5376CD2}" srcOrd="1" destOrd="0" presId="urn:microsoft.com/office/officeart/2005/8/layout/vProcess5"/>
    <dgm:cxn modelId="{55CD7AA9-BE32-4E68-8C61-F7453366273C}" type="presOf" srcId="{248C6755-70CF-40D5-ACAD-3C626953700B}" destId="{3D2B7454-6A30-46E7-A7C2-10974F5DACDA}" srcOrd="0" destOrd="0" presId="urn:microsoft.com/office/officeart/2005/8/layout/vProcess5"/>
    <dgm:cxn modelId="{B2CF3802-B933-47E6-9EBC-425656BAABBE}" srcId="{A067A81E-3C34-4E32-B802-44847ADB02D7}" destId="{248C6755-70CF-40D5-ACAD-3C626953700B}" srcOrd="1" destOrd="0" parTransId="{2536A2A0-3D75-4F61-9175-76AC9A222575}" sibTransId="{52D2696B-D3A5-432E-A082-AEFA5D2BF246}"/>
    <dgm:cxn modelId="{0307510F-4F60-4419-99CC-FA763F7AA1F7}" type="presOf" srcId="{52D2696B-D3A5-432E-A082-AEFA5D2BF246}" destId="{D4103F17-8624-44EC-9177-2864469B49E8}" srcOrd="0" destOrd="0" presId="urn:microsoft.com/office/officeart/2005/8/layout/vProcess5"/>
    <dgm:cxn modelId="{B9BE310F-57C8-4325-A262-0E91F90EDF0C}" type="presOf" srcId="{55F4C1BC-7A44-4535-BDEE-3BFB46984D82}" destId="{AF684AF0-FB20-4E6A-848C-695B35F28FBA}" srcOrd="1" destOrd="0" presId="urn:microsoft.com/office/officeart/2005/8/layout/vProcess5"/>
    <dgm:cxn modelId="{2CF9B4BB-D4D2-4CEC-8891-8097219AE215}" type="presOf" srcId="{85668FBB-84CD-4C71-869E-5D152C177FD5}" destId="{3BEA7002-16F3-4328-9946-8B393A7B3FDF}" srcOrd="1" destOrd="0" presId="urn:microsoft.com/office/officeart/2005/8/layout/vProcess5"/>
    <dgm:cxn modelId="{9903E363-5C84-49C9-90AA-0C6A9093C05F}" type="presOf" srcId="{A067A81E-3C34-4E32-B802-44847ADB02D7}" destId="{6291E522-833F-459F-9260-FB22B05823DA}" srcOrd="0" destOrd="0" presId="urn:microsoft.com/office/officeart/2005/8/layout/vProcess5"/>
    <dgm:cxn modelId="{475738A6-FCB7-41A4-ACDB-6307A30AA0FB}" srcId="{A067A81E-3C34-4E32-B802-44847ADB02D7}" destId="{55F4C1BC-7A44-4535-BDEE-3BFB46984D82}" srcOrd="0" destOrd="0" parTransId="{A1A4724D-3EBC-4D74-A474-88720FA96ED4}" sibTransId="{FC03CD16-E38B-4AA0-B27B-45DB24485C88}"/>
    <dgm:cxn modelId="{0A45425B-7E87-43BB-A7DA-CFC446472757}" type="presParOf" srcId="{6291E522-833F-459F-9260-FB22B05823DA}" destId="{AFE816E3-C5BC-4E8F-B62D-5753EB8D856A}" srcOrd="0" destOrd="0" presId="urn:microsoft.com/office/officeart/2005/8/layout/vProcess5"/>
    <dgm:cxn modelId="{22085A98-B360-4FD1-82BE-6DE55B6323F1}" type="presParOf" srcId="{6291E522-833F-459F-9260-FB22B05823DA}" destId="{B3CE563F-8229-4841-8DAD-69265B2CA965}" srcOrd="1" destOrd="0" presId="urn:microsoft.com/office/officeart/2005/8/layout/vProcess5"/>
    <dgm:cxn modelId="{87F4CE04-94C9-4DBB-933D-F1735F50E861}" type="presParOf" srcId="{6291E522-833F-459F-9260-FB22B05823DA}" destId="{3D2B7454-6A30-46E7-A7C2-10974F5DACDA}" srcOrd="2" destOrd="0" presId="urn:microsoft.com/office/officeart/2005/8/layout/vProcess5"/>
    <dgm:cxn modelId="{36B8F62C-8481-42A8-BCD3-A13E5AD4411A}" type="presParOf" srcId="{6291E522-833F-459F-9260-FB22B05823DA}" destId="{24F87EF9-00AD-4F25-93B9-0890C4F71DEE}" srcOrd="3" destOrd="0" presId="urn:microsoft.com/office/officeart/2005/8/layout/vProcess5"/>
    <dgm:cxn modelId="{DC7F2B39-568A-4B33-A1EB-3F8C7FD1DD9A}" type="presParOf" srcId="{6291E522-833F-459F-9260-FB22B05823DA}" destId="{BD8C0788-8328-4895-9815-DF20DEA133CD}" srcOrd="4" destOrd="0" presId="urn:microsoft.com/office/officeart/2005/8/layout/vProcess5"/>
    <dgm:cxn modelId="{111889A9-EEFC-4AD3-8F02-242171DDEC6C}" type="presParOf" srcId="{6291E522-833F-459F-9260-FB22B05823DA}" destId="{D4103F17-8624-44EC-9177-2864469B49E8}" srcOrd="5" destOrd="0" presId="urn:microsoft.com/office/officeart/2005/8/layout/vProcess5"/>
    <dgm:cxn modelId="{CC6AE29C-25F1-4A50-AADA-24A6E086034B}" type="presParOf" srcId="{6291E522-833F-459F-9260-FB22B05823DA}" destId="{AF684AF0-FB20-4E6A-848C-695B35F28FBA}" srcOrd="6" destOrd="0" presId="urn:microsoft.com/office/officeart/2005/8/layout/vProcess5"/>
    <dgm:cxn modelId="{80FC9505-DE36-47C9-A92C-E738D9A15FA2}" type="presParOf" srcId="{6291E522-833F-459F-9260-FB22B05823DA}" destId="{BF7CD504-822A-4CA5-AB24-2A84A5376CD2}" srcOrd="7" destOrd="0" presId="urn:microsoft.com/office/officeart/2005/8/layout/vProcess5"/>
    <dgm:cxn modelId="{A486FF97-1E48-4777-BB7D-C0E102DCE79A}" type="presParOf" srcId="{6291E522-833F-459F-9260-FB22B05823DA}" destId="{3BEA7002-16F3-4328-9946-8B393A7B3FDF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067A81E-3C34-4E32-B802-44847ADB02D7}" type="doc">
      <dgm:prSet loTypeId="urn:microsoft.com/office/officeart/2005/8/layout/vProcess5" loCatId="process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es-CO"/>
        </a:p>
      </dgm:t>
    </dgm:pt>
    <dgm:pt modelId="{59BD4805-43B2-43BD-8F81-1FCBE903224B}">
      <dgm:prSet custT="1"/>
      <dgm:spPr/>
      <dgm:t>
        <a:bodyPr/>
        <a:lstStyle/>
        <a:p>
          <a:pPr algn="r" rtl="0"/>
          <a:r>
            <a:rPr lang="es-CO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Estudio sobre identificación de inequidades sociales ejercidas sobre las  personas adultas mayores</a:t>
          </a:r>
          <a:endParaRPr lang="es-CO" sz="2400" dirty="0">
            <a:latin typeface="Arial Narrow" pitchFamily="34" charset="0"/>
          </a:endParaRPr>
        </a:p>
      </dgm:t>
    </dgm:pt>
    <dgm:pt modelId="{21CC9EC4-6F30-4846-A373-81EA1DD5B844}" type="parTrans" cxnId="{22ED9118-7D62-48BE-8D4D-BBC6D37FD5D2}">
      <dgm:prSet/>
      <dgm:spPr/>
      <dgm:t>
        <a:bodyPr/>
        <a:lstStyle/>
        <a:p>
          <a:endParaRPr lang="es-CO"/>
        </a:p>
      </dgm:t>
    </dgm:pt>
    <dgm:pt modelId="{2546117F-187B-4996-B8F5-695E0F4CB659}" type="sibTrans" cxnId="{22ED9118-7D62-48BE-8D4D-BBC6D37FD5D2}">
      <dgm:prSet/>
      <dgm:spPr/>
      <dgm:t>
        <a:bodyPr/>
        <a:lstStyle/>
        <a:p>
          <a:endParaRPr lang="es-CO"/>
        </a:p>
      </dgm:t>
    </dgm:pt>
    <dgm:pt modelId="{55F4C1BC-7A44-4535-BDEE-3BFB46984D82}">
      <dgm:prSet custT="1"/>
      <dgm:spPr/>
      <dgm:t>
        <a:bodyPr/>
        <a:lstStyle/>
        <a:p>
          <a:pPr algn="r"/>
          <a:r>
            <a:rPr lang="es-CO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Documento de investigación: Dinámica demográfica y estructuras poblacionales</a:t>
          </a:r>
        </a:p>
      </dgm:t>
    </dgm:pt>
    <dgm:pt modelId="{A1A4724D-3EBC-4D74-A474-88720FA96ED4}" type="parTrans" cxnId="{475738A6-FCB7-41A4-ACDB-6307A30AA0FB}">
      <dgm:prSet/>
      <dgm:spPr/>
      <dgm:t>
        <a:bodyPr/>
        <a:lstStyle/>
        <a:p>
          <a:endParaRPr lang="es-CO"/>
        </a:p>
      </dgm:t>
    </dgm:pt>
    <dgm:pt modelId="{FC03CD16-E38B-4AA0-B27B-45DB24485C88}" type="sibTrans" cxnId="{475738A6-FCB7-41A4-ACDB-6307A30AA0FB}">
      <dgm:prSet/>
      <dgm:spPr/>
      <dgm:t>
        <a:bodyPr/>
        <a:lstStyle/>
        <a:p>
          <a:endParaRPr lang="es-CO"/>
        </a:p>
      </dgm:t>
    </dgm:pt>
    <dgm:pt modelId="{248C6755-70CF-40D5-ACAD-3C626953700B}">
      <dgm:prSet custT="1"/>
      <dgm:spPr/>
      <dgm:t>
        <a:bodyPr/>
        <a:lstStyle/>
        <a:p>
          <a:pPr algn="r"/>
          <a:r>
            <a:rPr lang="es-ES" sz="21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Investigación Ministerio de Salud – Universidad del Valle para establecer, 1) Protocolo sobre cuidadores de personas adultas mayores (características, situación actual y redes de apoyo) y 2) caracterización de la atención en salud a las personas mayores según eventos trazadores (hipertensión, caídas y demencias)</a:t>
          </a:r>
          <a:endParaRPr lang="es-CO" sz="2100" dirty="0" smtClean="0">
            <a:solidFill>
              <a:schemeClr val="tx1">
                <a:lumMod val="95000"/>
                <a:lumOff val="5000"/>
              </a:schemeClr>
            </a:solidFill>
            <a:latin typeface="Arial Narrow" pitchFamily="34" charset="0"/>
          </a:endParaRPr>
        </a:p>
      </dgm:t>
    </dgm:pt>
    <dgm:pt modelId="{2536A2A0-3D75-4F61-9175-76AC9A222575}" type="parTrans" cxnId="{B2CF3802-B933-47E6-9EBC-425656BAABBE}">
      <dgm:prSet/>
      <dgm:spPr/>
      <dgm:t>
        <a:bodyPr/>
        <a:lstStyle/>
        <a:p>
          <a:endParaRPr lang="es-CO"/>
        </a:p>
      </dgm:t>
    </dgm:pt>
    <dgm:pt modelId="{52D2696B-D3A5-432E-A082-AEFA5D2BF246}" type="sibTrans" cxnId="{B2CF3802-B933-47E6-9EBC-425656BAABBE}">
      <dgm:prSet/>
      <dgm:spPr/>
      <dgm:t>
        <a:bodyPr/>
        <a:lstStyle/>
        <a:p>
          <a:endParaRPr lang="es-CO"/>
        </a:p>
      </dgm:t>
    </dgm:pt>
    <dgm:pt modelId="{85668FBB-84CD-4C71-869E-5D152C177FD5}">
      <dgm:prSet custT="1"/>
      <dgm:spPr>
        <a:gradFill rotWithShape="0">
          <a:gsLst>
            <a:gs pos="0">
              <a:schemeClr val="tx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</dgm:spPr>
      <dgm:t>
        <a:bodyPr/>
        <a:lstStyle/>
        <a:p>
          <a:pPr algn="r"/>
          <a:r>
            <a:rPr lang="es-CO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Investigación</a:t>
          </a:r>
        </a:p>
      </dgm:t>
    </dgm:pt>
    <dgm:pt modelId="{B1F7A251-A854-404D-AC11-9DC27A4C366D}" type="parTrans" cxnId="{93CD3AF8-C8E0-4B1C-8106-64EE4C9BA52D}">
      <dgm:prSet/>
      <dgm:spPr/>
      <dgm:t>
        <a:bodyPr/>
        <a:lstStyle/>
        <a:p>
          <a:endParaRPr lang="es-CO"/>
        </a:p>
      </dgm:t>
    </dgm:pt>
    <dgm:pt modelId="{2EB29064-5DAF-411A-905E-1E8AC6AAA809}" type="sibTrans" cxnId="{93CD3AF8-C8E0-4B1C-8106-64EE4C9BA52D}">
      <dgm:prSet/>
      <dgm:spPr/>
      <dgm:t>
        <a:bodyPr/>
        <a:lstStyle/>
        <a:p>
          <a:endParaRPr lang="es-CO"/>
        </a:p>
      </dgm:t>
    </dgm:pt>
    <dgm:pt modelId="{6291E522-833F-459F-9260-FB22B05823DA}" type="pres">
      <dgm:prSet presAssocID="{A067A81E-3C34-4E32-B802-44847ADB02D7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s-CO"/>
        </a:p>
      </dgm:t>
    </dgm:pt>
    <dgm:pt modelId="{AFE816E3-C5BC-4E8F-B62D-5753EB8D856A}" type="pres">
      <dgm:prSet presAssocID="{A067A81E-3C34-4E32-B802-44847ADB02D7}" presName="dummyMaxCanvas" presStyleCnt="0">
        <dgm:presLayoutVars/>
      </dgm:prSet>
      <dgm:spPr/>
      <dgm:t>
        <a:bodyPr/>
        <a:lstStyle/>
        <a:p>
          <a:endParaRPr lang="es-CO"/>
        </a:p>
      </dgm:t>
    </dgm:pt>
    <dgm:pt modelId="{EC6BEC11-6044-46AD-9E8E-B076C2D9DD5A}" type="pres">
      <dgm:prSet presAssocID="{A067A81E-3C34-4E32-B802-44847ADB02D7}" presName="FourNodes_1" presStyleLbl="node1" presStyleIdx="0" presStyleCnt="4" custScaleX="109209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0826E0E2-55E2-4849-94D8-605094C4EB84}" type="pres">
      <dgm:prSet presAssocID="{A067A81E-3C34-4E32-B802-44847ADB02D7}" presName="FourNodes_2" presStyleLbl="node1" presStyleIdx="1" presStyleCnt="4" custScaleX="113928" custScaleY="79221" custLinFactNeighborY="-1818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469DCEB-D241-4BF1-9AA8-DB2E791F64F8}" type="pres">
      <dgm:prSet presAssocID="{A067A81E-3C34-4E32-B802-44847ADB02D7}" presName="FourNodes_3" presStyleLbl="node1" presStyleIdx="2" presStyleCnt="4" custScaleX="106016" custScaleY="17013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E90F988-327E-4C10-A60F-E70F782DD98A}" type="pres">
      <dgm:prSet presAssocID="{A067A81E-3C34-4E32-B802-44847ADB02D7}" presName="FourNodes_4" presStyleLbl="node1" presStyleIdx="3" presStyleCnt="4" custScaleY="73797" custLinFactNeighborY="1310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EF515AD-5377-4074-B620-9AB152FDC4C3}" type="pres">
      <dgm:prSet presAssocID="{A067A81E-3C34-4E32-B802-44847ADB02D7}" presName="FourConn_1-2" presStyleLbl="fgAccFollowNode1" presStyleIdx="0" presStyleCnt="3" custAng="10800000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F5CDBDDA-CBCA-4104-A605-10DE39246198}" type="pres">
      <dgm:prSet presAssocID="{A067A81E-3C34-4E32-B802-44847ADB02D7}" presName="FourConn_2-3" presStyleLbl="fgAccFollowNode1" presStyleIdx="1" presStyleCnt="3" custAng="1080000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B1E8D85-E3B8-4A2C-9529-92E4911FB8A5}" type="pres">
      <dgm:prSet presAssocID="{A067A81E-3C34-4E32-B802-44847ADB02D7}" presName="FourConn_3-4" presStyleLbl="fgAccFollowNode1" presStyleIdx="2" presStyleCnt="3" custAng="1080000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03C50D3-92C2-4965-84B3-E7F07BFCCB26}" type="pres">
      <dgm:prSet presAssocID="{A067A81E-3C34-4E32-B802-44847ADB02D7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B4288B8F-5AC2-43D7-A5FB-EF7D5F698BE7}" type="pres">
      <dgm:prSet presAssocID="{A067A81E-3C34-4E32-B802-44847ADB02D7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8D18D86-AC36-4609-8F89-E9BAB90BBD40}" type="pres">
      <dgm:prSet presAssocID="{A067A81E-3C34-4E32-B802-44847ADB02D7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0A5DCA9-BB7E-4130-9D60-5CD2020F1F49}" type="pres">
      <dgm:prSet presAssocID="{A067A81E-3C34-4E32-B802-44847ADB02D7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B2CF3802-B933-47E6-9EBC-425656BAABBE}" srcId="{A067A81E-3C34-4E32-B802-44847ADB02D7}" destId="{248C6755-70CF-40D5-ACAD-3C626953700B}" srcOrd="2" destOrd="0" parTransId="{2536A2A0-3D75-4F61-9175-76AC9A222575}" sibTransId="{52D2696B-D3A5-432E-A082-AEFA5D2BF246}"/>
    <dgm:cxn modelId="{3E074B91-C8B1-4D8F-9765-5589C98610AA}" type="presOf" srcId="{85668FBB-84CD-4C71-869E-5D152C177FD5}" destId="{0E90F988-327E-4C10-A60F-E70F782DD98A}" srcOrd="0" destOrd="0" presId="urn:microsoft.com/office/officeart/2005/8/layout/vProcess5"/>
    <dgm:cxn modelId="{22ED9118-7D62-48BE-8D4D-BBC6D37FD5D2}" srcId="{A067A81E-3C34-4E32-B802-44847ADB02D7}" destId="{59BD4805-43B2-43BD-8F81-1FCBE903224B}" srcOrd="0" destOrd="0" parTransId="{21CC9EC4-6F30-4846-A373-81EA1DD5B844}" sibTransId="{2546117F-187B-4996-B8F5-695E0F4CB659}"/>
    <dgm:cxn modelId="{F1E4AA1D-B391-4587-9EBC-EDEB3327C2CD}" type="presOf" srcId="{A067A81E-3C34-4E32-B802-44847ADB02D7}" destId="{6291E522-833F-459F-9260-FB22B05823DA}" srcOrd="0" destOrd="0" presId="urn:microsoft.com/office/officeart/2005/8/layout/vProcess5"/>
    <dgm:cxn modelId="{B6C08971-2508-4B3D-87E5-68AFCC85D9D0}" type="presOf" srcId="{55F4C1BC-7A44-4535-BDEE-3BFB46984D82}" destId="{0826E0E2-55E2-4849-94D8-605094C4EB84}" srcOrd="0" destOrd="0" presId="urn:microsoft.com/office/officeart/2005/8/layout/vProcess5"/>
    <dgm:cxn modelId="{5C510387-2AED-49E6-98F1-2E4B642C5C09}" type="presOf" srcId="{2546117F-187B-4996-B8F5-695E0F4CB659}" destId="{0EF515AD-5377-4074-B620-9AB152FDC4C3}" srcOrd="0" destOrd="0" presId="urn:microsoft.com/office/officeart/2005/8/layout/vProcess5"/>
    <dgm:cxn modelId="{8B55595D-9EE1-49DD-AC7E-795D4980BE3F}" type="presOf" srcId="{59BD4805-43B2-43BD-8F81-1FCBE903224B}" destId="{B03C50D3-92C2-4965-84B3-E7F07BFCCB26}" srcOrd="1" destOrd="0" presId="urn:microsoft.com/office/officeart/2005/8/layout/vProcess5"/>
    <dgm:cxn modelId="{93CD3AF8-C8E0-4B1C-8106-64EE4C9BA52D}" srcId="{A067A81E-3C34-4E32-B802-44847ADB02D7}" destId="{85668FBB-84CD-4C71-869E-5D152C177FD5}" srcOrd="3" destOrd="0" parTransId="{B1F7A251-A854-404D-AC11-9DC27A4C366D}" sibTransId="{2EB29064-5DAF-411A-905E-1E8AC6AAA809}"/>
    <dgm:cxn modelId="{CDCEC5D1-092A-4325-AB2A-7CAD17DECAFA}" type="presOf" srcId="{59BD4805-43B2-43BD-8F81-1FCBE903224B}" destId="{EC6BEC11-6044-46AD-9E8E-B076C2D9DD5A}" srcOrd="0" destOrd="0" presId="urn:microsoft.com/office/officeart/2005/8/layout/vProcess5"/>
    <dgm:cxn modelId="{E34F770C-B824-4E6E-8AAD-F62C2C3CEBA4}" type="presOf" srcId="{248C6755-70CF-40D5-ACAD-3C626953700B}" destId="{2469DCEB-D241-4BF1-9AA8-DB2E791F64F8}" srcOrd="0" destOrd="0" presId="urn:microsoft.com/office/officeart/2005/8/layout/vProcess5"/>
    <dgm:cxn modelId="{475738A6-FCB7-41A4-ACDB-6307A30AA0FB}" srcId="{A067A81E-3C34-4E32-B802-44847ADB02D7}" destId="{55F4C1BC-7A44-4535-BDEE-3BFB46984D82}" srcOrd="1" destOrd="0" parTransId="{A1A4724D-3EBC-4D74-A474-88720FA96ED4}" sibTransId="{FC03CD16-E38B-4AA0-B27B-45DB24485C88}"/>
    <dgm:cxn modelId="{D2EF27D8-0F87-4124-B5F8-E356C5F530E8}" type="presOf" srcId="{52D2696B-D3A5-432E-A082-AEFA5D2BF246}" destId="{7B1E8D85-E3B8-4A2C-9529-92E4911FB8A5}" srcOrd="0" destOrd="0" presId="urn:microsoft.com/office/officeart/2005/8/layout/vProcess5"/>
    <dgm:cxn modelId="{D6F547B0-49D7-4537-B2AE-7141238CDA4B}" type="presOf" srcId="{85668FBB-84CD-4C71-869E-5D152C177FD5}" destId="{80A5DCA9-BB7E-4130-9D60-5CD2020F1F49}" srcOrd="1" destOrd="0" presId="urn:microsoft.com/office/officeart/2005/8/layout/vProcess5"/>
    <dgm:cxn modelId="{F58952CD-38DD-400C-BEA9-FD3C3B292513}" type="presOf" srcId="{FC03CD16-E38B-4AA0-B27B-45DB24485C88}" destId="{F5CDBDDA-CBCA-4104-A605-10DE39246198}" srcOrd="0" destOrd="0" presId="urn:microsoft.com/office/officeart/2005/8/layout/vProcess5"/>
    <dgm:cxn modelId="{AE6B21A0-B75C-49DB-94EF-502E15FB16BC}" type="presOf" srcId="{55F4C1BC-7A44-4535-BDEE-3BFB46984D82}" destId="{B4288B8F-5AC2-43D7-A5FB-EF7D5F698BE7}" srcOrd="1" destOrd="0" presId="urn:microsoft.com/office/officeart/2005/8/layout/vProcess5"/>
    <dgm:cxn modelId="{7B134C7F-DF86-49AA-8F0A-D0F0B2E2D4D6}" type="presOf" srcId="{248C6755-70CF-40D5-ACAD-3C626953700B}" destId="{48D18D86-AC36-4609-8F89-E9BAB90BBD40}" srcOrd="1" destOrd="0" presId="urn:microsoft.com/office/officeart/2005/8/layout/vProcess5"/>
    <dgm:cxn modelId="{D407E3CF-9543-4C23-8895-75ADD152091A}" type="presParOf" srcId="{6291E522-833F-459F-9260-FB22B05823DA}" destId="{AFE816E3-C5BC-4E8F-B62D-5753EB8D856A}" srcOrd="0" destOrd="0" presId="urn:microsoft.com/office/officeart/2005/8/layout/vProcess5"/>
    <dgm:cxn modelId="{4A1B76DE-6222-4FE3-A5E5-E96A2FBB274D}" type="presParOf" srcId="{6291E522-833F-459F-9260-FB22B05823DA}" destId="{EC6BEC11-6044-46AD-9E8E-B076C2D9DD5A}" srcOrd="1" destOrd="0" presId="urn:microsoft.com/office/officeart/2005/8/layout/vProcess5"/>
    <dgm:cxn modelId="{C2D929A7-EA5D-45E5-8519-8125119314BE}" type="presParOf" srcId="{6291E522-833F-459F-9260-FB22B05823DA}" destId="{0826E0E2-55E2-4849-94D8-605094C4EB84}" srcOrd="2" destOrd="0" presId="urn:microsoft.com/office/officeart/2005/8/layout/vProcess5"/>
    <dgm:cxn modelId="{60BCC8FF-71AA-4B0E-B23F-E648A5EA9F94}" type="presParOf" srcId="{6291E522-833F-459F-9260-FB22B05823DA}" destId="{2469DCEB-D241-4BF1-9AA8-DB2E791F64F8}" srcOrd="3" destOrd="0" presId="urn:microsoft.com/office/officeart/2005/8/layout/vProcess5"/>
    <dgm:cxn modelId="{6F26A0E0-D98C-4CB2-B524-E6C99C3310EA}" type="presParOf" srcId="{6291E522-833F-459F-9260-FB22B05823DA}" destId="{0E90F988-327E-4C10-A60F-E70F782DD98A}" srcOrd="4" destOrd="0" presId="urn:microsoft.com/office/officeart/2005/8/layout/vProcess5"/>
    <dgm:cxn modelId="{7718862A-ECBD-491A-8AAC-48DE2976431A}" type="presParOf" srcId="{6291E522-833F-459F-9260-FB22B05823DA}" destId="{0EF515AD-5377-4074-B620-9AB152FDC4C3}" srcOrd="5" destOrd="0" presId="urn:microsoft.com/office/officeart/2005/8/layout/vProcess5"/>
    <dgm:cxn modelId="{2AAE981C-1B7A-486F-9EAD-47DF6A17CE62}" type="presParOf" srcId="{6291E522-833F-459F-9260-FB22B05823DA}" destId="{F5CDBDDA-CBCA-4104-A605-10DE39246198}" srcOrd="6" destOrd="0" presId="urn:microsoft.com/office/officeart/2005/8/layout/vProcess5"/>
    <dgm:cxn modelId="{F691A401-3E1D-41C6-B109-B9ECB386BDE9}" type="presParOf" srcId="{6291E522-833F-459F-9260-FB22B05823DA}" destId="{7B1E8D85-E3B8-4A2C-9529-92E4911FB8A5}" srcOrd="7" destOrd="0" presId="urn:microsoft.com/office/officeart/2005/8/layout/vProcess5"/>
    <dgm:cxn modelId="{6EBD075B-5289-4FB0-9CE7-E84E21A701BF}" type="presParOf" srcId="{6291E522-833F-459F-9260-FB22B05823DA}" destId="{B03C50D3-92C2-4965-84B3-E7F07BFCCB26}" srcOrd="8" destOrd="0" presId="urn:microsoft.com/office/officeart/2005/8/layout/vProcess5"/>
    <dgm:cxn modelId="{EABC8AC8-83DC-4DE5-BC22-3EAA8207A478}" type="presParOf" srcId="{6291E522-833F-459F-9260-FB22B05823DA}" destId="{B4288B8F-5AC2-43D7-A5FB-EF7D5F698BE7}" srcOrd="9" destOrd="0" presId="urn:microsoft.com/office/officeart/2005/8/layout/vProcess5"/>
    <dgm:cxn modelId="{16859D61-162F-4F39-86F8-D9E102074347}" type="presParOf" srcId="{6291E522-833F-459F-9260-FB22B05823DA}" destId="{48D18D86-AC36-4609-8F89-E9BAB90BBD40}" srcOrd="10" destOrd="0" presId="urn:microsoft.com/office/officeart/2005/8/layout/vProcess5"/>
    <dgm:cxn modelId="{4EA36C47-09CA-4C2D-B7CD-1B3913C53118}" type="presParOf" srcId="{6291E522-833F-459F-9260-FB22B05823DA}" destId="{80A5DCA9-BB7E-4130-9D60-5CD2020F1F49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4AF3CFC-7666-44FD-B8A3-C7F3970BD68F}">
      <dsp:nvSpPr>
        <dsp:cNvPr id="0" name=""/>
        <dsp:cNvSpPr/>
      </dsp:nvSpPr>
      <dsp:spPr>
        <a:xfrm>
          <a:off x="0" y="357192"/>
          <a:ext cx="8318728" cy="4143398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3200" kern="1200" dirty="0" smtClean="0"/>
            <a:t>Eje 1. Promoción y Garantía de los Derechos Humanos de las Personas Mayores</a:t>
          </a:r>
        </a:p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3200" kern="1200" dirty="0" smtClean="0"/>
            <a:t>Eje 2. Protección Social Integral  </a:t>
          </a:r>
        </a:p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3200" kern="1200" dirty="0" smtClean="0"/>
            <a:t>Eje 3. Envejecimiento Activo </a:t>
          </a:r>
        </a:p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3200" kern="1200" dirty="0" smtClean="0"/>
            <a:t>Eje 4. Formación de Recurso Humano E Investigación   </a:t>
          </a:r>
          <a:endParaRPr lang="es-CO" sz="3200" kern="1200" dirty="0"/>
        </a:p>
      </dsp:txBody>
      <dsp:txXfrm>
        <a:off x="0" y="357192"/>
        <a:ext cx="8318728" cy="4143398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C6BEC11-6044-46AD-9E8E-B076C2D9DD5A}">
      <dsp:nvSpPr>
        <dsp:cNvPr id="0" name=""/>
        <dsp:cNvSpPr/>
      </dsp:nvSpPr>
      <dsp:spPr>
        <a:xfrm>
          <a:off x="0" y="0"/>
          <a:ext cx="6654982" cy="106871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100" b="1" kern="1200" baseline="0" dirty="0" smtClean="0">
              <a:latin typeface="Arial Narrow" pitchFamily="34" charset="0"/>
            </a:rPr>
            <a:t>Proyecto de convención </a:t>
          </a:r>
          <a:r>
            <a:rPr lang="es-ES" sz="2100" kern="1200" baseline="0" dirty="0" smtClean="0">
              <a:latin typeface="Arial Narrow" pitchFamily="34" charset="0"/>
            </a:rPr>
            <a:t>interamericana sobre los derechos humanos de las personas adultas mayores, </a:t>
          </a:r>
          <a:r>
            <a:rPr lang="es-CO" sz="2100" kern="1200" baseline="0" dirty="0" smtClean="0">
              <a:latin typeface="Arial Narrow" pitchFamily="34" charset="0"/>
            </a:rPr>
            <a:t>mayo de 2013</a:t>
          </a:r>
          <a:endParaRPr lang="es-CO" sz="2100" kern="1200" baseline="0" dirty="0">
            <a:latin typeface="Arial Narrow" pitchFamily="34" charset="0"/>
          </a:endParaRPr>
        </a:p>
      </dsp:txBody>
      <dsp:txXfrm>
        <a:off x="0" y="0"/>
        <a:ext cx="5474055" cy="1068712"/>
      </dsp:txXfrm>
    </dsp:sp>
    <dsp:sp modelId="{0826E0E2-55E2-4849-94D8-605094C4EB84}">
      <dsp:nvSpPr>
        <dsp:cNvPr id="0" name=""/>
        <dsp:cNvSpPr/>
      </dsp:nvSpPr>
      <dsp:spPr>
        <a:xfrm>
          <a:off x="576055" y="1280187"/>
          <a:ext cx="6654982" cy="106871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b="1" kern="1200" baseline="0" dirty="0" smtClean="0">
              <a:latin typeface="Arial Narrow" pitchFamily="34" charset="0"/>
            </a:rPr>
            <a:t>Encuesta sobre buenas prácticas </a:t>
          </a:r>
          <a:r>
            <a:rPr lang="es-CO" sz="2000" b="0" kern="1200" baseline="0" dirty="0" smtClean="0">
              <a:latin typeface="Arial Narrow" pitchFamily="34" charset="0"/>
            </a:rPr>
            <a:t>en materia de derechos humanos de las personas adultas mayores</a:t>
          </a:r>
        </a:p>
      </dsp:txBody>
      <dsp:txXfrm>
        <a:off x="576055" y="1280187"/>
        <a:ext cx="5402964" cy="1068712"/>
      </dsp:txXfrm>
    </dsp:sp>
    <dsp:sp modelId="{2469DCEB-D241-4BF1-9AA8-DB2E791F64F8}">
      <dsp:nvSpPr>
        <dsp:cNvPr id="0" name=""/>
        <dsp:cNvSpPr/>
      </dsp:nvSpPr>
      <dsp:spPr>
        <a:xfrm>
          <a:off x="1106390" y="2526047"/>
          <a:ext cx="6654982" cy="106871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b="1" kern="1200" baseline="0" dirty="0" smtClean="0">
              <a:latin typeface="Arial Narrow" pitchFamily="34" charset="0"/>
            </a:rPr>
            <a:t>Suscripción de la Carta de San José </a:t>
          </a:r>
          <a:r>
            <a:rPr lang="es-CO" sz="2000" b="0" kern="1200" baseline="0" dirty="0" smtClean="0">
              <a:latin typeface="Arial Narrow" pitchFamily="34" charset="0"/>
            </a:rPr>
            <a:t>sobre los derechos de las personas adultas mayores de América Latina y el Caribe, en mayo de 2012</a:t>
          </a:r>
        </a:p>
      </dsp:txBody>
      <dsp:txXfrm>
        <a:off x="1106390" y="2526047"/>
        <a:ext cx="5411283" cy="1068712"/>
      </dsp:txXfrm>
    </dsp:sp>
    <dsp:sp modelId="{0E90F988-327E-4C10-A60F-E70F782DD98A}">
      <dsp:nvSpPr>
        <dsp:cNvPr id="0" name=""/>
        <dsp:cNvSpPr/>
      </dsp:nvSpPr>
      <dsp:spPr>
        <a:xfrm>
          <a:off x="1663745" y="3789071"/>
          <a:ext cx="6654982" cy="1068712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ln w="381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3200" kern="1200" dirty="0" smtClean="0">
              <a:latin typeface="Arial Narrow" pitchFamily="34" charset="0"/>
            </a:rPr>
            <a:t>Participación en instrumentos vinculantes</a:t>
          </a:r>
          <a:endParaRPr lang="es-CO" sz="3200" kern="1200" dirty="0" smtClean="0">
            <a:solidFill>
              <a:schemeClr val="tx1"/>
            </a:solidFill>
            <a:latin typeface="Arial Narrow" pitchFamily="34" charset="0"/>
          </a:endParaRPr>
        </a:p>
      </dsp:txBody>
      <dsp:txXfrm>
        <a:off x="1663745" y="3789071"/>
        <a:ext cx="5402964" cy="1068712"/>
      </dsp:txXfrm>
    </dsp:sp>
    <dsp:sp modelId="{0EF515AD-5377-4074-B620-9AB152FDC4C3}">
      <dsp:nvSpPr>
        <dsp:cNvPr id="0" name=""/>
        <dsp:cNvSpPr/>
      </dsp:nvSpPr>
      <dsp:spPr>
        <a:xfrm rot="10800000">
          <a:off x="5960319" y="818536"/>
          <a:ext cx="694663" cy="694663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3100" kern="1200"/>
        </a:p>
      </dsp:txBody>
      <dsp:txXfrm rot="10800000">
        <a:off x="5960319" y="818536"/>
        <a:ext cx="694663" cy="694663"/>
      </dsp:txXfrm>
    </dsp:sp>
    <dsp:sp modelId="{F5CDBDDA-CBCA-4104-A605-10DE39246198}">
      <dsp:nvSpPr>
        <dsp:cNvPr id="0" name=""/>
        <dsp:cNvSpPr/>
      </dsp:nvSpPr>
      <dsp:spPr>
        <a:xfrm rot="10800000">
          <a:off x="6517674" y="2081560"/>
          <a:ext cx="694663" cy="694663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3100" kern="1200"/>
        </a:p>
      </dsp:txBody>
      <dsp:txXfrm rot="10800000">
        <a:off x="6517674" y="2081560"/>
        <a:ext cx="694663" cy="694663"/>
      </dsp:txXfrm>
    </dsp:sp>
    <dsp:sp modelId="{7B1E8D85-E3B8-4A2C-9529-92E4911FB8A5}">
      <dsp:nvSpPr>
        <dsp:cNvPr id="0" name=""/>
        <dsp:cNvSpPr/>
      </dsp:nvSpPr>
      <dsp:spPr>
        <a:xfrm rot="10800000">
          <a:off x="7066710" y="3344584"/>
          <a:ext cx="694663" cy="694663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3100" kern="1200"/>
        </a:p>
      </dsp:txBody>
      <dsp:txXfrm rot="10800000">
        <a:off x="7066710" y="3344584"/>
        <a:ext cx="694663" cy="694663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7433E8E-A89C-4DAD-A45F-3531E5597A1D}">
      <dsp:nvSpPr>
        <dsp:cNvPr id="0" name=""/>
        <dsp:cNvSpPr/>
      </dsp:nvSpPr>
      <dsp:spPr>
        <a:xfrm>
          <a:off x="0" y="4145647"/>
          <a:ext cx="8318728" cy="7121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tx2">
                <a:lumMod val="60000"/>
                <a:lumOff val="40000"/>
              </a:scheme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3200" kern="1200" baseline="0" dirty="0" smtClean="0">
              <a:latin typeface="Arial Narrow" pitchFamily="34" charset="0"/>
            </a:rPr>
            <a:t>Seguridad de ingresos, subsidios</a:t>
          </a:r>
        </a:p>
      </dsp:txBody>
      <dsp:txXfrm>
        <a:off x="0" y="4145647"/>
        <a:ext cx="8318728" cy="712143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7433E8E-A89C-4DAD-A45F-3531E5597A1D}">
      <dsp:nvSpPr>
        <dsp:cNvPr id="0" name=""/>
        <dsp:cNvSpPr/>
      </dsp:nvSpPr>
      <dsp:spPr>
        <a:xfrm>
          <a:off x="0" y="3944472"/>
          <a:ext cx="8572560" cy="85725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tx2">
                <a:lumMod val="60000"/>
                <a:lumOff val="40000"/>
              </a:scheme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3200" kern="1200" baseline="0" dirty="0" smtClean="0">
              <a:latin typeface="Arial Narrow" pitchFamily="34" charset="0"/>
            </a:rPr>
            <a:t>Seguridad de ingresos, pensiones</a:t>
          </a:r>
        </a:p>
      </dsp:txBody>
      <dsp:txXfrm>
        <a:off x="0" y="3944472"/>
        <a:ext cx="8572560" cy="857253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C6BEC11-6044-46AD-9E8E-B076C2D9DD5A}">
      <dsp:nvSpPr>
        <dsp:cNvPr id="0" name=""/>
        <dsp:cNvSpPr/>
      </dsp:nvSpPr>
      <dsp:spPr>
        <a:xfrm>
          <a:off x="-64311" y="115726"/>
          <a:ext cx="7343868" cy="88440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800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Revisión y ajuste de los planes de beneficios para la población adulta mayor de acuerdo con los avances científicos y tecnológicos y las acciones costo efectivas. (Acuerdo 27 CRES , Acuerdo 29 CRES</a:t>
          </a:r>
          <a:r>
            <a:rPr lang="es-CO" sz="1600" kern="1200" dirty="0" smtClean="0"/>
            <a:t>)</a:t>
          </a:r>
          <a:endParaRPr lang="es-CO" sz="1600" kern="1200" dirty="0"/>
        </a:p>
      </dsp:txBody>
      <dsp:txXfrm>
        <a:off x="-64311" y="115726"/>
        <a:ext cx="6066082" cy="884409"/>
      </dsp:txXfrm>
    </dsp:sp>
    <dsp:sp modelId="{0826E0E2-55E2-4849-94D8-605094C4EB84}">
      <dsp:nvSpPr>
        <dsp:cNvPr id="0" name=""/>
        <dsp:cNvSpPr/>
      </dsp:nvSpPr>
      <dsp:spPr>
        <a:xfrm>
          <a:off x="115441" y="1143008"/>
          <a:ext cx="8171373" cy="146733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700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Convocatoria abierta para la construcción de nuevas Guías de Práctica Clínica y Guías para pacientes/cuidadores/familiares, para las siguientes condiciones o problemas de salud: Episodio Agudo de ACV isquémico en población mayor de 18 años, Falla Cardiaca en población mayor de 18 años, Diabetes tipo II en población mayor de 18 años, Síndrome Metabólico: en población mayor de 18 años</a:t>
          </a:r>
        </a:p>
      </dsp:txBody>
      <dsp:txXfrm>
        <a:off x="115441" y="1143008"/>
        <a:ext cx="6650687" cy="1467335"/>
      </dsp:txXfrm>
    </dsp:sp>
    <dsp:sp modelId="{2469DCEB-D241-4BF1-9AA8-DB2E791F64F8}">
      <dsp:nvSpPr>
        <dsp:cNvPr id="0" name=""/>
        <dsp:cNvSpPr/>
      </dsp:nvSpPr>
      <dsp:spPr>
        <a:xfrm>
          <a:off x="934690" y="2676066"/>
          <a:ext cx="7702168" cy="132446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700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Guías de Práctica Clínica y Guías para pacientes/cuidadores/familiares, aportan a la prevención y control de las siguientes causas de morbilidad y mortalidad prevalentes de la persona adulta mayor: Guía de Hipertensión Arterial Primaria, Guía de Cáncer de Próstata, Guía de Depresión en Adultos</a:t>
          </a:r>
        </a:p>
      </dsp:txBody>
      <dsp:txXfrm>
        <a:off x="934690" y="2676066"/>
        <a:ext cx="6278428" cy="1324460"/>
      </dsp:txXfrm>
    </dsp:sp>
    <dsp:sp modelId="{0E90F988-327E-4C10-A60F-E70F782DD98A}">
      <dsp:nvSpPr>
        <dsp:cNvPr id="0" name=""/>
        <dsp:cNvSpPr/>
      </dsp:nvSpPr>
      <dsp:spPr>
        <a:xfrm>
          <a:off x="1835967" y="4071968"/>
          <a:ext cx="7086624" cy="88439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3200" kern="1200" baseline="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Normas y guías de atención </a:t>
          </a:r>
        </a:p>
      </dsp:txBody>
      <dsp:txXfrm>
        <a:off x="1835967" y="4071968"/>
        <a:ext cx="5767809" cy="884398"/>
      </dsp:txXfrm>
    </dsp:sp>
    <dsp:sp modelId="{0EF515AD-5377-4074-B620-9AB152FDC4C3}">
      <dsp:nvSpPr>
        <dsp:cNvPr id="0" name=""/>
        <dsp:cNvSpPr/>
      </dsp:nvSpPr>
      <dsp:spPr>
        <a:xfrm rot="10800000">
          <a:off x="6425625" y="854648"/>
          <a:ext cx="725310" cy="725310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3300" kern="1200"/>
        </a:p>
      </dsp:txBody>
      <dsp:txXfrm rot="10800000">
        <a:off x="6425625" y="854648"/>
        <a:ext cx="725310" cy="725310"/>
      </dsp:txXfrm>
    </dsp:sp>
    <dsp:sp modelId="{F5CDBDDA-CBCA-4104-A605-10DE39246198}">
      <dsp:nvSpPr>
        <dsp:cNvPr id="0" name=""/>
        <dsp:cNvSpPr/>
      </dsp:nvSpPr>
      <dsp:spPr>
        <a:xfrm rot="10800000">
          <a:off x="7019129" y="2173393"/>
          <a:ext cx="725310" cy="725310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3300" kern="1200"/>
        </a:p>
      </dsp:txBody>
      <dsp:txXfrm rot="10800000">
        <a:off x="7019129" y="2173393"/>
        <a:ext cx="725310" cy="725310"/>
      </dsp:txXfrm>
    </dsp:sp>
    <dsp:sp modelId="{7B1E8D85-E3B8-4A2C-9529-92E4911FB8A5}">
      <dsp:nvSpPr>
        <dsp:cNvPr id="0" name=""/>
        <dsp:cNvSpPr/>
      </dsp:nvSpPr>
      <dsp:spPr>
        <a:xfrm rot="10800000">
          <a:off x="7603776" y="3492139"/>
          <a:ext cx="725310" cy="725310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3300" kern="1200"/>
        </a:p>
      </dsp:txBody>
      <dsp:txXfrm rot="10800000">
        <a:off x="7603776" y="3492139"/>
        <a:ext cx="725310" cy="725310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C6BEC11-6044-46AD-9E8E-B076C2D9DD5A}">
      <dsp:nvSpPr>
        <dsp:cNvPr id="0" name=""/>
        <dsp:cNvSpPr/>
      </dsp:nvSpPr>
      <dsp:spPr>
        <a:xfrm>
          <a:off x="-216090" y="-33575"/>
          <a:ext cx="7836710" cy="128159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800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META PDSP: a 2021 se logra en el 80% de los departamentos, el desarrollo de programas de estilos de vida saludables para personas mayores en los centros días y centros de protección al en el marco del plan nacional de recreación y la política nacional de envejecimiento y vejez</a:t>
          </a:r>
          <a:endParaRPr lang="es-CO" sz="1800" kern="1200" dirty="0">
            <a:solidFill>
              <a:schemeClr val="tx1">
                <a:lumMod val="95000"/>
                <a:lumOff val="5000"/>
              </a:schemeClr>
            </a:solidFill>
            <a:latin typeface="Arial Narrow" pitchFamily="34" charset="0"/>
          </a:endParaRPr>
        </a:p>
      </dsp:txBody>
      <dsp:txXfrm>
        <a:off x="-216090" y="-33575"/>
        <a:ext cx="6411786" cy="1281596"/>
      </dsp:txXfrm>
    </dsp:sp>
    <dsp:sp modelId="{0826E0E2-55E2-4849-94D8-605094C4EB84}">
      <dsp:nvSpPr>
        <dsp:cNvPr id="0" name=""/>
        <dsp:cNvSpPr/>
      </dsp:nvSpPr>
      <dsp:spPr>
        <a:xfrm>
          <a:off x="523117" y="1389468"/>
          <a:ext cx="7526162" cy="114729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800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META PDSP: a 2021 Colombia contará con un modelo de envejecimiento activo promovido y adoptado a nivel nacional y territorial</a:t>
          </a:r>
        </a:p>
      </dsp:txBody>
      <dsp:txXfrm>
        <a:off x="523117" y="1389468"/>
        <a:ext cx="6090870" cy="1147294"/>
      </dsp:txXfrm>
    </dsp:sp>
    <dsp:sp modelId="{2469DCEB-D241-4BF1-9AA8-DB2E791F64F8}">
      <dsp:nvSpPr>
        <dsp:cNvPr id="0" name=""/>
        <dsp:cNvSpPr/>
      </dsp:nvSpPr>
      <dsp:spPr>
        <a:xfrm>
          <a:off x="1375243" y="2745362"/>
          <a:ext cx="6972348" cy="114729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800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Formación del Plan Decenal de Salud Pública 2012-2021, con la dimensión transversal de Gestión Diferencial de Poblaciones Vulnerables, con seis componentes y entre ellos “Envejecimiento y Vejez”</a:t>
          </a:r>
        </a:p>
      </dsp:txBody>
      <dsp:txXfrm>
        <a:off x="1375243" y="2745362"/>
        <a:ext cx="5651388" cy="1147294"/>
      </dsp:txXfrm>
    </dsp:sp>
    <dsp:sp modelId="{0E90F988-327E-4C10-A60F-E70F782DD98A}">
      <dsp:nvSpPr>
        <dsp:cNvPr id="0" name=""/>
        <dsp:cNvSpPr/>
      </dsp:nvSpPr>
      <dsp:spPr>
        <a:xfrm>
          <a:off x="2246717" y="4101255"/>
          <a:ext cx="6397269" cy="114729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800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Promoción de hábitos y estilos de vida saludables</a:t>
          </a:r>
        </a:p>
      </dsp:txBody>
      <dsp:txXfrm>
        <a:off x="2246717" y="4101255"/>
        <a:ext cx="5177265" cy="1147294"/>
      </dsp:txXfrm>
    </dsp:sp>
    <dsp:sp modelId="{0EF515AD-5377-4074-B620-9AB152FDC4C3}">
      <dsp:nvSpPr>
        <dsp:cNvPr id="0" name=""/>
        <dsp:cNvSpPr/>
      </dsp:nvSpPr>
      <dsp:spPr>
        <a:xfrm rot="10800000">
          <a:off x="6442698" y="912298"/>
          <a:ext cx="745741" cy="745741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3400" kern="1200"/>
        </a:p>
      </dsp:txBody>
      <dsp:txXfrm rot="10800000">
        <a:off x="6442698" y="912298"/>
        <a:ext cx="745741" cy="745741"/>
      </dsp:txXfrm>
    </dsp:sp>
    <dsp:sp modelId="{F5CDBDDA-CBCA-4104-A605-10DE39246198}">
      <dsp:nvSpPr>
        <dsp:cNvPr id="0" name=""/>
        <dsp:cNvSpPr/>
      </dsp:nvSpPr>
      <dsp:spPr>
        <a:xfrm rot="10800000">
          <a:off x="7026632" y="2268191"/>
          <a:ext cx="745741" cy="745741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3400" kern="1200"/>
        </a:p>
      </dsp:txBody>
      <dsp:txXfrm rot="10800000">
        <a:off x="7026632" y="2268191"/>
        <a:ext cx="745741" cy="745741"/>
      </dsp:txXfrm>
    </dsp:sp>
    <dsp:sp modelId="{7B1E8D85-E3B8-4A2C-9529-92E4911FB8A5}">
      <dsp:nvSpPr>
        <dsp:cNvPr id="0" name=""/>
        <dsp:cNvSpPr/>
      </dsp:nvSpPr>
      <dsp:spPr>
        <a:xfrm rot="10800000">
          <a:off x="7601851" y="3624085"/>
          <a:ext cx="745741" cy="745741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3400" kern="1200"/>
        </a:p>
      </dsp:txBody>
      <dsp:txXfrm rot="10800000">
        <a:off x="7601851" y="3624085"/>
        <a:ext cx="745741" cy="745741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ECFE1FC-FFC4-48A9-9E72-ACF74510EFCD}">
      <dsp:nvSpPr>
        <dsp:cNvPr id="0" name=""/>
        <dsp:cNvSpPr/>
      </dsp:nvSpPr>
      <dsp:spPr>
        <a:xfrm>
          <a:off x="0" y="0"/>
          <a:ext cx="7070918" cy="145733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400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Programa Nacional Nuevo Comienzo: otro motivo para vivir, dirigido a las personas adultas mayores</a:t>
          </a:r>
          <a:endParaRPr lang="es-CO" sz="2400" kern="1200" dirty="0" smtClean="0">
            <a:solidFill>
              <a:schemeClr val="tx1">
                <a:lumMod val="95000"/>
                <a:lumOff val="5000"/>
              </a:schemeClr>
            </a:solidFill>
            <a:latin typeface="Arial Narrow" pitchFamily="34" charset="0"/>
          </a:endParaRPr>
        </a:p>
      </dsp:txBody>
      <dsp:txXfrm>
        <a:off x="0" y="0"/>
        <a:ext cx="5583708" cy="1457335"/>
      </dsp:txXfrm>
    </dsp:sp>
    <dsp:sp modelId="{2068CDA4-5702-4BFB-872B-9C9D6E9AD8F7}">
      <dsp:nvSpPr>
        <dsp:cNvPr id="0" name=""/>
        <dsp:cNvSpPr/>
      </dsp:nvSpPr>
      <dsp:spPr>
        <a:xfrm>
          <a:off x="623904" y="1700224"/>
          <a:ext cx="7070918" cy="145733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Programa Nacional de Actividad Física </a:t>
          </a:r>
          <a:r>
            <a:rPr lang="es-ES" sz="2000" b="1" i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“Colombia Activa y Saludable”,</a:t>
          </a:r>
          <a:r>
            <a:rPr lang="es-ES" sz="2000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 estrategia para la disminución del nivel de sedentarismo de los colombianos por medio de la promoción de la  actividad física</a:t>
          </a:r>
          <a:endParaRPr lang="es-CO" sz="2000" kern="1200" dirty="0" smtClean="0">
            <a:solidFill>
              <a:schemeClr val="tx1">
                <a:lumMod val="95000"/>
                <a:lumOff val="5000"/>
              </a:schemeClr>
            </a:solidFill>
            <a:latin typeface="Arial Narrow" pitchFamily="34" charset="0"/>
          </a:endParaRPr>
        </a:p>
      </dsp:txBody>
      <dsp:txXfrm>
        <a:off x="623904" y="1700224"/>
        <a:ext cx="5499746" cy="1457335"/>
      </dsp:txXfrm>
    </dsp:sp>
    <dsp:sp modelId="{61B4FC51-D8CE-4320-A9E5-AD7E20F5AFCC}">
      <dsp:nvSpPr>
        <dsp:cNvPr id="0" name=""/>
        <dsp:cNvSpPr/>
      </dsp:nvSpPr>
      <dsp:spPr>
        <a:xfrm>
          <a:off x="1247809" y="3400448"/>
          <a:ext cx="7070918" cy="145733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800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Espacios y entornos saludables</a:t>
          </a:r>
          <a:endParaRPr lang="es-CO" sz="2800" kern="1200" dirty="0" smtClean="0">
            <a:solidFill>
              <a:schemeClr val="tx1">
                <a:lumMod val="95000"/>
                <a:lumOff val="5000"/>
              </a:schemeClr>
            </a:solidFill>
            <a:latin typeface="Arial Narrow" pitchFamily="34" charset="0"/>
          </a:endParaRPr>
        </a:p>
      </dsp:txBody>
      <dsp:txXfrm>
        <a:off x="1247809" y="3400448"/>
        <a:ext cx="5499746" cy="1457335"/>
      </dsp:txXfrm>
    </dsp:sp>
    <dsp:sp modelId="{8A907779-7F6D-46A9-92A8-53B1F0EAAED7}">
      <dsp:nvSpPr>
        <dsp:cNvPr id="0" name=""/>
        <dsp:cNvSpPr/>
      </dsp:nvSpPr>
      <dsp:spPr>
        <a:xfrm rot="10800000">
          <a:off x="6123650" y="1105145"/>
          <a:ext cx="947267" cy="947267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3600" kern="1200"/>
        </a:p>
      </dsp:txBody>
      <dsp:txXfrm rot="10800000">
        <a:off x="6123650" y="1105145"/>
        <a:ext cx="947267" cy="947267"/>
      </dsp:txXfrm>
    </dsp:sp>
    <dsp:sp modelId="{B0012F72-A2C8-4EEE-99A1-E8A8A28FC6BC}">
      <dsp:nvSpPr>
        <dsp:cNvPr id="0" name=""/>
        <dsp:cNvSpPr/>
      </dsp:nvSpPr>
      <dsp:spPr>
        <a:xfrm rot="10800000">
          <a:off x="6747555" y="2795654"/>
          <a:ext cx="947267" cy="947267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3600" kern="1200"/>
        </a:p>
      </dsp:txBody>
      <dsp:txXfrm rot="10800000">
        <a:off x="6747555" y="2795654"/>
        <a:ext cx="947267" cy="947267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3CE563F-8229-4841-8DAD-69265B2CA965}">
      <dsp:nvSpPr>
        <dsp:cNvPr id="0" name=""/>
        <dsp:cNvSpPr/>
      </dsp:nvSpPr>
      <dsp:spPr>
        <a:xfrm>
          <a:off x="31889" y="-137517"/>
          <a:ext cx="7070918" cy="207169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100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Programa con un año de implementación, ha sido desarrollado en Medellín (10 cursos), Bogotá (4 cursos), </a:t>
          </a:r>
          <a:r>
            <a:rPr lang="es-ES" sz="2100" kern="1200" dirty="0" err="1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Tocaima</a:t>
          </a:r>
          <a:r>
            <a:rPr lang="es-ES" sz="2100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 (1 curso), Neiva (1 curso), Pasto (2 cursos), Bucaramanga (2 cursos), Sincelejo (1 curso), </a:t>
          </a:r>
          <a:r>
            <a:rPr lang="es-ES" sz="2100" kern="1200" dirty="0" err="1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Tuluá</a:t>
          </a:r>
          <a:r>
            <a:rPr lang="es-ES" sz="2100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 (1 curso), Cali (1 curso) y Yopal (1 curso).  </a:t>
          </a:r>
        </a:p>
        <a:p>
          <a:pPr lvl="0" algn="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100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703 personas capacitadas</a:t>
          </a:r>
          <a:endParaRPr lang="es-CO" sz="2100" kern="1200" dirty="0" smtClean="0">
            <a:solidFill>
              <a:schemeClr val="tx1">
                <a:lumMod val="95000"/>
                <a:lumOff val="5000"/>
              </a:schemeClr>
            </a:solidFill>
            <a:latin typeface="Arial Narrow" pitchFamily="34" charset="0"/>
          </a:endParaRPr>
        </a:p>
      </dsp:txBody>
      <dsp:txXfrm>
        <a:off x="31889" y="-137517"/>
        <a:ext cx="5518095" cy="2071698"/>
      </dsp:txXfrm>
    </dsp:sp>
    <dsp:sp modelId="{3D2B7454-6A30-46E7-A7C2-10974F5DACDA}">
      <dsp:nvSpPr>
        <dsp:cNvPr id="0" name=""/>
        <dsp:cNvSpPr/>
      </dsp:nvSpPr>
      <dsp:spPr>
        <a:xfrm>
          <a:off x="623904" y="2127057"/>
          <a:ext cx="7070918" cy="152162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300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Programa Nacional Técnico en Asistencia Integral a Personas Mayores, liderado por el SENA, es gratuito y con capacidad de cobertura para todos los municipios del país. </a:t>
          </a:r>
          <a:endParaRPr lang="es-CO" sz="2300" kern="1200" dirty="0" smtClean="0">
            <a:solidFill>
              <a:schemeClr val="tx1">
                <a:lumMod val="95000"/>
                <a:lumOff val="5000"/>
              </a:schemeClr>
            </a:solidFill>
            <a:latin typeface="Arial Narrow" pitchFamily="34" charset="0"/>
          </a:endParaRPr>
        </a:p>
      </dsp:txBody>
      <dsp:txXfrm>
        <a:off x="623904" y="2127057"/>
        <a:ext cx="5457955" cy="1521629"/>
      </dsp:txXfrm>
    </dsp:sp>
    <dsp:sp modelId="{24F87EF9-00AD-4F25-93B9-0890C4F71DEE}">
      <dsp:nvSpPr>
        <dsp:cNvPr id="0" name=""/>
        <dsp:cNvSpPr/>
      </dsp:nvSpPr>
      <dsp:spPr>
        <a:xfrm>
          <a:off x="1247809" y="4005884"/>
          <a:ext cx="7070918" cy="88583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tx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200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Formación de talento humano</a:t>
          </a:r>
          <a:endParaRPr lang="es-CO" sz="3200" kern="1200" dirty="0" smtClean="0">
            <a:solidFill>
              <a:schemeClr val="tx1">
                <a:lumMod val="95000"/>
                <a:lumOff val="5000"/>
              </a:schemeClr>
            </a:solidFill>
            <a:latin typeface="Arial Narrow" pitchFamily="34" charset="0"/>
          </a:endParaRPr>
        </a:p>
      </dsp:txBody>
      <dsp:txXfrm>
        <a:off x="1247809" y="4005884"/>
        <a:ext cx="5457955" cy="885831"/>
      </dsp:txXfrm>
    </dsp:sp>
    <dsp:sp modelId="{BD8C0788-8328-4895-9815-DF20DEA133CD}">
      <dsp:nvSpPr>
        <dsp:cNvPr id="0" name=""/>
        <dsp:cNvSpPr/>
      </dsp:nvSpPr>
      <dsp:spPr>
        <a:xfrm rot="10800000">
          <a:off x="6081859" y="1291419"/>
          <a:ext cx="989059" cy="989059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3600" kern="1200"/>
        </a:p>
      </dsp:txBody>
      <dsp:txXfrm rot="10800000">
        <a:off x="6081859" y="1291419"/>
        <a:ext cx="989059" cy="989059"/>
      </dsp:txXfrm>
    </dsp:sp>
    <dsp:sp modelId="{D4103F17-8624-44EC-9177-2864469B49E8}">
      <dsp:nvSpPr>
        <dsp:cNvPr id="0" name=""/>
        <dsp:cNvSpPr/>
      </dsp:nvSpPr>
      <dsp:spPr>
        <a:xfrm rot="10800000">
          <a:off x="6705764" y="3056509"/>
          <a:ext cx="989059" cy="989059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3600" kern="1200"/>
        </a:p>
      </dsp:txBody>
      <dsp:txXfrm rot="10800000">
        <a:off x="6705764" y="3056509"/>
        <a:ext cx="989059" cy="989059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C6BEC11-6044-46AD-9E8E-B076C2D9DD5A}">
      <dsp:nvSpPr>
        <dsp:cNvPr id="0" name=""/>
        <dsp:cNvSpPr/>
      </dsp:nvSpPr>
      <dsp:spPr>
        <a:xfrm>
          <a:off x="-153214" y="0"/>
          <a:ext cx="7267839" cy="110014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400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Estudio sobre identificación de inequidades sociales ejercidas sobre las  personas adultas mayores</a:t>
          </a:r>
          <a:endParaRPr lang="es-CO" sz="2400" kern="1200" dirty="0">
            <a:latin typeface="Arial Narrow" pitchFamily="34" charset="0"/>
          </a:endParaRPr>
        </a:p>
      </dsp:txBody>
      <dsp:txXfrm>
        <a:off x="-153214" y="0"/>
        <a:ext cx="5940229" cy="1100145"/>
      </dsp:txXfrm>
    </dsp:sp>
    <dsp:sp modelId="{0826E0E2-55E2-4849-94D8-605094C4EB84}">
      <dsp:nvSpPr>
        <dsp:cNvPr id="0" name=""/>
        <dsp:cNvSpPr/>
      </dsp:nvSpPr>
      <dsp:spPr>
        <a:xfrm>
          <a:off x="247116" y="1214442"/>
          <a:ext cx="7581888" cy="87154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400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Documento de investigación: Dinámica demográfica y estructuras poblacionales</a:t>
          </a:r>
        </a:p>
      </dsp:txBody>
      <dsp:txXfrm>
        <a:off x="247116" y="1214442"/>
        <a:ext cx="6132212" cy="871546"/>
      </dsp:txXfrm>
    </dsp:sp>
    <dsp:sp modelId="{2469DCEB-D241-4BF1-9AA8-DB2E791F64F8}">
      <dsp:nvSpPr>
        <dsp:cNvPr id="0" name=""/>
        <dsp:cNvSpPr/>
      </dsp:nvSpPr>
      <dsp:spPr>
        <a:xfrm>
          <a:off x="1059423" y="2214577"/>
          <a:ext cx="7055346" cy="187167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100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Investigación Ministerio de Salud – Universidad del Valle para establecer, 1) Protocolo sobre cuidadores de personas adultas mayores (características, situación actual y redes de apoyo) y 2) caracterización de la atención en salud a las personas mayores según eventos trazadores (hipertensión, caídas y demencias)</a:t>
          </a:r>
          <a:endParaRPr lang="es-CO" sz="2100" kern="1200" dirty="0" smtClean="0">
            <a:solidFill>
              <a:schemeClr val="tx1">
                <a:lumMod val="95000"/>
                <a:lumOff val="5000"/>
              </a:schemeClr>
            </a:solidFill>
            <a:latin typeface="Arial Narrow" pitchFamily="34" charset="0"/>
          </a:endParaRPr>
        </a:p>
      </dsp:txBody>
      <dsp:txXfrm>
        <a:off x="1059423" y="2214577"/>
        <a:ext cx="5715165" cy="1871677"/>
      </dsp:txXfrm>
    </dsp:sp>
    <dsp:sp modelId="{0E90F988-327E-4C10-A60F-E70F782DD98A}">
      <dsp:nvSpPr>
        <dsp:cNvPr id="0" name=""/>
        <dsp:cNvSpPr/>
      </dsp:nvSpPr>
      <dsp:spPr>
        <a:xfrm>
          <a:off x="1816959" y="4188785"/>
          <a:ext cx="6654982" cy="81187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tx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3200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Arial Narrow" pitchFamily="34" charset="0"/>
            </a:rPr>
            <a:t>Investigación</a:t>
          </a:r>
        </a:p>
      </dsp:txBody>
      <dsp:txXfrm>
        <a:off x="1816959" y="4188785"/>
        <a:ext cx="5382533" cy="811874"/>
      </dsp:txXfrm>
    </dsp:sp>
    <dsp:sp modelId="{0EF515AD-5377-4074-B620-9AB152FDC4C3}">
      <dsp:nvSpPr>
        <dsp:cNvPr id="0" name=""/>
        <dsp:cNvSpPr/>
      </dsp:nvSpPr>
      <dsp:spPr>
        <a:xfrm rot="10800000">
          <a:off x="6093102" y="842611"/>
          <a:ext cx="715094" cy="715094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3200" kern="1200"/>
        </a:p>
      </dsp:txBody>
      <dsp:txXfrm rot="10800000">
        <a:off x="6093102" y="842611"/>
        <a:ext cx="715094" cy="715094"/>
      </dsp:txXfrm>
    </dsp:sp>
    <dsp:sp modelId="{F5CDBDDA-CBCA-4104-A605-10DE39246198}">
      <dsp:nvSpPr>
        <dsp:cNvPr id="0" name=""/>
        <dsp:cNvSpPr/>
      </dsp:nvSpPr>
      <dsp:spPr>
        <a:xfrm rot="10800000">
          <a:off x="6650457" y="2142782"/>
          <a:ext cx="715094" cy="715094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3200" kern="1200"/>
        </a:p>
      </dsp:txBody>
      <dsp:txXfrm rot="10800000">
        <a:off x="6650457" y="2142782"/>
        <a:ext cx="715094" cy="715094"/>
      </dsp:txXfrm>
    </dsp:sp>
    <dsp:sp modelId="{7B1E8D85-E3B8-4A2C-9529-92E4911FB8A5}">
      <dsp:nvSpPr>
        <dsp:cNvPr id="0" name=""/>
        <dsp:cNvSpPr/>
      </dsp:nvSpPr>
      <dsp:spPr>
        <a:xfrm rot="10800000">
          <a:off x="7199493" y="3442954"/>
          <a:ext cx="715094" cy="715094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3200" kern="1200"/>
        </a:p>
      </dsp:txBody>
      <dsp:txXfrm rot="10800000">
        <a:off x="7199493" y="3442954"/>
        <a:ext cx="715094" cy="7150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63CEDB98-4138-4D1D-AAD2-05563950B180}" type="datetimeFigureOut">
              <a:rPr lang="es-CO"/>
              <a:pPr>
                <a:defRPr/>
              </a:pPr>
              <a:t>17/06/2014</a:t>
            </a:fld>
            <a:endParaRPr lang="es-CO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CO" noProof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  <a:endParaRPr lang="es-CO" noProof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F1CE56FC-329B-40B2-AA13-A81DB863C9E8}" type="slidenum">
              <a:rPr lang="es-CO"/>
              <a:pPr>
                <a:defRPr/>
              </a:pPr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39772832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1CE56FC-329B-40B2-AA13-A81DB863C9E8}" type="slidenum">
              <a:rPr lang="es-CO" smtClean="0"/>
              <a:pPr>
                <a:defRPr/>
              </a:pPr>
              <a:t>1</a:t>
            </a:fld>
            <a:endParaRPr lang="es-CO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 país se encuentra en un proceso de transición demográfica según se evidencia en el último censo nacional (2005). Las cifras correspondientes al grupo de personas mayores (60 años o más) superaron las expectativas de las proyecciones logísticas, según el DANE, registrando que se espera un incremento continuado de este fenómeno especialmente de la franja de los mayores de 80 años.</a:t>
            </a:r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8923B-5F38-4554-BACA-FBEE3AE9A04B}" type="slidenum">
              <a:rPr lang="es-CO" smtClean="0"/>
              <a:pPr/>
              <a:t>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7411240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1CE56FC-329B-40B2-AA13-A81DB863C9E8}" type="slidenum">
              <a:rPr lang="es-CO" smtClean="0"/>
              <a:pPr>
                <a:defRPr/>
              </a:pPr>
              <a:t>17</a:t>
            </a:fld>
            <a:endParaRPr lang="es-CO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8 Grupo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5" name="4 Rectángulo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rgbClr val="00A0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O"/>
            </a:p>
          </p:txBody>
        </p:sp>
        <p:pic>
          <p:nvPicPr>
            <p:cNvPr id="6" name="10 Imagen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3808" y="44624"/>
              <a:ext cx="6046665" cy="6552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6 Rectángulo redondeado"/>
          <p:cNvSpPr/>
          <p:nvPr/>
        </p:nvSpPr>
        <p:spPr>
          <a:xfrm>
            <a:off x="-107950" y="115888"/>
            <a:ext cx="5975350" cy="1152525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8" y="188913"/>
            <a:ext cx="3209925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13 Imagen" descr="Prosperidad RGB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299" t="37399" r="11479" b="37399"/>
          <a:stretch>
            <a:fillRect/>
          </a:stretch>
        </p:blipFill>
        <p:spPr bwMode="auto">
          <a:xfrm>
            <a:off x="3563938" y="404813"/>
            <a:ext cx="2232025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r">
              <a:defRPr b="1">
                <a:solidFill>
                  <a:schemeClr val="bg1"/>
                </a:solidFill>
                <a:latin typeface="Arial Black" pitchFamily="34" charset="0"/>
                <a:cs typeface="Arial" pitchFamily="34" charset="0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CO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2123728" y="3861048"/>
            <a:ext cx="6400800" cy="1126976"/>
          </a:xfrm>
        </p:spPr>
        <p:txBody>
          <a:bodyPr>
            <a:normAutofit/>
          </a:bodyPr>
          <a:lstStyle>
            <a:lvl1pPr marL="0" indent="0" algn="r">
              <a:buNone/>
              <a:defRPr sz="3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xmlns="" val="22012131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DD19F014-4959-466F-9290-DA88EFF46CB4}" type="slidenum">
              <a:rPr lang="es-CO"/>
              <a:pPr>
                <a:defRPr/>
              </a:pPr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32082775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19B837A4-871C-426B-8CA2-91FD7CA20F59}" type="slidenum">
              <a:rPr lang="es-CO"/>
              <a:pPr>
                <a:defRPr/>
              </a:pPr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4196618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779912" y="260648"/>
            <a:ext cx="4906888" cy="1156990"/>
          </a:xfrm>
        </p:spPr>
        <p:txBody>
          <a:bodyPr/>
          <a:lstStyle>
            <a:lvl1pPr algn="ctr">
              <a:defRPr>
                <a:latin typeface="Arial Black" pitchFamily="34" charset="0"/>
                <a:cs typeface="Arial" pitchFamily="34" charset="0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xmlns="" val="1417950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D04F8788-0AB1-49E4-9964-24E1719E7482}" type="slidenum">
              <a:rPr lang="es-CO"/>
              <a:pPr>
                <a:defRPr/>
              </a:pPr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1546273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EA0D148D-6534-4BC1-89C9-47BBAE570F53}" type="slidenum">
              <a:rPr lang="es-CO"/>
              <a:pPr>
                <a:defRPr/>
              </a:pPr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31123779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ECE8CCEB-69CF-4A63-BC05-F0AA9EC8266D}" type="slidenum">
              <a:rPr lang="es-CO"/>
              <a:pPr>
                <a:defRPr/>
              </a:pPr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1386031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DB1FE851-99A6-4EF3-975E-ABC618B9E9C6}" type="slidenum">
              <a:rPr lang="es-CO"/>
              <a:pPr>
                <a:defRPr/>
              </a:pPr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34629715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F1FF7DAE-C483-45FA-AC4B-9C8CB03DD9A5}" type="slidenum">
              <a:rPr lang="es-CO"/>
              <a:pPr>
                <a:defRPr/>
              </a:pPr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3649453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CA3586F2-C849-49C3-A179-B611DD3D1B95}" type="slidenum">
              <a:rPr lang="es-CO"/>
              <a:pPr>
                <a:defRPr/>
              </a:pPr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29774964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 smtClean="0"/>
              <a:t>Haga clic en el icono para agregar una imagen</a:t>
            </a:r>
            <a:endParaRPr lang="es-CO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F4E1CA04-153C-4062-B14A-B0F62678603B}" type="slidenum">
              <a:rPr lang="es-CO"/>
              <a:pPr>
                <a:defRPr/>
              </a:pPr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1513469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3779838" y="260350"/>
            <a:ext cx="4906962" cy="115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</a:t>
            </a:r>
            <a:endParaRPr lang="es-CO" smtClean="0"/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8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 smtClean="0"/>
          </a:p>
        </p:txBody>
      </p:sp>
      <p:sp>
        <p:nvSpPr>
          <p:cNvPr id="7" name="6 Rectángulo"/>
          <p:cNvSpPr/>
          <p:nvPr/>
        </p:nvSpPr>
        <p:spPr>
          <a:xfrm>
            <a:off x="0" y="6453188"/>
            <a:ext cx="9144000" cy="404812"/>
          </a:xfrm>
          <a:prstGeom prst="rect">
            <a:avLst/>
          </a:prstGeom>
          <a:solidFill>
            <a:srgbClr val="00A0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/>
          </a:p>
        </p:txBody>
      </p:sp>
      <p:pic>
        <p:nvPicPr>
          <p:cNvPr id="1029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76250"/>
            <a:ext cx="21209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5 Imagen" descr="Prosperidad RGB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299" t="37399" r="11479" b="37399"/>
          <a:stretch>
            <a:fillRect/>
          </a:stretch>
        </p:blipFill>
        <p:spPr bwMode="auto">
          <a:xfrm>
            <a:off x="2124075" y="620713"/>
            <a:ext cx="1727200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5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r" rtl="0" eaLnBrk="1" fontAlgn="base" hangingPunct="1">
        <a:spcBef>
          <a:spcPct val="0"/>
        </a:spcBef>
        <a:spcAft>
          <a:spcPct val="0"/>
        </a:spcAft>
        <a:defRPr sz="3000" b="1" kern="1200">
          <a:solidFill>
            <a:srgbClr val="00A0BA"/>
          </a:solidFill>
          <a:latin typeface="Arial Black" pitchFamily="34" charset="0"/>
          <a:ea typeface="+mj-ea"/>
          <a:cs typeface="Arial" pitchFamily="34" charset="0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A0BA"/>
          </a:solidFill>
          <a:latin typeface="Arial Black" pitchFamily="34" charset="0"/>
          <a:cs typeface="Arial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A0BA"/>
          </a:solidFill>
          <a:latin typeface="Arial Black" pitchFamily="34" charset="0"/>
          <a:cs typeface="Arial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A0BA"/>
          </a:solidFill>
          <a:latin typeface="Arial Black" pitchFamily="34" charset="0"/>
          <a:cs typeface="Arial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A0BA"/>
          </a:solidFill>
          <a:latin typeface="Arial Black" pitchFamily="34" charset="0"/>
          <a:cs typeface="Arial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A0BA"/>
          </a:solidFill>
          <a:latin typeface="Arial Black" pitchFamily="34" charset="0"/>
          <a:cs typeface="Arial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A0BA"/>
          </a:solidFill>
          <a:latin typeface="Arial Black" pitchFamily="34" charset="0"/>
          <a:cs typeface="Arial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A0BA"/>
          </a:solidFill>
          <a:latin typeface="Arial Black" pitchFamily="34" charset="0"/>
          <a:cs typeface="Arial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A0BA"/>
          </a:solidFill>
          <a:latin typeface="Arial Black" pitchFamily="34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7F7F7F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rgbClr val="7F7F7F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7F7F7F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7F7F7F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7F7F7F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7.emf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18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nsalud.gov.co/proteccionsocial/promocion-social/Paginas/envejecimiento-vejez-ENT.aspx" TargetMode="External"/><Relationship Id="rId2" Type="http://schemas.openxmlformats.org/officeDocument/2006/relationships/hyperlink" Target="http://www.minsalud.gov.co/proteccionsocial/promocion-social/Paginas/envejecimiento-vejez.aspx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sas.elluminate.com/site/external/jwsdetect/nativeplayback.jnlp?sid=1110&amp;psid=2014-06-06.0706.M.02BA500FBC6527F5A2B233D03BF894.vcr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.xml"/><Relationship Id="rId3" Type="http://schemas.openxmlformats.org/officeDocument/2006/relationships/chart" Target="../charts/chart1.xml"/><Relationship Id="rId7" Type="http://schemas.openxmlformats.org/officeDocument/2006/relationships/chart" Target="../charts/chart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2 Subtítulo"/>
          <p:cNvSpPr>
            <a:spLocks noGrp="1"/>
          </p:cNvSpPr>
          <p:nvPr>
            <p:ph type="subTitle" idx="1"/>
          </p:nvPr>
        </p:nvSpPr>
        <p:spPr>
          <a:xfrm>
            <a:off x="2483768" y="3789363"/>
            <a:ext cx="6264945" cy="2303462"/>
          </a:xfrm>
        </p:spPr>
        <p:txBody>
          <a:bodyPr>
            <a:normAutofit/>
          </a:bodyPr>
          <a:lstStyle/>
          <a:p>
            <a:pPr eaLnBrk="1" hangingPunct="1"/>
            <a:endParaRPr lang="es-ES" sz="2000" dirty="0" smtClean="0">
              <a:latin typeface="Arial" charset="0"/>
              <a:cs typeface="Arial" charset="0"/>
            </a:endParaRPr>
          </a:p>
          <a:p>
            <a:pPr eaLnBrk="1" hangingPunct="1"/>
            <a:endParaRPr lang="es-ES" sz="2000" dirty="0" smtClean="0">
              <a:latin typeface="Arial" charset="0"/>
              <a:cs typeface="Arial" charset="0"/>
            </a:endParaRPr>
          </a:p>
          <a:p>
            <a:r>
              <a:rPr lang="es-ES" sz="2000" dirty="0">
                <a:latin typeface="Arial" charset="0"/>
                <a:cs typeface="Arial" charset="0"/>
              </a:rPr>
              <a:t>Ministerio de Salud y Protección Social</a:t>
            </a:r>
          </a:p>
          <a:p>
            <a:pPr lvl="2" algn="r" eaLnBrk="1" hangingPunct="1"/>
            <a:r>
              <a:rPr lang="es-ES" sz="20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México, 17 Junio  2014</a:t>
            </a:r>
          </a:p>
          <a:p>
            <a:pPr eaLnBrk="1" hangingPunct="1"/>
            <a:endParaRPr lang="es-CO" sz="2000" dirty="0" smtClean="0">
              <a:latin typeface="Arial" charset="0"/>
              <a:cs typeface="Arial" charset="0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683568" y="1772816"/>
            <a:ext cx="7200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3600" b="1" dirty="0" smtClean="0">
                <a:solidFill>
                  <a:schemeClr val="bg1"/>
                </a:solidFill>
              </a:rPr>
              <a:t>TALLER DE LA EVIDENCIA CIENTIFICA PARA LA POBLACIÓN </a:t>
            </a:r>
          </a:p>
          <a:p>
            <a:pPr algn="ctr"/>
            <a:r>
              <a:rPr lang="es-CO" sz="3600" b="1" dirty="0" smtClean="0">
                <a:solidFill>
                  <a:schemeClr val="bg1"/>
                </a:solidFill>
              </a:rPr>
              <a:t>ADULTO MAYOR </a:t>
            </a:r>
            <a:endParaRPr lang="es-CO" sz="3600" b="1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4" name="Imagen 24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25000"/>
                    </a14:imgEffect>
                    <a14:imgEffect>
                      <a14:colorTemperature colorTemp="47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154"/>
          <a:stretch/>
        </p:blipFill>
        <p:spPr>
          <a:xfrm>
            <a:off x="0" y="3717032"/>
            <a:ext cx="3960274" cy="2708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sz="2800" dirty="0" smtClean="0">
                <a:latin typeface="+mj-lt"/>
                <a:cs typeface="+mj-cs"/>
              </a:rPr>
              <a:t>La transición demográfica y el envejecimiento en Colombia</a:t>
            </a:r>
            <a:endParaRPr lang="es-CO" sz="2800" dirty="0">
              <a:latin typeface="+mj-lt"/>
              <a:cs typeface="+mj-cs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65" r="3720"/>
          <a:stretch>
            <a:fillRect/>
          </a:stretch>
        </p:blipFill>
        <p:spPr bwMode="auto">
          <a:xfrm>
            <a:off x="323850" y="1628775"/>
            <a:ext cx="8496300" cy="4536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sz="2800" dirty="0" smtClean="0">
                <a:latin typeface="+mj-lt"/>
                <a:cs typeface="+mj-cs"/>
              </a:rPr>
              <a:t>Condiciones sociales de la población mayor en Colombia</a:t>
            </a:r>
          </a:p>
        </p:txBody>
      </p:sp>
      <p:pic>
        <p:nvPicPr>
          <p:cNvPr id="4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60451"/>
            <a:ext cx="4319588" cy="367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2690" y="2224227"/>
            <a:ext cx="3944937" cy="3240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14"/>
          <p:cNvSpPr txBox="1">
            <a:spLocks noChangeArrowheads="1"/>
          </p:cNvSpPr>
          <p:nvPr/>
        </p:nvSpPr>
        <p:spPr bwMode="auto">
          <a:xfrm>
            <a:off x="5075715" y="1792427"/>
            <a:ext cx="38877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/>
            <a:r>
              <a:rPr lang="en-US" sz="1200" b="1" dirty="0">
                <a:latin typeface="+mn-lt"/>
                <a:cs typeface="Arial" panose="020B0604020202020204" pitchFamily="34" charset="0"/>
              </a:rPr>
              <a:t>POBLACIÓN DE 60 AÑOS Y MÁS. TASA DE AFILIACIÓN </a:t>
            </a:r>
          </a:p>
          <a:p>
            <a:pPr algn="ctr" eaLnBrk="1" hangingPunct="1"/>
            <a:r>
              <a:rPr lang="en-US" sz="1200" b="1" dirty="0">
                <a:latin typeface="+mn-lt"/>
                <a:cs typeface="Arial" panose="020B0604020202020204" pitchFamily="34" charset="0"/>
              </a:rPr>
              <a:t>AL SGSSS. COLOMBIA 2011</a:t>
            </a:r>
            <a:endParaRPr lang="es-CO" sz="1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7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589240"/>
            <a:ext cx="3527425" cy="34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3 CuadroTexto"/>
          <p:cNvSpPr txBox="1">
            <a:spLocks noChangeArrowheads="1"/>
          </p:cNvSpPr>
          <p:nvPr/>
        </p:nvSpPr>
        <p:spPr bwMode="auto">
          <a:xfrm>
            <a:off x="5029889" y="5507940"/>
            <a:ext cx="42226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s-MX"/>
            </a:defPPr>
            <a:lvl1pPr eaLnBrk="1" hangingPunct="1">
              <a:defRPr sz="1000">
                <a:solidFill>
                  <a:schemeClr val="accent5">
                    <a:lumMod val="75000"/>
                  </a:schemeClr>
                </a:solidFill>
              </a:defRPr>
            </a:lvl1pPr>
            <a:lvl2pPr marL="742950" indent="-285750" eaLnBrk="0" hangingPunct="0">
              <a:defRPr sz="2400"/>
            </a:lvl2pPr>
            <a:lvl3pPr marL="1143000" indent="-228600" eaLnBrk="0" hangingPunct="0">
              <a:defRPr sz="2400"/>
            </a:lvl3pPr>
            <a:lvl4pPr marL="1600200" indent="-228600" eaLnBrk="0" hangingPunct="0">
              <a:defRPr sz="2400"/>
            </a:lvl4pPr>
            <a:lvl5pPr marL="2057400" indent="-228600" eaLnBrk="0" hangingPunct="0">
              <a:defRPr sz="2400"/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/>
            </a:lvl9pPr>
          </a:lstStyle>
          <a:p>
            <a:r>
              <a:rPr lang="es-CO" sz="900" dirty="0"/>
              <a:t>FUENTE: Cálculos Ministerio de Salud y Protección Social, con base en DANE -</a:t>
            </a:r>
            <a:r>
              <a:rPr lang="es-CO" sz="900" dirty="0" smtClean="0"/>
              <a:t> </a:t>
            </a:r>
            <a:r>
              <a:rPr lang="es-CO" sz="900" dirty="0"/>
              <a:t>Gran Encuesta Integrada de Hogares </a:t>
            </a:r>
            <a:r>
              <a:rPr lang="es-CO" sz="900" dirty="0" smtClean="0"/>
              <a:t>GEIH, </a:t>
            </a:r>
            <a:r>
              <a:rPr lang="es-CO" sz="900" dirty="0"/>
              <a:t>2011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7 Diagrama"/>
          <p:cNvGraphicFramePr/>
          <p:nvPr/>
        </p:nvGraphicFramePr>
        <p:xfrm>
          <a:off x="571472" y="1500174"/>
          <a:ext cx="8318728" cy="4857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315" name="2 Título"/>
          <p:cNvSpPr>
            <a:spLocks noGrp="1"/>
          </p:cNvSpPr>
          <p:nvPr>
            <p:ph type="title"/>
          </p:nvPr>
        </p:nvSpPr>
        <p:spPr>
          <a:xfrm>
            <a:off x="1928813" y="1000125"/>
            <a:ext cx="5357812" cy="1071563"/>
          </a:xfrm>
        </p:spPr>
        <p:txBody>
          <a:bodyPr/>
          <a:lstStyle/>
          <a:p>
            <a:pPr algn="ctr"/>
            <a:r>
              <a:rPr lang="es-CO" sz="2800" smtClean="0"/>
              <a:t>Contenido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7 Diagrama"/>
          <p:cNvGraphicFramePr/>
          <p:nvPr/>
        </p:nvGraphicFramePr>
        <p:xfrm>
          <a:off x="539552" y="1428736"/>
          <a:ext cx="8318728" cy="4857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339" name="2 Título"/>
          <p:cNvSpPr>
            <a:spLocks noGrp="1"/>
          </p:cNvSpPr>
          <p:nvPr>
            <p:ph type="title"/>
          </p:nvPr>
        </p:nvSpPr>
        <p:spPr>
          <a:xfrm>
            <a:off x="3786188" y="214313"/>
            <a:ext cx="5357812" cy="1071562"/>
          </a:xfrm>
        </p:spPr>
        <p:txBody>
          <a:bodyPr/>
          <a:lstStyle/>
          <a:p>
            <a:pPr algn="just"/>
            <a:r>
              <a:rPr lang="es-CO" sz="1800" smtClean="0"/>
              <a:t>EJE 1. PROMOCIÓN Y GARANTÍA DE LOS DERECHOS HUMANOS DE LAS PERSONAS MAYORES 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7 Diagrama"/>
          <p:cNvGraphicFramePr/>
          <p:nvPr/>
        </p:nvGraphicFramePr>
        <p:xfrm>
          <a:off x="539552" y="1428736"/>
          <a:ext cx="8318728" cy="5000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9459" name="2 Título"/>
          <p:cNvSpPr>
            <a:spLocks noGrp="1"/>
          </p:cNvSpPr>
          <p:nvPr>
            <p:ph type="title"/>
          </p:nvPr>
        </p:nvSpPr>
        <p:spPr>
          <a:xfrm>
            <a:off x="3786188" y="214313"/>
            <a:ext cx="5357812" cy="1071562"/>
          </a:xfrm>
        </p:spPr>
        <p:txBody>
          <a:bodyPr/>
          <a:lstStyle/>
          <a:p>
            <a:pPr algn="just"/>
            <a:r>
              <a:rPr lang="es-CO" sz="2000" smtClean="0"/>
              <a:t>EJE 2. PROTECCIÓN SOCIAL INTEGRAL </a:t>
            </a:r>
          </a:p>
        </p:txBody>
      </p:sp>
      <p:pic>
        <p:nvPicPr>
          <p:cNvPr id="19460" name="5 Imagen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31913" y="1785938"/>
            <a:ext cx="6911975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Rectangle 1"/>
          <p:cNvSpPr>
            <a:spLocks noChangeArrowheads="1"/>
          </p:cNvSpPr>
          <p:nvPr/>
        </p:nvSpPr>
        <p:spPr bwMode="auto">
          <a:xfrm>
            <a:off x="1258888" y="1125538"/>
            <a:ext cx="68421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s-CO">
                <a:solidFill>
                  <a:srgbClr val="000000"/>
                </a:solidFill>
                <a:latin typeface="Arial Narrow" pitchFamily="34" charset="0"/>
                <a:ea typeface="Calibri" pitchFamily="34" charset="0"/>
                <a:cs typeface="Verdana" pitchFamily="34" charset="0"/>
              </a:rPr>
              <a:t>Programa de Protección Social al Adulto Mayor – PPSAM + Colombia Mayor, 2007-2013 (</a:t>
            </a:r>
            <a:r>
              <a:rPr lang="es-CO">
                <a:solidFill>
                  <a:srgbClr val="000000"/>
                </a:solidFill>
                <a:latin typeface="Arial Narrow" pitchFamily="34" charset="0"/>
                <a:ea typeface="Calibri" pitchFamily="34" charset="0"/>
                <a:cs typeface="Gotham-Book"/>
              </a:rPr>
              <a:t>Máximas coberturas</a:t>
            </a:r>
            <a:r>
              <a:rPr lang="es-CO" sz="1600">
                <a:solidFill>
                  <a:srgbClr val="000000"/>
                </a:solidFill>
                <a:latin typeface="Baskerville Old Face" pitchFamily="18" charset="0"/>
                <a:ea typeface="Calibri" pitchFamily="34" charset="0"/>
                <a:cs typeface="Gotham-Book"/>
              </a:rPr>
              <a:t>)</a:t>
            </a:r>
            <a:endParaRPr lang="es-CO" sz="1600">
              <a:latin typeface="Baskerville Old Face" pitchFamily="18" charset="0"/>
            </a:endParaRPr>
          </a:p>
        </p:txBody>
      </p:sp>
      <p:sp>
        <p:nvSpPr>
          <p:cNvPr id="19462" name="8 CuadroTexto"/>
          <p:cNvSpPr txBox="1">
            <a:spLocks noChangeArrowheads="1"/>
          </p:cNvSpPr>
          <p:nvPr/>
        </p:nvSpPr>
        <p:spPr bwMode="auto">
          <a:xfrm>
            <a:off x="1331913" y="5319713"/>
            <a:ext cx="6553200" cy="53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O" sz="1100">
                <a:latin typeface="Arial Narrow" pitchFamily="34" charset="0"/>
              </a:rPr>
              <a:t>Fuente: Consorcio Colombia Mayor</a:t>
            </a:r>
          </a:p>
          <a:p>
            <a:endParaRPr lang="es-CO">
              <a:latin typeface="Calibri" pitchFamily="34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7 Diagrama"/>
          <p:cNvGraphicFramePr/>
          <p:nvPr/>
        </p:nvGraphicFramePr>
        <p:xfrm>
          <a:off x="285720" y="1428736"/>
          <a:ext cx="8572560" cy="4857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1507" name="2 Título"/>
          <p:cNvSpPr>
            <a:spLocks noGrp="1"/>
          </p:cNvSpPr>
          <p:nvPr>
            <p:ph type="title"/>
          </p:nvPr>
        </p:nvSpPr>
        <p:spPr>
          <a:xfrm>
            <a:off x="3786188" y="214313"/>
            <a:ext cx="5357812" cy="1071562"/>
          </a:xfrm>
        </p:spPr>
        <p:txBody>
          <a:bodyPr/>
          <a:lstStyle/>
          <a:p>
            <a:pPr algn="just"/>
            <a:r>
              <a:rPr lang="es-CO" sz="2000" smtClean="0"/>
              <a:t>EJE 2. PROTECCIÓN SOCIAL INTEGRAL </a:t>
            </a:r>
          </a:p>
        </p:txBody>
      </p:sp>
      <p:sp>
        <p:nvSpPr>
          <p:cNvPr id="21508" name="Rectangle 1"/>
          <p:cNvSpPr>
            <a:spLocks noChangeArrowheads="1"/>
          </p:cNvSpPr>
          <p:nvPr/>
        </p:nvSpPr>
        <p:spPr bwMode="auto">
          <a:xfrm>
            <a:off x="1187450" y="1571625"/>
            <a:ext cx="68405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s-CO" sz="2000">
                <a:solidFill>
                  <a:srgbClr val="000000"/>
                </a:solidFill>
                <a:latin typeface="Arial Narrow" pitchFamily="34" charset="0"/>
                <a:ea typeface="Calibri" pitchFamily="34" charset="0"/>
                <a:cs typeface="Verdana" pitchFamily="34" charset="0"/>
              </a:rPr>
              <a:t>Afiliados al Sistema General de Pensiones</a:t>
            </a:r>
            <a:endParaRPr lang="es-CO" sz="2000">
              <a:latin typeface="Arial Narrow" pitchFamily="34" charset="0"/>
              <a:ea typeface="Calibri" pitchFamily="34" charset="0"/>
            </a:endParaRPr>
          </a:p>
        </p:txBody>
      </p:sp>
      <p:pic>
        <p:nvPicPr>
          <p:cNvPr id="21509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0825" y="2143125"/>
            <a:ext cx="862965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7 Diagrama"/>
          <p:cNvGraphicFramePr/>
          <p:nvPr/>
        </p:nvGraphicFramePr>
        <p:xfrm>
          <a:off x="214282" y="1214422"/>
          <a:ext cx="8858280" cy="5072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5603" name="2 Título"/>
          <p:cNvSpPr>
            <a:spLocks noGrp="1"/>
          </p:cNvSpPr>
          <p:nvPr>
            <p:ph type="title"/>
          </p:nvPr>
        </p:nvSpPr>
        <p:spPr>
          <a:xfrm>
            <a:off x="3786188" y="214313"/>
            <a:ext cx="5357812" cy="1071562"/>
          </a:xfrm>
        </p:spPr>
        <p:txBody>
          <a:bodyPr/>
          <a:lstStyle/>
          <a:p>
            <a:pPr algn="just"/>
            <a:r>
              <a:rPr lang="es-CO" sz="2000" smtClean="0"/>
              <a:t>EJE 2. PROTECCIÓN SOCIAL INTEGRAL 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7 Diagrama"/>
          <p:cNvGraphicFramePr/>
          <p:nvPr/>
        </p:nvGraphicFramePr>
        <p:xfrm>
          <a:off x="214282" y="1142984"/>
          <a:ext cx="8715436" cy="52149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6627" name="2 Título"/>
          <p:cNvSpPr>
            <a:spLocks noGrp="1"/>
          </p:cNvSpPr>
          <p:nvPr>
            <p:ph type="title"/>
          </p:nvPr>
        </p:nvSpPr>
        <p:spPr>
          <a:xfrm>
            <a:off x="3786188" y="214313"/>
            <a:ext cx="5357812" cy="1071562"/>
          </a:xfrm>
        </p:spPr>
        <p:txBody>
          <a:bodyPr/>
          <a:lstStyle/>
          <a:p>
            <a:pPr algn="just"/>
            <a:r>
              <a:rPr lang="es-CO" sz="2000" smtClean="0"/>
              <a:t>EJE 3. ENVEJECIMIENTO ACTIVO 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7 Diagrama"/>
          <p:cNvGraphicFramePr/>
          <p:nvPr/>
        </p:nvGraphicFramePr>
        <p:xfrm>
          <a:off x="539552" y="1428736"/>
          <a:ext cx="8318728" cy="4857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7651" name="2 Título"/>
          <p:cNvSpPr>
            <a:spLocks noGrp="1"/>
          </p:cNvSpPr>
          <p:nvPr>
            <p:ph type="title"/>
          </p:nvPr>
        </p:nvSpPr>
        <p:spPr>
          <a:xfrm>
            <a:off x="3786188" y="214313"/>
            <a:ext cx="5357812" cy="1071562"/>
          </a:xfrm>
        </p:spPr>
        <p:txBody>
          <a:bodyPr/>
          <a:lstStyle/>
          <a:p>
            <a:pPr algn="just"/>
            <a:r>
              <a:rPr lang="es-CO" sz="2000" smtClean="0"/>
              <a:t>EJE 3. ENVEJECIMIENTO ACTIVO 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7 Diagrama"/>
          <p:cNvGraphicFramePr/>
          <p:nvPr/>
        </p:nvGraphicFramePr>
        <p:xfrm>
          <a:off x="539552" y="1214422"/>
          <a:ext cx="8318728" cy="5072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8675" name="2 Título"/>
          <p:cNvSpPr>
            <a:spLocks noGrp="1"/>
          </p:cNvSpPr>
          <p:nvPr>
            <p:ph type="title"/>
          </p:nvPr>
        </p:nvSpPr>
        <p:spPr>
          <a:xfrm>
            <a:off x="3786188" y="214313"/>
            <a:ext cx="5357812" cy="1071562"/>
          </a:xfrm>
        </p:spPr>
        <p:txBody>
          <a:bodyPr/>
          <a:lstStyle/>
          <a:p>
            <a:pPr algn="ctr"/>
            <a:r>
              <a:rPr lang="es-CO" sz="2000" smtClean="0"/>
              <a:t>EJE 4 FORMACIÓN DE RECURSO HUMANO E INVESTIGACIÓN 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55576" y="2564904"/>
            <a:ext cx="7772400" cy="1362075"/>
          </a:xfrm>
        </p:spPr>
        <p:txBody>
          <a:bodyPr/>
          <a:lstStyle/>
          <a:p>
            <a:pPr algn="ctr"/>
            <a:r>
              <a:rPr lang="es-CO" dirty="0" smtClean="0"/>
              <a:t>POLITICA NACIONAL DE ENVEJECIMIENTO Y VEJEZ 2007 – 2019 </a:t>
            </a:r>
            <a:br>
              <a:rPr lang="es-CO" dirty="0" smtClean="0"/>
            </a:br>
            <a:endParaRPr lang="es-CO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idx="1"/>
          </p:nvPr>
        </p:nvSpPr>
        <p:spPr>
          <a:xfrm>
            <a:off x="827584" y="4509121"/>
            <a:ext cx="7772400" cy="576064"/>
          </a:xfrm>
        </p:spPr>
        <p:txBody>
          <a:bodyPr/>
          <a:lstStyle/>
          <a:p>
            <a:pPr algn="ctr"/>
            <a:r>
              <a:rPr lang="es-CO" sz="4000" b="1" cap="all" dirty="0" smtClean="0">
                <a:solidFill>
                  <a:srgbClr val="00A0BA"/>
                </a:solidFill>
                <a:latin typeface="Arial Black" pitchFamily="34" charset="0"/>
                <a:ea typeface="+mj-ea"/>
              </a:rPr>
              <a:t>COLOMBIA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7 Diagrama"/>
          <p:cNvGraphicFramePr/>
          <p:nvPr/>
        </p:nvGraphicFramePr>
        <p:xfrm>
          <a:off x="539552" y="1285860"/>
          <a:ext cx="8318728" cy="5000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9699" name="2 Título"/>
          <p:cNvSpPr>
            <a:spLocks noGrp="1"/>
          </p:cNvSpPr>
          <p:nvPr>
            <p:ph type="title"/>
          </p:nvPr>
        </p:nvSpPr>
        <p:spPr>
          <a:xfrm>
            <a:off x="3786188" y="214313"/>
            <a:ext cx="5357812" cy="1071562"/>
          </a:xfrm>
        </p:spPr>
        <p:txBody>
          <a:bodyPr/>
          <a:lstStyle/>
          <a:p>
            <a:pPr algn="ctr"/>
            <a:r>
              <a:rPr lang="es-CO" sz="2000" smtClean="0"/>
              <a:t>EJE 4. FORMACIÓN DE RECURSO HUMANO E INVESTIGACIÓN 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CO" sz="1800" dirty="0" smtClean="0">
                <a:hlinkClick r:id="rId2"/>
              </a:rPr>
              <a:t>http://www.minsalud.gov.co/proteccionsocial/promocion-social/Paginas/envejecimiento-vejez.aspx</a:t>
            </a:r>
            <a:endParaRPr lang="es-CO" sz="1800" dirty="0" smtClean="0"/>
          </a:p>
          <a:p>
            <a:pPr algn="just"/>
            <a:r>
              <a:rPr lang="es-CO" sz="1800" dirty="0" smtClean="0"/>
              <a:t> </a:t>
            </a:r>
          </a:p>
          <a:p>
            <a:pPr algn="just"/>
            <a:r>
              <a:rPr lang="es-CO" sz="1800" dirty="0" smtClean="0">
                <a:hlinkClick r:id="rId3"/>
              </a:rPr>
              <a:t>http://www.minsalud.gov.co/proteccionsocial/promocion-social/Paginas/envejecimiento-vejez-ENT.aspx</a:t>
            </a:r>
            <a:endParaRPr lang="es-CO" sz="1800" dirty="0" smtClean="0"/>
          </a:p>
          <a:p>
            <a:pPr algn="just"/>
            <a:r>
              <a:rPr lang="es-CO" sz="1800" dirty="0" smtClean="0"/>
              <a:t> </a:t>
            </a:r>
          </a:p>
          <a:p>
            <a:pPr algn="just"/>
            <a:r>
              <a:rPr lang="es-CO" sz="1800" dirty="0" smtClean="0"/>
              <a:t> </a:t>
            </a:r>
            <a:r>
              <a:rPr lang="es-CO" sz="1800" dirty="0" smtClean="0">
                <a:hlinkClick r:id="rId4"/>
              </a:rPr>
              <a:t>https://sas.elluminate.com/site/external/jwsdetect/nativeplayback.jnlp?sid=1110&amp;psid=2014-06-06.0706.M.02BA500FBC6527F5A2B233D03BF894.vcr</a:t>
            </a:r>
            <a:endParaRPr lang="es-CO" sz="1800" dirty="0" smtClean="0"/>
          </a:p>
          <a:p>
            <a:pPr algn="just"/>
            <a:r>
              <a:rPr lang="es-CO" dirty="0" smtClean="0"/>
              <a:t> </a:t>
            </a:r>
            <a:endParaRPr lang="es-C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5 Rectángulo"/>
          <p:cNvSpPr>
            <a:spLocks noChangeArrowheads="1"/>
          </p:cNvSpPr>
          <p:nvPr/>
        </p:nvSpPr>
        <p:spPr bwMode="auto">
          <a:xfrm>
            <a:off x="5364163" y="1341438"/>
            <a:ext cx="3024187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2400" i="1">
                <a:latin typeface="Garamond" pitchFamily="18" charset="0"/>
              </a:rPr>
              <a:t>“Dentro de ti tu edad</a:t>
            </a:r>
          </a:p>
          <a:p>
            <a:r>
              <a:rPr lang="es-CO" sz="2400" i="1">
                <a:latin typeface="Garamond" pitchFamily="18" charset="0"/>
              </a:rPr>
              <a:t>creciendo,</a:t>
            </a:r>
          </a:p>
          <a:p>
            <a:r>
              <a:rPr lang="es-CO" sz="2400" i="1">
                <a:latin typeface="Garamond" pitchFamily="18" charset="0"/>
              </a:rPr>
              <a:t>dentro de mí mi edad</a:t>
            </a:r>
          </a:p>
          <a:p>
            <a:r>
              <a:rPr lang="es-CO" sz="2400" i="1">
                <a:latin typeface="Garamond" pitchFamily="18" charset="0"/>
              </a:rPr>
              <a:t>andando</a:t>
            </a:r>
          </a:p>
          <a:p>
            <a:r>
              <a:rPr lang="es-CO" sz="2400" i="1">
                <a:latin typeface="Garamond" pitchFamily="18" charset="0"/>
              </a:rPr>
              <a:t>…</a:t>
            </a:r>
          </a:p>
          <a:p>
            <a:r>
              <a:rPr lang="es-CO" sz="2400" i="1">
                <a:latin typeface="Garamond" pitchFamily="18" charset="0"/>
              </a:rPr>
              <a:t>Es bello</a:t>
            </a:r>
          </a:p>
          <a:p>
            <a:r>
              <a:rPr lang="es-CO" sz="2400" i="1">
                <a:latin typeface="Garamond" pitchFamily="18" charset="0"/>
              </a:rPr>
              <a:t>como lo que vivimos</a:t>
            </a:r>
          </a:p>
          <a:p>
            <a:r>
              <a:rPr lang="es-CO" sz="2400" i="1">
                <a:latin typeface="Garamond" pitchFamily="18" charset="0"/>
              </a:rPr>
              <a:t>envejecer viviendo.”</a:t>
            </a:r>
          </a:p>
          <a:p>
            <a:endParaRPr lang="es-CO" sz="2400" i="1">
              <a:latin typeface="Garamond" pitchFamily="18" charset="0"/>
            </a:endParaRPr>
          </a:p>
          <a:p>
            <a:r>
              <a:rPr lang="es-CO" sz="2400">
                <a:latin typeface="Garamond" pitchFamily="18" charset="0"/>
              </a:rPr>
              <a:t>Pablo Neruda</a:t>
            </a:r>
            <a:r>
              <a:rPr lang="es-CO" sz="2400" i="1">
                <a:latin typeface="Garamond" pitchFamily="18" charset="0"/>
              </a:rPr>
              <a:t>, Oda al tiempo</a:t>
            </a:r>
          </a:p>
        </p:txBody>
      </p:sp>
      <p:pic>
        <p:nvPicPr>
          <p:cNvPr id="17411" name="Picture 5" descr="C:\Users\jperez\Desktop\arbolm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28775"/>
            <a:ext cx="5113338" cy="480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sz="2400" dirty="0" smtClean="0"/>
              <a:t>Representación  de los grupos </a:t>
            </a:r>
            <a:r>
              <a:rPr lang="es-CO" sz="2400" dirty="0" err="1" smtClean="0"/>
              <a:t>etáreos</a:t>
            </a:r>
            <a:endParaRPr lang="es-CO" sz="2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248834" name="Gráfico 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412776"/>
            <a:ext cx="7200800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2400" dirty="0" smtClean="0"/>
              <a:t>Agenda Programática</a:t>
            </a:r>
            <a:endParaRPr lang="es-CO" sz="2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graphicFrame>
        <p:nvGraphicFramePr>
          <p:cNvPr id="4" name="3 Marcador de contenid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493765965"/>
              </p:ext>
            </p:extLst>
          </p:nvPr>
        </p:nvGraphicFramePr>
        <p:xfrm>
          <a:off x="539552" y="1556792"/>
          <a:ext cx="8229599" cy="4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1572"/>
                <a:gridCol w="882389"/>
                <a:gridCol w="1267611"/>
                <a:gridCol w="1221517"/>
                <a:gridCol w="1356510"/>
              </a:tblGrid>
              <a:tr h="223208">
                <a:tc rowSpan="2"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 dirty="0">
                          <a:effectLst/>
                        </a:rPr>
                        <a:t>Encuesta / Estudio</a:t>
                      </a:r>
                      <a:endParaRPr lang="es-CO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rowSpan="2"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Última Versión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gridSpan="2"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Próxima Versión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Periodicidad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</a:tr>
              <a:tr h="296787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Año de recolección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 dirty="0">
                          <a:effectLst/>
                        </a:rPr>
                        <a:t>Año de publicación</a:t>
                      </a:r>
                      <a:endParaRPr lang="es-CO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148393">
                <a:tc>
                  <a:txBody>
                    <a:bodyPr/>
                    <a:lstStyle/>
                    <a:p>
                      <a:pPr algn="l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Estudio Nacional de Salud Mental – ENSM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2003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2014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2015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Cada 10  años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</a:tr>
              <a:tr h="175599">
                <a:tc>
                  <a:txBody>
                    <a:bodyPr/>
                    <a:lstStyle/>
                    <a:p>
                      <a:pPr algn="l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Encuesta Nacional de Salud – ENS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2007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2014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2015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Cada 5 años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</a:tr>
              <a:tr h="296787">
                <a:tc>
                  <a:txBody>
                    <a:bodyPr/>
                    <a:lstStyle/>
                    <a:p>
                      <a:pPr algn="l" fontAlgn="auto">
                        <a:spcAft>
                          <a:spcPts val="0"/>
                        </a:spcAft>
                      </a:pPr>
                      <a:r>
                        <a:rPr lang="es-MX" sz="1000" kern="1200" dirty="0">
                          <a:effectLst/>
                        </a:rPr>
                        <a:t>Encuesta Nacional de Parasitismo Intestinal en Población Escolar</a:t>
                      </a:r>
                      <a:endParaRPr lang="es-CO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1993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2012 - 2014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2014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Cada 10 años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</a:tr>
              <a:tr h="296787">
                <a:tc>
                  <a:txBody>
                    <a:bodyPr/>
                    <a:lstStyle/>
                    <a:p>
                      <a:pPr algn="l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Encuesta Nacional de Salud Bucal IV – </a:t>
                      </a:r>
                      <a:endParaRPr lang="es-CO" sz="1200">
                        <a:effectLst/>
                      </a:endParaRPr>
                    </a:p>
                    <a:p>
                      <a:pPr algn="l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ENSAB IV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CO" sz="1000" kern="1200">
                          <a:effectLst/>
                        </a:rPr>
                        <a:t>1998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2012 - 2014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2014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Cada 10 años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</a:tr>
              <a:tr h="252269">
                <a:tc>
                  <a:txBody>
                    <a:bodyPr/>
                    <a:lstStyle/>
                    <a:p>
                      <a:pPr algn="l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Encuesta Mundial de Tabaquismo en Adultos – GATS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CO" sz="1000">
                          <a:effectLst/>
                        </a:rPr>
                        <a:t>NA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2013 - 2014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2014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Cada 5 años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</a:tr>
              <a:tr h="296787">
                <a:tc>
                  <a:txBody>
                    <a:bodyPr/>
                    <a:lstStyle/>
                    <a:p>
                      <a:pPr algn="l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Encuesta Nacional de Salud, Bienestar y Envejecimiento – SABE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CO" sz="1000">
                          <a:effectLst/>
                        </a:rPr>
                        <a:t>NA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2014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2015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Cada 10 años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</a:tr>
              <a:tr h="445180">
                <a:tc>
                  <a:txBody>
                    <a:bodyPr/>
                    <a:lstStyle/>
                    <a:p>
                      <a:pPr algn="l" fontAlgn="auto">
                        <a:spcAft>
                          <a:spcPts val="0"/>
                        </a:spcAft>
                      </a:pPr>
                      <a:r>
                        <a:rPr lang="es-MX" sz="1000" kern="1200" dirty="0">
                          <a:effectLst/>
                        </a:rPr>
                        <a:t>Encuesta de Salud Escolar – ENSE</a:t>
                      </a:r>
                      <a:endParaRPr lang="es-CO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NA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2013 - 2014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 </a:t>
                      </a:r>
                      <a:endParaRPr lang="es-CO" sz="1200">
                        <a:effectLst/>
                      </a:endParaRPr>
                    </a:p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2014</a:t>
                      </a:r>
                      <a:endParaRPr lang="es-CO" sz="1200">
                        <a:effectLst/>
                      </a:endParaRPr>
                    </a:p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 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Cada 3 años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</a:tr>
              <a:tr h="356762">
                <a:tc>
                  <a:txBody>
                    <a:bodyPr/>
                    <a:lstStyle/>
                    <a:p>
                      <a:pPr algn="l" fontAlgn="auto">
                        <a:spcAft>
                          <a:spcPts val="0"/>
                        </a:spcAft>
                      </a:pPr>
                      <a:r>
                        <a:rPr lang="es-MX" sz="1000" kern="1200" dirty="0">
                          <a:effectLst/>
                        </a:rPr>
                        <a:t>Estudio Nacional de Situación Alimentaria y Nutricional de los Pueblos Indígenas  de Colombia – ENSANI </a:t>
                      </a:r>
                      <a:endParaRPr lang="es-CO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CO" sz="1000">
                          <a:effectLst/>
                        </a:rPr>
                        <a:t>NA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 dirty="0">
                          <a:effectLst/>
                        </a:rPr>
                        <a:t>2015 - 2016</a:t>
                      </a:r>
                      <a:endParaRPr lang="es-CO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2016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Cada 5 años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</a:tr>
              <a:tr h="165088">
                <a:tc>
                  <a:txBody>
                    <a:bodyPr/>
                    <a:lstStyle/>
                    <a:p>
                      <a:pPr algn="l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Estudio Consumo de Sustancias Psicoactivas en Hogares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2008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2013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2014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Cada 5 años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</a:tr>
              <a:tr h="169416">
                <a:tc>
                  <a:txBody>
                    <a:bodyPr/>
                    <a:lstStyle/>
                    <a:p>
                      <a:pPr algn="l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Encuesta Nacional de Demografía y Salud – ENDS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2010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2014 -2015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2016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Cada 5 años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</a:tr>
              <a:tr h="296787">
                <a:tc>
                  <a:txBody>
                    <a:bodyPr/>
                    <a:lstStyle/>
                    <a:p>
                      <a:pPr algn="l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Encuesta Nacional de Situación Nutricional en Colombia – ENSIN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2010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2014 -2015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2016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Cada 5 años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</a:tr>
              <a:tr h="219499">
                <a:tc>
                  <a:txBody>
                    <a:bodyPr/>
                    <a:lstStyle/>
                    <a:p>
                      <a:pPr algn="l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Encuesta Nacional de Talento Humano en Salud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NA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2015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 dirty="0">
                          <a:effectLst/>
                        </a:rPr>
                        <a:t>2016</a:t>
                      </a:r>
                      <a:endParaRPr lang="es-CO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Cada 5 años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</a:tr>
              <a:tr h="219499">
                <a:tc>
                  <a:txBody>
                    <a:bodyPr/>
                    <a:lstStyle/>
                    <a:p>
                      <a:pPr algn="l" fontAlgn="auto">
                        <a:spcAft>
                          <a:spcPts val="0"/>
                        </a:spcAft>
                      </a:pPr>
                      <a:r>
                        <a:rPr lang="es-CO" sz="1000" kern="1200">
                          <a:effectLst/>
                        </a:rPr>
                        <a:t>Encuesta Nacional de Salud Ambiental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NA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2015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2016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Cada 10 años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</a:tr>
              <a:tr h="219499">
                <a:tc>
                  <a:txBody>
                    <a:bodyPr/>
                    <a:lstStyle/>
                    <a:p>
                      <a:pPr algn="l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Análisis de la Situación de Salud - ASIS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2012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2013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2014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Anual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</a:tr>
              <a:tr h="219499">
                <a:tc>
                  <a:txBody>
                    <a:bodyPr/>
                    <a:lstStyle/>
                    <a:p>
                      <a:pPr algn="l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Estudio de Carga de Enfermedad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2005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2015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>
                          <a:effectLst/>
                        </a:rPr>
                        <a:t>2016</a:t>
                      </a:r>
                      <a:endParaRPr lang="es-CO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  <a:tc>
                  <a:txBody>
                    <a:bodyPr/>
                    <a:lstStyle/>
                    <a:p>
                      <a:pPr algn="ctr" fontAlgn="auto">
                        <a:spcAft>
                          <a:spcPts val="0"/>
                        </a:spcAft>
                      </a:pPr>
                      <a:r>
                        <a:rPr lang="es-MX" sz="1000" kern="1200" dirty="0">
                          <a:effectLst/>
                        </a:rPr>
                        <a:t>Cada 10 años</a:t>
                      </a:r>
                      <a:endParaRPr lang="es-CO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777" marR="66777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922284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779912" y="260648"/>
            <a:ext cx="4608512" cy="1156990"/>
          </a:xfrm>
        </p:spPr>
        <p:txBody>
          <a:bodyPr/>
          <a:lstStyle/>
          <a:p>
            <a:r>
              <a:rPr lang="es-CO" sz="3600" dirty="0" smtClean="0">
                <a:latin typeface="+mj-lt"/>
                <a:cs typeface="+mj-cs"/>
              </a:rPr>
              <a:t>Propósitos de la SABE Colombia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es-CO" dirty="0" smtClean="0">
                <a:solidFill>
                  <a:schemeClr val="tx1"/>
                </a:solidFill>
                <a:latin typeface="Arial Narrow"/>
                <a:ea typeface="MS PGothic" charset="0"/>
                <a:cs typeface="Arial Narrow"/>
              </a:rPr>
              <a:t>Poner en la agenda pública la situación del envejecimiento y la vejez en Colombia, como base para el desarrollo de intervenciones útiles en la optimización de las oportunidades de salud, participación y seguridad social para incrementar la calidad de vida de las personas mayores y promover el envejecimiento saludable.</a:t>
            </a:r>
          </a:p>
          <a:p>
            <a:endParaRPr lang="es-C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SABE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graphicFrame>
        <p:nvGraphicFramePr>
          <p:cNvPr id="5" name="3 Marcador de contenid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178152200"/>
              </p:ext>
            </p:extLst>
          </p:nvPr>
        </p:nvGraphicFramePr>
        <p:xfrm>
          <a:off x="457200" y="1340768"/>
          <a:ext cx="8229600" cy="4993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70784"/>
                <a:gridCol w="144016"/>
                <a:gridCol w="4114800"/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es-CO" sz="1800" dirty="0" smtClean="0"/>
                        <a:t>SABE</a:t>
                      </a:r>
                      <a:endParaRPr lang="es-CO" sz="1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pPr>
                        <a:buClr>
                          <a:schemeClr val="accent5">
                            <a:lumMod val="75000"/>
                          </a:schemeClr>
                        </a:buClr>
                        <a:buFont typeface="Wingdings" charset="0"/>
                        <a:buChar char="§"/>
                      </a:pPr>
                      <a:r>
                        <a:rPr lang="es-CO" sz="1800" dirty="0" smtClean="0">
                          <a:solidFill>
                            <a:schemeClr val="tx1"/>
                          </a:solidFill>
                          <a:latin typeface="Arial Narrow"/>
                          <a:ea typeface="MS PGothic" charset="0"/>
                          <a:cs typeface="Arial Narrow"/>
                        </a:rPr>
                        <a:t>Identificar el estado general de los determinantes del envejecimiento activo en la población mayor de 60 años del país.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>
                            <a:lumMod val="75000"/>
                          </a:schemeClr>
                        </a:buClr>
                        <a:buSzTx/>
                        <a:buFont typeface="Wingdings" charset="0"/>
                        <a:buChar char="§"/>
                        <a:tabLst/>
                        <a:defRPr/>
                      </a:pPr>
                      <a:r>
                        <a:rPr lang="es-CO" sz="1800" dirty="0" smtClean="0">
                          <a:solidFill>
                            <a:srgbClr val="000000"/>
                          </a:solidFill>
                          <a:latin typeface="Arial Narrow"/>
                          <a:ea typeface="MS PGothic" charset="0"/>
                          <a:cs typeface="Arial Narrow"/>
                        </a:rPr>
                        <a:t>Identificar las condiciones de bienestar, la prevalencia de los principales factores de riesgo y factores protectores y de la morbilidad sentida en la población mayor de 60 años del país.</a:t>
                      </a:r>
                      <a:r>
                        <a:rPr lang="es-ES_tradnl" sz="1800" dirty="0" smtClean="0">
                          <a:solidFill>
                            <a:srgbClr val="000000"/>
                          </a:solidFill>
                          <a:latin typeface="Arial Narrow"/>
                          <a:ea typeface="MS PGothic" charset="0"/>
                          <a:cs typeface="Arial Narrow"/>
                        </a:rPr>
                        <a:t> </a:t>
                      </a:r>
                      <a:endParaRPr lang="es-CO" sz="1800" dirty="0" smtClean="0">
                        <a:solidFill>
                          <a:srgbClr val="000000"/>
                        </a:solidFill>
                        <a:latin typeface="Arial Narrow"/>
                        <a:ea typeface="MS PGothic" charset="0"/>
                        <a:cs typeface="Arial Narrow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pPr>
                        <a:buClr>
                          <a:schemeClr val="accent5">
                            <a:lumMod val="75000"/>
                          </a:schemeClr>
                        </a:buClr>
                        <a:buFont typeface="Wingdings" charset="0"/>
                        <a:buChar char="§"/>
                      </a:pPr>
                      <a:r>
                        <a:rPr lang="es-CO" sz="1800" dirty="0" smtClean="0">
                          <a:solidFill>
                            <a:schemeClr val="tx1"/>
                          </a:solidFill>
                          <a:latin typeface="Arial Narrow"/>
                          <a:ea typeface="MS PGothic" charset="0"/>
                          <a:cs typeface="Arial Narrow"/>
                        </a:rPr>
                        <a:t>Determinar la asociación entre los determinantes del envejecimiento activo y estado de salud y de bienestar de la población mayor del país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800" dirty="0" smtClean="0"/>
                        <a:t>Estudio poblacional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800" dirty="0" smtClean="0"/>
                        <a:t>Descriptivo de corte transversal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pPr algn="just">
                        <a:buFont typeface="Arial" charset="0"/>
                        <a:buChar char="•"/>
                      </a:pPr>
                      <a:r>
                        <a:rPr lang="es-CO" altLang="es-CO" sz="1800" dirty="0" smtClean="0">
                          <a:cs typeface="Times New Roman" pitchFamily="18" charset="0"/>
                        </a:rPr>
                        <a:t> edad</a:t>
                      </a:r>
                      <a:r>
                        <a:rPr lang="es-CO" altLang="es-CO" sz="1800" baseline="0" dirty="0" smtClean="0">
                          <a:cs typeface="Times New Roman" pitchFamily="18" charset="0"/>
                        </a:rPr>
                        <a:t>: 60 y +</a:t>
                      </a:r>
                      <a:endParaRPr lang="es-CO" altLang="es-CO" sz="1800" dirty="0" smtClean="0"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b="1" dirty="0" smtClean="0"/>
                        <a:t>Muestra</a:t>
                      </a:r>
                      <a:endParaRPr lang="es-CO" sz="1800" b="1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800" dirty="0" smtClean="0"/>
                        <a:t>C</a:t>
                      </a:r>
                      <a:r>
                        <a:rPr lang="es-MX" sz="1800" dirty="0" smtClean="0"/>
                        <a:t>obertura nacional con representatividad urbana y rural, para seis regiones, catorce subregiones y 32 departamentos, tres áreas metropolitanas  y Bogotá</a:t>
                      </a:r>
                      <a:r>
                        <a:rPr lang="en-US" sz="1800" dirty="0" smtClean="0"/>
                        <a:t> </a:t>
                      </a:r>
                      <a:r>
                        <a:rPr lang="es-MX" sz="1800" dirty="0" smtClean="0"/>
                        <a:t> D.C.</a:t>
                      </a:r>
                      <a:endParaRPr lang="es-ES" sz="180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 smtClean="0"/>
                        <a:t>33,000 personas</a:t>
                      </a:r>
                      <a:r>
                        <a:rPr lang="es-MX" sz="1800" baseline="0" dirty="0" smtClean="0"/>
                        <a:t> - </a:t>
                      </a:r>
                      <a:r>
                        <a:rPr lang="es-MX" sz="1800" dirty="0" smtClean="0"/>
                        <a:t>52.000 hogares</a:t>
                      </a:r>
                      <a:endParaRPr lang="es-CO" sz="180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r>
                        <a:rPr lang="es-MX" sz="1800" b="1" dirty="0" smtClean="0"/>
                        <a:t>Instrumentos de medición</a:t>
                      </a:r>
                      <a:endParaRPr lang="es-CO" sz="18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dirty="0" smtClean="0">
                          <a:solidFill>
                            <a:schemeClr val="tx1"/>
                          </a:solidFill>
                        </a:rPr>
                        <a:t>Encuesta a Hogares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dirty="0" smtClean="0">
                          <a:solidFill>
                            <a:schemeClr val="tx1"/>
                          </a:solidFill>
                        </a:rPr>
                        <a:t>Bioquímicos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2 Imagen"/>
          <p:cNvPicPr>
            <a:picLocks noChangeAspect="1"/>
          </p:cNvPicPr>
          <p:nvPr/>
        </p:nvPicPr>
        <p:blipFill rotWithShape="1">
          <a:blip r:embed="rId2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833"/>
          <a:stretch/>
        </p:blipFill>
        <p:spPr bwMode="auto">
          <a:xfrm>
            <a:off x="6588224" y="5733256"/>
            <a:ext cx="2338053" cy="893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77140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FF7DAE-C483-45FA-AC4B-9C8CB03DD9A5}" type="slidenum">
              <a:rPr lang="es-CO" smtClean="0"/>
              <a:pPr>
                <a:defRPr/>
              </a:pPr>
              <a:t>27</a:t>
            </a:fld>
            <a:endParaRPr lang="es-CO"/>
          </a:p>
        </p:txBody>
      </p:sp>
      <p:pic>
        <p:nvPicPr>
          <p:cNvPr id="3" name="Picture 1"/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1560" y="1187233"/>
            <a:ext cx="8185224" cy="5194095"/>
          </a:xfrm>
          <a:prstGeom prst="rect">
            <a:avLst/>
          </a:prstGeom>
        </p:spPr>
      </p:pic>
      <p:sp>
        <p:nvSpPr>
          <p:cNvPr id="6" name="1 Título"/>
          <p:cNvSpPr txBox="1">
            <a:spLocks/>
          </p:cNvSpPr>
          <p:nvPr/>
        </p:nvSpPr>
        <p:spPr>
          <a:xfrm>
            <a:off x="3779912" y="260648"/>
            <a:ext cx="4906888" cy="578495"/>
          </a:xfrm>
          <a:prstGeom prst="rect">
            <a:avLst/>
          </a:prstGeom>
        </p:spPr>
        <p:txBody>
          <a:bodyPr/>
          <a:lstStyle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rgbClr val="00A0BA"/>
                </a:solidFill>
                <a:latin typeface="Arial Black" pitchFamily="34" charset="0"/>
                <a:ea typeface="+mj-ea"/>
                <a:cs typeface="Arial" pitchFamily="34" charset="0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A0BA"/>
                </a:solidFill>
                <a:latin typeface="Arial Black" pitchFamily="34" charset="0"/>
                <a:cs typeface="Arial" charset="0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A0BA"/>
                </a:solidFill>
                <a:latin typeface="Arial Black" pitchFamily="34" charset="0"/>
                <a:cs typeface="Arial" charset="0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A0BA"/>
                </a:solidFill>
                <a:latin typeface="Arial Black" pitchFamily="34" charset="0"/>
                <a:cs typeface="Arial" charset="0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A0BA"/>
                </a:solidFill>
                <a:latin typeface="Arial Black" pitchFamily="34" charset="0"/>
                <a:cs typeface="Arial" charset="0"/>
              </a:defRPr>
            </a:lvl5pPr>
            <a:lvl6pPr marL="457200" algn="r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A0BA"/>
                </a:solidFill>
                <a:latin typeface="Arial Black" pitchFamily="34" charset="0"/>
                <a:cs typeface="Arial" charset="0"/>
              </a:defRPr>
            </a:lvl6pPr>
            <a:lvl7pPr marL="914400" algn="r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A0BA"/>
                </a:solidFill>
                <a:latin typeface="Arial Black" pitchFamily="34" charset="0"/>
                <a:cs typeface="Arial" charset="0"/>
              </a:defRPr>
            </a:lvl7pPr>
            <a:lvl8pPr marL="1371600" algn="r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A0BA"/>
                </a:solidFill>
                <a:latin typeface="Arial Black" pitchFamily="34" charset="0"/>
                <a:cs typeface="Arial" charset="0"/>
              </a:defRPr>
            </a:lvl8pPr>
            <a:lvl9pPr marL="1828800" algn="r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A0BA"/>
                </a:solidFill>
                <a:latin typeface="Arial Black" pitchFamily="34" charset="0"/>
                <a:cs typeface="Arial" charset="0"/>
              </a:defRPr>
            </a:lvl9pPr>
          </a:lstStyle>
          <a:p>
            <a:r>
              <a:rPr lang="es-MX" dirty="0" smtClean="0"/>
              <a:t>Temáticas SABE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xmlns="" val="2280052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FF7DAE-C483-45FA-AC4B-9C8CB03DD9A5}" type="slidenum">
              <a:rPr lang="es-CO" smtClean="0"/>
              <a:pPr>
                <a:defRPr/>
              </a:pPr>
              <a:t>28</a:t>
            </a:fld>
            <a:endParaRPr lang="es-CO"/>
          </a:p>
        </p:txBody>
      </p:sp>
      <p:pic>
        <p:nvPicPr>
          <p:cNvPr id="252930" name="Picture 2" descr="http://2.bp.blogspot.com/-vAyrxNSNGDI/T57Dy9BN09I/AAAAAAAABj0/nYTKOD_ekLs/s1600/PiramidePoblacionalME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548680"/>
            <a:ext cx="6840760" cy="55950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139952" y="476672"/>
            <a:ext cx="4392488" cy="1052736"/>
          </a:xfrm>
          <a:noFill/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s-CO" sz="16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CO" sz="2400" dirty="0" smtClean="0">
                <a:latin typeface="+mj-lt"/>
                <a:cs typeface="+mj-cs"/>
              </a:rPr>
              <a:t>ESTRUCTURA DE LA POBLACIÓN COLOMBIANA: 1951 - 2015</a:t>
            </a:r>
            <a:endParaRPr lang="es-CO" sz="4000" dirty="0">
              <a:latin typeface="+mj-lt"/>
              <a:cs typeface="+mj-cs"/>
            </a:endParaRPr>
          </a:p>
        </p:txBody>
      </p:sp>
      <p:graphicFrame>
        <p:nvGraphicFramePr>
          <p:cNvPr id="3" name="Chart 65"/>
          <p:cNvGraphicFramePr>
            <a:graphicFrameLocks/>
          </p:cNvGraphicFramePr>
          <p:nvPr/>
        </p:nvGraphicFramePr>
        <p:xfrm>
          <a:off x="0" y="1556792"/>
          <a:ext cx="3060000" cy="25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Chart 66"/>
          <p:cNvGraphicFramePr>
            <a:graphicFrameLocks/>
          </p:cNvGraphicFramePr>
          <p:nvPr/>
        </p:nvGraphicFramePr>
        <p:xfrm>
          <a:off x="3059832" y="1629080"/>
          <a:ext cx="3060000" cy="25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Chart 67"/>
          <p:cNvGraphicFramePr>
            <a:graphicFrameLocks/>
          </p:cNvGraphicFramePr>
          <p:nvPr/>
        </p:nvGraphicFramePr>
        <p:xfrm>
          <a:off x="6084000" y="1629080"/>
          <a:ext cx="3060000" cy="25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6" name="Chart 68"/>
          <p:cNvGraphicFramePr>
            <a:graphicFrameLocks/>
          </p:cNvGraphicFramePr>
          <p:nvPr/>
        </p:nvGraphicFramePr>
        <p:xfrm>
          <a:off x="0" y="4149080"/>
          <a:ext cx="3060000" cy="25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7" name="Chart 69"/>
          <p:cNvGraphicFramePr>
            <a:graphicFrameLocks/>
          </p:cNvGraphicFramePr>
          <p:nvPr/>
        </p:nvGraphicFramePr>
        <p:xfrm>
          <a:off x="3059832" y="4149080"/>
          <a:ext cx="3060000" cy="25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8" name="Chart 70"/>
          <p:cNvGraphicFramePr>
            <a:graphicFrameLocks/>
          </p:cNvGraphicFramePr>
          <p:nvPr/>
        </p:nvGraphicFramePr>
        <p:xfrm>
          <a:off x="6084000" y="4149080"/>
          <a:ext cx="3060000" cy="25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1275" name="8 CuadroTexto"/>
          <p:cNvSpPr txBox="1">
            <a:spLocks noChangeArrowheads="1"/>
          </p:cNvSpPr>
          <p:nvPr/>
        </p:nvSpPr>
        <p:spPr bwMode="auto">
          <a:xfrm>
            <a:off x="0" y="6638925"/>
            <a:ext cx="605967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CO" sz="1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FUENTE: </a:t>
            </a:r>
            <a:r>
              <a:rPr lang="es-CO" sz="1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Análisis Ministerio de Salud y Protección Social, con base en  DANE </a:t>
            </a:r>
            <a:r>
              <a:rPr lang="es-CO" sz="1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Series de población 1985 - 2020</a:t>
            </a:r>
          </a:p>
        </p:txBody>
      </p:sp>
    </p:spTree>
    <p:extLst>
      <p:ext uri="{BB962C8B-B14F-4D97-AF65-F5344CB8AC3E}">
        <p14:creationId xmlns:p14="http://schemas.microsoft.com/office/powerpoint/2010/main" xmlns="" val="1036500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1764" t="26203" r="16712" b="6250"/>
          <a:stretch>
            <a:fillRect/>
          </a:stretch>
        </p:blipFill>
        <p:spPr bwMode="auto">
          <a:xfrm>
            <a:off x="1763688" y="1484784"/>
            <a:ext cx="7380312" cy="4941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86540878"/>
              </p:ext>
            </p:extLst>
          </p:nvPr>
        </p:nvGraphicFramePr>
        <p:xfrm>
          <a:off x="251520" y="2780928"/>
          <a:ext cx="1619673" cy="137160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650492"/>
                <a:gridCol w="429290"/>
                <a:gridCol w="539891"/>
              </a:tblGrid>
              <a:tr h="60006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EVN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05</a:t>
                      </a:r>
                    </a:p>
                    <a:p>
                      <a:pPr algn="ctr"/>
                      <a:endParaRPr lang="en-US" dirty="0"/>
                    </a:p>
                  </a:txBody>
                  <a:tcPr/>
                </a:tc>
              </a:tr>
              <a:tr h="240027">
                <a:tc>
                  <a:txBody>
                    <a:bodyPr/>
                    <a:lstStyle/>
                    <a:p>
                      <a:r>
                        <a:rPr lang="en-US" dirty="0" smtClean="0"/>
                        <a:t>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69</a:t>
                      </a:r>
                      <a:endParaRPr lang="en-US" dirty="0"/>
                    </a:p>
                  </a:txBody>
                  <a:tcPr/>
                </a:tc>
              </a:tr>
              <a:tr h="240027">
                <a:tc>
                  <a:txBody>
                    <a:bodyPr/>
                    <a:lstStyle/>
                    <a:p>
                      <a:r>
                        <a:rPr lang="en-US" dirty="0" smtClean="0"/>
                        <a:t>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77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56792"/>
            <a:ext cx="8237538" cy="4464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upo 1"/>
          <p:cNvGrpSpPr/>
          <p:nvPr/>
        </p:nvGrpSpPr>
        <p:grpSpPr>
          <a:xfrm>
            <a:off x="539552" y="6093296"/>
            <a:ext cx="7423585" cy="261611"/>
            <a:chOff x="546157" y="5942255"/>
            <a:chExt cx="7423585" cy="261611"/>
          </a:xfrm>
        </p:grpSpPr>
        <p:sp>
          <p:nvSpPr>
            <p:cNvPr id="6" name="TextBox 2"/>
            <p:cNvSpPr txBox="1">
              <a:spLocks noChangeArrowheads="1"/>
            </p:cNvSpPr>
            <p:nvPr/>
          </p:nvSpPr>
          <p:spPr bwMode="auto">
            <a:xfrm>
              <a:off x="546157" y="5942255"/>
              <a:ext cx="883575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pPr eaLnBrk="1" hangingPunct="1"/>
              <a:r>
                <a:rPr lang="en-US" sz="1100" dirty="0" err="1">
                  <a:solidFill>
                    <a:schemeClr val="accent5">
                      <a:lumMod val="75000"/>
                    </a:schemeClr>
                  </a:solidFill>
                </a:rPr>
                <a:t>Fuente</a:t>
              </a:r>
              <a:r>
                <a:rPr lang="en-US" sz="1100" dirty="0">
                  <a:solidFill>
                    <a:schemeClr val="accent5">
                      <a:lumMod val="75000"/>
                    </a:schemeClr>
                  </a:solidFill>
                </a:rPr>
                <a:t>: OPS</a:t>
              </a:r>
            </a:p>
          </p:txBody>
        </p:sp>
        <p:sp>
          <p:nvSpPr>
            <p:cNvPr id="7" name="TextBox 7"/>
            <p:cNvSpPr txBox="1">
              <a:spLocks noChangeArrowheads="1"/>
            </p:cNvSpPr>
            <p:nvPr/>
          </p:nvSpPr>
          <p:spPr bwMode="auto">
            <a:xfrm>
              <a:off x="1385888" y="5949950"/>
              <a:ext cx="6583854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pPr eaLnBrk="1" hangingPunct="1"/>
              <a:r>
                <a:rPr lang="en-US" sz="1050" dirty="0">
                  <a:solidFill>
                    <a:schemeClr val="accent5">
                      <a:lumMod val="75000"/>
                    </a:schemeClr>
                  </a:solidFill>
                </a:rPr>
                <a:t>http://public.tableausoftware.com/views/EnvSal_IndiceEnvejecimiento_viz1/Dashboard1?:embed=yes&amp;:toolbar=yes</a:t>
              </a:r>
            </a:p>
          </p:txBody>
        </p:sp>
      </p:grpSp>
      <p:sp>
        <p:nvSpPr>
          <p:cNvPr id="8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sz="4000" dirty="0">
                <a:latin typeface="+mj-lt"/>
                <a:cs typeface="+mj-cs"/>
              </a:rPr>
              <a:t>El </a:t>
            </a:r>
            <a:r>
              <a:rPr lang="es-CO" sz="4000" dirty="0" smtClean="0">
                <a:latin typeface="+mj-lt"/>
                <a:cs typeface="+mj-cs"/>
              </a:rPr>
              <a:t>Envejecimiento en </a:t>
            </a:r>
            <a:r>
              <a:rPr lang="es-CO" sz="4000" dirty="0">
                <a:latin typeface="+mj-lt"/>
                <a:cs typeface="+mj-cs"/>
              </a:rPr>
              <a:t>Colombia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247810" name="Picture 2"/>
          <p:cNvPicPr>
            <a:picLocks noChangeAspect="1" noChangeArrowheads="1"/>
          </p:cNvPicPr>
          <p:nvPr/>
        </p:nvPicPr>
        <p:blipFill>
          <a:blip r:embed="rId2" cstate="print"/>
          <a:srcRect l="22410" t="28172" r="8410" b="21625"/>
          <a:stretch>
            <a:fillRect/>
          </a:stretch>
        </p:blipFill>
        <p:spPr bwMode="auto">
          <a:xfrm>
            <a:off x="0" y="1916832"/>
            <a:ext cx="9001000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sz="4000" dirty="0">
                <a:latin typeface="+mj-lt"/>
                <a:cs typeface="+mj-cs"/>
              </a:rPr>
              <a:t>El </a:t>
            </a:r>
            <a:r>
              <a:rPr lang="es-CO" sz="4000" dirty="0" smtClean="0">
                <a:latin typeface="+mj-lt"/>
                <a:cs typeface="+mj-cs"/>
              </a:rPr>
              <a:t>Envejecimiento en </a:t>
            </a:r>
            <a:r>
              <a:rPr lang="es-CO" sz="4000" dirty="0">
                <a:latin typeface="+mj-lt"/>
                <a:cs typeface="+mj-cs"/>
              </a:rPr>
              <a:t>Colombia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 dirty="0"/>
          </a:p>
        </p:txBody>
      </p:sp>
      <p:pic>
        <p:nvPicPr>
          <p:cNvPr id="248834" name="Picture 2"/>
          <p:cNvPicPr>
            <a:picLocks noChangeAspect="1" noChangeArrowheads="1"/>
          </p:cNvPicPr>
          <p:nvPr/>
        </p:nvPicPr>
        <p:blipFill>
          <a:blip r:embed="rId2" cstate="print"/>
          <a:srcRect l="24624" t="8484" r="9518" b="24579"/>
          <a:stretch>
            <a:fillRect/>
          </a:stretch>
        </p:blipFill>
        <p:spPr bwMode="auto">
          <a:xfrm>
            <a:off x="251520" y="1556792"/>
            <a:ext cx="8568952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sz="4000" dirty="0">
                <a:latin typeface="+mj-lt"/>
                <a:cs typeface="+mj-cs"/>
              </a:rPr>
              <a:t>El </a:t>
            </a:r>
            <a:r>
              <a:rPr lang="es-CO" sz="4000" dirty="0" smtClean="0">
                <a:latin typeface="+mj-lt"/>
                <a:cs typeface="+mj-cs"/>
              </a:rPr>
              <a:t>Envejecimiento en </a:t>
            </a:r>
            <a:r>
              <a:rPr lang="es-CO" sz="4000" dirty="0">
                <a:latin typeface="+mj-lt"/>
                <a:cs typeface="+mj-cs"/>
              </a:rPr>
              <a:t>Colombia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 dirty="0"/>
          </a:p>
        </p:txBody>
      </p:sp>
      <p:pic>
        <p:nvPicPr>
          <p:cNvPr id="249858" name="Picture 2"/>
          <p:cNvPicPr>
            <a:picLocks noChangeAspect="1" noChangeArrowheads="1"/>
          </p:cNvPicPr>
          <p:nvPr/>
        </p:nvPicPr>
        <p:blipFill>
          <a:blip r:embed="rId2" cstate="print"/>
          <a:srcRect l="24624" t="16360" r="6750" b="19657"/>
          <a:stretch>
            <a:fillRect/>
          </a:stretch>
        </p:blipFill>
        <p:spPr bwMode="auto">
          <a:xfrm>
            <a:off x="215008" y="1196752"/>
            <a:ext cx="8928992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sz="4000" dirty="0" smtClean="0">
                <a:latin typeface="+mj-lt"/>
                <a:cs typeface="+mj-cs"/>
              </a:rPr>
              <a:t>Mortalidad</a:t>
            </a:r>
            <a:endParaRPr lang="es-CO" sz="4000" dirty="0">
              <a:latin typeface="+mj-lt"/>
              <a:cs typeface="+mj-cs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395536" y="5733256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dirty="0" smtClean="0"/>
              <a:t>Enfermedades del sistema circulatorio aportan alrededor de un 40% del total de fallecimientos.</a:t>
            </a:r>
            <a:endParaRPr lang="es-C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250882" name="Picture 2"/>
          <p:cNvPicPr>
            <a:picLocks noChangeAspect="1" noChangeArrowheads="1"/>
          </p:cNvPicPr>
          <p:nvPr/>
        </p:nvPicPr>
        <p:blipFill>
          <a:blip r:embed="rId2" cstate="print"/>
          <a:srcRect l="23517" t="11438" r="7857" b="20641"/>
          <a:stretch>
            <a:fillRect/>
          </a:stretch>
        </p:blipFill>
        <p:spPr bwMode="auto">
          <a:xfrm>
            <a:off x="467544" y="1556792"/>
            <a:ext cx="8100392" cy="4507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sz="2400" dirty="0" smtClean="0">
                <a:latin typeface="+mj-lt"/>
                <a:cs typeface="+mj-cs"/>
              </a:rPr>
              <a:t>Pirámide poblacional de las personas con discapacidad. </a:t>
            </a:r>
            <a:br>
              <a:rPr lang="es-CO" sz="2400" dirty="0" smtClean="0">
                <a:latin typeface="+mj-lt"/>
                <a:cs typeface="+mj-cs"/>
              </a:rPr>
            </a:br>
            <a:r>
              <a:rPr lang="es-CO" sz="2400" dirty="0" smtClean="0">
                <a:latin typeface="+mj-lt"/>
                <a:cs typeface="+mj-cs"/>
              </a:rPr>
              <a:t>Colombia 2005 y 2011</a:t>
            </a:r>
            <a:endParaRPr lang="es-CO" sz="2400" dirty="0">
              <a:latin typeface="+mj-lt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lantilla Evento Estudios Poblacionale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Formatos" ma:contentTypeID="0x010100FBC985A31B5CD241840CF988C083E4DB0068A69DC46CACE94F9185C6978B40FA5A" ma:contentTypeVersion="2" ma:contentTypeDescription="" ma:contentTypeScope="" ma:versionID="8c63cd7136641439611b7d4a7296c234">
  <xsd:schema xmlns:xsd="http://www.w3.org/2001/XMLSchema" xmlns:xs="http://www.w3.org/2001/XMLSchema" xmlns:p="http://schemas.microsoft.com/office/2006/metadata/properties" xmlns:ns2="bc7fa6d9-f289-453f-8d65-26d024cbc172" targetNamespace="http://schemas.microsoft.com/office/2006/metadata/properties" ma:root="true" ma:fieldsID="bdc37574e5b1551ed1c47c1a2e4ae806" ns2:_="">
    <xsd:import namespace="bc7fa6d9-f289-453f-8d65-26d024cbc172"/>
    <xsd:element name="properties">
      <xsd:complexType>
        <xsd:sequence>
          <xsd:element name="documentManagement">
            <xsd:complexType>
              <xsd:all>
                <xsd:element ref="ns2:f7c15317806b4028ac8fc9f6d335fafc" minOccurs="0"/>
                <xsd:element ref="ns2:TaxCatchAll" minOccurs="0"/>
                <xsd:element ref="ns2:TaxCatchAllLabel" minOccurs="0"/>
                <xsd:element ref="ns2:Descripción_x0020_Doc" minOccurs="0"/>
                <xsd:element ref="ns2:Fecha_x0020_de_x0020_Elaboración" minOccurs="0"/>
                <xsd:element ref="ns2:Responsables" minOccurs="0"/>
                <xsd:element ref="ns2:jb7d0116877843ce99896577e7cb6859" minOccurs="0"/>
                <xsd:element ref="ns2:Vigencia_x0020_doc" minOccurs="0"/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7fa6d9-f289-453f-8d65-26d024cbc172" elementFormDefault="qualified">
    <xsd:import namespace="http://schemas.microsoft.com/office/2006/documentManagement/types"/>
    <xsd:import namespace="http://schemas.microsoft.com/office/infopath/2007/PartnerControls"/>
    <xsd:element name="f7c15317806b4028ac8fc9f6d335fafc" ma:index="8" nillable="true" ma:taxonomy="true" ma:internalName="f7c15317806b4028ac8fc9f6d335fafc" ma:taxonomyFieldName="Categor_x00ed_a_x0020_doc" ma:displayName="Categoría doc" ma:default="" ma:fieldId="{f7c15317-806b-4028-ac8f-c9f6d335fafc}" ma:sspId="9cc345cb-f662-4a43-bcab-f881f4175b50" ma:termSetId="e92004c8-e2b2-4c21-afe1-9e49cb041e3a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9" nillable="true" ma:displayName="Columna global de taxonomía" ma:hidden="true" ma:list="{17eaa2ca-36e1-4269-a87f-191c66219742}" ma:internalName="TaxCatchAll" ma:showField="CatchAllData" ma:web="bc7fa6d9-f289-453f-8d65-26d024cbc17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Columna global de taxonomía1" ma:hidden="true" ma:list="{17eaa2ca-36e1-4269-a87f-191c66219742}" ma:internalName="TaxCatchAllLabel" ma:readOnly="true" ma:showField="CatchAllDataLabel" ma:web="bc7fa6d9-f289-453f-8d65-26d024cbc17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Descripción_x0020_Doc" ma:index="12" nillable="true" ma:displayName="Descripción Doc" ma:internalName="Descripci_x00f3_n_x0020_Doc">
      <xsd:simpleType>
        <xsd:restriction base="dms:Note">
          <xsd:maxLength value="255"/>
        </xsd:restriction>
      </xsd:simpleType>
    </xsd:element>
    <xsd:element name="Fecha_x0020_de_x0020_Elaboración" ma:index="13" nillable="true" ma:displayName="Fecha publicación" ma:format="DateOnly" ma:internalName="Fecha_x0020_de_x0020_Elaboraci_x00f3_n">
      <xsd:simpleType>
        <xsd:restriction base="dms:DateTime"/>
      </xsd:simpleType>
    </xsd:element>
    <xsd:element name="Responsables" ma:index="14" nillable="true" ma:displayName="Responsables" ma:internalName="Responsables">
      <xsd:simpleType>
        <xsd:restriction base="dms:Text">
          <xsd:maxLength value="255"/>
        </xsd:restriction>
      </xsd:simpleType>
    </xsd:element>
    <xsd:element name="jb7d0116877843ce99896577e7cb6859" ma:index="15" nillable="true" ma:taxonomy="true" ma:internalName="jb7d0116877843ce99896577e7cb6859" ma:taxonomyFieldName="Subcategor_x00ed_a" ma:displayName="Subcategoría" ma:default="" ma:fieldId="{3b7d0116-8778-43ce-9989-6577e7cb6859}" ma:sspId="9cc345cb-f662-4a43-bcab-f881f4175b50" ma:termSetId="1e1c6da7-9b63-42e1-baf2-c51645b8abe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Vigencia_x0020_doc" ma:index="17" nillable="true" ma:displayName="Vigencia doc" ma:internalName="Vigencia_x0020_doc">
      <xsd:simpleType>
        <xsd:restriction base="dms:Text">
          <xsd:maxLength value="255"/>
        </xsd:restriction>
      </xsd:simpleType>
    </xsd:element>
    <xsd:element name="_dlc_DocId" ma:index="18" nillable="true" ma:displayName="Valor de Id. de documento" ma:description="El valor del identificador de documento asignado a este elemento." ma:internalName="_dlc_DocId" ma:readOnly="true">
      <xsd:simpleType>
        <xsd:restriction base="dms:Text"/>
      </xsd:simpleType>
    </xsd:element>
    <xsd:element name="_dlc_DocIdUrl" ma:index="19" nillable="true" ma:displayName="Id. de documento" ma:description="Vínculo permanente 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20" nillable="true" ma:displayName="Identificador persistente" ma:description="Mantener el identificador al agregar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jb7d0116877843ce99896577e7cb6859 xmlns="bc7fa6d9-f289-453f-8d65-26d024cbc172">
      <Terms xmlns="http://schemas.microsoft.com/office/infopath/2007/PartnerControls">
        <TermInfo xmlns="http://schemas.microsoft.com/office/infopath/2007/PartnerControls">
          <TermName xmlns="http://schemas.microsoft.com/office/infopath/2007/PartnerControls">Presentaciones institucionales</TermName>
          <TermId xmlns="http://schemas.microsoft.com/office/infopath/2007/PartnerControls">9d1fb67c-5734-46da-b192-e61c8ce0edf2</TermId>
        </TermInfo>
      </Terms>
    </jb7d0116877843ce99896577e7cb6859>
    <f7c15317806b4028ac8fc9f6d335fafc xmlns="bc7fa6d9-f289-453f-8d65-26d024cbc172">
      <Terms xmlns="http://schemas.microsoft.com/office/infopath/2007/PartnerControls">
        <TermInfo xmlns="http://schemas.microsoft.com/office/infopath/2007/PartnerControls">
          <TermName xmlns="http://schemas.microsoft.com/office/infopath/2007/PartnerControls">Formatos</TermName>
          <TermId xmlns="http://schemas.microsoft.com/office/infopath/2007/PartnerControls">704a239a-4231-409a-9dc1-f45beee493d4</TermId>
        </TermInfo>
      </Terms>
    </f7c15317806b4028ac8fc9f6d335fafc>
    <Responsables xmlns="bc7fa6d9-f289-453f-8d65-26d024cbc172" xsi:nil="true"/>
    <Descripción_x0020_Doc xmlns="bc7fa6d9-f289-453f-8d65-26d024cbc172" xsi:nil="true"/>
    <Fecha_x0020_de_x0020_Elaboración xmlns="bc7fa6d9-f289-453f-8d65-26d024cbc172" xsi:nil="true"/>
    <TaxCatchAll xmlns="bc7fa6d9-f289-453f-8d65-26d024cbc172">
      <Value>67</Value>
      <Value>32</Value>
    </TaxCatchAll>
    <Vigencia_x0020_doc xmlns="bc7fa6d9-f289-453f-8d65-26d024cbc172" xsi:nil="true"/>
  </documentManagement>
</p:properties>
</file>

<file path=customXml/itemProps1.xml><?xml version="1.0" encoding="utf-8"?>
<ds:datastoreItem xmlns:ds="http://schemas.openxmlformats.org/officeDocument/2006/customXml" ds:itemID="{20358E12-5916-4FF7-BF9F-3EE7B623F86A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EAD7533C-B894-429D-B42B-C3BD3B27B1C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59C8039-C26D-4C20-B572-53350711D3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7fa6d9-f289-453f-8d65-26d024cbc17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B1931B32-F740-4D79-A4EB-7780E6AA84B7}">
  <ds:schemaRefs>
    <ds:schemaRef ds:uri="http://purl.org/dc/elements/1.1/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bc7fa6d9-f289-453f-8d65-26d024cbc172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1094</TotalTime>
  <Words>1396</Words>
  <Application>Microsoft Office PowerPoint</Application>
  <PresentationFormat>Presentación en pantalla (4:3)</PresentationFormat>
  <Paragraphs>204</Paragraphs>
  <Slides>28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28</vt:i4>
      </vt:variant>
    </vt:vector>
  </HeadingPairs>
  <TitlesOfParts>
    <vt:vector size="29" baseType="lpstr">
      <vt:lpstr>Plantilla Evento Estudios Poblacionales</vt:lpstr>
      <vt:lpstr>Diapositiva 1</vt:lpstr>
      <vt:lpstr>POLITICA NACIONAL DE ENVEJECIMIENTO Y VEJEZ 2007 – 2019  </vt:lpstr>
      <vt:lpstr> ESTRUCTURA DE LA POBLACIÓN COLOMBIANA: 1951 - 2015</vt:lpstr>
      <vt:lpstr>Diapositiva 4</vt:lpstr>
      <vt:lpstr>El Envejecimiento en Colombia</vt:lpstr>
      <vt:lpstr>El Envejecimiento en Colombia</vt:lpstr>
      <vt:lpstr>El Envejecimiento en Colombia</vt:lpstr>
      <vt:lpstr>Mortalidad</vt:lpstr>
      <vt:lpstr>Pirámide poblacional de las personas con discapacidad.  Colombia 2005 y 2011</vt:lpstr>
      <vt:lpstr>La transición demográfica y el envejecimiento en Colombia</vt:lpstr>
      <vt:lpstr>Condiciones sociales de la población mayor en Colombia</vt:lpstr>
      <vt:lpstr>Contenido</vt:lpstr>
      <vt:lpstr>EJE 1. PROMOCIÓN Y GARANTÍA DE LOS DERECHOS HUMANOS DE LAS PERSONAS MAYORES </vt:lpstr>
      <vt:lpstr>EJE 2. PROTECCIÓN SOCIAL INTEGRAL </vt:lpstr>
      <vt:lpstr>EJE 2. PROTECCIÓN SOCIAL INTEGRAL </vt:lpstr>
      <vt:lpstr>EJE 2. PROTECCIÓN SOCIAL INTEGRAL </vt:lpstr>
      <vt:lpstr>EJE 3. ENVEJECIMIENTO ACTIVO </vt:lpstr>
      <vt:lpstr>EJE 3. ENVEJECIMIENTO ACTIVO </vt:lpstr>
      <vt:lpstr>EJE 4 FORMACIÓN DE RECURSO HUMANO E INVESTIGACIÓN </vt:lpstr>
      <vt:lpstr>EJE 4. FORMACIÓN DE RECURSO HUMANO E INVESTIGACIÓN </vt:lpstr>
      <vt:lpstr>Diapositiva 21</vt:lpstr>
      <vt:lpstr>Diapositiva 22</vt:lpstr>
      <vt:lpstr>Representación  de los grupos etáreos</vt:lpstr>
      <vt:lpstr>Agenda Programática</vt:lpstr>
      <vt:lpstr>Propósitos de la SABE Colombia</vt:lpstr>
      <vt:lpstr>SABE</vt:lpstr>
      <vt:lpstr>Diapositiva 27</vt:lpstr>
      <vt:lpstr>Diapositiva 28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Herney Alonso Rengifo Reina</dc:creator>
  <cp:lastModifiedBy>HERNEY</cp:lastModifiedBy>
  <cp:revision>70</cp:revision>
  <dcterms:created xsi:type="dcterms:W3CDTF">2013-09-16T11:53:54Z</dcterms:created>
  <dcterms:modified xsi:type="dcterms:W3CDTF">2014-06-17T13:34:59Z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0x010100FBC985A31B5CD241840CF988C083E4DB0068A69DC46CACE94F9185C6978B40FA5A</vt:lpwstr>
  </property>
  <property fmtid="{D5CDD505-2E9C-101B-9397-08002B2CF9AE}" pid="3" name="_dlc_DocIdItemGuid">
    <vt:lpwstr>ba62dad2-fce6-4d19-be9d-e205fd9064cf</vt:lpwstr>
  </property>
  <property fmtid="{D5CDD505-2E9C-101B-9397-08002B2CF9AE}" pid="4" name="p7d9235404034b618a5fc349e8483915">
    <vt:lpwstr>Formatos|704a239a-4231-409a-9dc1-f45beee493d4</vt:lpwstr>
  </property>
  <property fmtid="{D5CDD505-2E9C-101B-9397-08002B2CF9AE}" pid="5" name="Categoría doc">
    <vt:lpwstr>32;#Formatos|704a239a-4231-409a-9dc1-f45beee493d4</vt:lpwstr>
  </property>
  <property fmtid="{D5CDD505-2E9C-101B-9397-08002B2CF9AE}" pid="6" name="TaxKeyword">
    <vt:lpwstr/>
  </property>
  <property fmtid="{D5CDD505-2E9C-101B-9397-08002B2CF9AE}" pid="7" name="Categor_x00ed_a">
    <vt:lpwstr>32;#Formatos|704a239a-4231-409a-9dc1-f45beee493d4</vt:lpwstr>
  </property>
  <property fmtid="{D5CDD505-2E9C-101B-9397-08002B2CF9AE}" pid="8" name="Subcategoría">
    <vt:lpwstr>67;#Presentaciones institucionales|9d1fb67c-5734-46da-b192-e61c8ce0edf2</vt:lpwstr>
  </property>
  <property fmtid="{D5CDD505-2E9C-101B-9397-08002B2CF9AE}" pid="9" name="TaxKeywordTaxHTField">
    <vt:lpwstr/>
  </property>
  <property fmtid="{D5CDD505-2E9C-101B-9397-08002B2CF9AE}" pid="10" name="Categoría">
    <vt:lpwstr>32</vt:lpwstr>
  </property>
  <property fmtid="{D5CDD505-2E9C-101B-9397-08002B2CF9AE}" pid="11" name="jb7d0116877843ce99896577e7cb6859">
    <vt:lpwstr>Presentaciones institucionales|9d1fb67c-5734-46da-b192-e61c8ce0edf2</vt:lpwstr>
  </property>
  <property fmtid="{D5CDD505-2E9C-101B-9397-08002B2CF9AE}" pid="12" name="f7c15317806b4028ac8fc9f6d335fafc">
    <vt:lpwstr>Formatos|704a239a-4231-409a-9dc1-f45beee493d4</vt:lpwstr>
  </property>
  <property fmtid="{D5CDD505-2E9C-101B-9397-08002B2CF9AE}" pid="13" name="Responsables">
    <vt:lpwstr/>
  </property>
  <property fmtid="{D5CDD505-2E9C-101B-9397-08002B2CF9AE}" pid="14" name="Descripción Doc">
    <vt:lpwstr/>
  </property>
  <property fmtid="{D5CDD505-2E9C-101B-9397-08002B2CF9AE}" pid="15" name="TaxCatchAll">
    <vt:lpwstr>67;#;#32;#</vt:lpwstr>
  </property>
  <property fmtid="{D5CDD505-2E9C-101B-9397-08002B2CF9AE}" pid="16" name="Vigencia doc">
    <vt:lpwstr/>
  </property>
  <property fmtid="{D5CDD505-2E9C-101B-9397-08002B2CF9AE}" pid="17" name="_dlc_DocId">
    <vt:lpwstr>SK56FQYSNTNA-12-2569</vt:lpwstr>
  </property>
  <property fmtid="{D5CDD505-2E9C-101B-9397-08002B2CF9AE}" pid="18" name="_dlc_DocIdUrl">
    <vt:lpwstr>http://intranet.minsalud.gov.co/Biblioteca/_layouts/15/DocIdRedir.aspx?ID=SK56FQYSNTNA-12-2569, SK56FQYSNTNA-12-2569</vt:lpwstr>
  </property>
  <property fmtid="{D5CDD505-2E9C-101B-9397-08002B2CF9AE}" pid="19" name="Fecha de Elaboración">
    <vt:lpwstr/>
  </property>
</Properties>
</file>