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0" r:id="rId2"/>
  </p:sldMasterIdLst>
  <p:notesMasterIdLst>
    <p:notesMasterId r:id="rId19"/>
  </p:notesMasterIdLst>
  <p:sldIdLst>
    <p:sldId id="292" r:id="rId3"/>
    <p:sldId id="293" r:id="rId4"/>
    <p:sldId id="294" r:id="rId5"/>
    <p:sldId id="283" r:id="rId6"/>
    <p:sldId id="258" r:id="rId7"/>
    <p:sldId id="279" r:id="rId8"/>
    <p:sldId id="288" r:id="rId9"/>
    <p:sldId id="289" r:id="rId10"/>
    <p:sldId id="277" r:id="rId11"/>
    <p:sldId id="260" r:id="rId12"/>
    <p:sldId id="274" r:id="rId13"/>
    <p:sldId id="261" r:id="rId14"/>
    <p:sldId id="262" r:id="rId15"/>
    <p:sldId id="259" r:id="rId16"/>
    <p:sldId id="284" r:id="rId17"/>
    <p:sldId id="285" r:id="rId1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680" y="-2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F5AF9A-6E7A-4545-B3EF-817A0B2D511E}" type="doc">
      <dgm:prSet loTypeId="urn:microsoft.com/office/officeart/2005/8/layout/arrow2" loCatId="process" qsTypeId="urn:microsoft.com/office/officeart/2005/8/quickstyle/simple1#1" qsCatId="simple" csTypeId="urn:microsoft.com/office/officeart/2005/8/colors/accent6_2" csCatId="accent6" phldr="1"/>
      <dgm:spPr/>
    </dgm:pt>
    <dgm:pt modelId="{EE9FD5E1-0460-4837-8B8D-4FDDF4AB6DE4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1,719 viviendas por entidad</a:t>
          </a:r>
          <a:endParaRPr lang="es-MX" b="1" dirty="0">
            <a:solidFill>
              <a:schemeClr val="tx1"/>
            </a:solidFill>
          </a:endParaRPr>
        </a:p>
      </dgm:t>
    </dgm:pt>
    <dgm:pt modelId="{03491DE4-0F62-45CE-8827-12578FCAE5E8}" type="parTrans" cxnId="{407A01B0-CF1B-4618-8A8F-9992AC1BE96F}">
      <dgm:prSet/>
      <dgm:spPr/>
      <dgm:t>
        <a:bodyPr/>
        <a:lstStyle/>
        <a:p>
          <a:endParaRPr lang="es-MX"/>
        </a:p>
      </dgm:t>
    </dgm:pt>
    <dgm:pt modelId="{BDD64DED-49BF-4D23-A84C-40B0CD7408FA}" type="sibTrans" cxnId="{407A01B0-CF1B-4618-8A8F-9992AC1BE96F}">
      <dgm:prSet/>
      <dgm:spPr/>
      <dgm:t>
        <a:bodyPr/>
        <a:lstStyle/>
        <a:p>
          <a:endParaRPr lang="es-MX"/>
        </a:p>
      </dgm:t>
    </dgm:pt>
    <dgm:pt modelId="{DA21A33B-7C3C-4645-9764-B9E65EA7DFAF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55,008 para todo el país</a:t>
          </a:r>
          <a:endParaRPr lang="es-MX" b="1" dirty="0">
            <a:solidFill>
              <a:schemeClr val="tx1"/>
            </a:solidFill>
          </a:endParaRPr>
        </a:p>
      </dgm:t>
    </dgm:pt>
    <dgm:pt modelId="{68269B08-5EE6-417E-B784-BCCE23F00E6B}" type="parTrans" cxnId="{88A63714-61F5-440C-8890-A7CD3A86FD29}">
      <dgm:prSet/>
      <dgm:spPr/>
      <dgm:t>
        <a:bodyPr/>
        <a:lstStyle/>
        <a:p>
          <a:endParaRPr lang="es-MX"/>
        </a:p>
      </dgm:t>
    </dgm:pt>
    <dgm:pt modelId="{23392473-FAA2-49BB-BA0F-E710DD1AE097}" type="sibTrans" cxnId="{88A63714-61F5-440C-8890-A7CD3A86FD29}">
      <dgm:prSet/>
      <dgm:spPr/>
      <dgm:t>
        <a:bodyPr/>
        <a:lstStyle/>
        <a:p>
          <a:endParaRPr lang="es-MX"/>
        </a:p>
      </dgm:t>
    </dgm:pt>
    <dgm:pt modelId="{DBAB4845-C6F8-4BE3-A6DA-2DD1C8D59D4E}">
      <dgm:prSet phldrT="[Texto]"/>
      <dgm:spPr/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Distribución rural/urbano</a:t>
          </a:r>
          <a:endParaRPr lang="es-MX" b="1" dirty="0">
            <a:solidFill>
              <a:schemeClr val="tx1"/>
            </a:solidFill>
          </a:endParaRPr>
        </a:p>
      </dgm:t>
    </dgm:pt>
    <dgm:pt modelId="{C17DD602-13E3-4F3B-B102-25F324BC33A9}" type="parTrans" cxnId="{8E2BC171-E46C-45EA-B047-8D63A10D5AD5}">
      <dgm:prSet/>
      <dgm:spPr/>
      <dgm:t>
        <a:bodyPr/>
        <a:lstStyle/>
        <a:p>
          <a:endParaRPr lang="es-MX"/>
        </a:p>
      </dgm:t>
    </dgm:pt>
    <dgm:pt modelId="{8B25E9D6-E594-4AED-A7F7-2DDFEC39900A}" type="sibTrans" cxnId="{8E2BC171-E46C-45EA-B047-8D63A10D5AD5}">
      <dgm:prSet/>
      <dgm:spPr/>
      <dgm:t>
        <a:bodyPr/>
        <a:lstStyle/>
        <a:p>
          <a:endParaRPr lang="es-MX"/>
        </a:p>
      </dgm:t>
    </dgm:pt>
    <dgm:pt modelId="{C2BC6C88-E865-4A3D-AE9C-5E09D4F4249F}" type="pres">
      <dgm:prSet presAssocID="{91F5AF9A-6E7A-4545-B3EF-817A0B2D511E}" presName="arrowDiagram" presStyleCnt="0">
        <dgm:presLayoutVars>
          <dgm:chMax val="5"/>
          <dgm:dir/>
          <dgm:resizeHandles val="exact"/>
        </dgm:presLayoutVars>
      </dgm:prSet>
      <dgm:spPr/>
    </dgm:pt>
    <dgm:pt modelId="{92E148DD-A450-45CB-8BDF-F5D6CD23A973}" type="pres">
      <dgm:prSet presAssocID="{91F5AF9A-6E7A-4545-B3EF-817A0B2D511E}" presName="arrow" presStyleLbl="bgShp" presStyleIdx="0" presStyleCnt="1"/>
      <dgm:spPr/>
    </dgm:pt>
    <dgm:pt modelId="{8DBC9352-C899-4515-8112-BB0F067E0D8F}" type="pres">
      <dgm:prSet presAssocID="{91F5AF9A-6E7A-4545-B3EF-817A0B2D511E}" presName="arrowDiagram3" presStyleCnt="0"/>
      <dgm:spPr/>
    </dgm:pt>
    <dgm:pt modelId="{CBAF1199-B338-421F-8865-BC85E1A6BE64}" type="pres">
      <dgm:prSet presAssocID="{EE9FD5E1-0460-4837-8B8D-4FDDF4AB6DE4}" presName="bullet3a" presStyleLbl="node1" presStyleIdx="0" presStyleCnt="3"/>
      <dgm:spPr/>
    </dgm:pt>
    <dgm:pt modelId="{5225D41E-0016-462F-AC0B-3A0D40CF86C3}" type="pres">
      <dgm:prSet presAssocID="{EE9FD5E1-0460-4837-8B8D-4FDDF4AB6DE4}" presName="textBox3a" presStyleLbl="revTx" presStyleIdx="0" presStyleCnt="3" custLinFactNeighborY="-3554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701596-C56F-42BF-B8BB-5184ACD42B53}" type="pres">
      <dgm:prSet presAssocID="{DA21A33B-7C3C-4645-9764-B9E65EA7DFAF}" presName="bullet3b" presStyleLbl="node1" presStyleIdx="1" presStyleCnt="3"/>
      <dgm:spPr/>
    </dgm:pt>
    <dgm:pt modelId="{BEB457B0-0A28-4331-BDC4-171CE2FA52A0}" type="pres">
      <dgm:prSet presAssocID="{DA21A33B-7C3C-4645-9764-B9E65EA7DFAF}" presName="textBox3b" presStyleLbl="revTx" presStyleIdx="1" presStyleCnt="3" custLinFactNeighborY="-2124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A09EDBE-B000-4B8D-BD2F-EE42C8E2E408}" type="pres">
      <dgm:prSet presAssocID="{DBAB4845-C6F8-4BE3-A6DA-2DD1C8D59D4E}" presName="bullet3c" presStyleLbl="node1" presStyleIdx="2" presStyleCnt="3"/>
      <dgm:spPr/>
    </dgm:pt>
    <dgm:pt modelId="{75F12BC9-F520-4E07-A862-48F9E196EF9F}" type="pres">
      <dgm:prSet presAssocID="{DBAB4845-C6F8-4BE3-A6DA-2DD1C8D59D4E}" presName="textBox3c" presStyleLbl="revTx" presStyleIdx="2" presStyleCnt="3" custLinFactNeighborX="1685" custLinFactNeighborY="-1550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F808363-D157-445D-94B5-BB1EC2DD6C69}" type="presOf" srcId="{DBAB4845-C6F8-4BE3-A6DA-2DD1C8D59D4E}" destId="{75F12BC9-F520-4E07-A862-48F9E196EF9F}" srcOrd="0" destOrd="0" presId="urn:microsoft.com/office/officeart/2005/8/layout/arrow2"/>
    <dgm:cxn modelId="{88A63714-61F5-440C-8890-A7CD3A86FD29}" srcId="{91F5AF9A-6E7A-4545-B3EF-817A0B2D511E}" destId="{DA21A33B-7C3C-4645-9764-B9E65EA7DFAF}" srcOrd="1" destOrd="0" parTransId="{68269B08-5EE6-417E-B784-BCCE23F00E6B}" sibTransId="{23392473-FAA2-49BB-BA0F-E710DD1AE097}"/>
    <dgm:cxn modelId="{28EC9EF2-0125-41F3-9922-E4C3566868D7}" type="presOf" srcId="{DA21A33B-7C3C-4645-9764-B9E65EA7DFAF}" destId="{BEB457B0-0A28-4331-BDC4-171CE2FA52A0}" srcOrd="0" destOrd="0" presId="urn:microsoft.com/office/officeart/2005/8/layout/arrow2"/>
    <dgm:cxn modelId="{407A01B0-CF1B-4618-8A8F-9992AC1BE96F}" srcId="{91F5AF9A-6E7A-4545-B3EF-817A0B2D511E}" destId="{EE9FD5E1-0460-4837-8B8D-4FDDF4AB6DE4}" srcOrd="0" destOrd="0" parTransId="{03491DE4-0F62-45CE-8827-12578FCAE5E8}" sibTransId="{BDD64DED-49BF-4D23-A84C-40B0CD7408FA}"/>
    <dgm:cxn modelId="{8E2BC171-E46C-45EA-B047-8D63A10D5AD5}" srcId="{91F5AF9A-6E7A-4545-B3EF-817A0B2D511E}" destId="{DBAB4845-C6F8-4BE3-A6DA-2DD1C8D59D4E}" srcOrd="2" destOrd="0" parTransId="{C17DD602-13E3-4F3B-B102-25F324BC33A9}" sibTransId="{8B25E9D6-E594-4AED-A7F7-2DDFEC39900A}"/>
    <dgm:cxn modelId="{F5598539-D730-47A0-97F6-CB56ADC8AD9F}" type="presOf" srcId="{91F5AF9A-6E7A-4545-B3EF-817A0B2D511E}" destId="{C2BC6C88-E865-4A3D-AE9C-5E09D4F4249F}" srcOrd="0" destOrd="0" presId="urn:microsoft.com/office/officeart/2005/8/layout/arrow2"/>
    <dgm:cxn modelId="{F141BE9B-AC27-470B-9A5F-7F836FF317D5}" type="presOf" srcId="{EE9FD5E1-0460-4837-8B8D-4FDDF4AB6DE4}" destId="{5225D41E-0016-462F-AC0B-3A0D40CF86C3}" srcOrd="0" destOrd="0" presId="urn:microsoft.com/office/officeart/2005/8/layout/arrow2"/>
    <dgm:cxn modelId="{855A4DEE-C0D0-4F3D-9F9D-76F0A71AF278}" type="presParOf" srcId="{C2BC6C88-E865-4A3D-AE9C-5E09D4F4249F}" destId="{92E148DD-A450-45CB-8BDF-F5D6CD23A973}" srcOrd="0" destOrd="0" presId="urn:microsoft.com/office/officeart/2005/8/layout/arrow2"/>
    <dgm:cxn modelId="{67FF2BA4-8D3E-4E0E-BE8A-09F69C18871A}" type="presParOf" srcId="{C2BC6C88-E865-4A3D-AE9C-5E09D4F4249F}" destId="{8DBC9352-C899-4515-8112-BB0F067E0D8F}" srcOrd="1" destOrd="0" presId="urn:microsoft.com/office/officeart/2005/8/layout/arrow2"/>
    <dgm:cxn modelId="{58D1B654-F199-4C16-ACFE-DDA58F7C1FD1}" type="presParOf" srcId="{8DBC9352-C899-4515-8112-BB0F067E0D8F}" destId="{CBAF1199-B338-421F-8865-BC85E1A6BE64}" srcOrd="0" destOrd="0" presId="urn:microsoft.com/office/officeart/2005/8/layout/arrow2"/>
    <dgm:cxn modelId="{CC1D45A4-664D-454C-856E-FC8D5C28CA1D}" type="presParOf" srcId="{8DBC9352-C899-4515-8112-BB0F067E0D8F}" destId="{5225D41E-0016-462F-AC0B-3A0D40CF86C3}" srcOrd="1" destOrd="0" presId="urn:microsoft.com/office/officeart/2005/8/layout/arrow2"/>
    <dgm:cxn modelId="{DD2FC486-DEB6-4EB4-9421-BC98BB5174EB}" type="presParOf" srcId="{8DBC9352-C899-4515-8112-BB0F067E0D8F}" destId="{41701596-C56F-42BF-B8BB-5184ACD42B53}" srcOrd="2" destOrd="0" presId="urn:microsoft.com/office/officeart/2005/8/layout/arrow2"/>
    <dgm:cxn modelId="{10ED78C3-505F-4FFC-9991-AC72BC8EA634}" type="presParOf" srcId="{8DBC9352-C899-4515-8112-BB0F067E0D8F}" destId="{BEB457B0-0A28-4331-BDC4-171CE2FA52A0}" srcOrd="3" destOrd="0" presId="urn:microsoft.com/office/officeart/2005/8/layout/arrow2"/>
    <dgm:cxn modelId="{A3858133-7A7B-402F-951E-5F09B288F6EC}" type="presParOf" srcId="{8DBC9352-C899-4515-8112-BB0F067E0D8F}" destId="{CA09EDBE-B000-4B8D-BD2F-EE42C8E2E408}" srcOrd="4" destOrd="0" presId="urn:microsoft.com/office/officeart/2005/8/layout/arrow2"/>
    <dgm:cxn modelId="{E1748BAD-BA4F-42EB-82B9-0FC404D56F14}" type="presParOf" srcId="{8DBC9352-C899-4515-8112-BB0F067E0D8F}" destId="{75F12BC9-F520-4E07-A862-48F9E196EF9F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E148DD-A450-45CB-8BDF-F5D6CD23A973}">
      <dsp:nvSpPr>
        <dsp:cNvPr id="0" name=""/>
        <dsp:cNvSpPr/>
      </dsp:nvSpPr>
      <dsp:spPr>
        <a:xfrm>
          <a:off x="437219" y="0"/>
          <a:ext cx="7488832" cy="468052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AF1199-B338-421F-8865-BC85E1A6BE64}">
      <dsp:nvSpPr>
        <dsp:cNvPr id="0" name=""/>
        <dsp:cNvSpPr/>
      </dsp:nvSpPr>
      <dsp:spPr>
        <a:xfrm>
          <a:off x="1388301" y="3230494"/>
          <a:ext cx="194709" cy="19470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25D41E-0016-462F-AC0B-3A0D40CF86C3}">
      <dsp:nvSpPr>
        <dsp:cNvPr id="0" name=""/>
        <dsp:cNvSpPr/>
      </dsp:nvSpPr>
      <dsp:spPr>
        <a:xfrm>
          <a:off x="1485656" y="2847056"/>
          <a:ext cx="1744897" cy="13526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173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1,719 viviendas por entidad</a:t>
          </a:r>
          <a:endParaRPr lang="es-MX" sz="2400" b="1" kern="1200" dirty="0">
            <a:solidFill>
              <a:schemeClr val="tx1"/>
            </a:solidFill>
          </a:endParaRPr>
        </a:p>
      </dsp:txBody>
      <dsp:txXfrm>
        <a:off x="1485656" y="2847056"/>
        <a:ext cx="1744897" cy="1352670"/>
      </dsp:txXfrm>
    </dsp:sp>
    <dsp:sp modelId="{41701596-C56F-42BF-B8BB-5184ACD42B53}">
      <dsp:nvSpPr>
        <dsp:cNvPr id="0" name=""/>
        <dsp:cNvSpPr/>
      </dsp:nvSpPr>
      <dsp:spPr>
        <a:xfrm>
          <a:off x="3106988" y="1958329"/>
          <a:ext cx="351975" cy="35197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B457B0-0A28-4331-BDC4-171CE2FA52A0}">
      <dsp:nvSpPr>
        <dsp:cNvPr id="0" name=""/>
        <dsp:cNvSpPr/>
      </dsp:nvSpPr>
      <dsp:spPr>
        <a:xfrm>
          <a:off x="3282976" y="1593376"/>
          <a:ext cx="1797319" cy="2546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504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55,008 para todo el país</a:t>
          </a:r>
          <a:endParaRPr lang="es-MX" sz="2400" b="1" kern="1200" dirty="0">
            <a:solidFill>
              <a:schemeClr val="tx1"/>
            </a:solidFill>
          </a:endParaRPr>
        </a:p>
      </dsp:txBody>
      <dsp:txXfrm>
        <a:off x="3282976" y="1593376"/>
        <a:ext cx="1797319" cy="2546202"/>
      </dsp:txXfrm>
    </dsp:sp>
    <dsp:sp modelId="{CA09EDBE-B000-4B8D-BD2F-EE42C8E2E408}">
      <dsp:nvSpPr>
        <dsp:cNvPr id="0" name=""/>
        <dsp:cNvSpPr/>
      </dsp:nvSpPr>
      <dsp:spPr>
        <a:xfrm>
          <a:off x="5173906" y="1184171"/>
          <a:ext cx="486774" cy="48677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F12BC9-F520-4E07-A862-48F9E196EF9F}">
      <dsp:nvSpPr>
        <dsp:cNvPr id="0" name=""/>
        <dsp:cNvSpPr/>
      </dsp:nvSpPr>
      <dsp:spPr>
        <a:xfrm>
          <a:off x="5447578" y="923186"/>
          <a:ext cx="1797319" cy="3252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7931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tx1"/>
              </a:solidFill>
            </a:rPr>
            <a:t>Distribución rural/urbano</a:t>
          </a:r>
          <a:endParaRPr lang="es-MX" sz="2400" b="1" kern="1200" dirty="0">
            <a:solidFill>
              <a:schemeClr val="tx1"/>
            </a:solidFill>
          </a:endParaRPr>
        </a:p>
      </dsp:txBody>
      <dsp:txXfrm>
        <a:off x="5447578" y="923186"/>
        <a:ext cx="1797319" cy="32529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47C76-29AB-47F3-8924-BAC8F631D981}" type="datetimeFigureOut">
              <a:rPr lang="es-MX" smtClean="0"/>
              <a:pPr/>
              <a:t>16/06/14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39B08-5ADE-40CE-81E0-5D39C660B837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6087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99C51D-9B35-40EF-A113-DD492EED79E0}" type="slidenum">
              <a:rPr lang="es-MX" smtClean="0"/>
              <a:pPr>
                <a:defRPr/>
              </a:pPr>
              <a:t>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735501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D75419-BC54-4D14-9887-403151B5E71F}" type="slidenum">
              <a:rPr lang="es-MX" smtClean="0"/>
              <a:pPr>
                <a:defRPr/>
              </a:pPr>
              <a:t>13</a:t>
            </a:fld>
            <a:endParaRPr 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1451B-1C4E-4A71-9B11-2C746E29C942}" type="slidenum">
              <a:rPr lang="es-MX" smtClean="0"/>
              <a:pPr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377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99C51D-9B35-40EF-A113-DD492EED79E0}" type="slidenum">
              <a:rPr lang="es-MX" smtClean="0"/>
              <a:pPr>
                <a:defRPr/>
              </a:pPr>
              <a:t>15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735501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99C51D-9B35-40EF-A113-DD492EED79E0}" type="slidenum">
              <a:rPr lang="es-MX" smtClean="0"/>
              <a:pPr>
                <a:defRPr/>
              </a:pPr>
              <a:t>16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73550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52BF4-5978-4D20-970E-F3A591CFC117}" type="slidenum">
              <a:rPr lang="es-MX" smtClean="0"/>
              <a:pPr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8123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DAAD5-0EF5-4DE1-BB8D-B8754C851B1B}" type="slidenum">
              <a:rPr lang="es-MX" smtClean="0"/>
              <a:pPr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9337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39B08-5ADE-40CE-81E0-5D39C660B837}" type="slidenum">
              <a:rPr lang="es-MX" smtClean="0"/>
              <a:pPr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4763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39B08-5ADE-40CE-81E0-5D39C660B837}" type="slidenum">
              <a:rPr lang="es-MX" smtClean="0"/>
              <a:pPr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2824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58171-5DBE-421D-80A4-FBB04CC1F72E}" type="slidenum">
              <a:rPr lang="es-MX" smtClean="0"/>
              <a:pPr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60785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1451B-1C4E-4A71-9B11-2C746E29C942}" type="slidenum">
              <a:rPr lang="es-MX" smtClean="0"/>
              <a:pPr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58492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D506A-8333-4DEA-B03E-6E09DEA41C43}" type="slidenum">
              <a:rPr lang="es-MX" smtClean="0"/>
              <a:pPr/>
              <a:t>11</a:t>
            </a:fld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1451B-1C4E-4A71-9B11-2C746E29C942}" type="slidenum">
              <a:rPr lang="es-MX" smtClean="0"/>
              <a:pPr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8948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5344A-CFA4-401D-8BF6-8E90FB7B7BB7}" type="datetimeFigureOut">
              <a:rPr lang="es-MX" smtClean="0"/>
              <a:pPr/>
              <a:t>16/06/14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A4C05-90CD-4443-81A8-79085789D41D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8754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5344A-CFA4-401D-8BF6-8E90FB7B7BB7}" type="datetimeFigureOut">
              <a:rPr lang="es-MX" smtClean="0"/>
              <a:pPr/>
              <a:t>16/06/14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A4C05-90CD-4443-81A8-79085789D41D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7961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5344A-CFA4-401D-8BF6-8E90FB7B7BB7}" type="datetimeFigureOut">
              <a:rPr lang="es-MX" smtClean="0"/>
              <a:pPr/>
              <a:t>16/06/14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A4C05-90CD-4443-81A8-79085789D41D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4044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421B72-B30D-46C0-A8F0-2CC16CB346AB}" type="datetimeFigureOut">
              <a:rPr lang="es-MX" smtClean="0">
                <a:solidFill>
                  <a:prstClr val="black"/>
                </a:solidFill>
              </a:rPr>
              <a:pPr/>
              <a:t>16/06/14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E1FC11-0282-4608-92F7-82EF3D502EAF}" type="slidenum">
              <a:rPr lang="es-MX" smtClean="0">
                <a:solidFill>
                  <a:prstClr val="black"/>
                </a:solidFill>
              </a:rPr>
              <a:pPr/>
              <a:t>‹Nr.›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68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421B72-B30D-46C0-A8F0-2CC16CB346AB}" type="datetimeFigureOut">
              <a:rPr lang="es-MX" smtClean="0">
                <a:solidFill>
                  <a:prstClr val="black"/>
                </a:solidFill>
              </a:rPr>
              <a:pPr/>
              <a:t>16/06/14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E1FC11-0282-4608-92F7-82EF3D502EAF}" type="slidenum">
              <a:rPr lang="es-MX" smtClean="0">
                <a:solidFill>
                  <a:prstClr val="black"/>
                </a:solidFill>
              </a:rPr>
              <a:pPr/>
              <a:t>‹Nr.›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991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421B72-B30D-46C0-A8F0-2CC16CB346AB}" type="datetimeFigureOut">
              <a:rPr lang="es-MX" smtClean="0">
                <a:solidFill>
                  <a:prstClr val="black"/>
                </a:solidFill>
              </a:rPr>
              <a:pPr/>
              <a:t>16/06/14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E1FC11-0282-4608-92F7-82EF3D502EAF}" type="slidenum">
              <a:rPr lang="es-MX" smtClean="0">
                <a:solidFill>
                  <a:prstClr val="black"/>
                </a:solidFill>
              </a:rPr>
              <a:pPr/>
              <a:t>‹Nr.›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901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421B72-B30D-46C0-A8F0-2CC16CB346AB}" type="datetimeFigureOut">
              <a:rPr lang="es-MX" smtClean="0">
                <a:solidFill>
                  <a:prstClr val="black"/>
                </a:solidFill>
              </a:rPr>
              <a:pPr/>
              <a:t>16/06/14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E1FC11-0282-4608-92F7-82EF3D502EAF}" type="slidenum">
              <a:rPr lang="es-MX" smtClean="0">
                <a:solidFill>
                  <a:prstClr val="black"/>
                </a:solidFill>
              </a:rPr>
              <a:pPr/>
              <a:t>‹Nr.›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192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421B72-B30D-46C0-A8F0-2CC16CB346AB}" type="datetimeFigureOut">
              <a:rPr lang="es-MX" smtClean="0">
                <a:solidFill>
                  <a:prstClr val="black"/>
                </a:solidFill>
              </a:rPr>
              <a:pPr/>
              <a:t>16/06/14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E1FC11-0282-4608-92F7-82EF3D502EAF}" type="slidenum">
              <a:rPr lang="es-MX" smtClean="0">
                <a:solidFill>
                  <a:prstClr val="black"/>
                </a:solidFill>
              </a:rPr>
              <a:pPr/>
              <a:t>‹Nr.›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3190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421B72-B30D-46C0-A8F0-2CC16CB346AB}" type="datetimeFigureOut">
              <a:rPr lang="es-MX" smtClean="0">
                <a:solidFill>
                  <a:prstClr val="black"/>
                </a:solidFill>
              </a:rPr>
              <a:pPr/>
              <a:t>16/06/14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E1FC11-0282-4608-92F7-82EF3D502EAF}" type="slidenum">
              <a:rPr lang="es-MX" smtClean="0">
                <a:solidFill>
                  <a:prstClr val="black"/>
                </a:solidFill>
              </a:rPr>
              <a:pPr/>
              <a:t>‹Nr.›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3183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421B72-B30D-46C0-A8F0-2CC16CB346AB}" type="datetimeFigureOut">
              <a:rPr lang="es-MX" smtClean="0">
                <a:solidFill>
                  <a:prstClr val="black"/>
                </a:solidFill>
              </a:rPr>
              <a:pPr/>
              <a:t>16/06/14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E1FC11-0282-4608-92F7-82EF3D502EAF}" type="slidenum">
              <a:rPr lang="es-MX" smtClean="0">
                <a:solidFill>
                  <a:prstClr val="black"/>
                </a:solidFill>
              </a:rPr>
              <a:pPr/>
              <a:t>‹Nr.›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2705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421B72-B30D-46C0-A8F0-2CC16CB346AB}" type="datetimeFigureOut">
              <a:rPr lang="es-MX" smtClean="0">
                <a:solidFill>
                  <a:prstClr val="black"/>
                </a:solidFill>
              </a:rPr>
              <a:pPr/>
              <a:t>16/06/14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E1FC11-0282-4608-92F7-82EF3D502EAF}" type="slidenum">
              <a:rPr lang="es-MX" smtClean="0">
                <a:solidFill>
                  <a:prstClr val="black"/>
                </a:solidFill>
              </a:rPr>
              <a:pPr/>
              <a:t>‹Nr.›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55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5344A-CFA4-401D-8BF6-8E90FB7B7BB7}" type="datetimeFigureOut">
              <a:rPr lang="es-MX" smtClean="0"/>
              <a:pPr/>
              <a:t>16/06/14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A4C05-90CD-4443-81A8-79085789D41D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0082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421B72-B30D-46C0-A8F0-2CC16CB346AB}" type="datetimeFigureOut">
              <a:rPr lang="es-MX" smtClean="0">
                <a:solidFill>
                  <a:prstClr val="black"/>
                </a:solidFill>
              </a:rPr>
              <a:pPr/>
              <a:t>16/06/14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E1FC11-0282-4608-92F7-82EF3D502EAF}" type="slidenum">
              <a:rPr lang="es-MX" smtClean="0">
                <a:solidFill>
                  <a:prstClr val="black"/>
                </a:solidFill>
              </a:rPr>
              <a:pPr/>
              <a:t>‹Nr.›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7892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421B72-B30D-46C0-A8F0-2CC16CB346AB}" type="datetimeFigureOut">
              <a:rPr lang="es-MX" smtClean="0">
                <a:solidFill>
                  <a:prstClr val="black"/>
                </a:solidFill>
              </a:rPr>
              <a:pPr/>
              <a:t>16/06/14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E1FC11-0282-4608-92F7-82EF3D502EAF}" type="slidenum">
              <a:rPr lang="es-MX" smtClean="0">
                <a:solidFill>
                  <a:prstClr val="black"/>
                </a:solidFill>
              </a:rPr>
              <a:pPr/>
              <a:t>‹Nr.›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0753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421B72-B30D-46C0-A8F0-2CC16CB346AB}" type="datetimeFigureOut">
              <a:rPr lang="es-MX" smtClean="0">
                <a:solidFill>
                  <a:prstClr val="black"/>
                </a:solidFill>
              </a:rPr>
              <a:pPr/>
              <a:t>16/06/14</a:t>
            </a:fld>
            <a:endParaRPr lang="es-MX">
              <a:solidFill>
                <a:prstClr val="black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MX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E1FC11-0282-4608-92F7-82EF3D502EAF}" type="slidenum">
              <a:rPr lang="es-MX" smtClean="0">
                <a:solidFill>
                  <a:prstClr val="black"/>
                </a:solidFill>
              </a:rPr>
              <a:pPr/>
              <a:t>‹Nr.›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052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5344A-CFA4-401D-8BF6-8E90FB7B7BB7}" type="datetimeFigureOut">
              <a:rPr lang="es-MX" smtClean="0"/>
              <a:pPr/>
              <a:t>16/06/14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A4C05-90CD-4443-81A8-79085789D41D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4052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5344A-CFA4-401D-8BF6-8E90FB7B7BB7}" type="datetimeFigureOut">
              <a:rPr lang="es-MX" smtClean="0"/>
              <a:pPr/>
              <a:t>16/06/14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A4C05-90CD-4443-81A8-79085789D41D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3767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5344A-CFA4-401D-8BF6-8E90FB7B7BB7}" type="datetimeFigureOut">
              <a:rPr lang="es-MX" smtClean="0"/>
              <a:pPr/>
              <a:t>16/06/14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A4C05-90CD-4443-81A8-79085789D41D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4224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5344A-CFA4-401D-8BF6-8E90FB7B7BB7}" type="datetimeFigureOut">
              <a:rPr lang="es-MX" smtClean="0"/>
              <a:pPr/>
              <a:t>16/06/14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A4C05-90CD-4443-81A8-79085789D41D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984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5344A-CFA4-401D-8BF6-8E90FB7B7BB7}" type="datetimeFigureOut">
              <a:rPr lang="es-MX" smtClean="0"/>
              <a:pPr/>
              <a:t>16/06/14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A4C05-90CD-4443-81A8-79085789D41D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6514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5344A-CFA4-401D-8BF6-8E90FB7B7BB7}" type="datetimeFigureOut">
              <a:rPr lang="es-MX" smtClean="0"/>
              <a:pPr/>
              <a:t>16/06/14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A4C05-90CD-4443-81A8-79085789D41D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4647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5344A-CFA4-401D-8BF6-8E90FB7B7BB7}" type="datetimeFigureOut">
              <a:rPr lang="es-MX" smtClean="0"/>
              <a:pPr/>
              <a:t>16/06/14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A4C05-90CD-4443-81A8-79085789D41D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5766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5344A-CFA4-401D-8BF6-8E90FB7B7BB7}" type="datetimeFigureOut">
              <a:rPr lang="es-MX" smtClean="0"/>
              <a:pPr/>
              <a:t>16/06/14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A4C05-90CD-4443-81A8-79085789D41D}" type="slidenum">
              <a:rPr lang="es-MX" smtClean="0"/>
              <a:pPr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0327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00">
              <a:schemeClr val="bg1"/>
            </a:gs>
            <a:gs pos="0">
              <a:schemeClr val="bg1"/>
            </a:gs>
            <a:gs pos="93000">
              <a:schemeClr val="bg1"/>
            </a:gs>
            <a:gs pos="77000">
              <a:srgbClr val="BFC8CF"/>
            </a:gs>
            <a:gs pos="42000">
              <a:srgbClr val="C8D0D6"/>
            </a:gs>
            <a:gs pos="100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68" y="5663432"/>
            <a:ext cx="7927464" cy="1087194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42" y="116632"/>
            <a:ext cx="8646800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71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9" Type="http://schemas.openxmlformats.org/officeDocument/2006/relationships/image" Target="../media/image12.png"/><Relationship Id="rId10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microsoft.com/office/2007/relationships/hdphoto" Target="../media/hdphoto1.wdp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2448272"/>
          </a:xfrm>
        </p:spPr>
        <p:txBody>
          <a:bodyPr>
            <a:noAutofit/>
          </a:bodyPr>
          <a:lstStyle/>
          <a:p>
            <a:r>
              <a:rPr lang="es-ES" sz="2800" dirty="0" smtClean="0"/>
              <a:t>Reuni</a:t>
            </a:r>
            <a:r>
              <a:rPr lang="es-ES" sz="2800" dirty="0" smtClean="0"/>
              <a:t>ón Mesoamericana</a:t>
            </a: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i="1" dirty="0" smtClean="0"/>
              <a:t>La evidencia cient</a:t>
            </a:r>
            <a:r>
              <a:rPr lang="es-ES" sz="2800" i="1" dirty="0" smtClean="0"/>
              <a:t>ífica como base para la creación de políticas públicas de atención a la personas adultas mayores</a:t>
            </a:r>
            <a:endParaRPr lang="es-ES" sz="2800" i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03648" y="3717032"/>
            <a:ext cx="6400800" cy="2664296"/>
          </a:xfrm>
        </p:spPr>
        <p:txBody>
          <a:bodyPr>
            <a:noAutofit/>
          </a:bodyPr>
          <a:lstStyle/>
          <a:p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INSTITUTO NACIONAL DE GERIATR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ÍA</a:t>
            </a: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ES" dirty="0" smtClean="0"/>
              <a:t>Dr. Luis Miguel Guti</a:t>
            </a:r>
            <a:r>
              <a:rPr lang="es-ES" dirty="0" smtClean="0"/>
              <a:t>érrez Robledo</a:t>
            </a:r>
          </a:p>
          <a:p>
            <a:r>
              <a:rPr lang="es-ES" dirty="0" smtClean="0"/>
              <a:t>Mtra. Elizabeth Caro Lopez</a:t>
            </a:r>
            <a:endParaRPr lang="es-ES" dirty="0" smtClean="0"/>
          </a:p>
          <a:p>
            <a:pPr algn="r"/>
            <a:r>
              <a:rPr lang="es-ES" sz="2400" dirty="0" smtClean="0"/>
              <a:t>17 de junio, 2014</a:t>
            </a:r>
            <a:endParaRPr lang="es-ES" sz="2400" dirty="0"/>
          </a:p>
        </p:txBody>
      </p:sp>
      <p:pic>
        <p:nvPicPr>
          <p:cNvPr id="4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9" y="46690"/>
            <a:ext cx="3180417" cy="115006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2482" y="116632"/>
            <a:ext cx="2766022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8653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376092"/>
                </a:solidFill>
              </a:rPr>
              <a:t>Metodología </a:t>
            </a:r>
            <a:endParaRPr lang="es-MX" b="1" dirty="0">
              <a:solidFill>
                <a:srgbClr val="37609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Autofit/>
          </a:bodyPr>
          <a:lstStyle/>
          <a:p>
            <a:r>
              <a:rPr lang="es-MX" sz="3000" dirty="0" smtClean="0"/>
              <a:t>Inicio: diciembre de 2012</a:t>
            </a:r>
          </a:p>
          <a:p>
            <a:r>
              <a:rPr lang="es-MX" sz="3000" dirty="0" smtClean="0"/>
              <a:t>Definición de la estructura del foro</a:t>
            </a:r>
          </a:p>
          <a:p>
            <a:r>
              <a:rPr lang="es-MX" sz="3000" dirty="0" smtClean="0"/>
              <a:t>Creación de grupos de trabajo</a:t>
            </a:r>
          </a:p>
          <a:p>
            <a:r>
              <a:rPr lang="es-MX" sz="3000" dirty="0" smtClean="0"/>
              <a:t>Discusión quincenal de los hallazgos </a:t>
            </a:r>
          </a:p>
          <a:p>
            <a:r>
              <a:rPr lang="es-MX" sz="3000" dirty="0" smtClean="0"/>
              <a:t>Preparación de fichas temáticas</a:t>
            </a:r>
          </a:p>
          <a:p>
            <a:r>
              <a:rPr lang="es-MX" sz="3000" dirty="0" smtClean="0"/>
              <a:t>Selección de datos para las presentaciones</a:t>
            </a:r>
          </a:p>
          <a:p>
            <a:r>
              <a:rPr lang="es-MX" sz="3000" dirty="0" smtClean="0"/>
              <a:t>Envío de las presentaciones a los comentaristas</a:t>
            </a:r>
          </a:p>
          <a:p>
            <a:r>
              <a:rPr lang="es-MX" sz="3000" dirty="0" smtClean="0"/>
              <a:t>Síntesis y primera </a:t>
            </a:r>
            <a:r>
              <a:rPr lang="es-MX" sz="3000" dirty="0"/>
              <a:t>propuesta de </a:t>
            </a:r>
            <a:r>
              <a:rPr lang="es-MX" sz="3000" dirty="0" smtClean="0"/>
              <a:t>recomendaciones</a:t>
            </a:r>
          </a:p>
          <a:p>
            <a:r>
              <a:rPr lang="es-MX" sz="3000" dirty="0" smtClean="0"/>
              <a:t>Discusión y consenso de las recomendaciones</a:t>
            </a:r>
            <a:endParaRPr lang="es-MX" sz="3000" dirty="0"/>
          </a:p>
          <a:p>
            <a:endParaRPr lang="es-MX" sz="3000" dirty="0"/>
          </a:p>
        </p:txBody>
      </p:sp>
    </p:spTree>
    <p:extLst>
      <p:ext uri="{BB962C8B-B14F-4D97-AF65-F5344CB8AC3E}">
        <p14:creationId xmlns:p14="http://schemas.microsoft.com/office/powerpoint/2010/main" val="4003560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isósceles"/>
          <p:cNvSpPr/>
          <p:nvPr/>
        </p:nvSpPr>
        <p:spPr>
          <a:xfrm>
            <a:off x="683568" y="1484784"/>
            <a:ext cx="8352928" cy="1944216"/>
          </a:xfrm>
          <a:prstGeom prst="triangle">
            <a:avLst>
              <a:gd name="adj" fmla="val 0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2" name="1 Grupo"/>
          <p:cNvGrpSpPr/>
          <p:nvPr/>
        </p:nvGrpSpPr>
        <p:grpSpPr>
          <a:xfrm>
            <a:off x="-36512" y="44624"/>
            <a:ext cx="9180512" cy="6652612"/>
            <a:chOff x="-36512" y="44624"/>
            <a:chExt cx="9180512" cy="6652612"/>
          </a:xfrm>
        </p:grpSpPr>
        <p:sp>
          <p:nvSpPr>
            <p:cNvPr id="11" name="10 Proceso"/>
            <p:cNvSpPr/>
            <p:nvPr/>
          </p:nvSpPr>
          <p:spPr>
            <a:xfrm>
              <a:off x="680068" y="1484784"/>
              <a:ext cx="8352928" cy="1944216"/>
            </a:xfrm>
            <a:prstGeom prst="flowChartProcess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" name="4 Flecha derecha"/>
            <p:cNvSpPr/>
            <p:nvPr/>
          </p:nvSpPr>
          <p:spPr>
            <a:xfrm>
              <a:off x="1115616" y="44624"/>
              <a:ext cx="7092788" cy="720080"/>
            </a:xfrm>
            <a:prstGeom prst="rightArrow">
              <a:avLst>
                <a:gd name="adj1" fmla="val 55205"/>
                <a:gd name="adj2" fmla="val 83828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5 Datos"/>
            <p:cNvSpPr/>
            <p:nvPr/>
          </p:nvSpPr>
          <p:spPr>
            <a:xfrm>
              <a:off x="107504" y="836712"/>
              <a:ext cx="1656184" cy="504056"/>
            </a:xfrm>
            <a:prstGeom prst="flowChartInputOutpu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" name="6 Datos"/>
            <p:cNvSpPr/>
            <p:nvPr/>
          </p:nvSpPr>
          <p:spPr>
            <a:xfrm>
              <a:off x="1925706" y="836712"/>
              <a:ext cx="1656184" cy="504056"/>
            </a:xfrm>
            <a:prstGeom prst="flowChartInputOutpu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8" name="7 Datos"/>
            <p:cNvSpPr/>
            <p:nvPr/>
          </p:nvSpPr>
          <p:spPr>
            <a:xfrm>
              <a:off x="3743908" y="836712"/>
              <a:ext cx="1656184" cy="504056"/>
            </a:xfrm>
            <a:prstGeom prst="flowChartInputOutpu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9" name="8 Datos"/>
            <p:cNvSpPr/>
            <p:nvPr/>
          </p:nvSpPr>
          <p:spPr>
            <a:xfrm>
              <a:off x="5562110" y="836712"/>
              <a:ext cx="1656184" cy="504056"/>
            </a:xfrm>
            <a:prstGeom prst="flowChartInputOutpu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9 Datos"/>
            <p:cNvSpPr/>
            <p:nvPr/>
          </p:nvSpPr>
          <p:spPr>
            <a:xfrm>
              <a:off x="7380312" y="836712"/>
              <a:ext cx="1656184" cy="504056"/>
            </a:xfrm>
            <a:prstGeom prst="flowChartInputOutpu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1185937" y="3573016"/>
              <a:ext cx="7202487" cy="1800200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4372" y="0"/>
                </a:cxn>
                <a:cxn ang="0">
                  <a:pos x="4537" y="476"/>
                </a:cxn>
                <a:cxn ang="0">
                  <a:pos x="4367" y="954"/>
                </a:cxn>
                <a:cxn ang="0">
                  <a:pos x="197" y="954"/>
                </a:cxn>
                <a:cxn ang="0">
                  <a:pos x="0" y="466"/>
                </a:cxn>
                <a:cxn ang="0">
                  <a:pos x="197" y="0"/>
                </a:cxn>
              </a:cxnLst>
              <a:rect l="0" t="0" r="r" b="b"/>
              <a:pathLst>
                <a:path w="4537" h="954">
                  <a:moveTo>
                    <a:pt x="197" y="0"/>
                  </a:moveTo>
                  <a:lnTo>
                    <a:pt x="4372" y="0"/>
                  </a:lnTo>
                  <a:lnTo>
                    <a:pt x="4537" y="476"/>
                  </a:lnTo>
                  <a:lnTo>
                    <a:pt x="4367" y="954"/>
                  </a:lnTo>
                  <a:lnTo>
                    <a:pt x="197" y="954"/>
                  </a:lnTo>
                  <a:lnTo>
                    <a:pt x="0" y="466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>
              <a:solidFill>
                <a:srgbClr val="007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/>
            </a:p>
          </p:txBody>
        </p:sp>
        <p:sp>
          <p:nvSpPr>
            <p:cNvPr id="18" name="17 CuadroTexto"/>
            <p:cNvSpPr txBox="1"/>
            <p:nvPr/>
          </p:nvSpPr>
          <p:spPr>
            <a:xfrm>
              <a:off x="2339752" y="219998"/>
              <a:ext cx="4452116" cy="369332"/>
            </a:xfrm>
            <a:prstGeom prst="rect">
              <a:avLst/>
            </a:prstGeom>
            <a:solidFill>
              <a:schemeClr val="accent6"/>
            </a:solidFill>
          </p:spPr>
          <p:txBody>
            <a:bodyPr wrap="none" rtlCol="0">
              <a:spAutoFit/>
            </a:bodyPr>
            <a:lstStyle/>
            <a:p>
              <a:r>
                <a:rPr lang="es-MX" b="1" dirty="0" smtClean="0">
                  <a:solidFill>
                    <a:srgbClr val="376092"/>
                  </a:solidFill>
                </a:rPr>
                <a:t>TRAYECTORIA DE LA CAPACIDAD FUNCIONAL</a:t>
              </a:r>
              <a:endParaRPr lang="es-MX" b="1" dirty="0">
                <a:solidFill>
                  <a:srgbClr val="376092"/>
                </a:solidFill>
              </a:endParaRPr>
            </a:p>
          </p:txBody>
        </p:sp>
        <p:sp>
          <p:nvSpPr>
            <p:cNvPr id="19" name="18 Triángulo isósceles"/>
            <p:cNvSpPr/>
            <p:nvPr/>
          </p:nvSpPr>
          <p:spPr>
            <a:xfrm rot="5400000">
              <a:off x="1864658" y="195682"/>
              <a:ext cx="216024" cy="417964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" name="20 CuadroTexto"/>
            <p:cNvSpPr txBox="1"/>
            <p:nvPr/>
          </p:nvSpPr>
          <p:spPr>
            <a:xfrm>
              <a:off x="251520" y="942546"/>
              <a:ext cx="1340432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300" b="1" dirty="0" smtClean="0">
                  <a:solidFill>
                    <a:srgbClr val="376092"/>
                  </a:solidFill>
                </a:rPr>
                <a:t>INDEPENDENCIA</a:t>
              </a:r>
              <a:endParaRPr lang="es-MX" sz="1300" b="1" dirty="0">
                <a:solidFill>
                  <a:srgbClr val="376092"/>
                </a:solidFill>
              </a:endParaRPr>
            </a:p>
          </p:txBody>
        </p:sp>
        <p:sp>
          <p:nvSpPr>
            <p:cNvPr id="22" name="21 CuadroTexto"/>
            <p:cNvSpPr txBox="1"/>
            <p:nvPr/>
          </p:nvSpPr>
          <p:spPr>
            <a:xfrm>
              <a:off x="2123728" y="942546"/>
              <a:ext cx="116660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300" b="1" dirty="0" smtClean="0">
                  <a:solidFill>
                    <a:srgbClr val="376092"/>
                  </a:solidFill>
                </a:rPr>
                <a:t>ENFERMEDAD</a:t>
              </a:r>
              <a:endParaRPr lang="es-MX" sz="1300" b="1" dirty="0">
                <a:solidFill>
                  <a:srgbClr val="376092"/>
                </a:solidFill>
              </a:endParaRPr>
            </a:p>
          </p:txBody>
        </p:sp>
        <p:sp>
          <p:nvSpPr>
            <p:cNvPr id="23" name="22 CuadroTexto"/>
            <p:cNvSpPr txBox="1"/>
            <p:nvPr/>
          </p:nvSpPr>
          <p:spPr>
            <a:xfrm>
              <a:off x="3995936" y="942546"/>
              <a:ext cx="122071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300" b="1" dirty="0" smtClean="0">
                  <a:solidFill>
                    <a:srgbClr val="376092"/>
                  </a:solidFill>
                </a:rPr>
                <a:t>DISCAPACIDAD</a:t>
              </a:r>
              <a:endParaRPr lang="es-MX" sz="1300" b="1" dirty="0">
                <a:solidFill>
                  <a:srgbClr val="376092"/>
                </a:solidFill>
              </a:endParaRPr>
            </a:p>
          </p:txBody>
        </p:sp>
        <p:sp>
          <p:nvSpPr>
            <p:cNvPr id="24" name="23 CuadroTexto"/>
            <p:cNvSpPr txBox="1"/>
            <p:nvPr/>
          </p:nvSpPr>
          <p:spPr>
            <a:xfrm>
              <a:off x="5763324" y="942546"/>
              <a:ext cx="1184940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300" b="1" dirty="0" smtClean="0">
                  <a:solidFill>
                    <a:srgbClr val="376092"/>
                  </a:solidFill>
                </a:rPr>
                <a:t>DEPENDENCIA</a:t>
              </a:r>
              <a:endParaRPr lang="es-MX" sz="1300" b="1" dirty="0">
                <a:solidFill>
                  <a:srgbClr val="376092"/>
                </a:solidFill>
              </a:endParaRPr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7740352" y="942546"/>
              <a:ext cx="777777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300" b="1" dirty="0" smtClean="0">
                  <a:solidFill>
                    <a:srgbClr val="376092"/>
                  </a:solidFill>
                </a:rPr>
                <a:t>MUERTE</a:t>
              </a:r>
              <a:endParaRPr lang="es-MX" sz="1300" b="1" dirty="0">
                <a:solidFill>
                  <a:srgbClr val="376092"/>
                </a:solidFill>
              </a:endParaRPr>
            </a:p>
          </p:txBody>
        </p:sp>
        <p:cxnSp>
          <p:nvCxnSpPr>
            <p:cNvPr id="27" name="26 Conector recto de flecha"/>
            <p:cNvCxnSpPr/>
            <p:nvPr/>
          </p:nvCxnSpPr>
          <p:spPr>
            <a:xfrm>
              <a:off x="1598070" y="1088740"/>
              <a:ext cx="493254" cy="0"/>
            </a:xfrm>
            <a:prstGeom prst="straightConnector1">
              <a:avLst/>
            </a:prstGeom>
            <a:ln w="76200">
              <a:solidFill>
                <a:schemeClr val="accent6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27 Conector recto de flecha"/>
            <p:cNvCxnSpPr/>
            <p:nvPr/>
          </p:nvCxnSpPr>
          <p:spPr>
            <a:xfrm>
              <a:off x="3419872" y="1088740"/>
              <a:ext cx="493254" cy="0"/>
            </a:xfrm>
            <a:prstGeom prst="straightConnector1">
              <a:avLst/>
            </a:prstGeom>
            <a:ln w="76200">
              <a:solidFill>
                <a:schemeClr val="accent6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28 Conector recto de flecha"/>
            <p:cNvCxnSpPr/>
            <p:nvPr/>
          </p:nvCxnSpPr>
          <p:spPr>
            <a:xfrm>
              <a:off x="5220072" y="1088740"/>
              <a:ext cx="493254" cy="0"/>
            </a:xfrm>
            <a:prstGeom prst="straightConnector1">
              <a:avLst/>
            </a:prstGeom>
            <a:ln w="76200">
              <a:solidFill>
                <a:schemeClr val="accent6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29 Conector recto de flecha"/>
            <p:cNvCxnSpPr/>
            <p:nvPr/>
          </p:nvCxnSpPr>
          <p:spPr>
            <a:xfrm>
              <a:off x="7020272" y="1088740"/>
              <a:ext cx="493254" cy="0"/>
            </a:xfrm>
            <a:prstGeom prst="straightConnector1">
              <a:avLst/>
            </a:prstGeom>
            <a:ln w="76200">
              <a:solidFill>
                <a:schemeClr val="accent6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35 CuadroTexto"/>
            <p:cNvSpPr txBox="1"/>
            <p:nvPr/>
          </p:nvSpPr>
          <p:spPr>
            <a:xfrm>
              <a:off x="5025954" y="2492896"/>
              <a:ext cx="184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s-MX" sz="1200" b="1" dirty="0"/>
            </a:p>
          </p:txBody>
        </p:sp>
        <p:sp>
          <p:nvSpPr>
            <p:cNvPr id="37" name="36 CuadroTexto"/>
            <p:cNvSpPr txBox="1"/>
            <p:nvPr/>
          </p:nvSpPr>
          <p:spPr>
            <a:xfrm>
              <a:off x="2771800" y="3709481"/>
              <a:ext cx="40403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 smtClean="0">
                  <a:solidFill>
                    <a:srgbClr val="376092"/>
                  </a:solidFill>
                </a:rPr>
                <a:t>RESPONSABILIDADES DESDE EL SISTEMA</a:t>
              </a:r>
              <a:endParaRPr lang="es-MX" b="1" dirty="0">
                <a:solidFill>
                  <a:srgbClr val="376092"/>
                </a:solidFill>
              </a:endParaRPr>
            </a:p>
          </p:txBody>
        </p:sp>
        <p:sp>
          <p:nvSpPr>
            <p:cNvPr id="38" name="37 CuadroTexto"/>
            <p:cNvSpPr txBox="1"/>
            <p:nvPr/>
          </p:nvSpPr>
          <p:spPr>
            <a:xfrm>
              <a:off x="3515964" y="3997513"/>
              <a:ext cx="2568204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1600" b="1" dirty="0" smtClean="0">
                  <a:solidFill>
                    <a:srgbClr val="376092"/>
                  </a:solidFill>
                </a:rPr>
                <a:t>Gastos de bolsillo</a:t>
              </a:r>
            </a:p>
            <a:p>
              <a:pPr algn="ctr"/>
              <a:r>
                <a:rPr lang="es-MX" sz="1600" b="1" dirty="0" smtClean="0">
                  <a:solidFill>
                    <a:srgbClr val="376092"/>
                  </a:solidFill>
                </a:rPr>
                <a:t>Acceso</a:t>
              </a:r>
            </a:p>
            <a:p>
              <a:pPr algn="ctr"/>
              <a:r>
                <a:rPr lang="es-MX" sz="1600" b="1" dirty="0" smtClean="0">
                  <a:solidFill>
                    <a:srgbClr val="376092"/>
                  </a:solidFill>
                </a:rPr>
                <a:t>Calidad percibida</a:t>
              </a:r>
            </a:p>
            <a:p>
              <a:pPr algn="ctr"/>
              <a:r>
                <a:rPr lang="es-MX" sz="1600" b="1" dirty="0" err="1" smtClean="0">
                  <a:solidFill>
                    <a:srgbClr val="376092"/>
                  </a:solidFill>
                </a:rPr>
                <a:t>Polimedicación</a:t>
              </a:r>
              <a:endParaRPr lang="es-MX" sz="1600" b="1" dirty="0" smtClean="0">
                <a:solidFill>
                  <a:srgbClr val="376092"/>
                </a:solidFill>
              </a:endParaRPr>
            </a:p>
            <a:p>
              <a:pPr algn="ctr"/>
              <a:r>
                <a:rPr lang="es-MX" sz="1600" b="1" dirty="0" smtClean="0">
                  <a:solidFill>
                    <a:srgbClr val="376092"/>
                  </a:solidFill>
                </a:rPr>
                <a:t>Recurso humano entrenado</a:t>
              </a:r>
            </a:p>
          </p:txBody>
        </p:sp>
        <p:sp>
          <p:nvSpPr>
            <p:cNvPr id="42" name="41 CuadroTexto"/>
            <p:cNvSpPr txBox="1"/>
            <p:nvPr/>
          </p:nvSpPr>
          <p:spPr>
            <a:xfrm>
              <a:off x="-36512" y="2103239"/>
              <a:ext cx="6480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/>
                <a:t>1er</a:t>
              </a:r>
            </a:p>
            <a:p>
              <a:r>
                <a:rPr lang="es-MX" sz="1200" dirty="0" smtClean="0"/>
                <a:t>bloque</a:t>
              </a:r>
              <a:endParaRPr lang="es-MX" sz="1200" dirty="0"/>
            </a:p>
          </p:txBody>
        </p:sp>
        <p:sp>
          <p:nvSpPr>
            <p:cNvPr id="43" name="42 Abrir llave"/>
            <p:cNvSpPr/>
            <p:nvPr/>
          </p:nvSpPr>
          <p:spPr>
            <a:xfrm>
              <a:off x="539552" y="1484784"/>
              <a:ext cx="72008" cy="1944216"/>
            </a:xfrm>
            <a:prstGeom prst="lef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4" name="43 CuadroTexto"/>
            <p:cNvSpPr txBox="1"/>
            <p:nvPr/>
          </p:nvSpPr>
          <p:spPr>
            <a:xfrm>
              <a:off x="35496" y="4191471"/>
              <a:ext cx="6480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/>
                <a:t>2º</a:t>
              </a:r>
            </a:p>
            <a:p>
              <a:r>
                <a:rPr lang="es-MX" sz="1200" dirty="0" smtClean="0"/>
                <a:t>bloque</a:t>
              </a:r>
              <a:endParaRPr lang="es-MX" sz="1200" dirty="0"/>
            </a:p>
          </p:txBody>
        </p:sp>
        <p:sp>
          <p:nvSpPr>
            <p:cNvPr id="45" name="44 Abrir llave"/>
            <p:cNvSpPr/>
            <p:nvPr/>
          </p:nvSpPr>
          <p:spPr>
            <a:xfrm>
              <a:off x="539552" y="3573016"/>
              <a:ext cx="72008" cy="1944216"/>
            </a:xfrm>
            <a:prstGeom prst="lef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6" name="45 CuadroTexto"/>
            <p:cNvSpPr txBox="1"/>
            <p:nvPr/>
          </p:nvSpPr>
          <p:spPr>
            <a:xfrm>
              <a:off x="-36512" y="6104329"/>
              <a:ext cx="7235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/>
                <a:t>Cierre</a:t>
              </a:r>
              <a:endParaRPr lang="es-MX" sz="1200" dirty="0"/>
            </a:p>
          </p:txBody>
        </p:sp>
        <p:sp>
          <p:nvSpPr>
            <p:cNvPr id="47" name="46 Abrir llave"/>
            <p:cNvSpPr/>
            <p:nvPr/>
          </p:nvSpPr>
          <p:spPr>
            <a:xfrm>
              <a:off x="539552" y="5733256"/>
              <a:ext cx="80392" cy="936104"/>
            </a:xfrm>
            <a:prstGeom prst="lef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1185937" y="5517232"/>
              <a:ext cx="7202487" cy="1152128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4372" y="0"/>
                </a:cxn>
                <a:cxn ang="0">
                  <a:pos x="4537" y="476"/>
                </a:cxn>
                <a:cxn ang="0">
                  <a:pos x="4367" y="954"/>
                </a:cxn>
                <a:cxn ang="0">
                  <a:pos x="197" y="954"/>
                </a:cxn>
                <a:cxn ang="0">
                  <a:pos x="0" y="466"/>
                </a:cxn>
                <a:cxn ang="0">
                  <a:pos x="197" y="0"/>
                </a:cxn>
              </a:cxnLst>
              <a:rect l="0" t="0" r="r" b="b"/>
              <a:pathLst>
                <a:path w="4537" h="954">
                  <a:moveTo>
                    <a:pt x="197" y="0"/>
                  </a:moveTo>
                  <a:lnTo>
                    <a:pt x="4372" y="0"/>
                  </a:lnTo>
                  <a:lnTo>
                    <a:pt x="4537" y="476"/>
                  </a:lnTo>
                  <a:lnTo>
                    <a:pt x="4367" y="954"/>
                  </a:lnTo>
                  <a:lnTo>
                    <a:pt x="197" y="954"/>
                  </a:lnTo>
                  <a:lnTo>
                    <a:pt x="0" y="466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6350">
              <a:solidFill>
                <a:srgbClr val="007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9" name="48 CuadroTexto"/>
            <p:cNvSpPr txBox="1"/>
            <p:nvPr/>
          </p:nvSpPr>
          <p:spPr>
            <a:xfrm>
              <a:off x="3313556" y="5517232"/>
              <a:ext cx="25652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 smtClean="0">
                  <a:solidFill>
                    <a:srgbClr val="376092"/>
                  </a:solidFill>
                </a:rPr>
                <a:t>RESPUESTA DEL SISTEMA</a:t>
              </a:r>
              <a:endParaRPr lang="es-MX" b="1" dirty="0">
                <a:solidFill>
                  <a:srgbClr val="376092"/>
                </a:solidFill>
              </a:endParaRPr>
            </a:p>
          </p:txBody>
        </p:sp>
        <p:sp>
          <p:nvSpPr>
            <p:cNvPr id="50" name="49 CuadroTexto"/>
            <p:cNvSpPr txBox="1"/>
            <p:nvPr/>
          </p:nvSpPr>
          <p:spPr>
            <a:xfrm>
              <a:off x="2838527" y="5866239"/>
              <a:ext cx="353911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1600" b="1" dirty="0" smtClean="0">
                  <a:solidFill>
                    <a:srgbClr val="376092"/>
                  </a:solidFill>
                </a:rPr>
                <a:t>Modelos de atención</a:t>
              </a:r>
            </a:p>
            <a:p>
              <a:pPr algn="ctr"/>
              <a:r>
                <a:rPr lang="es-MX" sz="1600" b="1" dirty="0" smtClean="0">
                  <a:solidFill>
                    <a:srgbClr val="376092"/>
                  </a:solidFill>
                </a:rPr>
                <a:t>Producción del conocimiento</a:t>
              </a:r>
            </a:p>
            <a:p>
              <a:pPr algn="ctr"/>
              <a:r>
                <a:rPr lang="es-MX" sz="1600" b="1" dirty="0" smtClean="0">
                  <a:solidFill>
                    <a:srgbClr val="376092"/>
                  </a:solidFill>
                </a:rPr>
                <a:t>Evaluación del desempeño: Indicadores</a:t>
              </a:r>
            </a:p>
          </p:txBody>
        </p:sp>
        <p:sp>
          <p:nvSpPr>
            <p:cNvPr id="31" name="30 CuadroTexto"/>
            <p:cNvSpPr txBox="1"/>
            <p:nvPr/>
          </p:nvSpPr>
          <p:spPr>
            <a:xfrm>
              <a:off x="1835696" y="1484784"/>
              <a:ext cx="59491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b="1" dirty="0" smtClean="0">
                  <a:solidFill>
                    <a:srgbClr val="376092"/>
                  </a:solidFill>
                </a:rPr>
                <a:t>ESTADO DE SALUD DE LOS ADULTOS MAYORES EN MEXICO</a:t>
              </a:r>
              <a:endParaRPr lang="es-MX" b="1" dirty="0">
                <a:solidFill>
                  <a:srgbClr val="376092"/>
                </a:solidFill>
              </a:endParaRPr>
            </a:p>
          </p:txBody>
        </p:sp>
        <p:sp>
          <p:nvSpPr>
            <p:cNvPr id="32" name="31 CuadroTexto"/>
            <p:cNvSpPr txBox="1"/>
            <p:nvPr/>
          </p:nvSpPr>
          <p:spPr>
            <a:xfrm>
              <a:off x="5495570" y="1916832"/>
              <a:ext cx="2172774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1400" b="1" dirty="0" smtClean="0">
                  <a:solidFill>
                    <a:schemeClr val="bg1"/>
                  </a:solidFill>
                </a:rPr>
                <a:t>SINDROMES GERIÁTRICOS</a:t>
              </a:r>
              <a:r>
                <a:rPr lang="es-MX" sz="1400" b="1" dirty="0" smtClean="0">
                  <a:solidFill>
                    <a:srgbClr val="376092"/>
                  </a:solidFill>
                </a:rPr>
                <a:t>:</a:t>
              </a:r>
            </a:p>
            <a:p>
              <a:pPr algn="ctr"/>
              <a:r>
                <a:rPr lang="es-MX" sz="1400" b="1" dirty="0" smtClean="0">
                  <a:solidFill>
                    <a:srgbClr val="002060"/>
                  </a:solidFill>
                </a:rPr>
                <a:t>Caídas</a:t>
              </a:r>
            </a:p>
            <a:p>
              <a:pPr algn="ctr"/>
              <a:r>
                <a:rPr lang="es-MX" sz="1400" b="1" dirty="0" smtClean="0">
                  <a:solidFill>
                    <a:srgbClr val="002060"/>
                  </a:solidFill>
                </a:rPr>
                <a:t>Malnutrición / sarcopenia</a:t>
              </a:r>
            </a:p>
            <a:p>
              <a:pPr algn="ctr"/>
              <a:r>
                <a:rPr lang="es-MX" sz="1400" b="1" dirty="0" smtClean="0">
                  <a:solidFill>
                    <a:srgbClr val="002060"/>
                  </a:solidFill>
                </a:rPr>
                <a:t>Dolor</a:t>
              </a:r>
            </a:p>
            <a:p>
              <a:pPr algn="ctr"/>
              <a:r>
                <a:rPr lang="es-MX" sz="1400" b="1" dirty="0" smtClean="0">
                  <a:solidFill>
                    <a:srgbClr val="002060"/>
                  </a:solidFill>
                </a:rPr>
                <a:t>Deterioro sensorial</a:t>
              </a:r>
            </a:p>
            <a:p>
              <a:pPr algn="ctr"/>
              <a:r>
                <a:rPr lang="es-MX" sz="1400" b="1" dirty="0" smtClean="0">
                  <a:solidFill>
                    <a:srgbClr val="002060"/>
                  </a:solidFill>
                </a:rPr>
                <a:t>Depresión</a:t>
              </a:r>
              <a:endParaRPr lang="es-MX" sz="1400" b="1" dirty="0">
                <a:solidFill>
                  <a:srgbClr val="002060"/>
                </a:solidFill>
              </a:endParaRPr>
            </a:p>
          </p:txBody>
        </p:sp>
        <p:sp>
          <p:nvSpPr>
            <p:cNvPr id="34" name="33 CuadroTexto"/>
            <p:cNvSpPr txBox="1"/>
            <p:nvPr/>
          </p:nvSpPr>
          <p:spPr>
            <a:xfrm>
              <a:off x="4224832" y="1970837"/>
              <a:ext cx="1169486" cy="1231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1400" b="1" dirty="0" smtClean="0">
                  <a:solidFill>
                    <a:schemeClr val="bg1"/>
                  </a:solidFill>
                </a:rPr>
                <a:t>MULTI</a:t>
              </a:r>
            </a:p>
            <a:p>
              <a:pPr algn="ctr"/>
              <a:r>
                <a:rPr lang="es-MX" sz="1400" b="1" dirty="0" smtClean="0">
                  <a:solidFill>
                    <a:schemeClr val="bg1"/>
                  </a:solidFill>
                </a:rPr>
                <a:t>MORBILIDAD</a:t>
              </a:r>
            </a:p>
            <a:p>
              <a:pPr algn="ctr"/>
              <a:r>
                <a:rPr lang="es-MX" sz="3200" b="1" dirty="0" smtClean="0">
                  <a:solidFill>
                    <a:schemeClr val="bg1"/>
                  </a:solidFill>
                </a:rPr>
                <a:t>+</a:t>
              </a:r>
              <a:endParaRPr lang="es-MX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es-MX" sz="1400" b="1" dirty="0" smtClean="0">
                  <a:solidFill>
                    <a:schemeClr val="bg1"/>
                  </a:solidFill>
                </a:rPr>
                <a:t>FRAGILIDAD</a:t>
              </a:r>
              <a:endParaRPr lang="es-MX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40 CuadroTexto"/>
            <p:cNvSpPr txBox="1"/>
            <p:nvPr/>
          </p:nvSpPr>
          <p:spPr>
            <a:xfrm>
              <a:off x="7596336" y="2348880"/>
              <a:ext cx="15476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b="1" dirty="0" smtClean="0">
                  <a:solidFill>
                    <a:schemeClr val="bg1"/>
                  </a:solidFill>
                </a:rPr>
                <a:t>DEPENDIENTES</a:t>
              </a:r>
              <a:endParaRPr lang="es-MX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0" name="39 CuadroTexto"/>
            <p:cNvSpPr txBox="1"/>
            <p:nvPr/>
          </p:nvSpPr>
          <p:spPr>
            <a:xfrm>
              <a:off x="683568" y="2204864"/>
              <a:ext cx="149808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400" b="1" dirty="0" smtClean="0">
                  <a:solidFill>
                    <a:schemeClr val="bg1"/>
                  </a:solidFill>
                </a:rPr>
                <a:t>Aparentemente sanos y funcionales </a:t>
              </a:r>
              <a:endParaRPr lang="es-MX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1" name="39 CuadroTexto"/>
          <p:cNvSpPr txBox="1"/>
          <p:nvPr/>
        </p:nvSpPr>
        <p:spPr>
          <a:xfrm>
            <a:off x="2133600" y="1904762"/>
            <a:ext cx="22098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 smtClean="0">
                <a:solidFill>
                  <a:schemeClr val="bg1"/>
                </a:solidFill>
              </a:rPr>
              <a:t>ENFERMEDADES CRÓNICAS NO TRANSMISIBLES:</a:t>
            </a:r>
          </a:p>
          <a:p>
            <a:pPr algn="ctr"/>
            <a:r>
              <a:rPr lang="es-MX" sz="1400" b="1" dirty="0" smtClean="0">
                <a:solidFill>
                  <a:srgbClr val="002060"/>
                </a:solidFill>
              </a:rPr>
              <a:t>HTA</a:t>
            </a:r>
          </a:p>
          <a:p>
            <a:pPr algn="ctr"/>
            <a:r>
              <a:rPr lang="es-MX" sz="1400" b="1" dirty="0" smtClean="0">
                <a:solidFill>
                  <a:srgbClr val="002060"/>
                </a:solidFill>
              </a:rPr>
              <a:t>Diabetes</a:t>
            </a:r>
          </a:p>
          <a:p>
            <a:pPr algn="ctr"/>
            <a:r>
              <a:rPr lang="es-MX" sz="1400" b="1" dirty="0" smtClean="0">
                <a:solidFill>
                  <a:srgbClr val="002060"/>
                </a:solidFill>
              </a:rPr>
              <a:t>ECV</a:t>
            </a:r>
          </a:p>
          <a:p>
            <a:pPr algn="ctr"/>
            <a:r>
              <a:rPr lang="es-MX" sz="1400" b="1" dirty="0" smtClean="0">
                <a:solidFill>
                  <a:srgbClr val="002060"/>
                </a:solidFill>
              </a:rPr>
              <a:t>Cardiopatías</a:t>
            </a:r>
          </a:p>
          <a:p>
            <a:pPr algn="ctr"/>
            <a:r>
              <a:rPr lang="es-MX" sz="1400" b="1" dirty="0" smtClean="0">
                <a:solidFill>
                  <a:srgbClr val="002060"/>
                </a:solidFill>
              </a:rPr>
              <a:t>Demencias</a:t>
            </a:r>
            <a:endParaRPr lang="es-MX" sz="1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516686"/>
      </p:ext>
    </p:extLst>
  </p:cSld>
  <p:clrMapOvr>
    <a:masterClrMapping/>
  </p:clrMapOvr>
  <p:transition xmlns:p14="http://schemas.microsoft.com/office/powerpoint/2010/main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Autofit/>
          </a:bodyPr>
          <a:lstStyle/>
          <a:p>
            <a:r>
              <a:rPr lang="es-MX" sz="4800" b="1" dirty="0">
                <a:solidFill>
                  <a:srgbClr val="376092"/>
                </a:solidFill>
              </a:rPr>
              <a:t>F</a:t>
            </a:r>
            <a:r>
              <a:rPr lang="es-MX" sz="4800" b="1" dirty="0" smtClean="0">
                <a:solidFill>
                  <a:srgbClr val="376092"/>
                </a:solidFill>
              </a:rPr>
              <a:t>uentes de información</a:t>
            </a:r>
            <a:endParaRPr lang="es-MX" sz="4800" b="1" dirty="0">
              <a:solidFill>
                <a:srgbClr val="37609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980728"/>
            <a:ext cx="8589640" cy="4525963"/>
          </a:xfrm>
        </p:spPr>
        <p:txBody>
          <a:bodyPr>
            <a:noAutofit/>
          </a:bodyPr>
          <a:lstStyle/>
          <a:p>
            <a:r>
              <a:rPr lang="es-MX" sz="2800" b="1" dirty="0" smtClean="0"/>
              <a:t>Encuesta Nacional de Salud y Nutrición (ENSANUT) 2012</a:t>
            </a:r>
          </a:p>
          <a:p>
            <a:r>
              <a:rPr lang="es-MX" sz="2800" b="1" dirty="0" smtClean="0"/>
              <a:t>Encuestas Nacionales de Salud y Bienestar en el Envejecimiento (SABE), 7 estados </a:t>
            </a:r>
            <a:r>
              <a:rPr lang="es-MX" sz="2800" b="1" dirty="0"/>
              <a:t>2012</a:t>
            </a:r>
          </a:p>
          <a:p>
            <a:r>
              <a:rPr lang="es-MX" sz="2800" b="1" dirty="0" smtClean="0"/>
              <a:t>Encuesta Nacional sobre Percepción de la Discapacidad (ENADIS) 2010</a:t>
            </a:r>
          </a:p>
          <a:p>
            <a:r>
              <a:rPr lang="es-MX" sz="2800" b="1" dirty="0" smtClean="0"/>
              <a:t>Estudio de Cohorte del Grupo 10/66 (2012)</a:t>
            </a:r>
          </a:p>
          <a:p>
            <a:r>
              <a:rPr lang="es-MX" sz="2800" b="1" dirty="0" smtClean="0"/>
              <a:t>Encuesta de Envejecimiento y Salud Globales (SAGE) 2010</a:t>
            </a:r>
          </a:p>
          <a:p>
            <a:r>
              <a:rPr lang="es-MX" sz="2800" dirty="0" smtClean="0"/>
              <a:t>Sistema Nacional de Información en Salud y Estadísticas vitales, M</a:t>
            </a:r>
            <a:r>
              <a:rPr lang="es-MX" sz="2800" dirty="0"/>
              <a:t>é</a:t>
            </a:r>
            <a:r>
              <a:rPr lang="es-MX" sz="2800" dirty="0" smtClean="0"/>
              <a:t>xico 2010</a:t>
            </a:r>
          </a:p>
          <a:p>
            <a:r>
              <a:rPr lang="es-MX" sz="2800" dirty="0" smtClean="0"/>
              <a:t>Bibliografía en PubMed y SciELO de reportes mexicanos</a:t>
            </a:r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959136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t="8505"/>
          <a:stretch>
            <a:fillRect/>
          </a:stretch>
        </p:blipFill>
        <p:spPr bwMode="auto">
          <a:xfrm>
            <a:off x="971600" y="2362147"/>
            <a:ext cx="7658062" cy="437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1 Título"/>
          <p:cNvSpPr>
            <a:spLocks noGrp="1"/>
          </p:cNvSpPr>
          <p:nvPr>
            <p:ph type="title"/>
          </p:nvPr>
        </p:nvSpPr>
        <p:spPr>
          <a:xfrm>
            <a:off x="734888" y="1268760"/>
            <a:ext cx="8229600" cy="1143000"/>
          </a:xfrm>
        </p:spPr>
        <p:txBody>
          <a:bodyPr/>
          <a:lstStyle/>
          <a:p>
            <a:pPr eaLnBrk="1" hangingPunct="1"/>
            <a:r>
              <a:rPr lang="es-MX" sz="2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 Probabilística con representatividad </a:t>
            </a:r>
            <a:br>
              <a:rPr lang="es-MX" sz="2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</a:br>
            <a:r>
              <a:rPr lang="es-MX" sz="2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estatal y urbano/rural </a:t>
            </a: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7033109"/>
              </p:ext>
            </p:extLst>
          </p:nvPr>
        </p:nvGraphicFramePr>
        <p:xfrm>
          <a:off x="457200" y="2204864"/>
          <a:ext cx="836327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5 Llamada con línea 2"/>
          <p:cNvSpPr/>
          <p:nvPr/>
        </p:nvSpPr>
        <p:spPr>
          <a:xfrm>
            <a:off x="4932040" y="4725144"/>
            <a:ext cx="3526159" cy="172739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7606"/>
              <a:gd name="adj6" fmla="val -17321"/>
            </a:avLst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Contiene información </a:t>
            </a:r>
            <a:r>
              <a:rPr lang="es-MX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de 7,796 adultos mayores. Al aplicar los factores de expansión representan a 10,927,031personas</a:t>
            </a:r>
            <a:endParaRPr lang="es-MX" b="1" dirty="0">
              <a:solidFill>
                <a:schemeClr val="tx2"/>
              </a:solidFill>
            </a:endParaRPr>
          </a:p>
        </p:txBody>
      </p:sp>
      <p:pic>
        <p:nvPicPr>
          <p:cNvPr id="21509" name="Picture 2" descr="http://www.inegi.org.mx/img/home/v2/ef/transparencia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5575" y="-1355725"/>
            <a:ext cx="42481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4" descr="http://www.inegi.org.mx/img/home/v2/ef/transparencia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5575" y="-1355725"/>
            <a:ext cx="42481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899592" y="242645"/>
            <a:ext cx="75608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Encuesta Nacional de Salud y Nutrición (ENSANUT) 2012</a:t>
            </a:r>
            <a:endParaRPr lang="es-ES" sz="28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9154" name="Picture 2" descr="Logo ENSANUT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4885"/>
            <a:ext cx="857250" cy="80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4866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008112"/>
          </a:xfrm>
        </p:spPr>
        <p:txBody>
          <a:bodyPr>
            <a:normAutofit/>
          </a:bodyPr>
          <a:lstStyle/>
          <a:p>
            <a:r>
              <a:rPr lang="es-MX" sz="3200" b="1" dirty="0">
                <a:solidFill>
                  <a:srgbClr val="376092"/>
                </a:solidFill>
              </a:rPr>
              <a:t>C</a:t>
            </a:r>
            <a:r>
              <a:rPr lang="es-MX" sz="3200" b="1" dirty="0" smtClean="0">
                <a:solidFill>
                  <a:srgbClr val="376092"/>
                </a:solidFill>
              </a:rPr>
              <a:t>olaboradores</a:t>
            </a:r>
            <a:endParaRPr lang="es-MX" sz="3200" b="1" dirty="0">
              <a:solidFill>
                <a:srgbClr val="37609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332656"/>
            <a:ext cx="8496944" cy="5195664"/>
          </a:xfrm>
        </p:spPr>
        <p:txBody>
          <a:bodyPr numCol="2">
            <a:noAutofit/>
          </a:bodyPr>
          <a:lstStyle/>
          <a:p>
            <a:pPr>
              <a:buNone/>
              <a:defRPr/>
            </a:pPr>
            <a:r>
              <a:rPr lang="es-MX" sz="1800" b="1" dirty="0" smtClean="0"/>
              <a:t>Instituto Nacional de Geriatría</a:t>
            </a:r>
          </a:p>
          <a:p>
            <a:pPr lvl="1">
              <a:buFont typeface="Arial"/>
              <a:buChar char="•"/>
              <a:defRPr/>
            </a:pPr>
            <a:r>
              <a:rPr lang="es-MX" sz="1800" dirty="0" smtClean="0"/>
              <a:t>Dr. Luis Miguel Gutiérrez Robledo *</a:t>
            </a:r>
          </a:p>
          <a:p>
            <a:pPr lvl="1">
              <a:buFont typeface="Arial"/>
              <a:buChar char="•"/>
              <a:defRPr/>
            </a:pPr>
            <a:r>
              <a:rPr lang="es-MX" sz="1800" dirty="0" smtClean="0"/>
              <a:t>Dra. Isabel Arrieta Cruz</a:t>
            </a:r>
          </a:p>
          <a:p>
            <a:pPr lvl="1">
              <a:buFont typeface="Arial"/>
              <a:buChar char="•"/>
              <a:defRPr/>
            </a:pPr>
            <a:r>
              <a:rPr lang="es-MX" sz="1800" dirty="0" smtClean="0"/>
              <a:t>Mtro. Mario Ulises Pérez Zepeda</a:t>
            </a:r>
          </a:p>
          <a:p>
            <a:pPr lvl="1">
              <a:buFont typeface="Arial"/>
              <a:buChar char="•"/>
              <a:defRPr/>
            </a:pPr>
            <a:r>
              <a:rPr lang="es-MX" sz="1800" dirty="0" smtClean="0"/>
              <a:t>Mtra. Liliana Giraldo Rodriguez</a:t>
            </a:r>
          </a:p>
          <a:p>
            <a:pPr lvl="1">
              <a:buFont typeface="Arial"/>
              <a:buChar char="•"/>
              <a:defRPr/>
            </a:pPr>
            <a:r>
              <a:rPr lang="es-MX" sz="1800" dirty="0" smtClean="0"/>
              <a:t>Dr. César González </a:t>
            </a:r>
            <a:r>
              <a:rPr lang="es-MX" sz="1800" dirty="0" err="1" smtClean="0"/>
              <a:t>González</a:t>
            </a:r>
            <a:endParaRPr lang="es-MX" sz="1800" dirty="0" smtClean="0"/>
          </a:p>
          <a:p>
            <a:pPr lvl="1">
              <a:buFont typeface="Arial"/>
              <a:buChar char="•"/>
              <a:defRPr/>
            </a:pPr>
            <a:r>
              <a:rPr lang="es-MX" sz="1800" dirty="0" smtClean="0"/>
              <a:t>Dra. Dolores Mino León</a:t>
            </a:r>
          </a:p>
          <a:p>
            <a:pPr lvl="1">
              <a:buFont typeface="Arial"/>
              <a:buChar char="•"/>
              <a:defRPr/>
            </a:pPr>
            <a:r>
              <a:rPr lang="es-MX" sz="1800" dirty="0" smtClean="0"/>
              <a:t>Dr. Pedro Arroyo Acevedo</a:t>
            </a:r>
          </a:p>
          <a:p>
            <a:pPr lvl="1">
              <a:buFont typeface="Arial"/>
              <a:buChar char="•"/>
              <a:defRPr/>
            </a:pPr>
            <a:r>
              <a:rPr lang="es-MX" sz="1800" dirty="0"/>
              <a:t>Mtra. Victoria Arango </a:t>
            </a:r>
            <a:r>
              <a:rPr lang="es-MX" sz="1800" dirty="0" smtClean="0"/>
              <a:t>Lopera</a:t>
            </a:r>
          </a:p>
          <a:p>
            <a:pPr lvl="1">
              <a:buFont typeface="Arial"/>
              <a:buChar char="•"/>
              <a:defRPr/>
            </a:pPr>
            <a:r>
              <a:rPr lang="es-MX" sz="1800" dirty="0" smtClean="0"/>
              <a:t>Nydia Velasco Roldán</a:t>
            </a:r>
          </a:p>
          <a:p>
            <a:pPr>
              <a:buNone/>
              <a:defRPr/>
            </a:pPr>
            <a:r>
              <a:rPr lang="es-MX" sz="1800" b="1" dirty="0" smtClean="0"/>
              <a:t>Subsecretaría </a:t>
            </a:r>
            <a:r>
              <a:rPr lang="es-MX" sz="1800" b="1" dirty="0"/>
              <a:t>de </a:t>
            </a:r>
            <a:r>
              <a:rPr lang="es-MX" sz="1800" b="1" dirty="0" smtClean="0"/>
              <a:t>prevención y promoción de la Salud</a:t>
            </a:r>
            <a:endParaRPr lang="es-MX" sz="1800" b="1" dirty="0"/>
          </a:p>
          <a:p>
            <a:pPr lvl="1">
              <a:buFont typeface="Arial" pitchFamily="34" charset="0"/>
              <a:buChar char="•"/>
              <a:defRPr/>
            </a:pPr>
            <a:r>
              <a:rPr lang="es-MX" sz="1800" dirty="0"/>
              <a:t>Dr Pablo Kuri </a:t>
            </a:r>
            <a:r>
              <a:rPr lang="es-MX" sz="1800" dirty="0" smtClean="0"/>
              <a:t>Morales*</a:t>
            </a:r>
            <a:endParaRPr lang="es-MX" sz="1800" dirty="0"/>
          </a:p>
          <a:p>
            <a:pPr>
              <a:buNone/>
            </a:pPr>
            <a:r>
              <a:rPr lang="es-MX" sz="1800" b="1" dirty="0" smtClean="0"/>
              <a:t>CENAPRECE</a:t>
            </a:r>
          </a:p>
          <a:p>
            <a:pPr lvl="1">
              <a:buFont typeface="Arial"/>
              <a:buChar char="•"/>
            </a:pPr>
            <a:r>
              <a:rPr lang="es-MX" sz="1800" dirty="0" smtClean="0"/>
              <a:t>Dr. Miguel Angel Lezana Fernández</a:t>
            </a:r>
          </a:p>
          <a:p>
            <a:pPr>
              <a:buNone/>
              <a:defRPr/>
            </a:pPr>
            <a:r>
              <a:rPr lang="es-MX" sz="1800" b="1" dirty="0"/>
              <a:t>Instituto Mexicano del Seguro Social</a:t>
            </a:r>
          </a:p>
          <a:p>
            <a:pPr lvl="1">
              <a:buFont typeface="Arial"/>
              <a:buChar char="•"/>
              <a:defRPr/>
            </a:pPr>
            <a:r>
              <a:rPr lang="es-MX" sz="1800" dirty="0"/>
              <a:t>Dra. Carmen García Peña*</a:t>
            </a:r>
          </a:p>
          <a:p>
            <a:pPr>
              <a:buNone/>
            </a:pPr>
            <a:r>
              <a:rPr lang="es-MX" sz="1800" b="1" dirty="0" smtClean="0"/>
              <a:t>ISSSTE</a:t>
            </a:r>
            <a:endParaRPr lang="es-MX" sz="1800" b="1" dirty="0"/>
          </a:p>
          <a:p>
            <a:pPr lvl="1">
              <a:buFont typeface="Arial"/>
              <a:buChar char="•"/>
            </a:pPr>
            <a:r>
              <a:rPr lang="es-MX" sz="1800" dirty="0"/>
              <a:t>Dra. Margarita Blanco Cornejo</a:t>
            </a:r>
          </a:p>
          <a:p>
            <a:pPr>
              <a:buNone/>
              <a:defRPr/>
            </a:pPr>
            <a:r>
              <a:rPr lang="es-MX" sz="1800" b="1" dirty="0" smtClean="0"/>
              <a:t>Instituto Nacional de Salud Pública</a:t>
            </a:r>
          </a:p>
          <a:p>
            <a:pPr lvl="1">
              <a:buFont typeface="Arial"/>
              <a:buChar char="•"/>
              <a:defRPr/>
            </a:pPr>
            <a:r>
              <a:rPr lang="es-MX" sz="1800" dirty="0" smtClean="0"/>
              <a:t>Dra. Mara Téllez Rojo</a:t>
            </a:r>
          </a:p>
          <a:p>
            <a:pPr lvl="1">
              <a:buFont typeface="Arial"/>
              <a:buChar char="•"/>
              <a:defRPr/>
            </a:pPr>
            <a:r>
              <a:rPr lang="es-MX" sz="1800" dirty="0" smtClean="0"/>
              <a:t>Mtra. Betty Manrique Espinoza</a:t>
            </a:r>
          </a:p>
          <a:p>
            <a:pPr lvl="1">
              <a:buFont typeface="Arial"/>
              <a:buChar char="•"/>
              <a:defRPr/>
            </a:pPr>
            <a:r>
              <a:rPr lang="es-MX" sz="1800" dirty="0" smtClean="0"/>
              <a:t>Aaron Salinas Rodríguez</a:t>
            </a:r>
          </a:p>
          <a:p>
            <a:pPr lvl="1">
              <a:buFont typeface="Arial"/>
              <a:buChar char="•"/>
              <a:defRPr/>
            </a:pPr>
            <a:r>
              <a:rPr lang="es-MX" sz="1800" dirty="0" smtClean="0"/>
              <a:t>Karla Moreno Tamayo</a:t>
            </a:r>
          </a:p>
          <a:p>
            <a:pPr lvl="1">
              <a:buFont typeface="Arial"/>
              <a:buChar char="•"/>
              <a:defRPr/>
            </a:pPr>
            <a:r>
              <a:rPr lang="es-MX" sz="1800" dirty="0"/>
              <a:t>Dr. Juan A. Rivera </a:t>
            </a:r>
            <a:r>
              <a:rPr lang="es-MX" sz="1800" dirty="0" err="1"/>
              <a:t>Dommarco</a:t>
            </a:r>
            <a:endParaRPr lang="es-MX" sz="1800" dirty="0"/>
          </a:p>
          <a:p>
            <a:pPr lvl="1">
              <a:buFont typeface="Arial"/>
              <a:buChar char="•"/>
              <a:defRPr/>
            </a:pPr>
            <a:r>
              <a:rPr lang="es-MX" sz="1800" dirty="0" smtClean="0"/>
              <a:t>Dra. Teresa Shamah</a:t>
            </a:r>
          </a:p>
          <a:p>
            <a:pPr lvl="1">
              <a:buFont typeface="Arial"/>
              <a:buChar char="•"/>
              <a:defRPr/>
            </a:pPr>
            <a:r>
              <a:rPr lang="es-MX" sz="1800" dirty="0" smtClean="0"/>
              <a:t>Lucia Cuevas </a:t>
            </a:r>
            <a:r>
              <a:rPr lang="es-MX" sz="1800" dirty="0" err="1" smtClean="0"/>
              <a:t>Nassu</a:t>
            </a:r>
            <a:endParaRPr lang="es-MX" sz="1800" dirty="0" smtClean="0"/>
          </a:p>
          <a:p>
            <a:pPr>
              <a:buNone/>
              <a:defRPr/>
            </a:pPr>
            <a:r>
              <a:rPr lang="es-MX" sz="1800" b="1" dirty="0"/>
              <a:t>Instituto Nacional de Neurología y </a:t>
            </a:r>
            <a:r>
              <a:rPr lang="es-MX" sz="1800" b="1" dirty="0" smtClean="0"/>
              <a:t>Neurocirugía “Manuel Velasco Suarez”</a:t>
            </a:r>
            <a:endParaRPr lang="es-MX" sz="1800" b="1" dirty="0"/>
          </a:p>
          <a:p>
            <a:pPr lvl="1">
              <a:buFont typeface="Arial"/>
              <a:buChar char="•"/>
              <a:defRPr/>
            </a:pPr>
            <a:r>
              <a:rPr lang="es-MX" sz="1800" dirty="0"/>
              <a:t>Dra. Ana Luisa Sosa</a:t>
            </a:r>
          </a:p>
          <a:p>
            <a:pPr lvl="1">
              <a:buFont typeface="Arial"/>
              <a:buChar char="•"/>
              <a:defRPr/>
            </a:pPr>
            <a:r>
              <a:rPr lang="es-MX" sz="1800" dirty="0"/>
              <a:t>Mtro. Isaac Acosta</a:t>
            </a:r>
          </a:p>
          <a:p>
            <a:pPr>
              <a:buNone/>
              <a:defRPr/>
            </a:pPr>
            <a:r>
              <a:rPr lang="es-MX" sz="1800" b="1" dirty="0" smtClean="0"/>
              <a:t>Instituto Nacional de Ciencias Médicas y Nutrición “Salvador </a:t>
            </a:r>
            <a:r>
              <a:rPr lang="es-MX" sz="1800" b="1" dirty="0" err="1" smtClean="0"/>
              <a:t>Zubirán</a:t>
            </a:r>
            <a:r>
              <a:rPr lang="es-MX" sz="1800" b="1" dirty="0" smtClean="0"/>
              <a:t>”</a:t>
            </a:r>
          </a:p>
          <a:p>
            <a:pPr lvl="1">
              <a:buFont typeface="Arial"/>
              <a:buChar char="•"/>
              <a:defRPr/>
            </a:pPr>
            <a:r>
              <a:rPr lang="es-MX" sz="1800" dirty="0" smtClean="0"/>
              <a:t>Gabriela Rios Cazares</a:t>
            </a:r>
          </a:p>
          <a:p>
            <a:pPr lvl="1">
              <a:buFont typeface="Arial"/>
              <a:buChar char="•"/>
              <a:defRPr/>
            </a:pPr>
            <a:r>
              <a:rPr lang="es-MX" sz="1800" dirty="0" smtClean="0"/>
              <a:t>Mtra Leticia Cervantes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99592" y="5805264"/>
            <a:ext cx="2595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>
                <a:solidFill>
                  <a:srgbClr val="002060"/>
                </a:solidFill>
              </a:rPr>
              <a:t>* Académicos y Ponentes</a:t>
            </a:r>
            <a:endParaRPr lang="es-MX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56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Imagen_Page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9820"/>
            <a:ext cx="9144000" cy="677836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8" y="1844824"/>
            <a:ext cx="7907337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95800" y="3886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1 Rectángulo"/>
          <p:cNvSpPr/>
          <p:nvPr/>
        </p:nvSpPr>
        <p:spPr>
          <a:xfrm>
            <a:off x="3980681" y="3789040"/>
            <a:ext cx="17343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4000" b="1" dirty="0" smtClean="0">
                <a:solidFill>
                  <a:schemeClr val="accent1">
                    <a:lumMod val="75000"/>
                  </a:schemeClr>
                </a:solidFill>
              </a:rPr>
              <a:t>Gracias</a:t>
            </a:r>
            <a:endParaRPr lang="es-MX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30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 xmlns:mv="urn:schemas-microsoft-com:mac:vml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Imagen_Page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9820"/>
            <a:ext cx="9144000" cy="67783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95800" y="38862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1 Rectángulo"/>
          <p:cNvSpPr/>
          <p:nvPr/>
        </p:nvSpPr>
        <p:spPr>
          <a:xfrm>
            <a:off x="341684" y="2209800"/>
            <a:ext cx="8345116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4600" b="1" dirty="0" smtClean="0">
                <a:solidFill>
                  <a:schemeClr val="accent1">
                    <a:lumMod val="75000"/>
                  </a:schemeClr>
                </a:solidFill>
              </a:rPr>
              <a:t>Escríbanos:</a:t>
            </a:r>
          </a:p>
          <a:p>
            <a:pPr algn="ctr"/>
            <a:endParaRPr lang="es-MX" sz="4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s-MX" sz="4600" b="1" dirty="0" smtClean="0">
                <a:solidFill>
                  <a:schemeClr val="accent1">
                    <a:lumMod val="75000"/>
                  </a:schemeClr>
                </a:solidFill>
              </a:rPr>
              <a:t>contacto.geriatria@salud.gob.mx</a:t>
            </a:r>
            <a:endParaRPr lang="es-MX" sz="46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30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 xmlns:mv="urn:schemas-microsoft-com:mac:vml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9" y="46690"/>
            <a:ext cx="3180417" cy="115006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2482" y="116632"/>
            <a:ext cx="2766022" cy="720080"/>
          </a:xfrm>
          <a:prstGeom prst="rect">
            <a:avLst/>
          </a:prstGeom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457200" y="127055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Traducci</a:t>
            </a:r>
            <a:r>
              <a:rPr lang="es-ES" dirty="0" smtClean="0"/>
              <a:t>ón del conocimiento</a:t>
            </a:r>
            <a:br>
              <a:rPr lang="es-ES" dirty="0" smtClean="0"/>
            </a:br>
            <a:r>
              <a:rPr lang="es-ES" dirty="0" smtClean="0"/>
              <a:t>del </a:t>
            </a:r>
            <a:r>
              <a:rPr lang="es-ES" i="1" dirty="0" err="1" smtClean="0"/>
              <a:t>know</a:t>
            </a:r>
            <a:r>
              <a:rPr lang="es-ES" i="1" dirty="0" smtClean="0"/>
              <a:t> </a:t>
            </a:r>
            <a:r>
              <a:rPr lang="es-ES" i="1" dirty="0" err="1" smtClean="0"/>
              <a:t>how</a:t>
            </a:r>
            <a:r>
              <a:rPr lang="es-ES" dirty="0" smtClean="0"/>
              <a:t> al </a:t>
            </a:r>
            <a:r>
              <a:rPr lang="es-ES" i="1" dirty="0" err="1" smtClean="0"/>
              <a:t>know</a:t>
            </a:r>
            <a:r>
              <a:rPr lang="es-ES" i="1" dirty="0" smtClean="0"/>
              <a:t> do</a:t>
            </a:r>
            <a:endParaRPr lang="es-ES" i="1" dirty="0"/>
          </a:p>
        </p:txBody>
      </p:sp>
      <p:sp>
        <p:nvSpPr>
          <p:cNvPr id="9" name="Rectángulo 8"/>
          <p:cNvSpPr/>
          <p:nvPr/>
        </p:nvSpPr>
        <p:spPr>
          <a:xfrm>
            <a:off x="1115616" y="2984752"/>
            <a:ext cx="6696744" cy="3108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dirty="0" smtClean="0"/>
              <a:t>”Síntesis, </a:t>
            </a:r>
            <a:r>
              <a:rPr lang="es-ES" sz="2800" dirty="0"/>
              <a:t>intercambio, </a:t>
            </a:r>
            <a:r>
              <a:rPr lang="es-ES" sz="2800" dirty="0" smtClean="0"/>
              <a:t>y </a:t>
            </a:r>
            <a:r>
              <a:rPr lang="es-ES" sz="2800" dirty="0"/>
              <a:t>aplicación del conocimiento de los </a:t>
            </a:r>
            <a:r>
              <a:rPr lang="es-ES" sz="2800" dirty="0" smtClean="0"/>
              <a:t>principales actores o partes interesadas para </a:t>
            </a:r>
            <a:r>
              <a:rPr lang="es-ES" sz="2800" dirty="0"/>
              <a:t>acelerar los beneficios </a:t>
            </a:r>
            <a:r>
              <a:rPr lang="es-ES" sz="2800" dirty="0" smtClean="0"/>
              <a:t>de la innovación global y local </a:t>
            </a:r>
            <a:r>
              <a:rPr lang="es-ES" sz="2800" dirty="0"/>
              <a:t>en el fortalecimiento de los sistemas de salud y </a:t>
            </a:r>
            <a:r>
              <a:rPr lang="es-ES" sz="2800" dirty="0" smtClean="0"/>
              <a:t>la mejora de </a:t>
            </a:r>
            <a:r>
              <a:rPr lang="es-ES" sz="2800" dirty="0"/>
              <a:t>la salud de las personas </a:t>
            </a:r>
            <a:r>
              <a:rPr lang="es-ES" sz="2800" dirty="0" smtClean="0"/>
              <a:t>”</a:t>
            </a:r>
          </a:p>
          <a:p>
            <a:pPr algn="r"/>
            <a:r>
              <a:rPr lang="es-ES" sz="2800" dirty="0" smtClean="0"/>
              <a:t>OMS 2012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031737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7978" y="6137920"/>
            <a:ext cx="2766022" cy="720080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85800" y="69850"/>
            <a:ext cx="7772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0" b="1">
                <a:solidFill>
                  <a:srgbClr val="000000"/>
                </a:solidFill>
                <a:latin typeface="Arial" charset="0"/>
                <a:cs typeface="Arial" charset="0"/>
              </a:rPr>
              <a:t>El proceso de la política pública</a:t>
            </a:r>
            <a:endParaRPr lang="es-ES" sz="3000" b="1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219200" y="755650"/>
            <a:ext cx="1905000" cy="762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s-MX" b="1" dirty="0">
                <a:solidFill>
                  <a:srgbClr val="000000"/>
                </a:solidFill>
                <a:latin typeface="Arial" charset="0"/>
                <a:cs typeface="Arial" charset="0"/>
              </a:rPr>
              <a:t>Agenda pública</a:t>
            </a:r>
            <a:endParaRPr lang="es-ES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440363" y="755650"/>
            <a:ext cx="1905000" cy="762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s-MX" b="1" dirty="0">
                <a:solidFill>
                  <a:srgbClr val="000000"/>
                </a:solidFill>
                <a:latin typeface="Arial" charset="0"/>
                <a:cs typeface="Arial" charset="0"/>
              </a:rPr>
              <a:t>Agenda</a:t>
            </a:r>
          </a:p>
          <a:p>
            <a:pPr>
              <a:defRPr/>
            </a:pPr>
            <a:r>
              <a:rPr lang="es-MX" b="1" dirty="0">
                <a:solidFill>
                  <a:srgbClr val="000000"/>
                </a:solidFill>
                <a:latin typeface="Arial" charset="0"/>
                <a:cs typeface="Arial" charset="0"/>
              </a:rPr>
              <a:t>de Gobierno</a:t>
            </a:r>
            <a:endParaRPr lang="es-ES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5867400" y="2328863"/>
            <a:ext cx="2592388" cy="8572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s-MX" b="1" dirty="0">
                <a:solidFill>
                  <a:srgbClr val="000000"/>
                </a:solidFill>
                <a:latin typeface="Arial" charset="0"/>
                <a:cs typeface="Arial" charset="0"/>
              </a:rPr>
              <a:t>Propuestas</a:t>
            </a:r>
          </a:p>
          <a:p>
            <a:pPr>
              <a:defRPr/>
            </a:pPr>
            <a:r>
              <a:rPr lang="es-MX" b="1" dirty="0">
                <a:solidFill>
                  <a:srgbClr val="000000"/>
                </a:solidFill>
                <a:latin typeface="Arial" charset="0"/>
                <a:cs typeface="Arial" charset="0"/>
              </a:rPr>
              <a:t>(fines, metas y </a:t>
            </a:r>
          </a:p>
          <a:p>
            <a:pPr>
              <a:defRPr/>
            </a:pPr>
            <a:r>
              <a:rPr lang="es-MX" b="1" dirty="0">
                <a:solidFill>
                  <a:srgbClr val="000000"/>
                </a:solidFill>
                <a:latin typeface="Arial" charset="0"/>
                <a:cs typeface="Arial" charset="0"/>
              </a:rPr>
              <a:t>recursos)</a:t>
            </a:r>
            <a:endParaRPr lang="es-ES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358775" y="2355850"/>
            <a:ext cx="3222625" cy="838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s-MX" b="1" dirty="0">
                <a:solidFill>
                  <a:srgbClr val="000000"/>
                </a:solidFill>
                <a:latin typeface="Arial" charset="0"/>
                <a:cs typeface="Arial" charset="0"/>
              </a:rPr>
              <a:t>Formulación y legitimación</a:t>
            </a:r>
          </a:p>
          <a:p>
            <a:pPr>
              <a:defRPr/>
            </a:pPr>
            <a:r>
              <a:rPr lang="es-MX" b="1" dirty="0">
                <a:solidFill>
                  <a:srgbClr val="000000"/>
                </a:solidFill>
                <a:latin typeface="Arial" charset="0"/>
                <a:cs typeface="Arial" charset="0"/>
              </a:rPr>
              <a:t> Instituciones/marco jurídico</a:t>
            </a:r>
            <a:endParaRPr lang="es-ES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1219200" y="3879850"/>
            <a:ext cx="1905000" cy="762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es-MX" b="1" dirty="0">
                <a:solidFill>
                  <a:srgbClr val="000000"/>
                </a:solidFill>
                <a:latin typeface="Arial" charset="0"/>
                <a:cs typeface="Arial" charset="0"/>
              </a:rPr>
              <a:t>Implementación</a:t>
            </a:r>
          </a:p>
          <a:p>
            <a:pPr>
              <a:defRPr/>
            </a:pPr>
            <a:r>
              <a:rPr lang="es-MX" b="1" dirty="0">
                <a:solidFill>
                  <a:srgbClr val="000000"/>
                </a:solidFill>
                <a:latin typeface="Arial" charset="0"/>
                <a:cs typeface="Arial" charset="0"/>
              </a:rPr>
              <a:t>y gestión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6019800" y="3879850"/>
            <a:ext cx="2081213" cy="762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es-MX" b="1" dirty="0">
                <a:solidFill>
                  <a:srgbClr val="000000"/>
                </a:solidFill>
                <a:latin typeface="Arial" charset="0"/>
                <a:cs typeface="Arial" charset="0"/>
              </a:rPr>
              <a:t>Acción de política</a:t>
            </a:r>
          </a:p>
          <a:p>
            <a:pPr>
              <a:defRPr/>
            </a:pPr>
            <a:r>
              <a:rPr lang="es-MX" b="1" dirty="0">
                <a:solidFill>
                  <a:srgbClr val="000000"/>
                </a:solidFill>
                <a:latin typeface="Arial" charset="0"/>
                <a:cs typeface="Arial" charset="0"/>
              </a:rPr>
              <a:t>y social</a:t>
            </a:r>
            <a:endParaRPr lang="es-ES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2411413" y="5251450"/>
            <a:ext cx="4464050" cy="1066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es-MX" b="1" dirty="0">
                <a:solidFill>
                  <a:srgbClr val="000000"/>
                </a:solidFill>
                <a:latin typeface="Arial" charset="0"/>
                <a:cs typeface="Arial" charset="0"/>
              </a:rPr>
              <a:t>Evaluación </a:t>
            </a:r>
          </a:p>
          <a:p>
            <a:pPr>
              <a:defRPr/>
            </a:pPr>
            <a:r>
              <a:rPr lang="es-MX" b="1" dirty="0">
                <a:solidFill>
                  <a:srgbClr val="000000"/>
                </a:solidFill>
                <a:latin typeface="Arial" charset="0"/>
                <a:cs typeface="Arial" charset="0"/>
              </a:rPr>
              <a:t>Decisiones sobre el futuro de la política</a:t>
            </a:r>
            <a:endParaRPr lang="es-ES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6" name="Line 10"/>
          <p:cNvSpPr>
            <a:spLocks noChangeShapeType="1"/>
          </p:cNvSpPr>
          <p:nvPr/>
        </p:nvSpPr>
        <p:spPr bwMode="auto">
          <a:xfrm>
            <a:off x="3124200" y="1136650"/>
            <a:ext cx="2273300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>
            <a:off x="7162800" y="1517650"/>
            <a:ext cx="0" cy="38100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8" name="Line 12"/>
          <p:cNvSpPr>
            <a:spLocks noChangeShapeType="1"/>
          </p:cNvSpPr>
          <p:nvPr/>
        </p:nvSpPr>
        <p:spPr bwMode="auto">
          <a:xfrm flipH="1">
            <a:off x="2133600" y="1898650"/>
            <a:ext cx="5029200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9" name="Line 13"/>
          <p:cNvSpPr>
            <a:spLocks noChangeShapeType="1"/>
          </p:cNvSpPr>
          <p:nvPr/>
        </p:nvSpPr>
        <p:spPr bwMode="auto">
          <a:xfrm>
            <a:off x="2133600" y="1898650"/>
            <a:ext cx="0" cy="45720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" name="Line 14"/>
          <p:cNvSpPr>
            <a:spLocks noChangeShapeType="1"/>
          </p:cNvSpPr>
          <p:nvPr/>
        </p:nvSpPr>
        <p:spPr bwMode="auto">
          <a:xfrm>
            <a:off x="3581400" y="2889250"/>
            <a:ext cx="2286000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1" name="Line 15"/>
          <p:cNvSpPr>
            <a:spLocks noChangeShapeType="1"/>
          </p:cNvSpPr>
          <p:nvPr/>
        </p:nvSpPr>
        <p:spPr bwMode="auto">
          <a:xfrm>
            <a:off x="7162800" y="3117850"/>
            <a:ext cx="0" cy="30480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2" name="Line 16"/>
          <p:cNvSpPr>
            <a:spLocks noChangeShapeType="1"/>
          </p:cNvSpPr>
          <p:nvPr/>
        </p:nvSpPr>
        <p:spPr bwMode="auto">
          <a:xfrm flipH="1">
            <a:off x="2133600" y="3422650"/>
            <a:ext cx="5029200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3" name="Line 17"/>
          <p:cNvSpPr>
            <a:spLocks noChangeShapeType="1"/>
          </p:cNvSpPr>
          <p:nvPr/>
        </p:nvSpPr>
        <p:spPr bwMode="auto">
          <a:xfrm>
            <a:off x="2133600" y="3422650"/>
            <a:ext cx="0" cy="45720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4" name="Line 18"/>
          <p:cNvSpPr>
            <a:spLocks noChangeShapeType="1"/>
          </p:cNvSpPr>
          <p:nvPr/>
        </p:nvSpPr>
        <p:spPr bwMode="auto">
          <a:xfrm>
            <a:off x="3124200" y="4337050"/>
            <a:ext cx="2895600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5" name="Line 19"/>
          <p:cNvSpPr>
            <a:spLocks noChangeShapeType="1"/>
          </p:cNvSpPr>
          <p:nvPr/>
        </p:nvSpPr>
        <p:spPr bwMode="auto">
          <a:xfrm>
            <a:off x="7162800" y="4641850"/>
            <a:ext cx="0" cy="30480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6" name="Line 20"/>
          <p:cNvSpPr>
            <a:spLocks noChangeShapeType="1"/>
          </p:cNvSpPr>
          <p:nvPr/>
        </p:nvSpPr>
        <p:spPr bwMode="auto">
          <a:xfrm flipH="1">
            <a:off x="4572000" y="4946650"/>
            <a:ext cx="2590800" cy="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7" name="Line 21"/>
          <p:cNvSpPr>
            <a:spLocks noChangeShapeType="1"/>
          </p:cNvSpPr>
          <p:nvPr/>
        </p:nvSpPr>
        <p:spPr bwMode="auto">
          <a:xfrm>
            <a:off x="4572000" y="4946650"/>
            <a:ext cx="0" cy="304800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8" name="Text Box 28"/>
          <p:cNvSpPr txBox="1">
            <a:spLocks noChangeArrowheads="1"/>
          </p:cNvSpPr>
          <p:nvPr/>
        </p:nvSpPr>
        <p:spPr bwMode="auto">
          <a:xfrm>
            <a:off x="127000" y="6546850"/>
            <a:ext cx="28829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s-MX" sz="1400">
                <a:solidFill>
                  <a:schemeClr val="bg1"/>
                </a:solidFill>
                <a:latin typeface="Arial" charset="0"/>
                <a:cs typeface="Arial" charset="0"/>
              </a:rPr>
              <a:t>Modelo: Patterson/Davison/Ripley</a:t>
            </a:r>
            <a:endParaRPr lang="es-ES" sz="140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9" name="Text Box 28"/>
          <p:cNvSpPr txBox="1">
            <a:spLocks noChangeArrowheads="1"/>
          </p:cNvSpPr>
          <p:nvPr/>
        </p:nvSpPr>
        <p:spPr bwMode="auto">
          <a:xfrm>
            <a:off x="279400" y="6519863"/>
            <a:ext cx="54943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s-MX" sz="1400">
                <a:solidFill>
                  <a:srgbClr val="000000"/>
                </a:solidFill>
                <a:latin typeface="Arial" charset="0"/>
                <a:cs typeface="Arial" charset="0"/>
              </a:rPr>
              <a:t>Adaptación propia a partir del modelo de Patterson/Davison/Ripley</a:t>
            </a:r>
            <a:endParaRPr lang="es-ES" sz="14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2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Imagen_Page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30" y="101560"/>
            <a:ext cx="9144000" cy="677836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8" y="2278757"/>
            <a:ext cx="7907337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6897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 xmlns:mv="urn:schemas-microsoft-com:mac:vml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/>
          <a:p>
            <a:r>
              <a:rPr lang="es-MX" sz="3200" b="1" dirty="0" smtClean="0">
                <a:solidFill>
                  <a:srgbClr val="376092"/>
                </a:solidFill>
              </a:rPr>
              <a:t>En el México de hoy, hay más adultos mayores de 60 años que niños menores de 5 ….</a:t>
            </a:r>
            <a:endParaRPr lang="es-MX" sz="3200" b="1" dirty="0">
              <a:solidFill>
                <a:srgbClr val="376092"/>
              </a:solidFill>
            </a:endParaRP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1423267"/>
              </p:ext>
            </p:extLst>
          </p:nvPr>
        </p:nvGraphicFramePr>
        <p:xfrm>
          <a:off x="791852" y="1183830"/>
          <a:ext cx="7884282" cy="5260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Gráfico" r:id="rId4" imgW="8140700" imgH="5435600" progId="MSGraph.Chart.8">
                  <p:embed followColorScheme="full"/>
                </p:oleObj>
              </mc:Choice>
              <mc:Fallback>
                <p:oleObj name="Gráfico" r:id="rId4" imgW="8140700" imgH="5435600" progId="MSGraph.Chart.8">
                  <p:embed followColorScheme="full"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1852" y="1183830"/>
                        <a:ext cx="7884282" cy="52606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4875" y="6551766"/>
            <a:ext cx="81375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1" dirty="0">
                <a:solidFill>
                  <a:srgbClr val="002060"/>
                </a:solidFill>
              </a:rPr>
              <a:t>Fuente: Proyecciones de Población del CONAPO </a:t>
            </a:r>
            <a:r>
              <a:rPr lang="es-MX" b="1" dirty="0" smtClean="0">
                <a:solidFill>
                  <a:srgbClr val="002060"/>
                </a:solidFill>
              </a:rPr>
              <a:t>20012-2050</a:t>
            </a:r>
            <a:r>
              <a:rPr lang="es-MX" b="1" dirty="0">
                <a:solidFill>
                  <a:srgbClr val="002060"/>
                </a:solidFill>
              </a:rPr>
              <a:t>.</a:t>
            </a:r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3" name="2 Flecha abajo"/>
          <p:cNvSpPr/>
          <p:nvPr/>
        </p:nvSpPr>
        <p:spPr bwMode="auto">
          <a:xfrm>
            <a:off x="4355976" y="3573016"/>
            <a:ext cx="432048" cy="936104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rgbClr val="376092"/>
                </a:solidFill>
              </a:rPr>
              <a:t>Salud y envejecimiento de la población</a:t>
            </a:r>
            <a:endParaRPr lang="es-MX" b="1" dirty="0">
              <a:solidFill>
                <a:srgbClr val="37609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84576"/>
          </a:xfrm>
        </p:spPr>
        <p:txBody>
          <a:bodyPr>
            <a:normAutofit fontScale="92500" lnSpcReduction="10000"/>
          </a:bodyPr>
          <a:lstStyle/>
          <a:p>
            <a:r>
              <a:rPr lang="es-MX" dirty="0" smtClean="0"/>
              <a:t>La creciente longevidad de la población debe ser motivo de celebración.</a:t>
            </a:r>
          </a:p>
          <a:p>
            <a:r>
              <a:rPr lang="es-MX" dirty="0" smtClean="0"/>
              <a:t>El envejecimiento poblacional abre nuevas oportunidades para reinventar la política de salud para beneficio de todos: jóvenes y viejos.</a:t>
            </a:r>
          </a:p>
          <a:p>
            <a:r>
              <a:rPr lang="es-MX" dirty="0" smtClean="0"/>
              <a:t>El tema clave que determina la relación entre el envejecimiento poblacional y el gasto en salud es el estado funcional de nuestros mayores.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 algn="just">
              <a:buNone/>
            </a:pPr>
            <a:r>
              <a:rPr lang="es-MX" sz="1900" i="1" dirty="0" smtClean="0">
                <a:solidFill>
                  <a:srgbClr val="002060"/>
                </a:solidFill>
              </a:rPr>
              <a:t>Lloyd-</a:t>
            </a:r>
            <a:r>
              <a:rPr lang="es-MX" sz="1900" i="1" dirty="0" err="1" smtClean="0">
                <a:solidFill>
                  <a:srgbClr val="002060"/>
                </a:solidFill>
              </a:rPr>
              <a:t>Sherlock</a:t>
            </a:r>
            <a:r>
              <a:rPr lang="es-MX" sz="1900" i="1" dirty="0" smtClean="0">
                <a:solidFill>
                  <a:srgbClr val="002060"/>
                </a:solidFill>
              </a:rPr>
              <a:t> P, </a:t>
            </a:r>
            <a:r>
              <a:rPr lang="es-MX" sz="1900" i="1" dirty="0" err="1" smtClean="0">
                <a:solidFill>
                  <a:srgbClr val="002060"/>
                </a:solidFill>
              </a:rPr>
              <a:t>McKee</a:t>
            </a:r>
            <a:r>
              <a:rPr lang="es-MX" sz="1900" i="1" dirty="0" smtClean="0">
                <a:solidFill>
                  <a:srgbClr val="002060"/>
                </a:solidFill>
              </a:rPr>
              <a:t> M, </a:t>
            </a:r>
            <a:r>
              <a:rPr lang="es-MX" sz="1900" i="1" dirty="0" err="1" smtClean="0">
                <a:solidFill>
                  <a:srgbClr val="002060"/>
                </a:solidFill>
              </a:rPr>
              <a:t>Ebrahim</a:t>
            </a:r>
            <a:r>
              <a:rPr lang="es-MX" sz="1900" i="1" dirty="0" smtClean="0">
                <a:solidFill>
                  <a:srgbClr val="002060"/>
                </a:solidFill>
              </a:rPr>
              <a:t> S, Gorman M, </a:t>
            </a:r>
            <a:r>
              <a:rPr lang="es-MX" sz="1900" i="1" dirty="0" err="1" smtClean="0">
                <a:solidFill>
                  <a:srgbClr val="002060"/>
                </a:solidFill>
              </a:rPr>
              <a:t>Greengross</a:t>
            </a:r>
            <a:r>
              <a:rPr lang="es-MX" sz="1900" i="1" dirty="0" smtClean="0">
                <a:solidFill>
                  <a:srgbClr val="002060"/>
                </a:solidFill>
              </a:rPr>
              <a:t> S, Prince M, </a:t>
            </a:r>
            <a:r>
              <a:rPr lang="es-MX" sz="1900" i="1" dirty="0" err="1" smtClean="0">
                <a:solidFill>
                  <a:srgbClr val="002060"/>
                </a:solidFill>
              </a:rPr>
              <a:t>Pruchno</a:t>
            </a:r>
            <a:r>
              <a:rPr lang="es-MX" sz="1900" i="1" dirty="0" smtClean="0">
                <a:solidFill>
                  <a:srgbClr val="002060"/>
                </a:solidFill>
              </a:rPr>
              <a:t> R, </a:t>
            </a:r>
            <a:r>
              <a:rPr lang="es-MX" sz="1900" i="1" dirty="0" err="1" smtClean="0">
                <a:solidFill>
                  <a:srgbClr val="002060"/>
                </a:solidFill>
              </a:rPr>
              <a:t>Gutman</a:t>
            </a:r>
            <a:r>
              <a:rPr lang="es-MX" sz="1900" i="1" dirty="0" smtClean="0">
                <a:solidFill>
                  <a:srgbClr val="002060"/>
                </a:solidFill>
              </a:rPr>
              <a:t> G, </a:t>
            </a:r>
            <a:r>
              <a:rPr lang="es-MX" sz="1900" i="1" dirty="0" err="1" smtClean="0">
                <a:solidFill>
                  <a:srgbClr val="002060"/>
                </a:solidFill>
              </a:rPr>
              <a:t>Kirkwood</a:t>
            </a:r>
            <a:r>
              <a:rPr lang="es-MX" sz="1900" i="1" dirty="0" smtClean="0">
                <a:solidFill>
                  <a:srgbClr val="002060"/>
                </a:solidFill>
              </a:rPr>
              <a:t> T, O’Neill D, Ferrucci L, </a:t>
            </a:r>
            <a:r>
              <a:rPr lang="es-MX" sz="1900" i="1" dirty="0" err="1" smtClean="0">
                <a:solidFill>
                  <a:srgbClr val="002060"/>
                </a:solidFill>
              </a:rPr>
              <a:t>Kritchevsky</a:t>
            </a:r>
            <a:r>
              <a:rPr lang="es-MX" sz="1900" i="1" dirty="0" smtClean="0">
                <a:solidFill>
                  <a:srgbClr val="002060"/>
                </a:solidFill>
              </a:rPr>
              <a:t> SB, Vellas B </a:t>
            </a:r>
            <a:r>
              <a:rPr lang="es-MX" sz="1900" i="1" dirty="0" err="1" smtClean="0">
                <a:solidFill>
                  <a:srgbClr val="002060"/>
                </a:solidFill>
              </a:rPr>
              <a:t>Population</a:t>
            </a:r>
            <a:r>
              <a:rPr lang="es-MX" sz="1900" i="1" dirty="0" smtClean="0">
                <a:solidFill>
                  <a:srgbClr val="002060"/>
                </a:solidFill>
              </a:rPr>
              <a:t> </a:t>
            </a:r>
            <a:r>
              <a:rPr lang="es-MX" sz="1900" i="1" dirty="0" err="1" smtClean="0">
                <a:solidFill>
                  <a:srgbClr val="002060"/>
                </a:solidFill>
              </a:rPr>
              <a:t>ageing</a:t>
            </a:r>
            <a:r>
              <a:rPr lang="es-MX" sz="1900" i="1" dirty="0" smtClean="0">
                <a:solidFill>
                  <a:srgbClr val="002060"/>
                </a:solidFill>
              </a:rPr>
              <a:t> and </a:t>
            </a:r>
            <a:r>
              <a:rPr lang="es-MX" sz="1900" i="1" dirty="0" err="1" smtClean="0">
                <a:solidFill>
                  <a:srgbClr val="002060"/>
                </a:solidFill>
              </a:rPr>
              <a:t>health</a:t>
            </a:r>
            <a:r>
              <a:rPr lang="es-MX" sz="1900" i="1" dirty="0" smtClean="0">
                <a:solidFill>
                  <a:srgbClr val="002060"/>
                </a:solidFill>
              </a:rPr>
              <a:t> </a:t>
            </a:r>
            <a:r>
              <a:rPr lang="es-MX" sz="1900" b="1" i="1" dirty="0" err="1" smtClean="0">
                <a:solidFill>
                  <a:srgbClr val="002060"/>
                </a:solidFill>
              </a:rPr>
              <a:t>The</a:t>
            </a:r>
            <a:r>
              <a:rPr lang="es-MX" sz="1900" b="1" i="1" dirty="0" smtClean="0">
                <a:solidFill>
                  <a:srgbClr val="002060"/>
                </a:solidFill>
              </a:rPr>
              <a:t> </a:t>
            </a:r>
            <a:r>
              <a:rPr lang="es-MX" sz="1900" b="1" i="1" dirty="0" err="1" smtClean="0">
                <a:solidFill>
                  <a:srgbClr val="002060"/>
                </a:solidFill>
              </a:rPr>
              <a:t>Lancet</a:t>
            </a:r>
            <a:r>
              <a:rPr lang="es-MX" sz="1900" b="1" i="1" dirty="0" smtClean="0">
                <a:solidFill>
                  <a:srgbClr val="002060"/>
                </a:solidFill>
              </a:rPr>
              <a:t> </a:t>
            </a:r>
            <a:r>
              <a:rPr lang="en-US" sz="1900" dirty="0" smtClean="0">
                <a:solidFill>
                  <a:srgbClr val="002060"/>
                </a:solidFill>
              </a:rPr>
              <a:t>379:1295-6, 2012 </a:t>
            </a:r>
            <a:endParaRPr lang="es-MX" sz="1900" dirty="0" smtClean="0">
              <a:solidFill>
                <a:srgbClr val="002060"/>
              </a:solidFill>
            </a:endParaRPr>
          </a:p>
          <a:p>
            <a:endParaRPr lang="es-MX" sz="1200" b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788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5194920" cy="4525963"/>
          </a:xfrm>
        </p:spPr>
        <p:txBody>
          <a:bodyPr>
            <a:noAutofit/>
          </a:bodyPr>
          <a:lstStyle/>
          <a:p>
            <a:r>
              <a:rPr lang="es-MX" sz="2400" dirty="0" smtClean="0"/>
              <a:t>Publicación del documento </a:t>
            </a:r>
            <a:r>
              <a:rPr lang="es-MX" sz="2400" dirty="0"/>
              <a:t>de postura </a:t>
            </a:r>
            <a:r>
              <a:rPr lang="es-MX" sz="2400" dirty="0" smtClean="0"/>
              <a:t>: </a:t>
            </a:r>
            <a:r>
              <a:rPr lang="es-MX" sz="2400" b="1" dirty="0"/>
              <a:t>“Envejecimiento y Salud: una propuesta para un plan de Acción”. </a:t>
            </a:r>
            <a:r>
              <a:rPr lang="es-MX" sz="2400" b="1" dirty="0" smtClean="0"/>
              <a:t>(2012)</a:t>
            </a:r>
            <a:endParaRPr lang="es-MX" sz="2400" b="1" dirty="0"/>
          </a:p>
          <a:p>
            <a:pPr lvl="1"/>
            <a:r>
              <a:rPr lang="es-MX" sz="2000" dirty="0" smtClean="0"/>
              <a:t>Academia </a:t>
            </a:r>
            <a:r>
              <a:rPr lang="es-MX" sz="2000" dirty="0"/>
              <a:t>Nacional de </a:t>
            </a:r>
            <a:r>
              <a:rPr lang="es-MX" sz="2000" dirty="0" smtClean="0"/>
              <a:t>Medicina </a:t>
            </a:r>
          </a:p>
          <a:p>
            <a:pPr lvl="1"/>
            <a:r>
              <a:rPr lang="es-MX" sz="2000" dirty="0" smtClean="0"/>
              <a:t>Universidad </a:t>
            </a:r>
            <a:r>
              <a:rPr lang="es-MX" sz="2000" dirty="0"/>
              <a:t>Nacional Autónoma de México </a:t>
            </a:r>
            <a:endParaRPr lang="es-MX" sz="2000" dirty="0" smtClean="0"/>
          </a:p>
          <a:p>
            <a:pPr lvl="1"/>
            <a:r>
              <a:rPr lang="es-MX" sz="2000" dirty="0" smtClean="0"/>
              <a:t>Instituto Nacional de Geriatría</a:t>
            </a:r>
            <a:endParaRPr lang="es-MX" sz="2000" b="1" dirty="0" smtClean="0"/>
          </a:p>
          <a:p>
            <a:r>
              <a:rPr lang="es-MX" sz="2400" dirty="0" smtClean="0"/>
              <a:t>El </a:t>
            </a:r>
            <a:r>
              <a:rPr lang="es-MX" sz="2400" b="1" dirty="0"/>
              <a:t>Instituto Nacional de Geriatría </a:t>
            </a:r>
            <a:r>
              <a:rPr lang="es-MX" sz="2400" dirty="0" smtClean="0"/>
              <a:t>promueve este Foro, pues tiene </a:t>
            </a:r>
            <a:r>
              <a:rPr lang="es-MX" sz="2400" dirty="0"/>
              <a:t>entre sus atribuciones la de </a:t>
            </a:r>
            <a:r>
              <a:rPr lang="es-MX" sz="2400" b="1" dirty="0"/>
              <a:t>apoyar a la Secretaría de Salud, </a:t>
            </a:r>
            <a:r>
              <a:rPr lang="es-MX" sz="2400" b="1" dirty="0" smtClean="0"/>
              <a:t>para </a:t>
            </a:r>
            <a:r>
              <a:rPr lang="es-MX" sz="2400" b="1" dirty="0"/>
              <a:t>la elaboración y ejecución de los programas </a:t>
            </a:r>
            <a:r>
              <a:rPr lang="es-MX" sz="2400" dirty="0"/>
              <a:t>anuales, sectoriales, especiales y regionales de </a:t>
            </a:r>
            <a:r>
              <a:rPr lang="es-MX" sz="2400" dirty="0" smtClean="0"/>
              <a:t>salud.</a:t>
            </a:r>
            <a:endParaRPr lang="es-MX" sz="2400" dirty="0"/>
          </a:p>
          <a:p>
            <a:endParaRPr lang="es-MX" sz="2400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2429077" y="116632"/>
            <a:ext cx="428585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5400" b="1" dirty="0" smtClean="0">
                <a:solidFill>
                  <a:schemeClr val="accent1">
                    <a:lumMod val="75000"/>
                  </a:schemeClr>
                </a:solidFill>
              </a:rPr>
              <a:t>Antecedentes </a:t>
            </a:r>
            <a:endParaRPr lang="es-MX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738865"/>
            <a:ext cx="3230826" cy="4171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753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solidFill>
                  <a:schemeClr val="accent1">
                    <a:lumMod val="75000"/>
                  </a:schemeClr>
                </a:solidFill>
              </a:rPr>
              <a:t>Objetivos del </a:t>
            </a:r>
            <a:r>
              <a:rPr lang="es-MX" b="1" dirty="0" smtClean="0">
                <a:solidFill>
                  <a:schemeClr val="accent1">
                    <a:lumMod val="75000"/>
                  </a:schemeClr>
                </a:solidFill>
              </a:rPr>
              <a:t>foro:</a:t>
            </a:r>
            <a:endParaRPr lang="es-MX" b="1" dirty="0">
              <a:solidFill>
                <a:schemeClr val="tx2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3600" dirty="0" smtClean="0"/>
              <a:t>Presentar </a:t>
            </a:r>
            <a:r>
              <a:rPr lang="es-MX" sz="3600" dirty="0"/>
              <a:t>la información más reciente y actualizada disponible en México en torno al tema del envejecimiento y la salud obtenida a partir de encuestas nacionales y estatales sobre el tema, con la finalidad de contribuir a la formulación del nuevo Plan Nacional de Desarrollo y del Programa Nacional de Salud. </a:t>
            </a:r>
          </a:p>
        </p:txBody>
      </p:sp>
    </p:spTree>
    <p:extLst>
      <p:ext uri="{BB962C8B-B14F-4D97-AF65-F5344CB8AC3E}">
        <p14:creationId xmlns:p14="http://schemas.microsoft.com/office/powerpoint/2010/main" val="2798846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4933"/>
            <a:ext cx="8739922" cy="6984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8" y="-27384"/>
            <a:ext cx="3060340" cy="4337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Elipse"/>
          <p:cNvSpPr/>
          <p:nvPr/>
        </p:nvSpPr>
        <p:spPr>
          <a:xfrm>
            <a:off x="2286000" y="1052736"/>
            <a:ext cx="1851248" cy="176666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Esfuerzos de evaluación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5" name="4 Elipse"/>
          <p:cNvSpPr/>
          <p:nvPr/>
        </p:nvSpPr>
        <p:spPr>
          <a:xfrm>
            <a:off x="4427984" y="0"/>
            <a:ext cx="1972816" cy="184482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Entorno dispuesto a usar los resultados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6629400" y="990600"/>
            <a:ext cx="1905000" cy="1905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bg1"/>
                </a:solidFill>
              </a:rPr>
              <a:t>Vinculación e intercambio</a:t>
            </a:r>
            <a:endParaRPr lang="es-MX" sz="1600" b="1" dirty="0">
              <a:solidFill>
                <a:schemeClr val="bg1"/>
              </a:solidFill>
            </a:endParaRPr>
          </a:p>
        </p:txBody>
      </p:sp>
      <p:sp>
        <p:nvSpPr>
          <p:cNvPr id="7" name="6 Elipse"/>
          <p:cNvSpPr/>
          <p:nvPr/>
        </p:nvSpPr>
        <p:spPr>
          <a:xfrm>
            <a:off x="1600200" y="3212976"/>
            <a:ext cx="2035696" cy="181622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Esfuerzos por “jalar”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5638800" y="4941168"/>
            <a:ext cx="1981200" cy="191683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Esfuerzos por impulsar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9" name="8 Elipse"/>
          <p:cNvSpPr/>
          <p:nvPr/>
        </p:nvSpPr>
        <p:spPr>
          <a:xfrm>
            <a:off x="3200400" y="4876800"/>
            <a:ext cx="1941748" cy="191683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Facilitando los esfuerzos por “jalar”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10" name="9 Elipse"/>
          <p:cNvSpPr/>
          <p:nvPr/>
        </p:nvSpPr>
        <p:spPr>
          <a:xfrm>
            <a:off x="7164288" y="3212976"/>
            <a:ext cx="2088232" cy="187220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bg1"/>
                </a:solidFill>
              </a:rPr>
              <a:t>Desarrollo del conocimie</a:t>
            </a:r>
            <a:r>
              <a:rPr lang="es-MX" b="1" u="sng" dirty="0" smtClean="0">
                <a:solidFill>
                  <a:schemeClr val="bg1"/>
                </a:solidFill>
              </a:rPr>
              <a:t>n</a:t>
            </a:r>
            <a:r>
              <a:rPr lang="es-MX" b="1" dirty="0" smtClean="0">
                <a:solidFill>
                  <a:schemeClr val="bg1"/>
                </a:solidFill>
              </a:rPr>
              <a:t>to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4114800" y="2478175"/>
            <a:ext cx="2514600" cy="215537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900" b="1" dirty="0" smtClean="0">
                <a:solidFill>
                  <a:schemeClr val="bg1"/>
                </a:solidFill>
              </a:rPr>
              <a:t>TC en envejec</a:t>
            </a:r>
            <a:r>
              <a:rPr lang="es-MX" sz="1900" b="1" u="sng" dirty="0" smtClean="0">
                <a:solidFill>
                  <a:schemeClr val="bg1"/>
                </a:solidFill>
              </a:rPr>
              <a:t>i</a:t>
            </a:r>
            <a:r>
              <a:rPr lang="es-MX" sz="1900" b="1" dirty="0" smtClean="0">
                <a:solidFill>
                  <a:schemeClr val="bg1"/>
                </a:solidFill>
              </a:rPr>
              <a:t>miento y salud</a:t>
            </a:r>
            <a:endParaRPr lang="es-MX" sz="1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22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2269</TotalTime>
  <Words>889</Words>
  <Application>Microsoft Macintosh PowerPoint</Application>
  <PresentationFormat>Presentación en pantalla (4:3)</PresentationFormat>
  <Paragraphs>164</Paragraphs>
  <Slides>16</Slides>
  <Notes>13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9" baseType="lpstr">
      <vt:lpstr>Tema de Office</vt:lpstr>
      <vt:lpstr>1_Tema de Office</vt:lpstr>
      <vt:lpstr>Gráfico</vt:lpstr>
      <vt:lpstr>Reunión Mesoamericana  La evidencia científica como base para la creación de políticas públicas de atención a la personas adultas mayores</vt:lpstr>
      <vt:lpstr>Presentación de PowerPoint</vt:lpstr>
      <vt:lpstr>Presentación de PowerPoint</vt:lpstr>
      <vt:lpstr>Presentación de PowerPoint</vt:lpstr>
      <vt:lpstr>En el México de hoy, hay más adultos mayores de 60 años que niños menores de 5 ….</vt:lpstr>
      <vt:lpstr>Salud y envejecimiento de la población</vt:lpstr>
      <vt:lpstr>Antecedentes </vt:lpstr>
      <vt:lpstr>Objetivos del foro:</vt:lpstr>
      <vt:lpstr>Presentación de PowerPoint</vt:lpstr>
      <vt:lpstr>Metodología </vt:lpstr>
      <vt:lpstr>Presentación de PowerPoint</vt:lpstr>
      <vt:lpstr>Fuentes de información</vt:lpstr>
      <vt:lpstr> Probabilística con representatividad  estatal y urbano/rural </vt:lpstr>
      <vt:lpstr>Colaboradores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W00-LUIS MIGUELGR</dc:creator>
  <cp:lastModifiedBy>elizabeth caro lopez</cp:lastModifiedBy>
  <cp:revision>62</cp:revision>
  <dcterms:created xsi:type="dcterms:W3CDTF">2013-04-08T00:32:16Z</dcterms:created>
  <dcterms:modified xsi:type="dcterms:W3CDTF">2014-06-17T14:23:42Z</dcterms:modified>
</cp:coreProperties>
</file>