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59"/>
  </p:notesMasterIdLst>
  <p:sldIdLst>
    <p:sldId id="286" r:id="rId2"/>
    <p:sldId id="345" r:id="rId3"/>
    <p:sldId id="289" r:id="rId4"/>
    <p:sldId id="290" r:id="rId5"/>
    <p:sldId id="291" r:id="rId6"/>
    <p:sldId id="344" r:id="rId7"/>
    <p:sldId id="287" r:id="rId8"/>
    <p:sldId id="301" r:id="rId9"/>
    <p:sldId id="313" r:id="rId10"/>
    <p:sldId id="304" r:id="rId11"/>
    <p:sldId id="355" r:id="rId12"/>
    <p:sldId id="356" r:id="rId13"/>
    <p:sldId id="357" r:id="rId14"/>
    <p:sldId id="312" r:id="rId15"/>
    <p:sldId id="341" r:id="rId16"/>
    <p:sldId id="342" r:id="rId17"/>
    <p:sldId id="302" r:id="rId18"/>
    <p:sldId id="303" r:id="rId19"/>
    <p:sldId id="305" r:id="rId20"/>
    <p:sldId id="340" r:id="rId21"/>
    <p:sldId id="308" r:id="rId22"/>
    <p:sldId id="296" r:id="rId23"/>
    <p:sldId id="316" r:id="rId24"/>
    <p:sldId id="317" r:id="rId25"/>
    <p:sldId id="354" r:id="rId26"/>
    <p:sldId id="297" r:id="rId27"/>
    <p:sldId id="330" r:id="rId28"/>
    <p:sldId id="309" r:id="rId29"/>
    <p:sldId id="323" r:id="rId30"/>
    <p:sldId id="324" r:id="rId31"/>
    <p:sldId id="321" r:id="rId32"/>
    <p:sldId id="322" r:id="rId33"/>
    <p:sldId id="325" r:id="rId34"/>
    <p:sldId id="326" r:id="rId35"/>
    <p:sldId id="327" r:id="rId36"/>
    <p:sldId id="328" r:id="rId37"/>
    <p:sldId id="299" r:id="rId38"/>
    <p:sldId id="349" r:id="rId39"/>
    <p:sldId id="351" r:id="rId40"/>
    <p:sldId id="350" r:id="rId41"/>
    <p:sldId id="346" r:id="rId42"/>
    <p:sldId id="347" r:id="rId43"/>
    <p:sldId id="348" r:id="rId44"/>
    <p:sldId id="352" r:id="rId45"/>
    <p:sldId id="353" r:id="rId46"/>
    <p:sldId id="314" r:id="rId47"/>
    <p:sldId id="315" r:id="rId48"/>
    <p:sldId id="331" r:id="rId49"/>
    <p:sldId id="332" r:id="rId50"/>
    <p:sldId id="333" r:id="rId51"/>
    <p:sldId id="334" r:id="rId52"/>
    <p:sldId id="335" r:id="rId53"/>
    <p:sldId id="336" r:id="rId54"/>
    <p:sldId id="337" r:id="rId55"/>
    <p:sldId id="300" r:id="rId56"/>
    <p:sldId id="339" r:id="rId57"/>
    <p:sldId id="343" r:id="rId5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21" autoAdjust="0"/>
    <p:restoredTop sz="94660"/>
  </p:normalViewPr>
  <p:slideViewPr>
    <p:cSldViewPr>
      <p:cViewPr varScale="1">
        <p:scale>
          <a:sx n="74" d="100"/>
          <a:sy n="74" d="100"/>
        </p:scale>
        <p:origin x="-8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D8FA1-4AC8-444F-A073-500B30993F2A}" type="datetimeFigureOut">
              <a:rPr lang="es-ES" smtClean="0"/>
              <a:pPr/>
              <a:t>18/11/2009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1C32-7CE2-4B85-A0AA-F78341271654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51C32-7CE2-4B85-A0AA-F78341271654}" type="slidenum">
              <a:rPr lang="es-ES" smtClean="0"/>
              <a:pPr/>
              <a:t>7</a:t>
            </a:fld>
            <a:endParaRPr lang="es-E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51C32-7CE2-4B85-A0AA-F78341271654}" type="slidenum">
              <a:rPr lang="es-ES" smtClean="0"/>
              <a:pPr/>
              <a:t>31</a:t>
            </a:fld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DRA:</a:t>
            </a:r>
            <a:r>
              <a:rPr lang="es-MX" baseline="0" dirty="0" smtClean="0"/>
              <a:t> CAROLINA RAYON</a:t>
            </a:r>
          </a:p>
          <a:p>
            <a:r>
              <a:rPr lang="es-MX" baseline="0" dirty="0" smtClean="0"/>
              <a:t>C.E.carolina_rayon@hotmail.com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51C32-7CE2-4B85-A0AA-F78341271654}" type="slidenum">
              <a:rPr lang="es-ES" smtClean="0"/>
              <a:pPr/>
              <a:t>57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4E1E-CD0B-4878-A165-61528B675C2C}" type="datetimeFigureOut">
              <a:rPr lang="es-MX" smtClean="0"/>
              <a:pPr/>
              <a:t>18/11/2009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6D8F6-062E-46B7-A1A5-0F49A87C112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_colo"/>
          <p:cNvPicPr/>
          <p:nvPr/>
        </p:nvPicPr>
        <p:blipFill>
          <a:blip r:embed="rId2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1285852" y="2428844"/>
            <a:ext cx="642942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3600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                                                                                                                                                                                                    </a:t>
            </a:r>
            <a:r>
              <a:rPr lang="es-ES" sz="4900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“ MODELO DE ATENCION PARA ADULTOS MAYORES DEL ISSFAM ”</a:t>
            </a:r>
            <a:endParaRPr lang="es-ES" sz="4900" dirty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25463"/>
            <a:ext cx="7772400" cy="1311275"/>
          </a:xfrm>
        </p:spPr>
        <p:txBody>
          <a:bodyPr>
            <a:normAutofit/>
          </a:bodyPr>
          <a:lstStyle/>
          <a:p>
            <a:r>
              <a:rPr lang="es-MX" sz="4000" dirty="0" smtClean="0">
                <a:solidFill>
                  <a:schemeClr val="accent3">
                    <a:lumMod val="75000"/>
                  </a:schemeClr>
                </a:solidFill>
              </a:rPr>
              <a:t>CASA HOGAR PARA MILITARES RETIRADOS ISSFAM</a:t>
            </a:r>
            <a:endParaRPr lang="es-ES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Primera Casa Hogar para las Fuerzas Armadas Mexicanas.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Ubicada en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Jiutepec, Morelos.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Con capacidad para 267 usuarios.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Recibió a sus primeros residentes el 28 de Octubre del 2009.</a:t>
            </a:r>
          </a:p>
          <a:p>
            <a:pPr>
              <a:buNone/>
            </a:pP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Tx/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FUNCIONES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Identificar a  militares mayores de 60 años con factores de riesgo social.</a:t>
            </a:r>
          </a:p>
          <a:p>
            <a:pPr>
              <a:lnSpc>
                <a:spcPct val="90000"/>
              </a:lnSpc>
            </a:pP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Dar alojamiento.</a:t>
            </a:r>
          </a:p>
          <a:p>
            <a:pPr>
              <a:lnSpc>
                <a:spcPct val="90000"/>
              </a:lnSpc>
            </a:pP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Proporcionar alimentación equilibrada y acorde a las necesidades de cada usuario</a:t>
            </a:r>
          </a:p>
          <a:p>
            <a:pPr>
              <a:lnSpc>
                <a:spcPct val="90000"/>
              </a:lnSpc>
            </a:pP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Brindar atención médica especializada, cuidados de enfermería y atención de gericultura.</a:t>
            </a:r>
          </a:p>
          <a:p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FUNCIONES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Programar y ejecutar actividades de reactivación física, ocupacionales, recreativas y culturales para la estimulación de capacidades funcionales y cognoscitivas.</a:t>
            </a:r>
          </a:p>
          <a:p>
            <a:pPr>
              <a:lnSpc>
                <a:spcPct val="90000"/>
              </a:lnSpc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Promover la interacción familiar y la participación social.</a:t>
            </a:r>
          </a:p>
          <a:p>
            <a:pPr>
              <a:lnSpc>
                <a:spcPct val="90000"/>
              </a:lnSpc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Proporcionar atención de trabajo social.</a:t>
            </a:r>
            <a:endParaRPr lang="es-ES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s-MX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PERFIL DE INGRESO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M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ilitar retirado, mayor de 60 años.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Ser autónomo para las AVD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Presentar situación de riesgo social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Deseo de ingresar voluntariamente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Solicitud de ingreso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Evaluación integral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Disposición a cubrir cuota de 50% del haber de retiro.</a:t>
            </a:r>
          </a:p>
          <a:p>
            <a:pPr>
              <a:buFontTx/>
              <a:buNone/>
            </a:pPr>
            <a:endParaRPr lang="es-ES" dirty="0" smtClean="0"/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osé Mariano\Pictures\CASA HOGAR 2\HPIM5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286280" cy="3214710"/>
          </a:xfrm>
          <a:prstGeom prst="rect">
            <a:avLst/>
          </a:prstGeom>
          <a:noFill/>
        </p:spPr>
      </p:pic>
      <p:pic>
        <p:nvPicPr>
          <p:cNvPr id="4099" name="Picture 3" descr="C:\Users\José Mariano\Pictures\CASA HOGAR 2\HPIM5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5728"/>
            <a:ext cx="4286280" cy="3161131"/>
          </a:xfrm>
          <a:prstGeom prst="rect">
            <a:avLst/>
          </a:prstGeom>
          <a:noFill/>
        </p:spPr>
      </p:pic>
      <p:pic>
        <p:nvPicPr>
          <p:cNvPr id="4100" name="Picture 4" descr="C:\Users\José Mariano\Pictures\CASA HOGAR 2\HPIM5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429000"/>
            <a:ext cx="4278314" cy="3208736"/>
          </a:xfrm>
          <a:prstGeom prst="rect">
            <a:avLst/>
          </a:prstGeom>
          <a:noFill/>
        </p:spPr>
      </p:pic>
      <p:pic>
        <p:nvPicPr>
          <p:cNvPr id="4101" name="Picture 5" descr="C:\Users\José Mariano\Pictures\CASA HOGAR 2\HPIM50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476604"/>
            <a:ext cx="4286280" cy="3161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osé Mariano\Pictures\CASA HOGAR 2\HPIM5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4064000" cy="3048000"/>
          </a:xfrm>
          <a:prstGeom prst="rect">
            <a:avLst/>
          </a:prstGeom>
          <a:noFill/>
        </p:spPr>
      </p:pic>
      <p:pic>
        <p:nvPicPr>
          <p:cNvPr id="8195" name="Picture 3" descr="C:\Users\José Mariano\Pictures\CASA HOGAR 2\HPIM5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"/>
            <a:ext cx="4064000" cy="3048000"/>
          </a:xfrm>
          <a:prstGeom prst="rect">
            <a:avLst/>
          </a:prstGeom>
          <a:noFill/>
        </p:spPr>
      </p:pic>
      <p:pic>
        <p:nvPicPr>
          <p:cNvPr id="8196" name="Picture 4" descr="C:\Users\José Mariano\Pictures\CASA HOGAR 2\HPIM50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1" y="3429000"/>
            <a:ext cx="4063998" cy="3047999"/>
          </a:xfrm>
          <a:prstGeom prst="rect">
            <a:avLst/>
          </a:prstGeom>
          <a:noFill/>
        </p:spPr>
      </p:pic>
      <p:pic>
        <p:nvPicPr>
          <p:cNvPr id="8197" name="Picture 5" descr="C:\Users\José Mariano\Pictures\CASA HOGAR 2\HPIM50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osé Mariano\Pictures\CASA HOGAR 2\HPIM5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osé Mariano\Pictures\CASA HOGAR 2\HPIM5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José Mariano\Pictures\CASA HOGAR 2\HPIM5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99" y="381000"/>
            <a:ext cx="4254501" cy="3190876"/>
          </a:xfrm>
          <a:prstGeom prst="rect">
            <a:avLst/>
          </a:prstGeom>
          <a:noFill/>
        </p:spPr>
      </p:pic>
      <p:pic>
        <p:nvPicPr>
          <p:cNvPr id="6148" name="Picture 4" descr="C:\Users\José Mariano\Pictures\CASA HOGAR 2\HPIM5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4286280" cy="3214710"/>
          </a:xfrm>
          <a:prstGeom prst="rect">
            <a:avLst/>
          </a:prstGeom>
          <a:noFill/>
        </p:spPr>
      </p:pic>
      <p:pic>
        <p:nvPicPr>
          <p:cNvPr id="6149" name="Picture 5" descr="C:\Users\José Mariano\Pictures\CASA HOGAR 2\HPIM5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429000"/>
            <a:ext cx="4135438" cy="3214710"/>
          </a:xfrm>
          <a:prstGeom prst="rect">
            <a:avLst/>
          </a:prstGeom>
          <a:noFill/>
        </p:spPr>
      </p:pic>
      <p:pic>
        <p:nvPicPr>
          <p:cNvPr id="6150" name="Picture 6" descr="C:\Users\José Mariano\Pictures\CASA HOGAR 2\HPIM50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000" y="3429000"/>
            <a:ext cx="3992562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osé Mariano\Pictures\CASA HOGAR 2\HPIM5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D:\Nueva carpeta\papel_tap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3" y="9525"/>
            <a:ext cx="8905875" cy="683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osé Mariano\Pictures\CASA HOGAR\P101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4290"/>
            <a:ext cx="4357718" cy="3214711"/>
          </a:xfrm>
          <a:prstGeom prst="rect">
            <a:avLst/>
          </a:prstGeom>
          <a:noFill/>
        </p:spPr>
      </p:pic>
      <p:pic>
        <p:nvPicPr>
          <p:cNvPr id="10243" name="Picture 3" descr="C:\Users\José Mariano\Pictures\CASA HOGAR\P1010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14290"/>
            <a:ext cx="4286281" cy="3214710"/>
          </a:xfrm>
          <a:prstGeom prst="rect">
            <a:avLst/>
          </a:prstGeom>
          <a:noFill/>
        </p:spPr>
      </p:pic>
      <p:pic>
        <p:nvPicPr>
          <p:cNvPr id="10244" name="Picture 4" descr="C:\Users\José Mariano\Pictures\CASA HOGAR\P10101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57562"/>
            <a:ext cx="4286280" cy="3268288"/>
          </a:xfrm>
          <a:prstGeom prst="rect">
            <a:avLst/>
          </a:prstGeom>
          <a:noFill/>
        </p:spPr>
      </p:pic>
      <p:pic>
        <p:nvPicPr>
          <p:cNvPr id="10245" name="Picture 5" descr="C:\Users\José Mariano\Pictures\CASA HOGAR\P10101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437188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José Mariano\Pictures\CASA HOGAR\P10101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762501" cy="3643314"/>
          </a:xfrm>
          <a:prstGeom prst="rect">
            <a:avLst/>
          </a:prstGeom>
          <a:noFill/>
        </p:spPr>
      </p:pic>
      <p:pic>
        <p:nvPicPr>
          <p:cNvPr id="11269" name="Picture 5" descr="C:\Users\José Mariano\Pictures\CASA HOGAR\P1010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9273" y="0"/>
            <a:ext cx="4514728" cy="3571876"/>
          </a:xfrm>
          <a:prstGeom prst="rect">
            <a:avLst/>
          </a:prstGeom>
          <a:noFill/>
        </p:spPr>
      </p:pic>
      <p:pic>
        <p:nvPicPr>
          <p:cNvPr id="11270" name="Picture 6" descr="C:\Users\José Mariano\Pictures\CASA HOGAR\P1010204.JPG"/>
          <p:cNvPicPr>
            <a:picLocks noChangeAspect="1" noChangeArrowheads="1"/>
          </p:cNvPicPr>
          <p:nvPr/>
        </p:nvPicPr>
        <p:blipFill>
          <a:blip r:embed="rId4" cstate="print"/>
          <a:srcRect t="9210" r="12173" b="17107"/>
          <a:stretch>
            <a:fillRect/>
          </a:stretch>
        </p:blipFill>
        <p:spPr bwMode="auto">
          <a:xfrm>
            <a:off x="0" y="3643314"/>
            <a:ext cx="4643439" cy="3000396"/>
          </a:xfrm>
          <a:prstGeom prst="rect">
            <a:avLst/>
          </a:prstGeom>
          <a:noFill/>
        </p:spPr>
      </p:pic>
      <p:pic>
        <p:nvPicPr>
          <p:cNvPr id="11271" name="Picture 7" descr="C:\Users\José Mariano\Pictures\CASA HOGAR\P1010202.JPG"/>
          <p:cNvPicPr>
            <a:picLocks noChangeAspect="1" noChangeArrowheads="1"/>
          </p:cNvPicPr>
          <p:nvPr/>
        </p:nvPicPr>
        <p:blipFill>
          <a:blip r:embed="rId5" cstate="print"/>
          <a:srcRect l="16505" t="28479" r="23301" b="8090"/>
          <a:stretch>
            <a:fillRect/>
          </a:stretch>
        </p:blipFill>
        <p:spPr bwMode="auto">
          <a:xfrm>
            <a:off x="4572000" y="3481587"/>
            <a:ext cx="4572000" cy="3162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MISIÓN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   Brindar </a:t>
            </a:r>
            <a:r>
              <a:rPr lang="es-MX" sz="3600" dirty="0">
                <a:solidFill>
                  <a:schemeClr val="accent3">
                    <a:lumMod val="75000"/>
                  </a:schemeClr>
                </a:solidFill>
              </a:rPr>
              <a:t>cuidado y protección continua a </a:t>
            </a: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los </a:t>
            </a:r>
            <a:r>
              <a:rPr lang="es-MX" sz="3600" dirty="0">
                <a:solidFill>
                  <a:schemeClr val="accent3">
                    <a:lumMod val="75000"/>
                  </a:schemeClr>
                </a:solidFill>
              </a:rPr>
              <a:t>militares retirados, mayores de 60 años, en situación de vulnerabilidad social; a través de servicios asistenciales que garanticen su bienestar físico, psicológico y </a:t>
            </a:r>
            <a:r>
              <a:rPr lang="es-MX" sz="3600" dirty="0" smtClean="0">
                <a:solidFill>
                  <a:schemeClr val="accent3">
                    <a:lumMod val="75000"/>
                  </a:schemeClr>
                </a:solidFill>
              </a:rPr>
              <a:t>social mejorando su calidad de vida.</a:t>
            </a:r>
            <a:endParaRPr lang="es-ES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Sonrisas</a:t>
            </a:r>
            <a:br>
              <a:rPr lang="es-ES" dirty="0" smtClean="0"/>
            </a:br>
            <a:endParaRPr lang="es-ES" dirty="0"/>
          </a:p>
        </p:txBody>
      </p:sp>
      <p:pic>
        <p:nvPicPr>
          <p:cNvPr id="4" name="3 Marcador de contenido" descr="P10102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286124" y="1000125"/>
            <a:ext cx="6858000" cy="4857753"/>
          </a:xfrm>
        </p:spPr>
      </p:pic>
      <p:pic>
        <p:nvPicPr>
          <p:cNvPr id="5" name="4 Imagen" descr="P1010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62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sergio</a:t>
            </a:r>
            <a:endParaRPr lang="es-ES" dirty="0"/>
          </a:p>
        </p:txBody>
      </p:sp>
      <p:pic>
        <p:nvPicPr>
          <p:cNvPr id="4" name="3 Marcador de contenido" descr="P1010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643438" cy="3786190"/>
          </a:xfrm>
        </p:spPr>
      </p:pic>
      <p:pic>
        <p:nvPicPr>
          <p:cNvPr id="5" name="4 Imagen" descr="P1010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43248"/>
            <a:ext cx="4929190" cy="3714752"/>
          </a:xfrm>
          <a:prstGeom prst="rect">
            <a:avLst/>
          </a:prstGeom>
        </p:spPr>
      </p:pic>
      <p:pic>
        <p:nvPicPr>
          <p:cNvPr id="6" name="5 Imagen" descr="P1010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0"/>
            <a:ext cx="5143500" cy="3571876"/>
          </a:xfrm>
          <a:prstGeom prst="rect">
            <a:avLst/>
          </a:prstGeom>
        </p:spPr>
      </p:pic>
      <p:pic>
        <p:nvPicPr>
          <p:cNvPr id="7" name="6 Imagen" descr="P10100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576293"/>
            <a:ext cx="4572000" cy="4281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MX" smtClean="0"/>
              <a:t>CASA HOGAR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Son un lugar seguro donde se puede entrar y salir sin los problemas de mantener una casa en la forma habitual.</a:t>
            </a:r>
          </a:p>
          <a:p>
            <a:r>
              <a:rPr lang="es-MX" dirty="0" smtClean="0"/>
              <a:t>Deben ofrecer programas integrales para atención médica, psicológica, social, cultural y espiritual, garantizando bienestar y mejor condición de vida a la que cursaban previo a su ingreso.</a:t>
            </a:r>
            <a:endParaRPr lang="es-ES" dirty="0" smtClean="0"/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ACTIVIDADES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De la vida diaria.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Ocupacionales.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Estimulación de capacidades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cognoscitivas.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Reactivación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física.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Reinserción social.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Tx/>
              <a:buNone/>
            </a:pPr>
            <a:endParaRPr lang="es-MX" dirty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ACTIVIDADES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Convivencias.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Celebración de fechas cívicas y culturales tradicionales.</a:t>
            </a: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Paseos fuera de la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Casa Hogar.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Apoyo en trámites administrativos.</a:t>
            </a: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Atención de la salud.</a:t>
            </a:r>
          </a:p>
          <a:p>
            <a:pPr>
              <a:buFontTx/>
              <a:buNone/>
            </a:pPr>
            <a:endParaRPr lang="es-MX" dirty="0"/>
          </a:p>
          <a:p>
            <a:endParaRPr lang="es-MX" dirty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José Mariano\Pictures\CASA HOGAR\P1010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1438"/>
            <a:ext cx="4286248" cy="3214686"/>
          </a:xfrm>
          <a:prstGeom prst="rect">
            <a:avLst/>
          </a:prstGeom>
          <a:noFill/>
        </p:spPr>
      </p:pic>
      <p:pic>
        <p:nvPicPr>
          <p:cNvPr id="12291" name="Picture 3" descr="C:\Users\José Mariano\Pictures\CASA HOGAR\P1010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0711"/>
            <a:ext cx="4071966" cy="3053975"/>
          </a:xfrm>
          <a:prstGeom prst="rect">
            <a:avLst/>
          </a:prstGeom>
          <a:noFill/>
        </p:spPr>
      </p:pic>
      <p:pic>
        <p:nvPicPr>
          <p:cNvPr id="12292" name="Picture 4" descr="C:\Users\José Mariano\Pictures\CASA HOGAR\P1010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500438"/>
            <a:ext cx="5786478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Ofrenda</a:t>
            </a:r>
          </a:p>
          <a:p>
            <a:r>
              <a:rPr lang="es-ES" dirty="0" smtClean="0"/>
              <a:t>Pastel de miguelon</a:t>
            </a:r>
          </a:p>
          <a:p>
            <a:r>
              <a:rPr lang="es-ES" dirty="0" smtClean="0"/>
              <a:t>Desayuno</a:t>
            </a:r>
          </a:p>
          <a:p>
            <a:r>
              <a:rPr lang="es-ES" dirty="0" smtClean="0"/>
              <a:t>comedor</a:t>
            </a:r>
            <a:endParaRPr lang="es-ES" dirty="0"/>
          </a:p>
        </p:txBody>
      </p:sp>
      <p:pic>
        <p:nvPicPr>
          <p:cNvPr id="4" name="3 Imagen" descr="P1010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1029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>
            <a:normAutofit/>
          </a:bodyPr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MODELOS DE ATENCIÓN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2230" name="Rectangle 10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MX" sz="2800" dirty="0">
                <a:solidFill>
                  <a:schemeClr val="accent3">
                    <a:lumMod val="75000"/>
                  </a:schemeClr>
                </a:solidFill>
              </a:rPr>
              <a:t>Definición:</a:t>
            </a:r>
          </a:p>
          <a:p>
            <a:pPr algn="just">
              <a:buFontTx/>
              <a:buNone/>
            </a:pPr>
            <a:r>
              <a:rPr lang="es-MX" sz="2800" dirty="0">
                <a:solidFill>
                  <a:schemeClr val="accent3">
                    <a:lumMod val="75000"/>
                  </a:schemeClr>
                </a:solidFill>
              </a:rPr>
              <a:t>	Conjunto de actividades preventivas, asistenciales, terapéuticas, de rehabilitación y capacitación, especialmente preparadas por el equipo de salud para dar respuesta a los adultos mayores y sus familias que comparten necesidades y problemas médicos, sociales y psicológicos.</a:t>
            </a:r>
            <a:endParaRPr lang="es-E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osé Mariano\Pictures\CASA HOGAR 2\HPIM5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928801"/>
            <a:ext cx="6778644" cy="4214843"/>
          </a:xfrm>
          <a:prstGeom prst="rect">
            <a:avLst/>
          </a:prstGeom>
          <a:noFill/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CASA HOGAR PARA MILITARES RETIRADOS ISSFAM</a:t>
            </a:r>
            <a:endParaRPr lang="es-ES" sz="3600" dirty="0">
              <a:solidFill>
                <a:schemeClr val="accent3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5" name="4 Imagen" descr="P1010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3 Marcador de contenido" descr="P1010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4138"/>
          <a:stretch>
            <a:fillRect/>
          </a:stretch>
        </p:blipFill>
        <p:spPr>
          <a:xfrm>
            <a:off x="0" y="0"/>
            <a:ext cx="4357686" cy="6858000"/>
          </a:xfrm>
        </p:spPr>
      </p:pic>
      <p:pic>
        <p:nvPicPr>
          <p:cNvPr id="5" name="4 Imagen" descr="P1010043.JPG"/>
          <p:cNvPicPr>
            <a:picLocks noChangeAspect="1"/>
          </p:cNvPicPr>
          <p:nvPr/>
        </p:nvPicPr>
        <p:blipFill>
          <a:blip r:embed="rId3" cstate="print"/>
          <a:srcRect r="14634"/>
          <a:stretch>
            <a:fillRect/>
          </a:stretch>
        </p:blipFill>
        <p:spPr>
          <a:xfrm>
            <a:off x="4357686" y="0"/>
            <a:ext cx="50006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José Mariano\Pictures\CASA HOGAR 2\HPIM5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1010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28580"/>
            <a:ext cx="8358246" cy="5929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10101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429684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1010123.JPG"/>
          <p:cNvPicPr>
            <a:picLocks noChangeAspect="1"/>
          </p:cNvPicPr>
          <p:nvPr/>
        </p:nvPicPr>
        <p:blipFill>
          <a:blip r:embed="rId2" cstate="print"/>
          <a:srcRect r="20833"/>
          <a:stretch>
            <a:fillRect/>
          </a:stretch>
        </p:blipFill>
        <p:spPr>
          <a:xfrm>
            <a:off x="285720" y="0"/>
            <a:ext cx="4357718" cy="6858000"/>
          </a:xfrm>
          <a:prstGeom prst="rect">
            <a:avLst/>
          </a:prstGeom>
        </p:spPr>
      </p:pic>
      <p:pic>
        <p:nvPicPr>
          <p:cNvPr id="5" name="4 Imagen" descr="P1010124.JPG"/>
          <p:cNvPicPr>
            <a:picLocks noChangeAspect="1"/>
          </p:cNvPicPr>
          <p:nvPr/>
        </p:nvPicPr>
        <p:blipFill>
          <a:blip r:embed="rId3" cstate="print"/>
          <a:srcRect r="14285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SERVICIOS QUE SE OTORGAN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Arreglo de la ropa personal y de cama.</a:t>
            </a: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Corte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de pelo.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Atención Podológica.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Cuidados Odontológicos.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Intervención temprana al deterioro cognitivo.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Rehabilitación. </a:t>
            </a: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Nutrición.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Comunicación con los familiares.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P10102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8215369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8143931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>
            <a:normAutofit/>
          </a:bodyPr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DIRECTRICES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0419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     Todo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modelo debe seguir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</a:p>
          <a:p>
            <a:pPr>
              <a:buNone/>
            </a:pP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	- Las normas de la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OMS.</a:t>
            </a:r>
          </a:p>
          <a:p>
            <a:pPr>
              <a:buFontTx/>
              <a:buNone/>
            </a:pP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	- Las declaraciones de la II Asamblea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Mundial</a:t>
            </a:r>
          </a:p>
          <a:p>
            <a:pPr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      del Envejecimiento.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429683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143931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8143931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8072493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8501121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10102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8358245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osé Mariano\Pictures\CASA HOGAR\P1010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8144028" cy="6108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José Mariano\Pictures\CASA HOGAR\P1010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José Mariano\Pictures\CASA HOGAR 2\HPIM5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4064000" cy="3048000"/>
          </a:xfrm>
          <a:prstGeom prst="rect">
            <a:avLst/>
          </a:prstGeom>
          <a:noFill/>
        </p:spPr>
      </p:pic>
      <p:pic>
        <p:nvPicPr>
          <p:cNvPr id="20483" name="Picture 3" descr="C:\Users\José Mariano\Pictures\CASA HOGAR 2\HPIM50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"/>
            <a:ext cx="4064000" cy="3048000"/>
          </a:xfrm>
          <a:prstGeom prst="rect">
            <a:avLst/>
          </a:prstGeom>
          <a:noFill/>
        </p:spPr>
      </p:pic>
      <p:pic>
        <p:nvPicPr>
          <p:cNvPr id="20484" name="Picture 4" descr="C:\Users\José Mariano\Pictures\CASA HOGAR 2\HPIM5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" y="3429000"/>
            <a:ext cx="4064000" cy="3048000"/>
          </a:xfrm>
          <a:prstGeom prst="rect">
            <a:avLst/>
          </a:prstGeom>
          <a:noFill/>
        </p:spPr>
      </p:pic>
      <p:pic>
        <p:nvPicPr>
          <p:cNvPr id="20485" name="Picture 5" descr="C:\Users\José Mariano\Pictures\CASA HOGAR 2\HPIM5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8999"/>
            <a:ext cx="406400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José Mariano\Pictures\HIDEOTERAPIA\HPIM5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1000"/>
            <a:ext cx="4064000" cy="3048000"/>
          </a:xfrm>
          <a:prstGeom prst="rect">
            <a:avLst/>
          </a:prstGeom>
          <a:noFill/>
        </p:spPr>
      </p:pic>
      <p:pic>
        <p:nvPicPr>
          <p:cNvPr id="22531" name="Picture 3" descr="C:\Users\José Mariano\Pictures\HIDEOTERAPIA\HPIM5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4064000" cy="3048000"/>
          </a:xfrm>
          <a:prstGeom prst="rect">
            <a:avLst/>
          </a:prstGeom>
          <a:noFill/>
        </p:spPr>
      </p:pic>
      <p:pic>
        <p:nvPicPr>
          <p:cNvPr id="22532" name="Picture 4" descr="C:\Users\José Mariano\Pictures\HIDEOTERAPIA\HPIM51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3" y="3357562"/>
            <a:ext cx="4095779" cy="3071834"/>
          </a:xfrm>
          <a:prstGeom prst="rect">
            <a:avLst/>
          </a:prstGeom>
          <a:noFill/>
        </p:spPr>
      </p:pic>
      <p:pic>
        <p:nvPicPr>
          <p:cNvPr id="22533" name="Picture 5" descr="C:\Users\José Mariano\Pictures\HIDEOTERAPIA\HPIM51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214422"/>
            <a:ext cx="8229600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800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La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problemática médica, social y psicológica que presentan los adultos mayores, ha determinado el establecimiento de modelos de atención médico-sanitaria de los que se ocupa la </a:t>
            </a:r>
            <a:r>
              <a:rPr lang="es-MX" b="1" dirty="0">
                <a:solidFill>
                  <a:schemeClr val="accent3">
                    <a:lumMod val="75000"/>
                  </a:schemeClr>
                </a:solidFill>
              </a:rPr>
              <a:t>geriatría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,  y de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asistencia socio-familiar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, de lo que trata la gerontología social asistencial. Por tanto es mejor referirse como modelos de atención </a:t>
            </a:r>
            <a:r>
              <a:rPr lang="es-MX" b="1" dirty="0">
                <a:solidFill>
                  <a:schemeClr val="accent3">
                    <a:lumMod val="75000"/>
                  </a:schemeClr>
                </a:solidFill>
              </a:rPr>
              <a:t>geronto-geriátricos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José Mariano\Pictures\HIDEOTERAPIA\HPIM5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4095779" cy="3071834"/>
          </a:xfrm>
          <a:prstGeom prst="rect">
            <a:avLst/>
          </a:prstGeom>
          <a:noFill/>
        </p:spPr>
      </p:pic>
      <p:pic>
        <p:nvPicPr>
          <p:cNvPr id="23555" name="Picture 3" descr="C:\Users\José Mariano\Pictures\HIDEOTERAPIA\HPIM5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8"/>
            <a:ext cx="4143404" cy="3048000"/>
          </a:xfrm>
          <a:prstGeom prst="rect">
            <a:avLst/>
          </a:prstGeom>
          <a:noFill/>
        </p:spPr>
      </p:pic>
      <p:pic>
        <p:nvPicPr>
          <p:cNvPr id="23556" name="Picture 4" descr="C:\Users\José Mariano\Pictures\HIDEOTERAPIA\HPIM51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999" y="3357562"/>
            <a:ext cx="4159251" cy="3119438"/>
          </a:xfrm>
          <a:prstGeom prst="rect">
            <a:avLst/>
          </a:prstGeom>
          <a:noFill/>
        </p:spPr>
      </p:pic>
      <p:pic>
        <p:nvPicPr>
          <p:cNvPr id="23557" name="Picture 5" descr="C:\Users\José Mariano\Pictures\HIDEOTERAPIA\HPIM51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7" y="3286124"/>
            <a:ext cx="4143405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José Mariano\Pictures\HIDEOTERAPIA\HPIM5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4064000" cy="3048000"/>
          </a:xfrm>
          <a:prstGeom prst="rect">
            <a:avLst/>
          </a:prstGeom>
          <a:noFill/>
        </p:spPr>
      </p:pic>
      <p:pic>
        <p:nvPicPr>
          <p:cNvPr id="24579" name="Picture 3" descr="C:\Users\José Mariano\Pictures\HIDEOTERAPIA\HPIM51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"/>
            <a:ext cx="4064000" cy="3048000"/>
          </a:xfrm>
          <a:prstGeom prst="rect">
            <a:avLst/>
          </a:prstGeom>
          <a:noFill/>
        </p:spPr>
      </p:pic>
      <p:pic>
        <p:nvPicPr>
          <p:cNvPr id="24580" name="Picture 4" descr="C:\Users\José Mariano\Pictures\HIDEOTERAPIA\HPIM5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429000"/>
            <a:ext cx="4064000" cy="2994422"/>
          </a:xfrm>
          <a:prstGeom prst="rect">
            <a:avLst/>
          </a:prstGeom>
          <a:noFill/>
        </p:spPr>
      </p:pic>
      <p:pic>
        <p:nvPicPr>
          <p:cNvPr id="24581" name="Picture 5" descr="C:\Users\José Mariano\Pictures\HIDEOTERAPIA\HPIM51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José Mariano\Pictures\HIDEOTERAPIA\HPIM5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José Mariano\Pictures\HIDEOTERAPIA\HPIM5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José Mariano\Pictures\HIDEOTERAPIA\HPIM5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/>
          <a:lstStyle/>
          <a:p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PROYECCIÓN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    Lograr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un centro gerontológico abierto en el que además de brindar cuidados a largo plazo se consoliden otros modelos de atención como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Asistencia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diurna (club de día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). 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Promover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la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Casa Hogar para Militares Retirados como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un centro de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capacitación e investigación </a:t>
            </a:r>
            <a:r>
              <a:rPr lang="es-MX" dirty="0">
                <a:solidFill>
                  <a:schemeClr val="accent3">
                    <a:lumMod val="75000"/>
                  </a:schemeClr>
                </a:solidFill>
              </a:rPr>
              <a:t>para 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profesionistas interesados en gerontología y geriatría.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José Mariano\Pictures\CASA HOGAR\P1010224.JPG"/>
          <p:cNvPicPr>
            <a:picLocks noChangeAspect="1" noChangeArrowheads="1"/>
          </p:cNvPicPr>
          <p:nvPr/>
        </p:nvPicPr>
        <p:blipFill>
          <a:blip r:embed="rId2" cstate="print"/>
          <a:srcRect t="11494" r="3448" b="14943"/>
          <a:stretch>
            <a:fillRect/>
          </a:stretch>
        </p:blipFill>
        <p:spPr bwMode="auto">
          <a:xfrm>
            <a:off x="571472" y="785794"/>
            <a:ext cx="814393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_colo"/>
          <p:cNvPicPr/>
          <p:nvPr/>
        </p:nvPicPr>
        <p:blipFill>
          <a:blip r:embed="rId3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1000100" y="1428736"/>
            <a:ext cx="69294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3600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                                                                                                                                                                                                    </a:t>
            </a:r>
            <a:r>
              <a:rPr lang="es-ES" sz="4900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“ GRACIAS ”</a:t>
            </a:r>
            <a:endParaRPr lang="es-ES" sz="4900" dirty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572132" y="6072206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DRA: CAROLINA RAYON</a:t>
            </a:r>
          </a:p>
          <a:p>
            <a:r>
              <a:rPr lang="es-MX" dirty="0" smtClean="0"/>
              <a:t>carolina_rayon@hotmail.com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CLASIFICACIÓN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s-MX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CORTO PLAZO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Atención de problemas surgidos repentinamente.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Hospitalización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Atención de emergencia en domicilio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Hospital de día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Unidad de Transferencia Geriátrica</a:t>
            </a:r>
          </a:p>
          <a:p>
            <a:pPr>
              <a:lnSpc>
                <a:spcPct val="80000"/>
              </a:lnSpc>
              <a:buFontTx/>
              <a:buNone/>
            </a:pPr>
            <a:endParaRPr lang="es-MX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s-MX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s-MX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MX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LARGO PLAZO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Todos los servicios creados para la atención de enfermedades crónicas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 de día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CASA HOGAR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Unidades de psicogeriatría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Hospicios para enfermos terminales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Unidades de evaluación geriátrica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osé Mariano\Pictures\CASA HOGAR 2\HPIM5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928801"/>
            <a:ext cx="6778644" cy="4214843"/>
          </a:xfrm>
          <a:prstGeom prst="rect">
            <a:avLst/>
          </a:prstGeom>
          <a:noFill/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CASA HOGAR PARA MILITARES RETIRADOS ISSFAM</a:t>
            </a:r>
            <a:endParaRPr lang="es-ES" sz="3600" dirty="0">
              <a:solidFill>
                <a:schemeClr val="accent3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4368808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La Casa Hogar fue creada para dar respuesta a las necesidades de los Militares Retirados de las Fuerzas Armadas Mexicanas conforme al artículo 135 de la Ley del ISSFAM</a:t>
            </a:r>
            <a:endParaRPr lang="es-E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" name="2 Imagen" descr="P10102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86248" cy="6858000"/>
          </a:xfrm>
          <a:prstGeom prst="rect">
            <a:avLst/>
          </a:prstGeom>
        </p:spPr>
      </p:pic>
      <p:pic>
        <p:nvPicPr>
          <p:cNvPr id="4" name="3 Imagen" descr="P10102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0"/>
            <a:ext cx="521494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593</Words>
  <Application>Microsoft Office PowerPoint</Application>
  <PresentationFormat>Presentación en pantalla (4:3)</PresentationFormat>
  <Paragraphs>99</Paragraphs>
  <Slides>57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57</vt:i4>
      </vt:variant>
    </vt:vector>
  </HeadingPairs>
  <TitlesOfParts>
    <vt:vector size="58" baseType="lpstr">
      <vt:lpstr>Tema de Office</vt:lpstr>
      <vt:lpstr>                                                                                                                                                                                                    “ MODELO DE ATENCION PARA ADULTOS MAYORES DEL ISSFAM ”</vt:lpstr>
      <vt:lpstr>Diapositiva 2</vt:lpstr>
      <vt:lpstr>MODELOS DE ATENCIÓN</vt:lpstr>
      <vt:lpstr>DIRECTRICES</vt:lpstr>
      <vt:lpstr>Diapositiva 5</vt:lpstr>
      <vt:lpstr>CLASIFICACIÓN</vt:lpstr>
      <vt:lpstr>CASA HOGAR PARA MILITARES RETIRADOS ISSFAM</vt:lpstr>
      <vt:lpstr>La Casa Hogar fue creada para dar respuesta a las necesidades de los Militares Retirados de las Fuerzas Armadas Mexicanas conforme al artículo 135 de la Ley del ISSFAM</vt:lpstr>
      <vt:lpstr>Diapositiva 9</vt:lpstr>
      <vt:lpstr>CASA HOGAR PARA MILITARES RETIRADOS ISSFAM</vt:lpstr>
      <vt:lpstr>FUNCIONES</vt:lpstr>
      <vt:lpstr>FUNCIONES</vt:lpstr>
      <vt:lpstr>PERFIL DE INGRESO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MISIÓN</vt:lpstr>
      <vt:lpstr>Sonrisas </vt:lpstr>
      <vt:lpstr>sergio</vt:lpstr>
      <vt:lpstr>CASA HOGAR</vt:lpstr>
      <vt:lpstr>ACTIVIDADES</vt:lpstr>
      <vt:lpstr>ACTIVIDADES</vt:lpstr>
      <vt:lpstr>Diapositiva 28</vt:lpstr>
      <vt:lpstr>Diapositiva 29</vt:lpstr>
      <vt:lpstr>Diapositiva 30</vt:lpstr>
      <vt:lpstr>CASA HOGAR PARA MILITARES RETIRADOS ISSFAM</vt:lpstr>
      <vt:lpstr>Diapositiva 32</vt:lpstr>
      <vt:lpstr>Diapositiva 33</vt:lpstr>
      <vt:lpstr>Diapositiva 34</vt:lpstr>
      <vt:lpstr>Diapositiva 35</vt:lpstr>
      <vt:lpstr>Diapositiva 36</vt:lpstr>
      <vt:lpstr>SERVICIOS QUE SE OTORGAN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PROYECCIÓN</vt:lpstr>
      <vt:lpstr>Diapositiva 56</vt:lpstr>
      <vt:lpstr>                                                                                                                                                                                                    “ GRACIAS ”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José Mariano</dc:creator>
  <cp:lastModifiedBy>caro</cp:lastModifiedBy>
  <cp:revision>32</cp:revision>
  <dcterms:created xsi:type="dcterms:W3CDTF">2009-10-02T12:09:58Z</dcterms:created>
  <dcterms:modified xsi:type="dcterms:W3CDTF">2009-11-18T17:53:13Z</dcterms:modified>
</cp:coreProperties>
</file>