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48" r:id="rId2"/>
    <p:sldMasterId id="2147483667" r:id="rId3"/>
  </p:sldMasterIdLst>
  <p:notesMasterIdLst>
    <p:notesMasterId r:id="rId44"/>
  </p:notesMasterIdLst>
  <p:sldIdLst>
    <p:sldId id="374" r:id="rId4"/>
    <p:sldId id="364" r:id="rId5"/>
    <p:sldId id="375" r:id="rId6"/>
    <p:sldId id="376" r:id="rId7"/>
    <p:sldId id="377" r:id="rId8"/>
    <p:sldId id="380" r:id="rId9"/>
    <p:sldId id="378" r:id="rId10"/>
    <p:sldId id="379" r:id="rId11"/>
    <p:sldId id="385" r:id="rId12"/>
    <p:sldId id="381" r:id="rId13"/>
    <p:sldId id="419" r:id="rId14"/>
    <p:sldId id="387" r:id="rId15"/>
    <p:sldId id="382" r:id="rId16"/>
    <p:sldId id="383" r:id="rId17"/>
    <p:sldId id="386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422" r:id="rId26"/>
    <p:sldId id="416" r:id="rId27"/>
    <p:sldId id="417" r:id="rId28"/>
    <p:sldId id="418" r:id="rId29"/>
    <p:sldId id="404" r:id="rId30"/>
    <p:sldId id="411" r:id="rId31"/>
    <p:sldId id="412" r:id="rId32"/>
    <p:sldId id="413" r:id="rId33"/>
    <p:sldId id="414" r:id="rId34"/>
    <p:sldId id="420" r:id="rId35"/>
    <p:sldId id="421" r:id="rId36"/>
    <p:sldId id="384" r:id="rId37"/>
    <p:sldId id="423" r:id="rId38"/>
    <p:sldId id="424" r:id="rId39"/>
    <p:sldId id="425" r:id="rId40"/>
    <p:sldId id="426" r:id="rId41"/>
    <p:sldId id="427" r:id="rId42"/>
    <p:sldId id="415" r:id="rId43"/>
  </p:sldIdLst>
  <p:sldSz cx="9144000" cy="6858000" type="screen4x3"/>
  <p:notesSz cx="7019925" cy="930592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31">
          <p15:clr>
            <a:srgbClr val="A4A3A4"/>
          </p15:clr>
        </p15:guide>
        <p15:guide id="2" pos="221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6600"/>
    <a:srgbClr val="FF9900"/>
    <a:srgbClr val="FF0066"/>
    <a:srgbClr val="FF3399"/>
    <a:srgbClr val="00A42F"/>
    <a:srgbClr val="0000FF"/>
    <a:srgbClr val="FF00FF"/>
    <a:srgbClr val="FF66FF"/>
    <a:srgbClr val="4E1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938" y="-96"/>
      </p:cViewPr>
      <p:guideLst>
        <p:guide orient="horz" pos="40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444"/>
    </p:cViewPr>
  </p:sorterViewPr>
  <p:notesViewPr>
    <p:cSldViewPr>
      <p:cViewPr varScale="1">
        <p:scale>
          <a:sx n="67" d="100"/>
          <a:sy n="67" d="100"/>
        </p:scale>
        <p:origin x="-2736" y="-96"/>
      </p:cViewPr>
      <p:guideLst>
        <p:guide orient="horz" pos="2931"/>
        <p:guide pos="22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Esther%20Lozano\Escritorio\ENVEJECIMIENTO%202014\PROGRAMA%202013-2018\PAE%2025%20DE%20MARZO\GRA&#769;FICAS_PARA_IMPRENTA.xls.-2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Esther%20Lozano\Escritorio\ENVEJECIMIENTO%202014\PROGRAMA%202013-2018\PAE%2025%20DE%20MARZO\GRA&#769;FICAS_PARA_IMPRENTA.xls.-2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Esther%20Lozano\Escritorio\ENVEJECIMIENTO%202014\PROGRAMA%202013-2018\PAE%2025%20DE%20MARZO\GRA&#769;FICAS_PARA_IMPRENTA.xls.-2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Esther%20Lozano\Escritorio\ENVEJECIMIENTO%202014\PROGRAMA%202013-2018\PAE%2025%20DE%20MARZO\GRA&#769;FICAS_PARA_IMPRENTA.xls.-2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Esther%20Lozano\Escritorio\ENVEJECIMIENTO%202014\PROGRAMA%202013-2018\PAE%2025%20DE%20MARZO\GRA&#769;FICAScon%20insitucional.xls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Hoja2!$A$45</c:f>
              <c:strCache>
                <c:ptCount val="1"/>
                <c:pt idx="0">
                  <c:v>Hombres</c:v>
                </c:pt>
              </c:strCache>
            </c:strRef>
          </c:tx>
          <c:spPr>
            <a:ln w="38100">
              <a:solidFill>
                <a:schemeClr val="accent5">
                  <a:lumMod val="7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0"/>
                  <c:y val="2.1378096036467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700" b="0" i="0" u="none" strike="noStrike" baseline="0">
                    <a:solidFill>
                      <a:srgbClr val="000000"/>
                    </a:solidFill>
                    <a:latin typeface="Soberana Sans"/>
                    <a:ea typeface="Soberana Sans"/>
                    <a:cs typeface="Soberana San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Hoja2!$B$44:$J$44</c:f>
              <c:numCache>
                <c:formatCode>General</c:formatCode>
                <c:ptCount val="9"/>
                <c:pt idx="0">
                  <c:v>1930</c:v>
                </c:pt>
                <c:pt idx="1">
                  <c:v>1940</c:v>
                </c:pt>
                <c:pt idx="2">
                  <c:v>1950</c:v>
                </c:pt>
                <c:pt idx="3">
                  <c:v>1960</c:v>
                </c:pt>
                <c:pt idx="4">
                  <c:v>1970</c:v>
                </c:pt>
                <c:pt idx="5">
                  <c:v>1980</c:v>
                </c:pt>
                <c:pt idx="6">
                  <c:v>1990</c:v>
                </c:pt>
                <c:pt idx="7">
                  <c:v>2000</c:v>
                </c:pt>
                <c:pt idx="8">
                  <c:v>2010</c:v>
                </c:pt>
              </c:numCache>
            </c:numRef>
          </c:cat>
          <c:val>
            <c:numRef>
              <c:f>Hoja2!$B$45:$J$45</c:f>
              <c:numCache>
                <c:formatCode>General</c:formatCode>
                <c:ptCount val="9"/>
                <c:pt idx="0">
                  <c:v>33</c:v>
                </c:pt>
                <c:pt idx="1">
                  <c:v>37.700000000000003</c:v>
                </c:pt>
                <c:pt idx="2">
                  <c:v>45.1</c:v>
                </c:pt>
                <c:pt idx="3">
                  <c:v>56.6</c:v>
                </c:pt>
                <c:pt idx="4">
                  <c:v>58.8</c:v>
                </c:pt>
                <c:pt idx="5">
                  <c:v>63.2</c:v>
                </c:pt>
                <c:pt idx="6">
                  <c:v>67.7</c:v>
                </c:pt>
                <c:pt idx="7">
                  <c:v>71.3</c:v>
                </c:pt>
                <c:pt idx="8">
                  <c:v>73.099999999999994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Hoja2!$A$46</c:f>
              <c:strCache>
                <c:ptCount val="1"/>
                <c:pt idx="0">
                  <c:v>Mujeres</c:v>
                </c:pt>
              </c:strCache>
            </c:strRef>
          </c:tx>
          <c:spPr>
            <a:ln w="38100"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1.4397493249049428E-2"/>
                  <c:y val="-4.2756192072934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700" b="0" i="0" u="none" strike="noStrike" baseline="0">
                    <a:solidFill>
                      <a:srgbClr val="000000"/>
                    </a:solidFill>
                    <a:latin typeface="Soberana Sans"/>
                    <a:ea typeface="Soberana Sans"/>
                    <a:cs typeface="Soberana San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Hoja2!$B$44:$J$44</c:f>
              <c:numCache>
                <c:formatCode>General</c:formatCode>
                <c:ptCount val="9"/>
                <c:pt idx="0">
                  <c:v>1930</c:v>
                </c:pt>
                <c:pt idx="1">
                  <c:v>1940</c:v>
                </c:pt>
                <c:pt idx="2">
                  <c:v>1950</c:v>
                </c:pt>
                <c:pt idx="3">
                  <c:v>1960</c:v>
                </c:pt>
                <c:pt idx="4">
                  <c:v>1970</c:v>
                </c:pt>
                <c:pt idx="5">
                  <c:v>1980</c:v>
                </c:pt>
                <c:pt idx="6">
                  <c:v>1990</c:v>
                </c:pt>
                <c:pt idx="7">
                  <c:v>2000</c:v>
                </c:pt>
                <c:pt idx="8">
                  <c:v>2010</c:v>
                </c:pt>
              </c:numCache>
            </c:numRef>
          </c:cat>
          <c:val>
            <c:numRef>
              <c:f>Hoja2!$B$46:$J$46</c:f>
              <c:numCache>
                <c:formatCode>General</c:formatCode>
                <c:ptCount val="9"/>
                <c:pt idx="0">
                  <c:v>34.700000000000003</c:v>
                </c:pt>
                <c:pt idx="1">
                  <c:v>39.800000000000004</c:v>
                </c:pt>
                <c:pt idx="2">
                  <c:v>48.7</c:v>
                </c:pt>
                <c:pt idx="3">
                  <c:v>59.4</c:v>
                </c:pt>
                <c:pt idx="4">
                  <c:v>63</c:v>
                </c:pt>
                <c:pt idx="5">
                  <c:v>68.400000000000006</c:v>
                </c:pt>
                <c:pt idx="6">
                  <c:v>73.5</c:v>
                </c:pt>
                <c:pt idx="7">
                  <c:v>76.5</c:v>
                </c:pt>
                <c:pt idx="8">
                  <c:v>77.8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Hoja2!$A$47</c:f>
              <c:strCache>
                <c:ptCount val="1"/>
                <c:pt idx="0">
                  <c:v>Total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</c:spPr>
          <c:marker>
            <c:spPr>
              <a:ln w="38100"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0"/>
                  <c:y val="-8.01678601367528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700" b="1" i="0" u="none" strike="noStrike" baseline="0">
                    <a:solidFill>
                      <a:srgbClr val="000000"/>
                    </a:solidFill>
                    <a:latin typeface="Soberana Sans"/>
                    <a:ea typeface="Soberana Sans"/>
                    <a:cs typeface="Soberana San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Hoja2!$B$44:$J$44</c:f>
              <c:numCache>
                <c:formatCode>General</c:formatCode>
                <c:ptCount val="9"/>
                <c:pt idx="0">
                  <c:v>1930</c:v>
                </c:pt>
                <c:pt idx="1">
                  <c:v>1940</c:v>
                </c:pt>
                <c:pt idx="2">
                  <c:v>1950</c:v>
                </c:pt>
                <c:pt idx="3">
                  <c:v>1960</c:v>
                </c:pt>
                <c:pt idx="4">
                  <c:v>1970</c:v>
                </c:pt>
                <c:pt idx="5">
                  <c:v>1980</c:v>
                </c:pt>
                <c:pt idx="6">
                  <c:v>1990</c:v>
                </c:pt>
                <c:pt idx="7">
                  <c:v>2000</c:v>
                </c:pt>
                <c:pt idx="8">
                  <c:v>2010</c:v>
                </c:pt>
              </c:numCache>
            </c:numRef>
          </c:cat>
          <c:val>
            <c:numRef>
              <c:f>Hoja2!$B$47:$J$47</c:f>
              <c:numCache>
                <c:formatCode>General</c:formatCode>
                <c:ptCount val="9"/>
                <c:pt idx="0">
                  <c:v>33.9</c:v>
                </c:pt>
                <c:pt idx="1">
                  <c:v>38.800000000000004</c:v>
                </c:pt>
                <c:pt idx="2">
                  <c:v>46.9</c:v>
                </c:pt>
                <c:pt idx="3">
                  <c:v>57.5</c:v>
                </c:pt>
                <c:pt idx="4">
                  <c:v>60.9</c:v>
                </c:pt>
                <c:pt idx="5">
                  <c:v>66.2</c:v>
                </c:pt>
                <c:pt idx="6">
                  <c:v>70.599999999999994</c:v>
                </c:pt>
                <c:pt idx="7">
                  <c:v>73.900000000000006</c:v>
                </c:pt>
                <c:pt idx="8">
                  <c:v>75.400000000000006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236416"/>
        <c:axId val="110237952"/>
      </c:lineChart>
      <c:catAx>
        <c:axId val="110236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10237952"/>
        <c:crosses val="autoZero"/>
        <c:auto val="1"/>
        <c:lblAlgn val="ctr"/>
        <c:lblOffset val="100"/>
        <c:noMultiLvlLbl val="0"/>
      </c:catAx>
      <c:valAx>
        <c:axId val="110237952"/>
        <c:scaling>
          <c:orientation val="minMax"/>
          <c:max val="80"/>
          <c:min val="3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1023641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7728347643961"/>
          <c:y val="0.35642041456673162"/>
          <c:w val="0.26162271652356089"/>
          <c:h val="0.35123854083552974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Soberana Sans"/>
              <a:ea typeface="Soberana Sans"/>
              <a:cs typeface="Soberana San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MX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3175">
          <a:solidFill>
            <a:srgbClr val="80808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922374714340546E-2"/>
          <c:y val="8.5572951724533025E-2"/>
          <c:w val="0.8200702702624697"/>
          <c:h val="0.8206128350027575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Excel.xls]1995'!$A$2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77933C"/>
            </a:solidFill>
            <a:ln w="3175">
              <a:solidFill>
                <a:srgbClr val="333399"/>
              </a:solidFill>
              <a:prstDash val="solid"/>
            </a:ln>
          </c:spPr>
          <c:invertIfNegative val="0"/>
          <c:cat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Excel.xls]1995'!$B$1:$J$1</c:f>
              <c:strCache>
                <c:ptCount val="9"/>
                <c:pt idx="0">
                  <c:v>0 - 9</c:v>
                </c:pt>
                <c:pt idx="1">
                  <c:v>10 - 19</c:v>
                </c:pt>
                <c:pt idx="2">
                  <c:v>20 - 29</c:v>
                </c:pt>
                <c:pt idx="3">
                  <c:v>30 - 39</c:v>
                </c:pt>
                <c:pt idx="4">
                  <c:v>40 - 49</c:v>
                </c:pt>
                <c:pt idx="5">
                  <c:v>50 - 59</c:v>
                </c:pt>
                <c:pt idx="6">
                  <c:v>60 - 69</c:v>
                </c:pt>
                <c:pt idx="7">
                  <c:v>70 - 79</c:v>
                </c:pt>
                <c:pt idx="8">
                  <c:v>80 y más</c:v>
                </c:pt>
              </c:strCache>
            </c:strRef>
          </c:cat>
          <c:val>
            <c:numRef>
              <c:f>'C:\Documents and Settings\Esther Lozano\Escritorio\ENVEJECIMIENTO 2014\PROGRAMA 2013-2018\PAE 25 DE MARZO\ENVEJECIMIENTO 2014\PROGRAMA 2013-2018\programas corregidos\ENVEJECIMIENTO 2014\PROGRAMA 2013-2018\MARZO\PAE 03 DE MARZO\[Piramides Excel.xls]1995'!$B$2:$J$2</c:f>
              <c:numCache>
                <c:formatCode>General</c:formatCode>
                <c:ptCount val="9"/>
                <c:pt idx="0">
                  <c:v>11590339</c:v>
                </c:pt>
                <c:pt idx="1">
                  <c:v>10475209</c:v>
                </c:pt>
                <c:pt idx="2">
                  <c:v>8554915</c:v>
                </c:pt>
                <c:pt idx="3">
                  <c:v>6076759</c:v>
                </c:pt>
                <c:pt idx="4">
                  <c:v>3830144</c:v>
                </c:pt>
                <c:pt idx="5">
                  <c:v>2457225</c:v>
                </c:pt>
                <c:pt idx="6">
                  <c:v>1492436</c:v>
                </c:pt>
                <c:pt idx="7">
                  <c:v>760917</c:v>
                </c:pt>
                <c:pt idx="8">
                  <c:v>384239</c:v>
                </c:pt>
              </c:numCache>
            </c:numRef>
          </c:val>
        </c:ser>
        <c:ser>
          <c:idx val="1"/>
          <c:order val="1"/>
          <c:tx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Excel.xls]1995'!$A$3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C3D69B"/>
            </a:solidFill>
            <a:ln w="3175">
              <a:solidFill>
                <a:srgbClr val="993366"/>
              </a:solidFill>
              <a:prstDash val="solid"/>
            </a:ln>
          </c:spPr>
          <c:invertIfNegative val="0"/>
          <c:cat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Excel.xls]1995'!$B$1:$J$1</c:f>
              <c:strCache>
                <c:ptCount val="9"/>
                <c:pt idx="0">
                  <c:v>0 - 9</c:v>
                </c:pt>
                <c:pt idx="1">
                  <c:v>10 - 19</c:v>
                </c:pt>
                <c:pt idx="2">
                  <c:v>20 - 29</c:v>
                </c:pt>
                <c:pt idx="3">
                  <c:v>30 - 39</c:v>
                </c:pt>
                <c:pt idx="4">
                  <c:v>40 - 49</c:v>
                </c:pt>
                <c:pt idx="5">
                  <c:v>50 - 59</c:v>
                </c:pt>
                <c:pt idx="6">
                  <c:v>60 - 69</c:v>
                </c:pt>
                <c:pt idx="7">
                  <c:v>70 - 79</c:v>
                </c:pt>
                <c:pt idx="8">
                  <c:v>80 y más</c:v>
                </c:pt>
              </c:strCache>
            </c:strRef>
          </c:cat>
          <c:val>
            <c:numRef>
              <c:f>'C:\Documents and Settings\Esther Lozano\Escritorio\ENVEJECIMIENTO 2014\PROGRAMA 2013-2018\PAE 25 DE MARZO\ENVEJECIMIENTO 2014\PROGRAMA 2013-2018\programas corregidos\ENVEJECIMIENTO 2014\PROGRAMA 2013-2018\MARZO\PAE 03 DE MARZO\[Piramides Excel.xls]1995'!$B$3:$J$3</c:f>
              <c:numCache>
                <c:formatCode>General</c:formatCode>
                <c:ptCount val="9"/>
                <c:pt idx="0">
                  <c:v>-11129914</c:v>
                </c:pt>
                <c:pt idx="1">
                  <c:v>-10231046</c:v>
                </c:pt>
                <c:pt idx="2">
                  <c:v>-8647136</c:v>
                </c:pt>
                <c:pt idx="3">
                  <c:v>-6284456</c:v>
                </c:pt>
                <c:pt idx="4">
                  <c:v>-4042632</c:v>
                </c:pt>
                <c:pt idx="5">
                  <c:v>-2647779</c:v>
                </c:pt>
                <c:pt idx="6">
                  <c:v>-1670998</c:v>
                </c:pt>
                <c:pt idx="7">
                  <c:v>-922291</c:v>
                </c:pt>
                <c:pt idx="8">
                  <c:v>-526033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shape val="cylinder"/>
        <c:axId val="110178304"/>
        <c:axId val="110179840"/>
        <c:axId val="0"/>
      </c:bar3DChart>
      <c:catAx>
        <c:axId val="1101783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low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10179840"/>
        <c:crosses val="autoZero"/>
        <c:auto val="1"/>
        <c:lblAlgn val="ctr"/>
        <c:lblOffset val="100"/>
        <c:noMultiLvlLbl val="0"/>
      </c:catAx>
      <c:valAx>
        <c:axId val="110179840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0;[Black]0" sourceLinked="0"/>
        <c:majorTickMark val="none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101783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MX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2540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922374714340546E-2"/>
          <c:y val="8.5572951724533025E-2"/>
          <c:w val="0.8200702702624697"/>
          <c:h val="0.8206128350027575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Excel.xls]2010'!$A$2</c:f>
              <c:strCache>
                <c:ptCount val="1"/>
                <c:pt idx="0">
                  <c:v>hombres</c:v>
                </c:pt>
              </c:strCache>
            </c:strRef>
          </c:tx>
          <c:spPr>
            <a:noFill/>
            <a:ln w="38100">
              <a:solidFill>
                <a:srgbClr val="002060"/>
              </a:solidFill>
              <a:prstDash val="solid"/>
            </a:ln>
          </c:spPr>
          <c:invertIfNegative val="0"/>
          <c:cat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Excel.xls]2010'!$B$1:$J$1</c:f>
              <c:strCache>
                <c:ptCount val="9"/>
                <c:pt idx="0">
                  <c:v>0 - 9</c:v>
                </c:pt>
                <c:pt idx="1">
                  <c:v>10 - 19</c:v>
                </c:pt>
                <c:pt idx="2">
                  <c:v>20 - 29</c:v>
                </c:pt>
                <c:pt idx="3">
                  <c:v>30 - 39</c:v>
                </c:pt>
                <c:pt idx="4">
                  <c:v>40 - 49</c:v>
                </c:pt>
                <c:pt idx="5">
                  <c:v>50 - 59</c:v>
                </c:pt>
                <c:pt idx="6">
                  <c:v>60 - 69</c:v>
                </c:pt>
                <c:pt idx="7">
                  <c:v>70 - 79</c:v>
                </c:pt>
                <c:pt idx="8">
                  <c:v>80 y más</c:v>
                </c:pt>
              </c:strCache>
            </c:strRef>
          </c:cat>
          <c:val>
            <c:numRef>
              <c:f>'C:\Documents and Settings\Esther Lozano\Escritorio\ENVEJECIMIENTO 2014\PROGRAMA 2013-2018\PAE 25 DE MARZO\ENVEJECIMIENTO 2014\PROGRAMA 2013-2018\programas corregidos\ENVEJECIMIENTO 2014\PROGRAMA 2013-2018\MARZO\PAE 03 DE MARZO\[Piramides Excel.xls]2010'!$B$2:$J$2</c:f>
              <c:numCache>
                <c:formatCode>General</c:formatCode>
                <c:ptCount val="9"/>
                <c:pt idx="0">
                  <c:v>10043109</c:v>
                </c:pt>
                <c:pt idx="1">
                  <c:v>10751718</c:v>
                </c:pt>
                <c:pt idx="2">
                  <c:v>9226493</c:v>
                </c:pt>
                <c:pt idx="3">
                  <c:v>8024045</c:v>
                </c:pt>
                <c:pt idx="4">
                  <c:v>6555593</c:v>
                </c:pt>
                <c:pt idx="5">
                  <c:v>4318327</c:v>
                </c:pt>
                <c:pt idx="6">
                  <c:v>2481605</c:v>
                </c:pt>
                <c:pt idx="7">
                  <c:v>1273149</c:v>
                </c:pt>
                <c:pt idx="8">
                  <c:v>555810</c:v>
                </c:pt>
              </c:numCache>
            </c:numRef>
          </c:val>
        </c:ser>
        <c:ser>
          <c:idx val="1"/>
          <c:order val="1"/>
          <c:tx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Excel.xls]2010'!$A$3</c:f>
              <c:strCache>
                <c:ptCount val="1"/>
                <c:pt idx="0">
                  <c:v>mujeres</c:v>
                </c:pt>
              </c:strCache>
            </c:strRef>
          </c:tx>
          <c:spPr>
            <a:noFill/>
            <a:ln w="38100">
              <a:solidFill>
                <a:schemeClr val="accent2">
                  <a:lumMod val="75000"/>
                </a:schemeClr>
              </a:solidFill>
              <a:prstDash val="solid"/>
            </a:ln>
          </c:spPr>
          <c:invertIfNegative val="0"/>
          <c:cat>
            <c:strRef>
              <c:f>'C:\Documents and Settings\Esther Lozano\Escritorio\ENVEJECIMIENTO 2014\PROGRAMA 2013-2018\PAE 25 DE MARZO\ENVEJECIMIENTO 2014\PROGRAMA 2013-2018\programas corregidos\ENVEJECIMIENTO 2014\PROGRAMA 2013-2018\MARZO\PAE 03 DE MARZO\[Piramides Excel.xls]2010'!$B$1:$J$1</c:f>
              <c:strCache>
                <c:ptCount val="9"/>
                <c:pt idx="0">
                  <c:v>0 - 9</c:v>
                </c:pt>
                <c:pt idx="1">
                  <c:v>10 - 19</c:v>
                </c:pt>
                <c:pt idx="2">
                  <c:v>20 - 29</c:v>
                </c:pt>
                <c:pt idx="3">
                  <c:v>30 - 39</c:v>
                </c:pt>
                <c:pt idx="4">
                  <c:v>40 - 49</c:v>
                </c:pt>
                <c:pt idx="5">
                  <c:v>50 - 59</c:v>
                </c:pt>
                <c:pt idx="6">
                  <c:v>60 - 69</c:v>
                </c:pt>
                <c:pt idx="7">
                  <c:v>70 - 79</c:v>
                </c:pt>
                <c:pt idx="8">
                  <c:v>80 y más</c:v>
                </c:pt>
              </c:strCache>
            </c:strRef>
          </c:cat>
          <c:val>
            <c:numRef>
              <c:f>'C:\Documents and Settings\Esther Lozano\Escritorio\ENVEJECIMIENTO 2014\PROGRAMA 2013-2018\PAE 25 DE MARZO\ENVEJECIMIENTO 2014\PROGRAMA 2013-2018\programas corregidos\ENVEJECIMIENTO 2014\PROGRAMA 2013-2018\MARZO\PAE 03 DE MARZO\[Piramides Excel.xls]2010'!$B$3:$J$3</c:f>
              <c:numCache>
                <c:formatCode>General</c:formatCode>
                <c:ptCount val="9"/>
                <c:pt idx="0">
                  <c:v>-9616079</c:v>
                </c:pt>
                <c:pt idx="1">
                  <c:v>-10531802</c:v>
                </c:pt>
                <c:pt idx="2">
                  <c:v>-9624062</c:v>
                </c:pt>
                <c:pt idx="3">
                  <c:v>-8615490</c:v>
                </c:pt>
                <c:pt idx="4">
                  <c:v>-6972206</c:v>
                </c:pt>
                <c:pt idx="5">
                  <c:v>-4693287</c:v>
                </c:pt>
                <c:pt idx="6">
                  <c:v>-2819804</c:v>
                </c:pt>
                <c:pt idx="7">
                  <c:v>-1543437</c:v>
                </c:pt>
                <c:pt idx="8">
                  <c:v>-750195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shape val="cylinder"/>
        <c:axId val="110200704"/>
        <c:axId val="110202240"/>
        <c:axId val="0"/>
      </c:bar3DChart>
      <c:catAx>
        <c:axId val="1102007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0202240"/>
        <c:crosses val="autoZero"/>
        <c:auto val="1"/>
        <c:lblAlgn val="ctr"/>
        <c:lblOffset val="100"/>
        <c:noMultiLvlLbl val="0"/>
      </c:catAx>
      <c:valAx>
        <c:axId val="110202240"/>
        <c:scaling>
          <c:orientation val="minMax"/>
        </c:scaling>
        <c:delete val="1"/>
        <c:axPos val="b"/>
        <c:numFmt formatCode="0;[Black]0" sourceLinked="0"/>
        <c:majorTickMark val="none"/>
        <c:minorTickMark val="none"/>
        <c:tickLblPos val="none"/>
        <c:crossAx val="110200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MX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Hoja2!$A$76</c:f>
              <c:strCache>
                <c:ptCount val="1"/>
                <c:pt idx="0">
                  <c:v>80 y más</c:v>
                </c:pt>
              </c:strCache>
            </c:strRef>
          </c:tx>
          <c:spPr>
            <a:ln w="38100">
              <a:solidFill>
                <a:schemeClr val="accent6">
                  <a:lumMod val="60000"/>
                  <a:lumOff val="40000"/>
                </a:schemeClr>
              </a:solidFill>
            </a:ln>
          </c:spPr>
          <c:marker>
            <c:spPr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c:spPr>
          </c:marke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Soberana Sans"/>
                    <a:ea typeface="Soberana Sans"/>
                    <a:cs typeface="Soberana San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Hoja2!$B$75:$H$75</c:f>
              <c:numCache>
                <c:formatCode>General</c:formatCode>
                <c:ptCount val="7"/>
                <c:pt idx="0">
                  <c:v>2000</c:v>
                </c:pt>
                <c:pt idx="1">
                  <c:v>2005</c:v>
                </c:pt>
                <c:pt idx="2">
                  <c:v>2015</c:v>
                </c:pt>
                <c:pt idx="3">
                  <c:v>2020</c:v>
                </c:pt>
                <c:pt idx="4">
                  <c:v>2030</c:v>
                </c:pt>
                <c:pt idx="5">
                  <c:v>2040</c:v>
                </c:pt>
                <c:pt idx="6">
                  <c:v>2050</c:v>
                </c:pt>
              </c:numCache>
            </c:numRef>
          </c:cat>
          <c:val>
            <c:numRef>
              <c:f>Hoja2!$B$76:$H$76</c:f>
              <c:numCache>
                <c:formatCode>General</c:formatCode>
                <c:ptCount val="7"/>
                <c:pt idx="0">
                  <c:v>0.93</c:v>
                </c:pt>
                <c:pt idx="1">
                  <c:v>1.5</c:v>
                </c:pt>
                <c:pt idx="2">
                  <c:v>1.24</c:v>
                </c:pt>
                <c:pt idx="3">
                  <c:v>1.5</c:v>
                </c:pt>
                <c:pt idx="4">
                  <c:v>1.79</c:v>
                </c:pt>
                <c:pt idx="5">
                  <c:v>2.57</c:v>
                </c:pt>
                <c:pt idx="6">
                  <c:v>6.07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Hoja2!$A$77</c:f>
              <c:strCache>
                <c:ptCount val="1"/>
                <c:pt idx="0">
                  <c:v>60 y más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</c:spPr>
          <c:marker>
            <c:spPr>
              <a:ln w="38100">
                <a:solidFill>
                  <a:schemeClr val="accent6">
                    <a:lumMod val="75000"/>
                  </a:schemeClr>
                </a:solidFill>
              </a:ln>
            </c:spPr>
          </c:marker>
          <c:dPt>
            <c:idx val="6"/>
            <c:marker>
              <c:spPr>
                <a:solidFill>
                  <a:schemeClr val="accent6">
                    <a:lumMod val="75000"/>
                  </a:schemeClr>
                </a:solidFill>
                <a:ln w="38100">
                  <a:solidFill>
                    <a:schemeClr val="accent6">
                      <a:lumMod val="75000"/>
                    </a:schemeClr>
                  </a:solidFill>
                </a:ln>
              </c:spPr>
            </c:marker>
            <c:bubble3D val="0"/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Soberana Sans"/>
                    <a:ea typeface="Soberana Sans"/>
                    <a:cs typeface="Soberana San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Hoja2!$B$75:$H$75</c:f>
              <c:numCache>
                <c:formatCode>General</c:formatCode>
                <c:ptCount val="7"/>
                <c:pt idx="0">
                  <c:v>2000</c:v>
                </c:pt>
                <c:pt idx="1">
                  <c:v>2005</c:v>
                </c:pt>
                <c:pt idx="2">
                  <c:v>2015</c:v>
                </c:pt>
                <c:pt idx="3">
                  <c:v>2020</c:v>
                </c:pt>
                <c:pt idx="4">
                  <c:v>2030</c:v>
                </c:pt>
                <c:pt idx="5">
                  <c:v>2040</c:v>
                </c:pt>
                <c:pt idx="6">
                  <c:v>2050</c:v>
                </c:pt>
              </c:numCache>
            </c:numRef>
          </c:cat>
          <c:val>
            <c:numRef>
              <c:f>Hoja2!$B$77:$H$77</c:f>
              <c:numCache>
                <c:formatCode>General</c:formatCode>
                <c:ptCount val="7"/>
                <c:pt idx="0">
                  <c:v>6.83</c:v>
                </c:pt>
                <c:pt idx="1">
                  <c:v>7.6899999999999995</c:v>
                </c:pt>
                <c:pt idx="2">
                  <c:v>8.84</c:v>
                </c:pt>
                <c:pt idx="3">
                  <c:v>10.41</c:v>
                </c:pt>
                <c:pt idx="4">
                  <c:v>12.450000000000006</c:v>
                </c:pt>
                <c:pt idx="5">
                  <c:v>17.45</c:v>
                </c:pt>
                <c:pt idx="6">
                  <c:v>27.959999999999987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357504"/>
        <c:axId val="109449600"/>
      </c:lineChart>
      <c:catAx>
        <c:axId val="11035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09449600"/>
        <c:crosses val="autoZero"/>
        <c:auto val="1"/>
        <c:lblAlgn val="ctr"/>
        <c:lblOffset val="100"/>
        <c:noMultiLvlLbl val="0"/>
      </c:catAx>
      <c:valAx>
        <c:axId val="109449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03575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048112758147265"/>
          <c:y val="0.42236090053960779"/>
          <c:w val="0.14951887241852779"/>
          <c:h val="0.14512316395233221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Soberana Sans"/>
              <a:ea typeface="Soberana Sans"/>
              <a:cs typeface="Soberana San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MX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'gráficas para la imprenta'!$K$254</c:f>
              <c:strCache>
                <c:ptCount val="1"/>
                <c:pt idx="0">
                  <c:v>DIABETES MELITUS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pPr>
              <a:solidFill>
                <a:srgbClr val="4572A7"/>
              </a:solidFill>
              <a:ln>
                <a:solidFill>
                  <a:srgbClr val="666699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imprenta'!$L$254:$X$254</c:f>
              <c:numCache>
                <c:formatCode>General</c:formatCode>
                <c:ptCount val="13"/>
                <c:pt idx="0">
                  <c:v>502.7</c:v>
                </c:pt>
                <c:pt idx="1">
                  <c:v>523</c:v>
                </c:pt>
                <c:pt idx="2">
                  <c:v>557.79999999999995</c:v>
                </c:pt>
                <c:pt idx="3">
                  <c:v>584.9</c:v>
                </c:pt>
                <c:pt idx="4">
                  <c:v>593.29999999999995</c:v>
                </c:pt>
                <c:pt idx="5">
                  <c:v>620.5</c:v>
                </c:pt>
                <c:pt idx="6">
                  <c:v>614.20000000000005</c:v>
                </c:pt>
                <c:pt idx="7">
                  <c:v>608.79999999999995</c:v>
                </c:pt>
                <c:pt idx="8">
                  <c:v>633.20000000000005</c:v>
                </c:pt>
                <c:pt idx="9">
                  <c:v>620</c:v>
                </c:pt>
                <c:pt idx="10">
                  <c:v>651.6</c:v>
                </c:pt>
                <c:pt idx="11">
                  <c:v>613.1</c:v>
                </c:pt>
                <c:pt idx="12">
                  <c:v>595.20000000000005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'gráficas para la imprenta'!$K$255</c:f>
              <c:strCache>
                <c:ptCount val="1"/>
                <c:pt idx="0">
                  <c:v>ENFERMEDAD ISQUÉMICA DEL CORAZÓN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pPr>
              <a:solidFill>
                <a:srgbClr val="AA4643"/>
              </a:solidFill>
              <a:ln>
                <a:solidFill>
                  <a:srgbClr val="993366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imprenta'!$L$255:$X$255</c:f>
              <c:numCache>
                <c:formatCode>General</c:formatCode>
                <c:ptCount val="13"/>
                <c:pt idx="0">
                  <c:v>534.5</c:v>
                </c:pt>
                <c:pt idx="1">
                  <c:v>535.20000000000005</c:v>
                </c:pt>
                <c:pt idx="2">
                  <c:v>552</c:v>
                </c:pt>
                <c:pt idx="3">
                  <c:v>562</c:v>
                </c:pt>
                <c:pt idx="4">
                  <c:v>541.20000000000005</c:v>
                </c:pt>
                <c:pt idx="5">
                  <c:v>553</c:v>
                </c:pt>
                <c:pt idx="6">
                  <c:v>536.79999999999995</c:v>
                </c:pt>
                <c:pt idx="7">
                  <c:v>536.70000000000005</c:v>
                </c:pt>
                <c:pt idx="8">
                  <c:v>557.20000000000005</c:v>
                </c:pt>
                <c:pt idx="9">
                  <c:v>568.6</c:v>
                </c:pt>
                <c:pt idx="10">
                  <c:v>620.79999999999995</c:v>
                </c:pt>
                <c:pt idx="11">
                  <c:v>601.1</c:v>
                </c:pt>
                <c:pt idx="12">
                  <c:v>528.29999999999995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'gráficas para la imprenta'!$K$256</c:f>
              <c:strCache>
                <c:ptCount val="1"/>
                <c:pt idx="0">
                  <c:v>TUMOR MALIGNO</c:v>
                </c:pt>
              </c:strCache>
            </c:strRef>
          </c:tx>
          <c:spPr>
            <a:ln w="25400">
              <a:solidFill>
                <a:srgbClr val="90713A"/>
              </a:solidFill>
              <a:prstDash val="solid"/>
            </a:ln>
          </c:spPr>
          <c:marker>
            <c:spPr>
              <a:solidFill>
                <a:srgbClr val="89A54E"/>
              </a:solidFill>
              <a:ln>
                <a:solidFill>
                  <a:srgbClr val="90713A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imprenta'!$L$256:$X$256</c:f>
              <c:numCache>
                <c:formatCode>General</c:formatCode>
                <c:ptCount val="13"/>
                <c:pt idx="4" formatCode="0.0">
                  <c:v>466.27166703645747</c:v>
                </c:pt>
                <c:pt idx="5" formatCode="0.0">
                  <c:v>468.55432713959902</c:v>
                </c:pt>
                <c:pt idx="6" formatCode="0.0">
                  <c:v>459.41477049907559</c:v>
                </c:pt>
                <c:pt idx="7" formatCode="0.0">
                  <c:v>463.31867131773271</c:v>
                </c:pt>
                <c:pt idx="8" formatCode="0.0">
                  <c:v>461.39202676109829</c:v>
                </c:pt>
                <c:pt idx="9" formatCode="0.0">
                  <c:v>455.79180556119849</c:v>
                </c:pt>
                <c:pt idx="10" formatCode="0.0">
                  <c:v>450.16500394230303</c:v>
                </c:pt>
                <c:pt idx="11" formatCode="0.0">
                  <c:v>444.05663808145204</c:v>
                </c:pt>
                <c:pt idx="12" formatCode="0.0">
                  <c:v>449.55607576798877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'gráficas para la imprenta'!$K$257</c:f>
              <c:strCache>
                <c:ptCount val="1"/>
                <c:pt idx="0">
                  <c:v>ENFERMEDAD CEREBRO VASCULAR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pPr>
              <a:solidFill>
                <a:srgbClr val="71588F"/>
              </a:solidFill>
              <a:ln>
                <a:solidFill>
                  <a:srgbClr val="666699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imprenta'!$L$257:$X$257</c:f>
              <c:numCache>
                <c:formatCode>General</c:formatCode>
                <c:ptCount val="13"/>
                <c:pt idx="0">
                  <c:v>307.8</c:v>
                </c:pt>
                <c:pt idx="1">
                  <c:v>303.7</c:v>
                </c:pt>
                <c:pt idx="2">
                  <c:v>304.2</c:v>
                </c:pt>
                <c:pt idx="3">
                  <c:v>298.10000000000002</c:v>
                </c:pt>
                <c:pt idx="4">
                  <c:v>290.89999999999969</c:v>
                </c:pt>
                <c:pt idx="5">
                  <c:v>286.7</c:v>
                </c:pt>
                <c:pt idx="6">
                  <c:v>275.89999999999969</c:v>
                </c:pt>
                <c:pt idx="7">
                  <c:v>282</c:v>
                </c:pt>
                <c:pt idx="8">
                  <c:v>283</c:v>
                </c:pt>
                <c:pt idx="9">
                  <c:v>278.10000000000002</c:v>
                </c:pt>
                <c:pt idx="10">
                  <c:v>283.39999999999969</c:v>
                </c:pt>
                <c:pt idx="11">
                  <c:v>263.60000000000002</c:v>
                </c:pt>
                <c:pt idx="12">
                  <c:v>223.2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'gráficas para la imprenta'!$K$258</c:f>
              <c:strCache>
                <c:ptCount val="1"/>
                <c:pt idx="0">
                  <c:v>ENFERMEDADES HIPERTENSIVAS</c:v>
                </c:pt>
              </c:strCache>
            </c:strRef>
          </c:tx>
          <c:spPr>
            <a:ln w="25400">
              <a:solidFill>
                <a:srgbClr val="33CCCC"/>
              </a:solidFill>
              <a:prstDash val="solid"/>
            </a:ln>
          </c:spPr>
          <c:marker>
            <c:spPr>
              <a:solidFill>
                <a:srgbClr val="4198AF"/>
              </a:solidFill>
              <a:ln>
                <a:solidFill>
                  <a:srgbClr val="33CCCC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imprenta'!$L$258:$X$258</c:f>
              <c:numCache>
                <c:formatCode>General</c:formatCode>
                <c:ptCount val="13"/>
                <c:pt idx="0">
                  <c:v>120</c:v>
                </c:pt>
                <c:pt idx="1">
                  <c:v>123</c:v>
                </c:pt>
                <c:pt idx="2">
                  <c:v>124.1</c:v>
                </c:pt>
                <c:pt idx="3">
                  <c:v>128.5</c:v>
                </c:pt>
                <c:pt idx="4">
                  <c:v>134.1</c:v>
                </c:pt>
                <c:pt idx="5">
                  <c:v>137.80000000000001</c:v>
                </c:pt>
                <c:pt idx="6">
                  <c:v>131.9</c:v>
                </c:pt>
                <c:pt idx="7">
                  <c:v>144.80000000000001</c:v>
                </c:pt>
                <c:pt idx="8">
                  <c:v>150.69999999999999</c:v>
                </c:pt>
                <c:pt idx="9">
                  <c:v>166.9</c:v>
                </c:pt>
                <c:pt idx="10">
                  <c:v>160</c:v>
                </c:pt>
                <c:pt idx="11">
                  <c:v>162.19999999999999</c:v>
                </c:pt>
                <c:pt idx="12">
                  <c:v>159.9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'gráficas para la imprenta'!$K$259</c:f>
              <c:strCache>
                <c:ptCount val="1"/>
                <c:pt idx="0">
                  <c:v>CIRROSIS Y OTRAS ENFERMEDADES DEL HÍGADO</c:v>
                </c:pt>
              </c:strCache>
            </c:strRef>
          </c:tx>
          <c:spPr>
            <a:ln w="25400">
              <a:solidFill>
                <a:srgbClr val="FF9900"/>
              </a:solidFill>
              <a:prstDash val="solid"/>
            </a:ln>
          </c:spPr>
          <c:marker>
            <c:spPr>
              <a:solidFill>
                <a:srgbClr val="DB843D"/>
              </a:solidFill>
              <a:ln>
                <a:solidFill>
                  <a:srgbClr val="FF9900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imprenta'!$L$259:$X$259</c:f>
              <c:numCache>
                <c:formatCode>General</c:formatCode>
                <c:ptCount val="13"/>
                <c:pt idx="0">
                  <c:v>158</c:v>
                </c:pt>
                <c:pt idx="1">
                  <c:v>158.19999999999999</c:v>
                </c:pt>
                <c:pt idx="2">
                  <c:v>158.4</c:v>
                </c:pt>
                <c:pt idx="3">
                  <c:v>158.9</c:v>
                </c:pt>
                <c:pt idx="4">
                  <c:v>158</c:v>
                </c:pt>
                <c:pt idx="5">
                  <c:v>158.19999999999999</c:v>
                </c:pt>
                <c:pt idx="6">
                  <c:v>152.1</c:v>
                </c:pt>
                <c:pt idx="7">
                  <c:v>154.5</c:v>
                </c:pt>
                <c:pt idx="8">
                  <c:v>152.4</c:v>
                </c:pt>
                <c:pt idx="9">
                  <c:v>150.69999999999999</c:v>
                </c:pt>
                <c:pt idx="10">
                  <c:v>149.5</c:v>
                </c:pt>
                <c:pt idx="11">
                  <c:v>142.69999999999999</c:v>
                </c:pt>
                <c:pt idx="12">
                  <c:v>149.4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'gráficas para la imprenta'!$K$260</c:f>
              <c:strCache>
                <c:ptCount val="1"/>
                <c:pt idx="0">
                  <c:v>ENFERMEDAD PULMONAR OBSTRUCTIVA CRÓNICA</c:v>
                </c:pt>
              </c:strCache>
            </c:strRef>
          </c:tx>
          <c:spPr>
            <a:ln w="25400">
              <a:solidFill>
                <a:srgbClr val="9999FF"/>
              </a:solidFill>
              <a:prstDash val="solid"/>
            </a:ln>
          </c:spPr>
          <c:marker>
            <c:spPr>
              <a:solidFill>
                <a:srgbClr val="93A9CF"/>
              </a:solidFill>
              <a:ln>
                <a:solidFill>
                  <a:srgbClr val="9999FF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imprenta'!$L$260:$X$260</c:f>
              <c:numCache>
                <c:formatCode>General</c:formatCode>
                <c:ptCount val="13"/>
                <c:pt idx="0">
                  <c:v>218.5</c:v>
                </c:pt>
                <c:pt idx="1">
                  <c:v>211.4</c:v>
                </c:pt>
                <c:pt idx="2">
                  <c:v>217.6</c:v>
                </c:pt>
                <c:pt idx="3">
                  <c:v>226.4</c:v>
                </c:pt>
                <c:pt idx="4">
                  <c:v>227.3</c:v>
                </c:pt>
                <c:pt idx="5">
                  <c:v>238.8</c:v>
                </c:pt>
                <c:pt idx="6">
                  <c:v>217.8</c:v>
                </c:pt>
                <c:pt idx="7">
                  <c:v>216.5</c:v>
                </c:pt>
                <c:pt idx="8">
                  <c:v>219.7</c:v>
                </c:pt>
                <c:pt idx="9">
                  <c:v>221.1</c:v>
                </c:pt>
                <c:pt idx="10">
                  <c:v>236.9</c:v>
                </c:pt>
                <c:pt idx="11">
                  <c:v>217</c:v>
                </c:pt>
                <c:pt idx="12">
                  <c:v>147.1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'gráficas para la imprenta'!$K$261</c:f>
              <c:strCache>
                <c:ptCount val="1"/>
                <c:pt idx="0">
                  <c:v>INFECCIONES DE VÍAS RESPIRATORIAS AGUDAS BAJAS</c:v>
                </c:pt>
              </c:strCache>
            </c:strRef>
          </c:tx>
          <c:spPr>
            <a:ln w="25400">
              <a:solidFill>
                <a:srgbClr val="FF8080"/>
              </a:solidFill>
              <a:prstDash val="solid"/>
            </a:ln>
          </c:spPr>
          <c:marker>
            <c:spPr>
              <a:solidFill>
                <a:srgbClr val="D19392"/>
              </a:solidFill>
              <a:ln>
                <a:solidFill>
                  <a:srgbClr val="FF8080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imprenta'!$L$261:$X$261</c:f>
              <c:numCache>
                <c:formatCode>General</c:formatCode>
                <c:ptCount val="13"/>
                <c:pt idx="0">
                  <c:v>119.3</c:v>
                </c:pt>
                <c:pt idx="1">
                  <c:v>110.5</c:v>
                </c:pt>
                <c:pt idx="2">
                  <c:v>107.9</c:v>
                </c:pt>
                <c:pt idx="3">
                  <c:v>112.9</c:v>
                </c:pt>
                <c:pt idx="4">
                  <c:v>112.8</c:v>
                </c:pt>
                <c:pt idx="5">
                  <c:v>119.8</c:v>
                </c:pt>
                <c:pt idx="6">
                  <c:v>118.7</c:v>
                </c:pt>
                <c:pt idx="7">
                  <c:v>113.3</c:v>
                </c:pt>
                <c:pt idx="8">
                  <c:v>117.3</c:v>
                </c:pt>
                <c:pt idx="9">
                  <c:v>111.6</c:v>
                </c:pt>
                <c:pt idx="10">
                  <c:v>121.9</c:v>
                </c:pt>
                <c:pt idx="11">
                  <c:v>115.6</c:v>
                </c:pt>
                <c:pt idx="12">
                  <c:v>118.9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'gráficas para la imprenta'!$K$262</c:f>
              <c:strCache>
                <c:ptCount val="1"/>
                <c:pt idx="0">
                  <c:v>NEFRITIS Y NEFROSIS</c:v>
                </c:pt>
              </c:strCache>
            </c:strRef>
          </c:tx>
          <c:spPr>
            <a:ln w="25400">
              <a:solidFill>
                <a:srgbClr val="FFCC99"/>
              </a:solidFill>
              <a:prstDash val="solid"/>
            </a:ln>
          </c:spPr>
          <c:marker>
            <c:spPr>
              <a:solidFill>
                <a:srgbClr val="B9CD96"/>
              </a:solidFill>
              <a:ln>
                <a:solidFill>
                  <a:srgbClr val="FFCC99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imprenta'!$L$262:$X$262</c:f>
              <c:numCache>
                <c:formatCode>General</c:formatCode>
                <c:ptCount val="13"/>
                <c:pt idx="0">
                  <c:v>95.8</c:v>
                </c:pt>
                <c:pt idx="1">
                  <c:v>99.5</c:v>
                </c:pt>
                <c:pt idx="2">
                  <c:v>92.3</c:v>
                </c:pt>
                <c:pt idx="3">
                  <c:v>93.8</c:v>
                </c:pt>
                <c:pt idx="4">
                  <c:v>93.2</c:v>
                </c:pt>
                <c:pt idx="5">
                  <c:v>95.7</c:v>
                </c:pt>
                <c:pt idx="6">
                  <c:v>93.4</c:v>
                </c:pt>
                <c:pt idx="7">
                  <c:v>91</c:v>
                </c:pt>
                <c:pt idx="8">
                  <c:v>95.3</c:v>
                </c:pt>
                <c:pt idx="9">
                  <c:v>94.7</c:v>
                </c:pt>
                <c:pt idx="10">
                  <c:v>95.4</c:v>
                </c:pt>
                <c:pt idx="11">
                  <c:v>94.5</c:v>
                </c:pt>
                <c:pt idx="12">
                  <c:v>88.2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'gráficas para la imprenta'!$K$263</c:f>
              <c:strCache>
                <c:ptCount val="1"/>
                <c:pt idx="0">
                  <c:v>ACCIDENTES</c:v>
                </c:pt>
              </c:strCache>
            </c:strRef>
          </c:tx>
          <c:spPr>
            <a:ln w="25400">
              <a:solidFill>
                <a:srgbClr val="9999FF"/>
              </a:solidFill>
              <a:prstDash val="solid"/>
            </a:ln>
          </c:spPr>
          <c:marker>
            <c:spPr>
              <a:solidFill>
                <a:srgbClr val="A99BBD"/>
              </a:solidFill>
              <a:ln>
                <a:solidFill>
                  <a:srgbClr val="9999FF"/>
                </a:solidFill>
                <a:prstDash val="solid"/>
              </a:ln>
            </c:spPr>
          </c:marker>
          <c:cat>
            <c:numRef>
              <c:f>'gráficas para la imprenta'!$L$253:$X$253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'gráficas para la imprenta'!$L$263:$X$263</c:f>
              <c:numCache>
                <c:formatCode>General</c:formatCode>
                <c:ptCount val="13"/>
                <c:pt idx="4" formatCode="0.0">
                  <c:v>78.679826509246354</c:v>
                </c:pt>
                <c:pt idx="5" formatCode="0.0">
                  <c:v>83.820260630802096</c:v>
                </c:pt>
                <c:pt idx="6" formatCode="0.0">
                  <c:v>83.588419602358755</c:v>
                </c:pt>
                <c:pt idx="7" formatCode="0.0">
                  <c:v>82.163916904760683</c:v>
                </c:pt>
                <c:pt idx="8" formatCode="0.0">
                  <c:v>84.228166939271546</c:v>
                </c:pt>
                <c:pt idx="9" formatCode="0.0">
                  <c:v>76.164180923876444</c:v>
                </c:pt>
                <c:pt idx="10" formatCode="0.0">
                  <c:v>76.913895178777736</c:v>
                </c:pt>
                <c:pt idx="11" formatCode="0.0">
                  <c:v>71.612545751009478</c:v>
                </c:pt>
                <c:pt idx="12" formatCode="0.0">
                  <c:v>74.154904436286358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546880"/>
        <c:axId val="109549056"/>
      </c:lineChart>
      <c:catAx>
        <c:axId val="10954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09549056"/>
        <c:crosses val="autoZero"/>
        <c:auto val="1"/>
        <c:lblAlgn val="ctr"/>
        <c:lblOffset val="100"/>
        <c:noMultiLvlLbl val="0"/>
      </c:catAx>
      <c:valAx>
        <c:axId val="109549056"/>
        <c:scaling>
          <c:orientation val="minMax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Soberana Sans"/>
                <a:ea typeface="Soberana Sans"/>
                <a:cs typeface="Soberana Sans"/>
              </a:defRPr>
            </a:pPr>
            <a:endParaRPr lang="es-MX"/>
          </a:p>
        </c:txPr>
        <c:crossAx val="109546880"/>
        <c:crosses val="autoZero"/>
        <c:crossBetween val="between"/>
      </c:valAx>
      <c:spPr>
        <a:solidFill>
          <a:srgbClr val="FFFFFF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66448155657189789"/>
          <c:y val="9.7122302158273735E-2"/>
          <c:w val="0.32459050403130751"/>
          <c:h val="0.79136766177608986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925" b="0" i="0" u="none" strike="noStrike" baseline="0">
              <a:solidFill>
                <a:srgbClr val="000000"/>
              </a:solidFill>
              <a:latin typeface="Soberana Sans"/>
              <a:ea typeface="Soberana Sans"/>
              <a:cs typeface="Soberana San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MX"/>
    </a:p>
  </c:txPr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CC4D0-10CE-418F-9252-72CB72B6B85E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536037-F1A2-4E7D-8893-F6E6CD9BE907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es-MX"/>
        </a:p>
      </dgm:t>
    </dgm:pt>
    <dgm:pt modelId="{0180F25C-BF54-4AF9-B430-FA41136FF87B}" type="parTrans" cxnId="{D23DAAFF-D2F4-452D-8BF6-821EA4AAB6DB}">
      <dgm:prSet/>
      <dgm:spPr/>
      <dgm:t>
        <a:bodyPr/>
        <a:lstStyle/>
        <a:p>
          <a:endParaRPr lang="es-MX"/>
        </a:p>
      </dgm:t>
    </dgm:pt>
    <dgm:pt modelId="{5DB2F678-0DD0-429F-BF7D-537BE1FFABE2}" type="sibTrans" cxnId="{D23DAAFF-D2F4-452D-8BF6-821EA4AAB6DB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es-MX"/>
        </a:p>
      </dgm:t>
    </dgm:pt>
    <dgm:pt modelId="{2FEA2333-13AB-4782-A5EE-67E606511E61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es-MX" dirty="0"/>
        </a:p>
      </dgm:t>
    </dgm:pt>
    <dgm:pt modelId="{E9C7B39C-D37E-41A1-9223-2A238A08D315}" type="parTrans" cxnId="{E0F362AA-B84D-4AA8-8B8F-037B427E026E}">
      <dgm:prSet/>
      <dgm:spPr/>
      <dgm:t>
        <a:bodyPr/>
        <a:lstStyle/>
        <a:p>
          <a:endParaRPr lang="es-MX"/>
        </a:p>
      </dgm:t>
    </dgm:pt>
    <dgm:pt modelId="{FCD71710-061F-41A8-AEF8-B1FB035EBCE3}" type="sibTrans" cxnId="{E0F362AA-B84D-4AA8-8B8F-037B427E026E}">
      <dgm:prSet/>
      <dgm:spPr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es-MX"/>
        </a:p>
      </dgm:t>
    </dgm:pt>
    <dgm:pt modelId="{87CDF329-85E0-49E4-A4CE-694C4B2D26EF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</dgm:spPr>
      <dgm:t>
        <a:bodyPr/>
        <a:lstStyle/>
        <a:p>
          <a:endParaRPr lang="es-MX" dirty="0"/>
        </a:p>
      </dgm:t>
    </dgm:pt>
    <dgm:pt modelId="{74F06F8E-FBD2-4B7D-9D97-5EF5C3D963FB}" type="parTrans" cxnId="{9520C1FF-CED4-4840-A59F-6AF96626D53D}">
      <dgm:prSet/>
      <dgm:spPr/>
      <dgm:t>
        <a:bodyPr/>
        <a:lstStyle/>
        <a:p>
          <a:endParaRPr lang="es-MX"/>
        </a:p>
      </dgm:t>
    </dgm:pt>
    <dgm:pt modelId="{E864479B-B6A5-4F32-876C-B6F068AE8D3A}" type="sibTrans" cxnId="{9520C1FF-CED4-4840-A59F-6AF96626D53D}">
      <dgm:prSet/>
      <dgm:spPr>
        <a:blipFill rotWithShape="1">
          <a:blip xmlns:r="http://schemas.openxmlformats.org/officeDocument/2006/relationships" r:embed="rId6"/>
          <a:stretch>
            <a:fillRect/>
          </a:stretch>
        </a:blipFill>
        <a:ln>
          <a:noFill/>
        </a:ln>
      </dgm:spPr>
      <dgm:t>
        <a:bodyPr/>
        <a:lstStyle/>
        <a:p>
          <a:endParaRPr lang="es-MX"/>
        </a:p>
      </dgm:t>
    </dgm:pt>
    <dgm:pt modelId="{9D512DAC-9B2B-4D1F-A661-A94839200E88}" type="pres">
      <dgm:prSet presAssocID="{666CC4D0-10CE-418F-9252-72CB72B6B85E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s-MX"/>
        </a:p>
      </dgm:t>
    </dgm:pt>
    <dgm:pt modelId="{8CEA2CF8-1FF2-4D4E-8AFB-161368B77ADF}" type="pres">
      <dgm:prSet presAssocID="{9D536037-F1A2-4E7D-8893-F6E6CD9BE907}" presName="text1" presStyleCnt="0"/>
      <dgm:spPr/>
    </dgm:pt>
    <dgm:pt modelId="{64FF607C-FE16-47F1-8AAF-3B5C8BFA8F9C}" type="pres">
      <dgm:prSet presAssocID="{9D536037-F1A2-4E7D-8893-F6E6CD9BE907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BEF026A-D3E6-48E6-B72A-DC115C9D2F1E}" type="pres">
      <dgm:prSet presAssocID="{9D536037-F1A2-4E7D-8893-F6E6CD9BE907}" presName="textaccent1" presStyleCnt="0"/>
      <dgm:spPr/>
    </dgm:pt>
    <dgm:pt modelId="{40FED75A-3251-44D6-96B8-36AA23CC20CE}" type="pres">
      <dgm:prSet presAssocID="{9D536037-F1A2-4E7D-8893-F6E6CD9BE907}" presName="accentRepeatNode" presStyleLbl="solidAlignAcc1" presStyleIdx="0" presStyleCnt="6"/>
      <dgm:spPr>
        <a:solidFill>
          <a:schemeClr val="accent4">
            <a:lumMod val="75000"/>
          </a:schemeClr>
        </a:solidFill>
        <a:ln>
          <a:noFill/>
        </a:ln>
      </dgm:spPr>
    </dgm:pt>
    <dgm:pt modelId="{C0BBB414-8E1B-48C9-A036-037E679F0C57}" type="pres">
      <dgm:prSet presAssocID="{5DB2F678-0DD0-429F-BF7D-537BE1FFABE2}" presName="image1" presStyleCnt="0"/>
      <dgm:spPr/>
    </dgm:pt>
    <dgm:pt modelId="{66A56111-E301-47E4-9368-22D7F6AF5A0C}" type="pres">
      <dgm:prSet presAssocID="{5DB2F678-0DD0-429F-BF7D-537BE1FFABE2}" presName="imageRepeatNode" presStyleLbl="alignAcc1" presStyleIdx="0" presStyleCnt="3"/>
      <dgm:spPr/>
      <dgm:t>
        <a:bodyPr/>
        <a:lstStyle/>
        <a:p>
          <a:endParaRPr lang="es-MX"/>
        </a:p>
      </dgm:t>
    </dgm:pt>
    <dgm:pt modelId="{D562CB60-B097-4D46-B42E-53C62BE86257}" type="pres">
      <dgm:prSet presAssocID="{5DB2F678-0DD0-429F-BF7D-537BE1FFABE2}" presName="imageaccent1" presStyleCnt="0"/>
      <dgm:spPr/>
    </dgm:pt>
    <dgm:pt modelId="{436807B1-B904-4976-B4B8-3FDF22C56154}" type="pres">
      <dgm:prSet presAssocID="{5DB2F678-0DD0-429F-BF7D-537BE1FFABE2}" presName="accentRepeatNode" presStyleLbl="solidAlignAcc1" presStyleIdx="1" presStyleCnt="6"/>
      <dgm:spPr>
        <a:solidFill>
          <a:schemeClr val="accent5">
            <a:lumMod val="60000"/>
            <a:lumOff val="40000"/>
          </a:schemeClr>
        </a:solidFill>
        <a:ln>
          <a:noFill/>
        </a:ln>
      </dgm:spPr>
    </dgm:pt>
    <dgm:pt modelId="{49E047C8-EFB1-4197-AA29-32EB76BFA499}" type="pres">
      <dgm:prSet presAssocID="{2FEA2333-13AB-4782-A5EE-67E606511E61}" presName="text2" presStyleCnt="0"/>
      <dgm:spPr/>
    </dgm:pt>
    <dgm:pt modelId="{5A46F99A-E0ED-402A-8E3D-2BC1F2670AE2}" type="pres">
      <dgm:prSet presAssocID="{2FEA2333-13AB-4782-A5EE-67E606511E61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0F31A19-5155-47ED-8D1B-F5114A8F9D24}" type="pres">
      <dgm:prSet presAssocID="{2FEA2333-13AB-4782-A5EE-67E606511E61}" presName="textaccent2" presStyleCnt="0"/>
      <dgm:spPr/>
    </dgm:pt>
    <dgm:pt modelId="{7484AB92-51B5-4276-A1A2-8F7C8EF9FF87}" type="pres">
      <dgm:prSet presAssocID="{2FEA2333-13AB-4782-A5EE-67E606511E61}" presName="accentRepeatNode" presStyleLbl="solidAlignAcc1" presStyleIdx="2" presStyleCnt="6"/>
      <dgm:spPr>
        <a:solidFill>
          <a:schemeClr val="accent1">
            <a:lumMod val="50000"/>
          </a:schemeClr>
        </a:solidFill>
        <a:ln>
          <a:noFill/>
        </a:ln>
      </dgm:spPr>
    </dgm:pt>
    <dgm:pt modelId="{E2ADAD08-A196-4D7F-87C4-A80E2425C65A}" type="pres">
      <dgm:prSet presAssocID="{FCD71710-061F-41A8-AEF8-B1FB035EBCE3}" presName="image2" presStyleCnt="0"/>
      <dgm:spPr/>
    </dgm:pt>
    <dgm:pt modelId="{45CB86B1-42C3-4965-A793-840311F1E32A}" type="pres">
      <dgm:prSet presAssocID="{FCD71710-061F-41A8-AEF8-B1FB035EBCE3}" presName="imageRepeatNode" presStyleLbl="alignAcc1" presStyleIdx="1" presStyleCnt="3"/>
      <dgm:spPr/>
      <dgm:t>
        <a:bodyPr/>
        <a:lstStyle/>
        <a:p>
          <a:endParaRPr lang="es-MX"/>
        </a:p>
      </dgm:t>
    </dgm:pt>
    <dgm:pt modelId="{015C4CEA-A794-44E7-8069-C4768999087A}" type="pres">
      <dgm:prSet presAssocID="{FCD71710-061F-41A8-AEF8-B1FB035EBCE3}" presName="imageaccent2" presStyleCnt="0"/>
      <dgm:spPr/>
    </dgm:pt>
    <dgm:pt modelId="{3B3F2F38-A263-431E-AE8C-A14A59B15309}" type="pres">
      <dgm:prSet presAssocID="{FCD71710-061F-41A8-AEF8-B1FB035EBCE3}" presName="accentRepeatNode" presStyleLbl="solidAlignAcc1" presStyleIdx="3" presStyleCnt="6"/>
      <dgm:spPr>
        <a:solidFill>
          <a:schemeClr val="bg2">
            <a:lumMod val="50000"/>
          </a:schemeClr>
        </a:solidFill>
        <a:ln>
          <a:noFill/>
        </a:ln>
      </dgm:spPr>
    </dgm:pt>
    <dgm:pt modelId="{64134714-7BAC-48B0-9933-5A4223F784BF}" type="pres">
      <dgm:prSet presAssocID="{87CDF329-85E0-49E4-A4CE-694C4B2D26EF}" presName="text3" presStyleCnt="0"/>
      <dgm:spPr/>
    </dgm:pt>
    <dgm:pt modelId="{C243133D-4B62-409D-BAAA-C52379731BB2}" type="pres">
      <dgm:prSet presAssocID="{87CDF329-85E0-49E4-A4CE-694C4B2D26EF}" presName="textRepeatNode" presStyleLbl="alignNode1" presStyleIdx="2" presStyleCnt="3" custLinFactX="-74055" custLinFactY="14452" custLinFactNeighborX="-10000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4EF75D0-796C-4ABE-B6F1-BAB567DD14DF}" type="pres">
      <dgm:prSet presAssocID="{87CDF329-85E0-49E4-A4CE-694C4B2D26EF}" presName="textaccent3" presStyleCnt="0"/>
      <dgm:spPr/>
    </dgm:pt>
    <dgm:pt modelId="{0204A204-B8C9-4677-8B57-71A1C9A52F5F}" type="pres">
      <dgm:prSet presAssocID="{87CDF329-85E0-49E4-A4CE-694C4B2D26EF}" presName="accentRepeatNode" presStyleLbl="solidAlignAcc1" presStyleIdx="4" presStyleCnt="6" custScaleX="184562" custScaleY="193457" custLinFactX="727511" custLinFactNeighborX="800000" custLinFactNeighborY="-77424"/>
      <dgm:spPr>
        <a:solidFill>
          <a:schemeClr val="tx2">
            <a:lumMod val="60000"/>
            <a:lumOff val="40000"/>
          </a:schemeClr>
        </a:solidFill>
        <a:ln>
          <a:noFill/>
        </a:ln>
      </dgm:spPr>
    </dgm:pt>
    <dgm:pt modelId="{4FBC7137-72EA-4B89-B4C6-24F39AC00A78}" type="pres">
      <dgm:prSet presAssocID="{E864479B-B6A5-4F32-876C-B6F068AE8D3A}" presName="image3" presStyleCnt="0"/>
      <dgm:spPr/>
    </dgm:pt>
    <dgm:pt modelId="{BCF301C0-5999-4DFF-A536-13961CBFE631}" type="pres">
      <dgm:prSet presAssocID="{E864479B-B6A5-4F32-876C-B6F068AE8D3A}" presName="imageRepeatNode" presStyleLbl="alignAcc1" presStyleIdx="2" presStyleCnt="3" custLinFactX="73544" custLinFactY="5680" custLinFactNeighborX="100000" custLinFactNeighborY="100000"/>
      <dgm:spPr/>
      <dgm:t>
        <a:bodyPr/>
        <a:lstStyle/>
        <a:p>
          <a:endParaRPr lang="es-MX"/>
        </a:p>
      </dgm:t>
    </dgm:pt>
    <dgm:pt modelId="{ED1C1DF7-18B5-406E-9FB3-FC768FFF10FE}" type="pres">
      <dgm:prSet presAssocID="{E864479B-B6A5-4F32-876C-B6F068AE8D3A}" presName="imageaccent3" presStyleCnt="0"/>
      <dgm:spPr/>
    </dgm:pt>
    <dgm:pt modelId="{1D2A45CD-ACE9-45DE-AA66-710ADB2EFF07}" type="pres">
      <dgm:prSet presAssocID="{E864479B-B6A5-4F32-876C-B6F068AE8D3A}" presName="accentRepeatNode" presStyleLbl="solidAlignAcc1" presStyleIdx="5" presStyleCnt="6" custFlipHor="1" custScaleX="150038" custScaleY="194617" custLinFactX="500000" custLinFactY="310514" custLinFactNeighborX="550296" custLinFactNeighborY="400000"/>
      <dgm:spPr>
        <a:solidFill>
          <a:schemeClr val="accent6">
            <a:lumMod val="75000"/>
          </a:schemeClr>
        </a:solidFill>
        <a:ln>
          <a:noFill/>
        </a:ln>
      </dgm:spPr>
    </dgm:pt>
  </dgm:ptLst>
  <dgm:cxnLst>
    <dgm:cxn modelId="{51E119BA-6895-465E-B0F0-8282C240F674}" type="presOf" srcId="{9D536037-F1A2-4E7D-8893-F6E6CD9BE907}" destId="{64FF607C-FE16-47F1-8AAF-3B5C8BFA8F9C}" srcOrd="0" destOrd="0" presId="urn:microsoft.com/office/officeart/2008/layout/HexagonCluster"/>
    <dgm:cxn modelId="{D3B012EE-F071-49AF-A67F-F480C3C9EBD7}" type="presOf" srcId="{5DB2F678-0DD0-429F-BF7D-537BE1FFABE2}" destId="{66A56111-E301-47E4-9368-22D7F6AF5A0C}" srcOrd="0" destOrd="0" presId="urn:microsoft.com/office/officeart/2008/layout/HexagonCluster"/>
    <dgm:cxn modelId="{076A478F-8180-425A-A269-D7CF4518DD5B}" type="presOf" srcId="{E864479B-B6A5-4F32-876C-B6F068AE8D3A}" destId="{BCF301C0-5999-4DFF-A536-13961CBFE631}" srcOrd="0" destOrd="0" presId="urn:microsoft.com/office/officeart/2008/layout/HexagonCluster"/>
    <dgm:cxn modelId="{9520C1FF-CED4-4840-A59F-6AF96626D53D}" srcId="{666CC4D0-10CE-418F-9252-72CB72B6B85E}" destId="{87CDF329-85E0-49E4-A4CE-694C4B2D26EF}" srcOrd="2" destOrd="0" parTransId="{74F06F8E-FBD2-4B7D-9D97-5EF5C3D963FB}" sibTransId="{E864479B-B6A5-4F32-876C-B6F068AE8D3A}"/>
    <dgm:cxn modelId="{9253E20C-7474-4C68-A6FA-94FEC39ADFE9}" type="presOf" srcId="{2FEA2333-13AB-4782-A5EE-67E606511E61}" destId="{5A46F99A-E0ED-402A-8E3D-2BC1F2670AE2}" srcOrd="0" destOrd="0" presId="urn:microsoft.com/office/officeart/2008/layout/HexagonCluster"/>
    <dgm:cxn modelId="{0C20BC5D-1E1D-4F24-A920-2F80712CAA23}" type="presOf" srcId="{87CDF329-85E0-49E4-A4CE-694C4B2D26EF}" destId="{C243133D-4B62-409D-BAAA-C52379731BB2}" srcOrd="0" destOrd="0" presId="urn:microsoft.com/office/officeart/2008/layout/HexagonCluster"/>
    <dgm:cxn modelId="{D23DAAFF-D2F4-452D-8BF6-821EA4AAB6DB}" srcId="{666CC4D0-10CE-418F-9252-72CB72B6B85E}" destId="{9D536037-F1A2-4E7D-8893-F6E6CD9BE907}" srcOrd="0" destOrd="0" parTransId="{0180F25C-BF54-4AF9-B430-FA41136FF87B}" sibTransId="{5DB2F678-0DD0-429F-BF7D-537BE1FFABE2}"/>
    <dgm:cxn modelId="{E5809933-DB47-4080-8162-CD72EA967054}" type="presOf" srcId="{666CC4D0-10CE-418F-9252-72CB72B6B85E}" destId="{9D512DAC-9B2B-4D1F-A661-A94839200E88}" srcOrd="0" destOrd="0" presId="urn:microsoft.com/office/officeart/2008/layout/HexagonCluster"/>
    <dgm:cxn modelId="{E0F362AA-B84D-4AA8-8B8F-037B427E026E}" srcId="{666CC4D0-10CE-418F-9252-72CB72B6B85E}" destId="{2FEA2333-13AB-4782-A5EE-67E606511E61}" srcOrd="1" destOrd="0" parTransId="{E9C7B39C-D37E-41A1-9223-2A238A08D315}" sibTransId="{FCD71710-061F-41A8-AEF8-B1FB035EBCE3}"/>
    <dgm:cxn modelId="{5E762EB2-DBF0-4C4F-B663-624D31AA99D5}" type="presOf" srcId="{FCD71710-061F-41A8-AEF8-B1FB035EBCE3}" destId="{45CB86B1-42C3-4965-A793-840311F1E32A}" srcOrd="0" destOrd="0" presId="urn:microsoft.com/office/officeart/2008/layout/HexagonCluster"/>
    <dgm:cxn modelId="{FDFA2337-85B9-4E25-B31A-626E90301274}" type="presParOf" srcId="{9D512DAC-9B2B-4D1F-A661-A94839200E88}" destId="{8CEA2CF8-1FF2-4D4E-8AFB-161368B77ADF}" srcOrd="0" destOrd="0" presId="urn:microsoft.com/office/officeart/2008/layout/HexagonCluster"/>
    <dgm:cxn modelId="{6E2F877C-8289-4834-9A60-EC398E05DFAC}" type="presParOf" srcId="{8CEA2CF8-1FF2-4D4E-8AFB-161368B77ADF}" destId="{64FF607C-FE16-47F1-8AAF-3B5C8BFA8F9C}" srcOrd="0" destOrd="0" presId="urn:microsoft.com/office/officeart/2008/layout/HexagonCluster"/>
    <dgm:cxn modelId="{7D9AD198-C428-407D-ADB1-7B56CAB2DB4F}" type="presParOf" srcId="{9D512DAC-9B2B-4D1F-A661-A94839200E88}" destId="{2BEF026A-D3E6-48E6-B72A-DC115C9D2F1E}" srcOrd="1" destOrd="0" presId="urn:microsoft.com/office/officeart/2008/layout/HexagonCluster"/>
    <dgm:cxn modelId="{FCAFD93B-FCB1-414D-8AB4-3A8EFF09BB09}" type="presParOf" srcId="{2BEF026A-D3E6-48E6-B72A-DC115C9D2F1E}" destId="{40FED75A-3251-44D6-96B8-36AA23CC20CE}" srcOrd="0" destOrd="0" presId="urn:microsoft.com/office/officeart/2008/layout/HexagonCluster"/>
    <dgm:cxn modelId="{224F9DFE-312D-4E41-B4E2-8406BF0B639C}" type="presParOf" srcId="{9D512DAC-9B2B-4D1F-A661-A94839200E88}" destId="{C0BBB414-8E1B-48C9-A036-037E679F0C57}" srcOrd="2" destOrd="0" presId="urn:microsoft.com/office/officeart/2008/layout/HexagonCluster"/>
    <dgm:cxn modelId="{893EC8F2-5511-447E-B83E-0AC269FA0872}" type="presParOf" srcId="{C0BBB414-8E1B-48C9-A036-037E679F0C57}" destId="{66A56111-E301-47E4-9368-22D7F6AF5A0C}" srcOrd="0" destOrd="0" presId="urn:microsoft.com/office/officeart/2008/layout/HexagonCluster"/>
    <dgm:cxn modelId="{29F84862-4377-4C1A-B3CC-338A147D0910}" type="presParOf" srcId="{9D512DAC-9B2B-4D1F-A661-A94839200E88}" destId="{D562CB60-B097-4D46-B42E-53C62BE86257}" srcOrd="3" destOrd="0" presId="urn:microsoft.com/office/officeart/2008/layout/HexagonCluster"/>
    <dgm:cxn modelId="{5FD6BB20-BA0E-4BA7-A21A-F38BEDF4035F}" type="presParOf" srcId="{D562CB60-B097-4D46-B42E-53C62BE86257}" destId="{436807B1-B904-4976-B4B8-3FDF22C56154}" srcOrd="0" destOrd="0" presId="urn:microsoft.com/office/officeart/2008/layout/HexagonCluster"/>
    <dgm:cxn modelId="{09E87DA8-BF7D-4B5B-8EF9-28B35018B722}" type="presParOf" srcId="{9D512DAC-9B2B-4D1F-A661-A94839200E88}" destId="{49E047C8-EFB1-4197-AA29-32EB76BFA499}" srcOrd="4" destOrd="0" presId="urn:microsoft.com/office/officeart/2008/layout/HexagonCluster"/>
    <dgm:cxn modelId="{17C821AF-6D21-4AAD-9C01-1FF9D3D490EE}" type="presParOf" srcId="{49E047C8-EFB1-4197-AA29-32EB76BFA499}" destId="{5A46F99A-E0ED-402A-8E3D-2BC1F2670AE2}" srcOrd="0" destOrd="0" presId="urn:microsoft.com/office/officeart/2008/layout/HexagonCluster"/>
    <dgm:cxn modelId="{01DF1601-EEBD-4932-81A2-3163FF06F5B0}" type="presParOf" srcId="{9D512DAC-9B2B-4D1F-A661-A94839200E88}" destId="{50F31A19-5155-47ED-8D1B-F5114A8F9D24}" srcOrd="5" destOrd="0" presId="urn:microsoft.com/office/officeart/2008/layout/HexagonCluster"/>
    <dgm:cxn modelId="{7E3698B4-75FC-42DD-82AE-9DDE59460EDF}" type="presParOf" srcId="{50F31A19-5155-47ED-8D1B-F5114A8F9D24}" destId="{7484AB92-51B5-4276-A1A2-8F7C8EF9FF87}" srcOrd="0" destOrd="0" presId="urn:microsoft.com/office/officeart/2008/layout/HexagonCluster"/>
    <dgm:cxn modelId="{8253E64D-5F51-4BE2-863A-A4D5FA8CF0D9}" type="presParOf" srcId="{9D512DAC-9B2B-4D1F-A661-A94839200E88}" destId="{E2ADAD08-A196-4D7F-87C4-A80E2425C65A}" srcOrd="6" destOrd="0" presId="urn:microsoft.com/office/officeart/2008/layout/HexagonCluster"/>
    <dgm:cxn modelId="{DFAC49D2-9FB6-4F32-9DFE-6067CEDB22C0}" type="presParOf" srcId="{E2ADAD08-A196-4D7F-87C4-A80E2425C65A}" destId="{45CB86B1-42C3-4965-A793-840311F1E32A}" srcOrd="0" destOrd="0" presId="urn:microsoft.com/office/officeart/2008/layout/HexagonCluster"/>
    <dgm:cxn modelId="{ABAC4C9A-28B2-4221-80E5-8732AE7DD698}" type="presParOf" srcId="{9D512DAC-9B2B-4D1F-A661-A94839200E88}" destId="{015C4CEA-A794-44E7-8069-C4768999087A}" srcOrd="7" destOrd="0" presId="urn:microsoft.com/office/officeart/2008/layout/HexagonCluster"/>
    <dgm:cxn modelId="{EB7862BA-900A-4551-9488-35436EE26429}" type="presParOf" srcId="{015C4CEA-A794-44E7-8069-C4768999087A}" destId="{3B3F2F38-A263-431E-AE8C-A14A59B15309}" srcOrd="0" destOrd="0" presId="urn:microsoft.com/office/officeart/2008/layout/HexagonCluster"/>
    <dgm:cxn modelId="{3C7AE3F9-665B-44B2-BDD3-D5FCECF4B179}" type="presParOf" srcId="{9D512DAC-9B2B-4D1F-A661-A94839200E88}" destId="{64134714-7BAC-48B0-9933-5A4223F784BF}" srcOrd="8" destOrd="0" presId="urn:microsoft.com/office/officeart/2008/layout/HexagonCluster"/>
    <dgm:cxn modelId="{BF2F6126-CAE1-4550-B92C-D2AF32757E8A}" type="presParOf" srcId="{64134714-7BAC-48B0-9933-5A4223F784BF}" destId="{C243133D-4B62-409D-BAAA-C52379731BB2}" srcOrd="0" destOrd="0" presId="urn:microsoft.com/office/officeart/2008/layout/HexagonCluster"/>
    <dgm:cxn modelId="{0A22CBE6-AB2B-4C56-A1ED-D3FB76EDA466}" type="presParOf" srcId="{9D512DAC-9B2B-4D1F-A661-A94839200E88}" destId="{F4EF75D0-796C-4ABE-B6F1-BAB567DD14DF}" srcOrd="9" destOrd="0" presId="urn:microsoft.com/office/officeart/2008/layout/HexagonCluster"/>
    <dgm:cxn modelId="{A17C0BBF-ECDD-44AE-930A-6791FA7DF2FB}" type="presParOf" srcId="{F4EF75D0-796C-4ABE-B6F1-BAB567DD14DF}" destId="{0204A204-B8C9-4677-8B57-71A1C9A52F5F}" srcOrd="0" destOrd="0" presId="urn:microsoft.com/office/officeart/2008/layout/HexagonCluster"/>
    <dgm:cxn modelId="{673336B6-49E2-4C45-A357-384BB6433194}" type="presParOf" srcId="{9D512DAC-9B2B-4D1F-A661-A94839200E88}" destId="{4FBC7137-72EA-4B89-B4C6-24F39AC00A78}" srcOrd="10" destOrd="0" presId="urn:microsoft.com/office/officeart/2008/layout/HexagonCluster"/>
    <dgm:cxn modelId="{BE7E7426-D44E-4947-B4F3-2C73D0A32FCF}" type="presParOf" srcId="{4FBC7137-72EA-4B89-B4C6-24F39AC00A78}" destId="{BCF301C0-5999-4DFF-A536-13961CBFE631}" srcOrd="0" destOrd="0" presId="urn:microsoft.com/office/officeart/2008/layout/HexagonCluster"/>
    <dgm:cxn modelId="{859F154B-F2CA-435A-AC8F-D5E070D23D8D}" type="presParOf" srcId="{9D512DAC-9B2B-4D1F-A661-A94839200E88}" destId="{ED1C1DF7-18B5-406E-9FB3-FC768FFF10FE}" srcOrd="11" destOrd="0" presId="urn:microsoft.com/office/officeart/2008/layout/HexagonCluster"/>
    <dgm:cxn modelId="{31888528-86F0-4AF9-99B6-E627406CF348}" type="presParOf" srcId="{ED1C1DF7-18B5-406E-9FB3-FC768FFF10FE}" destId="{1D2A45CD-ACE9-45DE-AA66-710ADB2EFF07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F83689-B637-4B33-BD4B-86FBBAF1DAAD}" type="doc">
      <dgm:prSet loTypeId="urn:microsoft.com/office/officeart/2005/8/layout/vProcess5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6E44AAD5-D8EB-44E5-9916-207DEE8F7E74}">
      <dgm:prSet phldrT="[Texto]" custT="1"/>
      <dgm:spPr>
        <a:solidFill>
          <a:srgbClr val="FFC000"/>
        </a:solidFill>
      </dgm:spPr>
      <dgm:t>
        <a:bodyPr/>
        <a:lstStyle/>
        <a:p>
          <a:pPr algn="just"/>
          <a:r>
            <a:rPr lang="es-MX" sz="2400" dirty="0" smtClean="0">
              <a:latin typeface="Times New Roman" pitchFamily="18" charset="0"/>
              <a:cs typeface="Times New Roman" pitchFamily="18" charset="0"/>
            </a:rPr>
            <a:t>Cambios nutricionales</a:t>
          </a:r>
          <a:endParaRPr lang="es-MX" sz="2400" dirty="0">
            <a:latin typeface="Times New Roman" pitchFamily="18" charset="0"/>
            <a:cs typeface="Times New Roman" pitchFamily="18" charset="0"/>
          </a:endParaRPr>
        </a:p>
      </dgm:t>
    </dgm:pt>
    <dgm:pt modelId="{AA5ADAC1-5B94-48F7-BFD7-F3E45C3AE3A0}" type="parTrans" cxnId="{73814C01-6C48-4196-B95C-A413E387EC10}">
      <dgm:prSet/>
      <dgm:spPr/>
      <dgm:t>
        <a:bodyPr/>
        <a:lstStyle/>
        <a:p>
          <a:endParaRPr lang="es-MX"/>
        </a:p>
      </dgm:t>
    </dgm:pt>
    <dgm:pt modelId="{9CFDCC7A-1F81-490B-B9E1-FACC3B2B47D9}" type="sibTrans" cxnId="{73814C01-6C48-4196-B95C-A413E387EC10}">
      <dgm:prSet/>
      <dgm:spPr/>
      <dgm:t>
        <a:bodyPr/>
        <a:lstStyle/>
        <a:p>
          <a:endParaRPr lang="es-MX"/>
        </a:p>
      </dgm:t>
    </dgm:pt>
    <dgm:pt modelId="{6747D9D6-17B6-4BD9-8043-EC0B5D7F5B21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MX" sz="2400" dirty="0" smtClean="0">
              <a:latin typeface="Times New Roman" pitchFamily="18" charset="0"/>
              <a:cs typeface="Times New Roman" pitchFamily="18" charset="0"/>
            </a:rPr>
            <a:t>Cambios económicos y sociales</a:t>
          </a:r>
          <a:endParaRPr lang="es-MX" sz="2400" dirty="0">
            <a:latin typeface="Times New Roman" pitchFamily="18" charset="0"/>
            <a:cs typeface="Times New Roman" pitchFamily="18" charset="0"/>
          </a:endParaRPr>
        </a:p>
      </dgm:t>
    </dgm:pt>
    <dgm:pt modelId="{9AB41AF2-0FCF-45E7-A769-DEB312305EDC}" type="parTrans" cxnId="{1BFB949B-3BAA-47A7-8721-BD81B1A71CDD}">
      <dgm:prSet/>
      <dgm:spPr/>
      <dgm:t>
        <a:bodyPr/>
        <a:lstStyle/>
        <a:p>
          <a:endParaRPr lang="es-MX"/>
        </a:p>
      </dgm:t>
    </dgm:pt>
    <dgm:pt modelId="{AD83B9B0-B47A-482D-94A4-8E661F45E378}" type="sibTrans" cxnId="{1BFB949B-3BAA-47A7-8721-BD81B1A71CDD}">
      <dgm:prSet/>
      <dgm:spPr/>
      <dgm:t>
        <a:bodyPr/>
        <a:lstStyle/>
        <a:p>
          <a:endParaRPr lang="es-MX"/>
        </a:p>
      </dgm:t>
    </dgm:pt>
    <dgm:pt modelId="{2B49D92D-1A28-4E77-B8E0-7E24759FBA44}">
      <dgm:prSet phldrT="[Texto]" custT="1"/>
      <dgm:spPr>
        <a:solidFill>
          <a:srgbClr val="CC0099"/>
        </a:solidFill>
      </dgm:spPr>
      <dgm:t>
        <a:bodyPr/>
        <a:lstStyle/>
        <a:p>
          <a:r>
            <a:rPr lang="es-MX" sz="2400" dirty="0" smtClean="0">
              <a:latin typeface="Times New Roman" pitchFamily="18" charset="0"/>
              <a:cs typeface="Times New Roman" pitchFamily="18" charset="0"/>
            </a:rPr>
            <a:t>Acceso a servicios de salud</a:t>
          </a:r>
          <a:endParaRPr lang="es-MX" sz="2400" dirty="0">
            <a:latin typeface="Times New Roman" pitchFamily="18" charset="0"/>
            <a:cs typeface="Times New Roman" pitchFamily="18" charset="0"/>
          </a:endParaRPr>
        </a:p>
      </dgm:t>
    </dgm:pt>
    <dgm:pt modelId="{0A15B87F-C351-47FE-9F37-44CE323952E8}" type="parTrans" cxnId="{9DA383AE-7A33-4EC9-BC27-27BC1577FB0E}">
      <dgm:prSet/>
      <dgm:spPr/>
      <dgm:t>
        <a:bodyPr/>
        <a:lstStyle/>
        <a:p>
          <a:endParaRPr lang="es-MX"/>
        </a:p>
      </dgm:t>
    </dgm:pt>
    <dgm:pt modelId="{ACE33343-3981-469A-9241-892C60AC1F85}" type="sibTrans" cxnId="{9DA383AE-7A33-4EC9-BC27-27BC1577FB0E}">
      <dgm:prSet/>
      <dgm:spPr/>
      <dgm:t>
        <a:bodyPr/>
        <a:lstStyle/>
        <a:p>
          <a:endParaRPr lang="es-MX"/>
        </a:p>
      </dgm:t>
    </dgm:pt>
    <dgm:pt modelId="{26AE5FA4-6B0B-4445-886C-FC70C464C230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2400" dirty="0" smtClean="0">
              <a:latin typeface="Times New Roman" pitchFamily="18" charset="0"/>
              <a:cs typeface="Times New Roman" pitchFamily="18" charset="0"/>
            </a:rPr>
            <a:t>Disminución de la mortalidad</a:t>
          </a:r>
          <a:endParaRPr lang="es-MX" sz="2400" dirty="0">
            <a:latin typeface="Times New Roman" pitchFamily="18" charset="0"/>
            <a:cs typeface="Times New Roman" pitchFamily="18" charset="0"/>
          </a:endParaRPr>
        </a:p>
      </dgm:t>
    </dgm:pt>
    <dgm:pt modelId="{A671E48F-74D2-42D7-9C69-B9BE054A11C6}" type="parTrans" cxnId="{1448E851-C41F-4985-B45B-44BB2165A6B2}">
      <dgm:prSet/>
      <dgm:spPr/>
      <dgm:t>
        <a:bodyPr/>
        <a:lstStyle/>
        <a:p>
          <a:endParaRPr lang="es-MX"/>
        </a:p>
      </dgm:t>
    </dgm:pt>
    <dgm:pt modelId="{80B3989F-97C2-4919-8E39-9A5EE445DE7F}" type="sibTrans" cxnId="{1448E851-C41F-4985-B45B-44BB2165A6B2}">
      <dgm:prSet/>
      <dgm:spPr/>
      <dgm:t>
        <a:bodyPr/>
        <a:lstStyle/>
        <a:p>
          <a:endParaRPr lang="es-MX"/>
        </a:p>
      </dgm:t>
    </dgm:pt>
    <dgm:pt modelId="{CED04A9D-8F10-40EB-A239-5B72F5C2D42E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pPr algn="just"/>
          <a:r>
            <a:rPr lang="es-MX" sz="24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es-MX" sz="2400" dirty="0" err="1" smtClean="0">
              <a:latin typeface="Times New Roman" pitchFamily="18" charset="0"/>
              <a:cs typeface="Times New Roman" pitchFamily="18" charset="0"/>
            </a:rPr>
            <a:t>Cronificación</a:t>
          </a:r>
          <a:r>
            <a:rPr lang="es-MX" sz="2400" dirty="0" smtClean="0">
              <a:latin typeface="Times New Roman" pitchFamily="18" charset="0"/>
              <a:cs typeface="Times New Roman" pitchFamily="18" charset="0"/>
            </a:rPr>
            <a:t>» de las enfermedades</a:t>
          </a:r>
          <a:endParaRPr lang="es-MX" sz="2400" dirty="0">
            <a:latin typeface="Times New Roman" pitchFamily="18" charset="0"/>
            <a:cs typeface="Times New Roman" pitchFamily="18" charset="0"/>
          </a:endParaRPr>
        </a:p>
      </dgm:t>
    </dgm:pt>
    <dgm:pt modelId="{A8F404D8-3F90-4EDD-96BE-BB10780391AE}" type="parTrans" cxnId="{C0A9F190-C584-4AED-A72C-8453F3D65D12}">
      <dgm:prSet/>
      <dgm:spPr/>
      <dgm:t>
        <a:bodyPr/>
        <a:lstStyle/>
        <a:p>
          <a:endParaRPr lang="es-MX"/>
        </a:p>
      </dgm:t>
    </dgm:pt>
    <dgm:pt modelId="{012185DD-ADB2-4A50-A6A4-19D7CDC3D6E9}" type="sibTrans" cxnId="{C0A9F190-C584-4AED-A72C-8453F3D65D12}">
      <dgm:prSet/>
      <dgm:spPr/>
      <dgm:t>
        <a:bodyPr/>
        <a:lstStyle/>
        <a:p>
          <a:endParaRPr lang="es-MX"/>
        </a:p>
      </dgm:t>
    </dgm:pt>
    <dgm:pt modelId="{37E93DE9-0314-4CA6-9CBC-7FE8E239EC88}" type="pres">
      <dgm:prSet presAssocID="{D5F83689-B637-4B33-BD4B-86FBBAF1DAA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11A54EE-895D-4624-8235-955ED7A97915}" type="pres">
      <dgm:prSet presAssocID="{D5F83689-B637-4B33-BD4B-86FBBAF1DAAD}" presName="dummyMaxCanvas" presStyleCnt="0">
        <dgm:presLayoutVars/>
      </dgm:prSet>
      <dgm:spPr/>
    </dgm:pt>
    <dgm:pt modelId="{7A67CCC0-9EC9-4F70-81CC-C5DA983F8DA4}" type="pres">
      <dgm:prSet presAssocID="{D5F83689-B637-4B33-BD4B-86FBBAF1DAAD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82B145B-024F-4A73-9692-523D773FCECD}" type="pres">
      <dgm:prSet presAssocID="{D5F83689-B637-4B33-BD4B-86FBBAF1DAAD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89FF508-DE12-4A2E-8C92-BCCDC8AD28A0}" type="pres">
      <dgm:prSet presAssocID="{D5F83689-B637-4B33-BD4B-86FBBAF1DAAD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EF4D53A-C6DD-43E2-8B94-4189301D6AC0}" type="pres">
      <dgm:prSet presAssocID="{D5F83689-B637-4B33-BD4B-86FBBAF1DAAD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E7850B9-8B8A-4D34-8067-6FDB022CA6E2}" type="pres">
      <dgm:prSet presAssocID="{D5F83689-B637-4B33-BD4B-86FBBAF1DAAD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C70AA00-B364-4FE0-BD48-F4EBD66D1CF2}" type="pres">
      <dgm:prSet presAssocID="{D5F83689-B637-4B33-BD4B-86FBBAF1DAAD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08BA325-09EB-4F63-9BD9-F17059AC92BE}" type="pres">
      <dgm:prSet presAssocID="{D5F83689-B637-4B33-BD4B-86FBBAF1DAAD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EA309CD-81B3-4F3C-98E5-740BF9459B32}" type="pres">
      <dgm:prSet presAssocID="{D5F83689-B637-4B33-BD4B-86FBBAF1DAAD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D296889-329D-4F0D-A8AF-5500EDF72CEB}" type="pres">
      <dgm:prSet presAssocID="{D5F83689-B637-4B33-BD4B-86FBBAF1DAAD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3EB434A-281F-45DB-9445-D4CE7E50259F}" type="pres">
      <dgm:prSet presAssocID="{D5F83689-B637-4B33-BD4B-86FBBAF1DAAD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A31125B-C525-4CD0-A554-B03F91C8B3F3}" type="pres">
      <dgm:prSet presAssocID="{D5F83689-B637-4B33-BD4B-86FBBAF1DAAD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269C654-00E1-46F4-95ED-E62A34910CF6}" type="pres">
      <dgm:prSet presAssocID="{D5F83689-B637-4B33-BD4B-86FBBAF1DAAD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31F5373-576C-4A86-B17D-75F4655B9BC1}" type="pres">
      <dgm:prSet presAssocID="{D5F83689-B637-4B33-BD4B-86FBBAF1DAAD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96518A0-7014-4375-97BC-A11E00FE2093}" type="pres">
      <dgm:prSet presAssocID="{D5F83689-B637-4B33-BD4B-86FBBAF1DAAD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BFB949B-3BAA-47A7-8721-BD81B1A71CDD}" srcId="{D5F83689-B637-4B33-BD4B-86FBBAF1DAAD}" destId="{6747D9D6-17B6-4BD9-8043-EC0B5D7F5B21}" srcOrd="1" destOrd="0" parTransId="{9AB41AF2-0FCF-45E7-A769-DEB312305EDC}" sibTransId="{AD83B9B0-B47A-482D-94A4-8E661F45E378}"/>
    <dgm:cxn modelId="{1448E851-C41F-4985-B45B-44BB2165A6B2}" srcId="{D5F83689-B637-4B33-BD4B-86FBBAF1DAAD}" destId="{26AE5FA4-6B0B-4445-886C-FC70C464C230}" srcOrd="3" destOrd="0" parTransId="{A671E48F-74D2-42D7-9C69-B9BE054A11C6}" sibTransId="{80B3989F-97C2-4919-8E39-9A5EE445DE7F}"/>
    <dgm:cxn modelId="{73814C01-6C48-4196-B95C-A413E387EC10}" srcId="{D5F83689-B637-4B33-BD4B-86FBBAF1DAAD}" destId="{6E44AAD5-D8EB-44E5-9916-207DEE8F7E74}" srcOrd="0" destOrd="0" parTransId="{AA5ADAC1-5B94-48F7-BFD7-F3E45C3AE3A0}" sibTransId="{9CFDCC7A-1F81-490B-B9E1-FACC3B2B47D9}"/>
    <dgm:cxn modelId="{C0A9F190-C584-4AED-A72C-8453F3D65D12}" srcId="{D5F83689-B637-4B33-BD4B-86FBBAF1DAAD}" destId="{CED04A9D-8F10-40EB-A239-5B72F5C2D42E}" srcOrd="2" destOrd="0" parTransId="{A8F404D8-3F90-4EDD-96BE-BB10780391AE}" sibTransId="{012185DD-ADB2-4A50-A6A4-19D7CDC3D6E9}"/>
    <dgm:cxn modelId="{F406F715-9F1D-4B9B-9757-EDD55C6579B3}" type="presOf" srcId="{6E44AAD5-D8EB-44E5-9916-207DEE8F7E74}" destId="{7A67CCC0-9EC9-4F70-81CC-C5DA983F8DA4}" srcOrd="0" destOrd="0" presId="urn:microsoft.com/office/officeart/2005/8/layout/vProcess5"/>
    <dgm:cxn modelId="{EBD3AE92-A78C-4684-86AF-74A7730645AB}" type="presOf" srcId="{6747D9D6-17B6-4BD9-8043-EC0B5D7F5B21}" destId="{482B145B-024F-4A73-9692-523D773FCECD}" srcOrd="0" destOrd="0" presId="urn:microsoft.com/office/officeart/2005/8/layout/vProcess5"/>
    <dgm:cxn modelId="{97E980C7-985C-4117-AAFC-0D8185F5F3DB}" type="presOf" srcId="{9CFDCC7A-1F81-490B-B9E1-FACC3B2B47D9}" destId="{1C70AA00-B364-4FE0-BD48-F4EBD66D1CF2}" srcOrd="0" destOrd="0" presId="urn:microsoft.com/office/officeart/2005/8/layout/vProcess5"/>
    <dgm:cxn modelId="{0D208C60-6523-4BC1-B181-BA30D79441CE}" type="presOf" srcId="{CED04A9D-8F10-40EB-A239-5B72F5C2D42E}" destId="{8269C654-00E1-46F4-95ED-E62A34910CF6}" srcOrd="1" destOrd="0" presId="urn:microsoft.com/office/officeart/2005/8/layout/vProcess5"/>
    <dgm:cxn modelId="{B51F3670-26FB-4C48-B6DA-1613C80B0A02}" type="presOf" srcId="{D5F83689-B637-4B33-BD4B-86FBBAF1DAAD}" destId="{37E93DE9-0314-4CA6-9CBC-7FE8E239EC88}" srcOrd="0" destOrd="0" presId="urn:microsoft.com/office/officeart/2005/8/layout/vProcess5"/>
    <dgm:cxn modelId="{3366B24B-8A8B-4A1A-891D-7BC4E920A49C}" type="presOf" srcId="{80B3989F-97C2-4919-8E39-9A5EE445DE7F}" destId="{6D296889-329D-4F0D-A8AF-5500EDF72CEB}" srcOrd="0" destOrd="0" presId="urn:microsoft.com/office/officeart/2005/8/layout/vProcess5"/>
    <dgm:cxn modelId="{3BDABAA5-4526-4560-9094-5EDEB11BB436}" type="presOf" srcId="{26AE5FA4-6B0B-4445-886C-FC70C464C230}" destId="{C31F5373-576C-4A86-B17D-75F4655B9BC1}" srcOrd="1" destOrd="0" presId="urn:microsoft.com/office/officeart/2005/8/layout/vProcess5"/>
    <dgm:cxn modelId="{E9D47BFF-F2C4-4073-A5DE-841DF0D2DE38}" type="presOf" srcId="{26AE5FA4-6B0B-4445-886C-FC70C464C230}" destId="{6EF4D53A-C6DD-43E2-8B94-4189301D6AC0}" srcOrd="0" destOrd="0" presId="urn:microsoft.com/office/officeart/2005/8/layout/vProcess5"/>
    <dgm:cxn modelId="{D780C29F-09B7-41B9-997F-47E2557FF835}" type="presOf" srcId="{2B49D92D-1A28-4E77-B8E0-7E24759FBA44}" destId="{4E7850B9-8B8A-4D34-8067-6FDB022CA6E2}" srcOrd="0" destOrd="0" presId="urn:microsoft.com/office/officeart/2005/8/layout/vProcess5"/>
    <dgm:cxn modelId="{A638DE71-DEDB-4704-8733-67C5E2BB45F8}" type="presOf" srcId="{6747D9D6-17B6-4BD9-8043-EC0B5D7F5B21}" destId="{1A31125B-C525-4CD0-A554-B03F91C8B3F3}" srcOrd="1" destOrd="0" presId="urn:microsoft.com/office/officeart/2005/8/layout/vProcess5"/>
    <dgm:cxn modelId="{0156EE53-7AE8-4B6F-A9C9-4B553BCB618D}" type="presOf" srcId="{2B49D92D-1A28-4E77-B8E0-7E24759FBA44}" destId="{B96518A0-7014-4375-97BC-A11E00FE2093}" srcOrd="1" destOrd="0" presId="urn:microsoft.com/office/officeart/2005/8/layout/vProcess5"/>
    <dgm:cxn modelId="{BC4936BC-2304-469D-BD13-96B731A03CA3}" type="presOf" srcId="{AD83B9B0-B47A-482D-94A4-8E661F45E378}" destId="{708BA325-09EB-4F63-9BD9-F17059AC92BE}" srcOrd="0" destOrd="0" presId="urn:microsoft.com/office/officeart/2005/8/layout/vProcess5"/>
    <dgm:cxn modelId="{4D24D167-67EF-412A-A111-96F86AD28C2B}" type="presOf" srcId="{CED04A9D-8F10-40EB-A239-5B72F5C2D42E}" destId="{C89FF508-DE12-4A2E-8C92-BCCDC8AD28A0}" srcOrd="0" destOrd="0" presId="urn:microsoft.com/office/officeart/2005/8/layout/vProcess5"/>
    <dgm:cxn modelId="{9DA383AE-7A33-4EC9-BC27-27BC1577FB0E}" srcId="{D5F83689-B637-4B33-BD4B-86FBBAF1DAAD}" destId="{2B49D92D-1A28-4E77-B8E0-7E24759FBA44}" srcOrd="4" destOrd="0" parTransId="{0A15B87F-C351-47FE-9F37-44CE323952E8}" sibTransId="{ACE33343-3981-469A-9241-892C60AC1F85}"/>
    <dgm:cxn modelId="{6D274A58-87D6-49D7-A217-C8099B10589D}" type="presOf" srcId="{012185DD-ADB2-4A50-A6A4-19D7CDC3D6E9}" destId="{7EA309CD-81B3-4F3C-98E5-740BF9459B32}" srcOrd="0" destOrd="0" presId="urn:microsoft.com/office/officeart/2005/8/layout/vProcess5"/>
    <dgm:cxn modelId="{56D98FBF-CBC8-4CBF-B8AF-BD145D4189AF}" type="presOf" srcId="{6E44AAD5-D8EB-44E5-9916-207DEE8F7E74}" destId="{E3EB434A-281F-45DB-9445-D4CE7E50259F}" srcOrd="1" destOrd="0" presId="urn:microsoft.com/office/officeart/2005/8/layout/vProcess5"/>
    <dgm:cxn modelId="{EB1F02C3-6780-49C1-88E1-92B37D6AD3D7}" type="presParOf" srcId="{37E93DE9-0314-4CA6-9CBC-7FE8E239EC88}" destId="{811A54EE-895D-4624-8235-955ED7A97915}" srcOrd="0" destOrd="0" presId="urn:microsoft.com/office/officeart/2005/8/layout/vProcess5"/>
    <dgm:cxn modelId="{A5E1310F-7FE4-4842-A656-7F83E1594A36}" type="presParOf" srcId="{37E93DE9-0314-4CA6-9CBC-7FE8E239EC88}" destId="{7A67CCC0-9EC9-4F70-81CC-C5DA983F8DA4}" srcOrd="1" destOrd="0" presId="urn:microsoft.com/office/officeart/2005/8/layout/vProcess5"/>
    <dgm:cxn modelId="{925F2531-8D6C-4A5D-B992-5BC63FD1A6D4}" type="presParOf" srcId="{37E93DE9-0314-4CA6-9CBC-7FE8E239EC88}" destId="{482B145B-024F-4A73-9692-523D773FCECD}" srcOrd="2" destOrd="0" presId="urn:microsoft.com/office/officeart/2005/8/layout/vProcess5"/>
    <dgm:cxn modelId="{B21A1253-7798-4EB2-B3C1-84ABD3D7E84E}" type="presParOf" srcId="{37E93DE9-0314-4CA6-9CBC-7FE8E239EC88}" destId="{C89FF508-DE12-4A2E-8C92-BCCDC8AD28A0}" srcOrd="3" destOrd="0" presId="urn:microsoft.com/office/officeart/2005/8/layout/vProcess5"/>
    <dgm:cxn modelId="{C39B8D94-37A6-4133-A3E6-F00DAE8F0662}" type="presParOf" srcId="{37E93DE9-0314-4CA6-9CBC-7FE8E239EC88}" destId="{6EF4D53A-C6DD-43E2-8B94-4189301D6AC0}" srcOrd="4" destOrd="0" presId="urn:microsoft.com/office/officeart/2005/8/layout/vProcess5"/>
    <dgm:cxn modelId="{46E6452E-9BE3-491E-8965-7C81CED566D7}" type="presParOf" srcId="{37E93DE9-0314-4CA6-9CBC-7FE8E239EC88}" destId="{4E7850B9-8B8A-4D34-8067-6FDB022CA6E2}" srcOrd="5" destOrd="0" presId="urn:microsoft.com/office/officeart/2005/8/layout/vProcess5"/>
    <dgm:cxn modelId="{B859F95C-3ABB-43F6-A9C2-D2307083A68C}" type="presParOf" srcId="{37E93DE9-0314-4CA6-9CBC-7FE8E239EC88}" destId="{1C70AA00-B364-4FE0-BD48-F4EBD66D1CF2}" srcOrd="6" destOrd="0" presId="urn:microsoft.com/office/officeart/2005/8/layout/vProcess5"/>
    <dgm:cxn modelId="{BDF2B46C-5EEC-434C-BAA9-B55DD21FCEEE}" type="presParOf" srcId="{37E93DE9-0314-4CA6-9CBC-7FE8E239EC88}" destId="{708BA325-09EB-4F63-9BD9-F17059AC92BE}" srcOrd="7" destOrd="0" presId="urn:microsoft.com/office/officeart/2005/8/layout/vProcess5"/>
    <dgm:cxn modelId="{9767AAB3-2645-4239-9EE2-BDCC7223C35B}" type="presParOf" srcId="{37E93DE9-0314-4CA6-9CBC-7FE8E239EC88}" destId="{7EA309CD-81B3-4F3C-98E5-740BF9459B32}" srcOrd="8" destOrd="0" presId="urn:microsoft.com/office/officeart/2005/8/layout/vProcess5"/>
    <dgm:cxn modelId="{0124A5DE-BB94-47CF-B874-DFCE891240DE}" type="presParOf" srcId="{37E93DE9-0314-4CA6-9CBC-7FE8E239EC88}" destId="{6D296889-329D-4F0D-A8AF-5500EDF72CEB}" srcOrd="9" destOrd="0" presId="urn:microsoft.com/office/officeart/2005/8/layout/vProcess5"/>
    <dgm:cxn modelId="{9D57F281-6B90-45F9-BB57-5940A71C4EDA}" type="presParOf" srcId="{37E93DE9-0314-4CA6-9CBC-7FE8E239EC88}" destId="{E3EB434A-281F-45DB-9445-D4CE7E50259F}" srcOrd="10" destOrd="0" presId="urn:microsoft.com/office/officeart/2005/8/layout/vProcess5"/>
    <dgm:cxn modelId="{8371BAC4-AA53-4AFE-BB20-7DDF5902E7A3}" type="presParOf" srcId="{37E93DE9-0314-4CA6-9CBC-7FE8E239EC88}" destId="{1A31125B-C525-4CD0-A554-B03F91C8B3F3}" srcOrd="11" destOrd="0" presId="urn:microsoft.com/office/officeart/2005/8/layout/vProcess5"/>
    <dgm:cxn modelId="{933D1362-AC7F-49D1-9073-78D1EEC72B0A}" type="presParOf" srcId="{37E93DE9-0314-4CA6-9CBC-7FE8E239EC88}" destId="{8269C654-00E1-46F4-95ED-E62A34910CF6}" srcOrd="12" destOrd="0" presId="urn:microsoft.com/office/officeart/2005/8/layout/vProcess5"/>
    <dgm:cxn modelId="{7A276B88-0877-4972-9FF6-CC9BCD75D32E}" type="presParOf" srcId="{37E93DE9-0314-4CA6-9CBC-7FE8E239EC88}" destId="{C31F5373-576C-4A86-B17D-75F4655B9BC1}" srcOrd="13" destOrd="0" presId="urn:microsoft.com/office/officeart/2005/8/layout/vProcess5"/>
    <dgm:cxn modelId="{24142DF8-852A-405A-A1A3-9E05D86E8130}" type="presParOf" srcId="{37E93DE9-0314-4CA6-9CBC-7FE8E239EC88}" destId="{B96518A0-7014-4375-97BC-A11E00FE209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49034-5030-40F8-A704-AE09A73EC8E8}" type="doc">
      <dgm:prSet loTypeId="urn:microsoft.com/office/officeart/2005/8/layout/venn1" loCatId="relationship" qsTypeId="urn:microsoft.com/office/officeart/2005/8/quickstyle/simple3" qsCatId="simple" csTypeId="urn:microsoft.com/office/officeart/2005/8/colors/colorful1#2" csCatId="colorful" phldr="1"/>
      <dgm:spPr/>
    </dgm:pt>
    <dgm:pt modelId="{CC7A25FC-9712-4C1B-94CF-242699A0B2D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Capacitación</a:t>
          </a:r>
          <a:endParaRPr kumimoji="0" lang="es-ES" b="0" i="0" u="none" strike="noStrike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gm:t>
    </dgm:pt>
    <dgm:pt modelId="{7AE42596-B09F-452F-9D83-9A72638928B3}" type="parTrans" cxnId="{CA60A0A6-7ADC-4D20-83DE-E395E2C1A631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74A73B77-38E7-40B0-9D2E-1AE44A6A90F8}" type="sibTrans" cxnId="{CA60A0A6-7ADC-4D20-83DE-E395E2C1A631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F85624F5-7916-402A-842D-36F6DA27E0E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Prevención</a:t>
          </a:r>
          <a:endParaRPr kumimoji="0" lang="es-ES" b="0" i="0" u="none" strike="noStrike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gm:t>
    </dgm:pt>
    <dgm:pt modelId="{25791CD6-34B9-4BF8-BDD5-012DF90C65DC}" type="parTrans" cxnId="{53F07164-B4A0-4D22-AAF5-80B3C9A5B78A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72E0FDA0-6948-4B16-8B08-FADEF855B86D}" type="sibTrans" cxnId="{53F07164-B4A0-4D22-AAF5-80B3C9A5B78A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2A797B29-9E87-4742-A21D-A3410EFCE10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Educación</a:t>
          </a:r>
          <a:endParaRPr kumimoji="0" lang="es-ES" b="0" i="0" u="none" strike="noStrike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gm:t>
    </dgm:pt>
    <dgm:pt modelId="{A24E9281-4B15-4F4E-B8D2-8C17226EC30A}" type="parTrans" cxnId="{1224091A-1472-4EF0-9291-58D88D326C22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A4C2A540-F25E-40ED-82EA-6845EEAC2E16}" type="sibTrans" cxnId="{1224091A-1472-4EF0-9291-58D88D326C22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75BFB06C-3200-4664-B370-D549EF502D8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Atención</a:t>
          </a:r>
          <a:endParaRPr kumimoji="0" lang="es-ES" b="0" i="0" u="none" strike="noStrike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gm:t>
    </dgm:pt>
    <dgm:pt modelId="{F4FCF04C-34E5-4EE5-869C-A4B34AE00468}" type="parTrans" cxnId="{4608ABC8-6AF5-4C0A-907F-1C0901160E36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07EE7B03-072C-4391-8821-00D7E7D1F2ED}" type="sibTrans" cxnId="{4608ABC8-6AF5-4C0A-907F-1C0901160E36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736AB2D8-3AC7-4102-A4D9-7A911AA97B7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Limitación del Daño</a:t>
          </a:r>
          <a:endParaRPr kumimoji="0" lang="es-ES" b="0" i="0" u="none" strike="noStrike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gm:t>
    </dgm:pt>
    <dgm:pt modelId="{FFE5DB8D-F4D9-4BC5-BF6A-7798AD35D22D}" type="parTrans" cxnId="{18609E72-F7F5-45B3-969E-19ECD1DBF941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2E697765-95FD-4C83-AD6E-AB93DFAE7FD5}" type="sibTrans" cxnId="{18609E72-F7F5-45B3-969E-19ECD1DBF941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0AEF076A-5D01-43BE-9339-2D46FFD401C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Investigación</a:t>
          </a:r>
          <a:endParaRPr kumimoji="0" lang="es-ES" b="0" i="0" u="none" strike="noStrike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gm:t>
    </dgm:pt>
    <dgm:pt modelId="{E880A4F6-B760-4F0B-B670-6A2ECDBE4D5C}" type="parTrans" cxnId="{22EE2B40-8309-432B-879E-36CEFFE55090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E6CCFB22-A54F-4EC7-8618-CE1D18C7CF59}" type="sibTrans" cxnId="{22EE2B40-8309-432B-879E-36CEFFE55090}">
      <dgm:prSet/>
      <dgm:spPr/>
      <dgm:t>
        <a:bodyPr/>
        <a:lstStyle/>
        <a:p>
          <a:endParaRPr lang="es-ES" b="0" dirty="0">
            <a:solidFill>
              <a:schemeClr val="tx1"/>
            </a:solidFill>
            <a:latin typeface="Soberana Sains"/>
          </a:endParaRPr>
        </a:p>
      </dgm:t>
    </dgm:pt>
    <dgm:pt modelId="{C14F9951-22CE-4B94-9A40-BDD996AA6349}" type="pres">
      <dgm:prSet presAssocID="{E2D49034-5030-40F8-A704-AE09A73EC8E8}" presName="compositeShape" presStyleCnt="0">
        <dgm:presLayoutVars>
          <dgm:chMax val="7"/>
          <dgm:dir/>
          <dgm:resizeHandles val="exact"/>
        </dgm:presLayoutVars>
      </dgm:prSet>
      <dgm:spPr/>
    </dgm:pt>
    <dgm:pt modelId="{8CA19C7F-B4D8-4408-AB8B-79768C1E92E5}" type="pres">
      <dgm:prSet presAssocID="{CC7A25FC-9712-4C1B-94CF-242699A0B2D0}" presName="circ1" presStyleLbl="vennNode1" presStyleIdx="0" presStyleCnt="6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</dgm:pt>
    <dgm:pt modelId="{AD8BFEF0-C0CC-44DF-B29A-E5D89B92635F}" type="pres">
      <dgm:prSet presAssocID="{CC7A25FC-9712-4C1B-94CF-242699A0B2D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5FEB0A0-73C9-4EA3-BAB6-ED9FCBE58456}" type="pres">
      <dgm:prSet presAssocID="{F85624F5-7916-402A-842D-36F6DA27E0EE}" presName="circ2" presStyleLbl="vennNode1" presStyleIdx="1" presStyleCnt="6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45E7ED4F-21F9-45B2-923D-E67D5C84B6AA}" type="pres">
      <dgm:prSet presAssocID="{F85624F5-7916-402A-842D-36F6DA27E0E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B111331-966C-4678-AB93-9407D290ED0C}" type="pres">
      <dgm:prSet presAssocID="{2A797B29-9E87-4742-A21D-A3410EFCE109}" presName="circ3" presStyleLbl="vennNode1" presStyleIdx="2" presStyleCnt="6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</dgm:pt>
    <dgm:pt modelId="{D38B7C5B-87D0-4341-8F71-EADE656C621B}" type="pres">
      <dgm:prSet presAssocID="{2A797B29-9E87-4742-A21D-A3410EFCE10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DAE531C-13BB-4F19-AAF2-B8D5559CC591}" type="pres">
      <dgm:prSet presAssocID="{75BFB06C-3200-4664-B370-D549EF502D8F}" presName="circ4" presStyleLbl="vennNode1" presStyleIdx="3" presStyleCnt="6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</dgm:pt>
    <dgm:pt modelId="{30017CD0-E6DB-4727-AE5F-75D8989F5DBC}" type="pres">
      <dgm:prSet presAssocID="{75BFB06C-3200-4664-B370-D549EF502D8F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8957E43-BAC2-4023-9D11-4A76A20DA0BE}" type="pres">
      <dgm:prSet presAssocID="{736AB2D8-3AC7-4102-A4D9-7A911AA97B79}" presName="circ5" presStyleLbl="vennNode1" presStyleIdx="4" presStyleCnt="6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</dgm:pt>
    <dgm:pt modelId="{722E0F6A-F182-4C54-9B69-99DF4E445218}" type="pres">
      <dgm:prSet presAssocID="{736AB2D8-3AC7-4102-A4D9-7A911AA97B79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CA9805-94D8-496C-A6B5-C242CEF4E831}" type="pres">
      <dgm:prSet presAssocID="{0AEF076A-5D01-43BE-9339-2D46FFD401C6}" presName="circ6" presStyleLbl="vennNode1" presStyleIdx="5" presStyleCnt="6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</dgm:pt>
    <dgm:pt modelId="{2B6F2641-3CCC-46E8-9FCD-80B4E490AC5F}" type="pres">
      <dgm:prSet presAssocID="{0AEF076A-5D01-43BE-9339-2D46FFD401C6}" presName="circ6Tx" presStyleLbl="revTx" presStyleIdx="0" presStyleCnt="0" custLinFactNeighborX="-5260" custLinFactNeighborY="124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2352C8B9-CDE3-48A5-8B52-AD387635CD4F}" type="presOf" srcId="{75BFB06C-3200-4664-B370-D549EF502D8F}" destId="{30017CD0-E6DB-4727-AE5F-75D8989F5DBC}" srcOrd="0" destOrd="0" presId="urn:microsoft.com/office/officeart/2005/8/layout/venn1"/>
    <dgm:cxn modelId="{63A785E1-4E25-4F61-90D1-C456AE882AB3}" type="presOf" srcId="{E2D49034-5030-40F8-A704-AE09A73EC8E8}" destId="{C14F9951-22CE-4B94-9A40-BDD996AA6349}" srcOrd="0" destOrd="0" presId="urn:microsoft.com/office/officeart/2005/8/layout/venn1"/>
    <dgm:cxn modelId="{C466B977-84D1-4710-9817-6143DC8E813B}" type="presOf" srcId="{CC7A25FC-9712-4C1B-94CF-242699A0B2D0}" destId="{AD8BFEF0-C0CC-44DF-B29A-E5D89B92635F}" srcOrd="0" destOrd="0" presId="urn:microsoft.com/office/officeart/2005/8/layout/venn1"/>
    <dgm:cxn modelId="{1224091A-1472-4EF0-9291-58D88D326C22}" srcId="{E2D49034-5030-40F8-A704-AE09A73EC8E8}" destId="{2A797B29-9E87-4742-A21D-A3410EFCE109}" srcOrd="2" destOrd="0" parTransId="{A24E9281-4B15-4F4E-B8D2-8C17226EC30A}" sibTransId="{A4C2A540-F25E-40ED-82EA-6845EEAC2E16}"/>
    <dgm:cxn modelId="{0EF99ED9-1565-4ECB-85A2-AD2D101FF9DA}" type="presOf" srcId="{0AEF076A-5D01-43BE-9339-2D46FFD401C6}" destId="{2B6F2641-3CCC-46E8-9FCD-80B4E490AC5F}" srcOrd="0" destOrd="0" presId="urn:microsoft.com/office/officeart/2005/8/layout/venn1"/>
    <dgm:cxn modelId="{22EE2B40-8309-432B-879E-36CEFFE55090}" srcId="{E2D49034-5030-40F8-A704-AE09A73EC8E8}" destId="{0AEF076A-5D01-43BE-9339-2D46FFD401C6}" srcOrd="5" destOrd="0" parTransId="{E880A4F6-B760-4F0B-B670-6A2ECDBE4D5C}" sibTransId="{E6CCFB22-A54F-4EC7-8618-CE1D18C7CF59}"/>
    <dgm:cxn modelId="{426C5037-2E30-4DBF-821B-A72D079F823A}" type="presOf" srcId="{736AB2D8-3AC7-4102-A4D9-7A911AA97B79}" destId="{722E0F6A-F182-4C54-9B69-99DF4E445218}" srcOrd="0" destOrd="0" presId="urn:microsoft.com/office/officeart/2005/8/layout/venn1"/>
    <dgm:cxn modelId="{9461D098-B5DC-4FE1-89B4-69C25DBB5E14}" type="presOf" srcId="{F85624F5-7916-402A-842D-36F6DA27E0EE}" destId="{45E7ED4F-21F9-45B2-923D-E67D5C84B6AA}" srcOrd="0" destOrd="0" presId="urn:microsoft.com/office/officeart/2005/8/layout/venn1"/>
    <dgm:cxn modelId="{4608ABC8-6AF5-4C0A-907F-1C0901160E36}" srcId="{E2D49034-5030-40F8-A704-AE09A73EC8E8}" destId="{75BFB06C-3200-4664-B370-D549EF502D8F}" srcOrd="3" destOrd="0" parTransId="{F4FCF04C-34E5-4EE5-869C-A4B34AE00468}" sibTransId="{07EE7B03-072C-4391-8821-00D7E7D1F2ED}"/>
    <dgm:cxn modelId="{18609E72-F7F5-45B3-969E-19ECD1DBF941}" srcId="{E2D49034-5030-40F8-A704-AE09A73EC8E8}" destId="{736AB2D8-3AC7-4102-A4D9-7A911AA97B79}" srcOrd="4" destOrd="0" parTransId="{FFE5DB8D-F4D9-4BC5-BF6A-7798AD35D22D}" sibTransId="{2E697765-95FD-4C83-AD6E-AB93DFAE7FD5}"/>
    <dgm:cxn modelId="{CA60A0A6-7ADC-4D20-83DE-E395E2C1A631}" srcId="{E2D49034-5030-40F8-A704-AE09A73EC8E8}" destId="{CC7A25FC-9712-4C1B-94CF-242699A0B2D0}" srcOrd="0" destOrd="0" parTransId="{7AE42596-B09F-452F-9D83-9A72638928B3}" sibTransId="{74A73B77-38E7-40B0-9D2E-1AE44A6A90F8}"/>
    <dgm:cxn modelId="{364B0DF1-B025-4519-989A-CBDE72690991}" type="presOf" srcId="{2A797B29-9E87-4742-A21D-A3410EFCE109}" destId="{D38B7C5B-87D0-4341-8F71-EADE656C621B}" srcOrd="0" destOrd="0" presId="urn:microsoft.com/office/officeart/2005/8/layout/venn1"/>
    <dgm:cxn modelId="{53F07164-B4A0-4D22-AAF5-80B3C9A5B78A}" srcId="{E2D49034-5030-40F8-A704-AE09A73EC8E8}" destId="{F85624F5-7916-402A-842D-36F6DA27E0EE}" srcOrd="1" destOrd="0" parTransId="{25791CD6-34B9-4BF8-BDD5-012DF90C65DC}" sibTransId="{72E0FDA0-6948-4B16-8B08-FADEF855B86D}"/>
    <dgm:cxn modelId="{9280A80B-9CCF-41EE-BDB5-6D47F1663B9A}" type="presParOf" srcId="{C14F9951-22CE-4B94-9A40-BDD996AA6349}" destId="{8CA19C7F-B4D8-4408-AB8B-79768C1E92E5}" srcOrd="0" destOrd="0" presId="urn:microsoft.com/office/officeart/2005/8/layout/venn1"/>
    <dgm:cxn modelId="{3C24A897-D8A0-48FE-99B3-6AC3A52C1791}" type="presParOf" srcId="{C14F9951-22CE-4B94-9A40-BDD996AA6349}" destId="{AD8BFEF0-C0CC-44DF-B29A-E5D89B92635F}" srcOrd="1" destOrd="0" presId="urn:microsoft.com/office/officeart/2005/8/layout/venn1"/>
    <dgm:cxn modelId="{786F0379-6C07-430A-8909-F66A243CB680}" type="presParOf" srcId="{C14F9951-22CE-4B94-9A40-BDD996AA6349}" destId="{65FEB0A0-73C9-4EA3-BAB6-ED9FCBE58456}" srcOrd="2" destOrd="0" presId="urn:microsoft.com/office/officeart/2005/8/layout/venn1"/>
    <dgm:cxn modelId="{3BC7B720-4602-4188-A413-A570DB6E7A88}" type="presParOf" srcId="{C14F9951-22CE-4B94-9A40-BDD996AA6349}" destId="{45E7ED4F-21F9-45B2-923D-E67D5C84B6AA}" srcOrd="3" destOrd="0" presId="urn:microsoft.com/office/officeart/2005/8/layout/venn1"/>
    <dgm:cxn modelId="{F5A4D5E7-778A-4611-BC9D-D9C9C0AE5F57}" type="presParOf" srcId="{C14F9951-22CE-4B94-9A40-BDD996AA6349}" destId="{FB111331-966C-4678-AB93-9407D290ED0C}" srcOrd="4" destOrd="0" presId="urn:microsoft.com/office/officeart/2005/8/layout/venn1"/>
    <dgm:cxn modelId="{99DD9986-2CD5-462E-A7B0-BCA7C3A12BA4}" type="presParOf" srcId="{C14F9951-22CE-4B94-9A40-BDD996AA6349}" destId="{D38B7C5B-87D0-4341-8F71-EADE656C621B}" srcOrd="5" destOrd="0" presId="urn:microsoft.com/office/officeart/2005/8/layout/venn1"/>
    <dgm:cxn modelId="{2730B52F-C6C9-4B02-A140-4432398C79EA}" type="presParOf" srcId="{C14F9951-22CE-4B94-9A40-BDD996AA6349}" destId="{5DAE531C-13BB-4F19-AAF2-B8D5559CC591}" srcOrd="6" destOrd="0" presId="urn:microsoft.com/office/officeart/2005/8/layout/venn1"/>
    <dgm:cxn modelId="{EC3F17F6-C870-4C3F-9EBE-98A833E5EFD6}" type="presParOf" srcId="{C14F9951-22CE-4B94-9A40-BDD996AA6349}" destId="{30017CD0-E6DB-4727-AE5F-75D8989F5DBC}" srcOrd="7" destOrd="0" presId="urn:microsoft.com/office/officeart/2005/8/layout/venn1"/>
    <dgm:cxn modelId="{33BCD1A7-251A-4305-BCA9-993239FE207A}" type="presParOf" srcId="{C14F9951-22CE-4B94-9A40-BDD996AA6349}" destId="{78957E43-BAC2-4023-9D11-4A76A20DA0BE}" srcOrd="8" destOrd="0" presId="urn:microsoft.com/office/officeart/2005/8/layout/venn1"/>
    <dgm:cxn modelId="{1BED5D26-16E4-4AFA-86D5-6953F42CB168}" type="presParOf" srcId="{C14F9951-22CE-4B94-9A40-BDD996AA6349}" destId="{722E0F6A-F182-4C54-9B69-99DF4E445218}" srcOrd="9" destOrd="0" presId="urn:microsoft.com/office/officeart/2005/8/layout/venn1"/>
    <dgm:cxn modelId="{CA3D3AB8-C3F8-4A91-AC81-6CECEAABB972}" type="presParOf" srcId="{C14F9951-22CE-4B94-9A40-BDD996AA6349}" destId="{8CCA9805-94D8-496C-A6B5-C242CEF4E831}" srcOrd="10" destOrd="0" presId="urn:microsoft.com/office/officeart/2005/8/layout/venn1"/>
    <dgm:cxn modelId="{989B1A5F-360B-4624-B9CE-BCDAA1AC51E2}" type="presParOf" srcId="{C14F9951-22CE-4B94-9A40-BDD996AA6349}" destId="{2B6F2641-3CCC-46E8-9FCD-80B4E490AC5F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E04828-D7B9-4F34-A4F5-5D469B336753}" type="doc">
      <dgm:prSet loTypeId="urn:microsoft.com/office/officeart/2005/8/layout/cycle5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7E086D6-AB5C-450A-84B7-9DFF3D2A4AD7}">
      <dgm:prSet phldrT="[Texto]"/>
      <dgm:spPr>
        <a:solidFill>
          <a:srgbClr val="CC0099"/>
        </a:solidFill>
      </dgm:spPr>
      <dgm:t>
        <a:bodyPr/>
        <a:lstStyle/>
        <a:p>
          <a:r>
            <a:rPr lang="es-MX" dirty="0" smtClean="0"/>
            <a:t>Iniciativa privada</a:t>
          </a:r>
          <a:endParaRPr lang="es-MX" dirty="0"/>
        </a:p>
      </dgm:t>
    </dgm:pt>
    <dgm:pt modelId="{542A0B71-1085-4E1C-AD13-31419EAEFAAB}" type="parTrans" cxnId="{7C4FB710-C90C-47A1-92F3-318DD8C403B0}">
      <dgm:prSet/>
      <dgm:spPr/>
      <dgm:t>
        <a:bodyPr/>
        <a:lstStyle/>
        <a:p>
          <a:endParaRPr lang="es-MX"/>
        </a:p>
      </dgm:t>
    </dgm:pt>
    <dgm:pt modelId="{2E84A902-0282-4CDF-AB13-01D83745A86F}" type="sibTrans" cxnId="{7C4FB710-C90C-47A1-92F3-318DD8C403B0}">
      <dgm:prSet/>
      <dgm:spPr/>
      <dgm:t>
        <a:bodyPr/>
        <a:lstStyle/>
        <a:p>
          <a:endParaRPr lang="es-MX"/>
        </a:p>
      </dgm:t>
    </dgm:pt>
    <dgm:pt modelId="{F5E2B844-946D-4921-9BC4-C0918CE4672B}">
      <dgm:prSet phldrT="[Texto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MX" dirty="0" smtClean="0"/>
            <a:t>Personas adultas mayores</a:t>
          </a:r>
          <a:endParaRPr lang="es-MX" dirty="0"/>
        </a:p>
      </dgm:t>
    </dgm:pt>
    <dgm:pt modelId="{B085274E-ECB6-444A-92F8-8DAA49A41C20}" type="parTrans" cxnId="{B9C24C89-987F-4724-8409-A36E4F597A61}">
      <dgm:prSet/>
      <dgm:spPr/>
      <dgm:t>
        <a:bodyPr/>
        <a:lstStyle/>
        <a:p>
          <a:endParaRPr lang="es-MX"/>
        </a:p>
      </dgm:t>
    </dgm:pt>
    <dgm:pt modelId="{4901C6CF-F374-4907-B8BD-4432824D6C54}" type="sibTrans" cxnId="{B9C24C89-987F-4724-8409-A36E4F597A61}">
      <dgm:prSet/>
      <dgm:spPr/>
      <dgm:t>
        <a:bodyPr/>
        <a:lstStyle/>
        <a:p>
          <a:endParaRPr lang="es-MX"/>
        </a:p>
      </dgm:t>
    </dgm:pt>
    <dgm:pt modelId="{9BF40DD9-FD40-4031-AA15-339D24079480}">
      <dgm:prSet phldrT="[Texto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MX" dirty="0" smtClean="0"/>
            <a:t>Cuidadores y familiares</a:t>
          </a:r>
          <a:endParaRPr lang="es-MX" dirty="0"/>
        </a:p>
      </dgm:t>
    </dgm:pt>
    <dgm:pt modelId="{98AD47E3-D5E3-436D-9793-95A8109D13A3}" type="parTrans" cxnId="{A6818E84-1269-4500-AF28-940416CE3A2E}">
      <dgm:prSet/>
      <dgm:spPr/>
      <dgm:t>
        <a:bodyPr/>
        <a:lstStyle/>
        <a:p>
          <a:endParaRPr lang="es-MX"/>
        </a:p>
      </dgm:t>
    </dgm:pt>
    <dgm:pt modelId="{BF849FE1-FCC0-4057-983C-567DC04914C9}" type="sibTrans" cxnId="{A6818E84-1269-4500-AF28-940416CE3A2E}">
      <dgm:prSet/>
      <dgm:spPr/>
      <dgm:t>
        <a:bodyPr/>
        <a:lstStyle/>
        <a:p>
          <a:endParaRPr lang="es-MX"/>
        </a:p>
      </dgm:t>
    </dgm:pt>
    <dgm:pt modelId="{488B7CCA-C56D-4AE4-AFA6-2A033C88FA73}">
      <dgm:prSet phldrT="[Texto]"/>
      <dgm:spPr>
        <a:solidFill>
          <a:srgbClr val="C00000"/>
        </a:solidFill>
      </dgm:spPr>
      <dgm:t>
        <a:bodyPr/>
        <a:lstStyle/>
        <a:p>
          <a:r>
            <a:rPr lang="es-MX" dirty="0" smtClean="0"/>
            <a:t>Instituciones públicas</a:t>
          </a:r>
          <a:endParaRPr lang="es-MX" dirty="0"/>
        </a:p>
      </dgm:t>
    </dgm:pt>
    <dgm:pt modelId="{80D52AB6-A0F1-4B97-980B-FA02F3EC8868}" type="parTrans" cxnId="{CF5391BC-C635-4281-9D33-3596FF9FDFB2}">
      <dgm:prSet/>
      <dgm:spPr/>
      <dgm:t>
        <a:bodyPr/>
        <a:lstStyle/>
        <a:p>
          <a:endParaRPr lang="es-MX"/>
        </a:p>
      </dgm:t>
    </dgm:pt>
    <dgm:pt modelId="{469D1FB3-C804-4E71-8346-2718790B848D}" type="sibTrans" cxnId="{CF5391BC-C635-4281-9D33-3596FF9FDFB2}">
      <dgm:prSet/>
      <dgm:spPr/>
      <dgm:t>
        <a:bodyPr/>
        <a:lstStyle/>
        <a:p>
          <a:endParaRPr lang="es-MX"/>
        </a:p>
      </dgm:t>
    </dgm:pt>
    <dgm:pt modelId="{5F751244-4295-4E60-AA40-275AA302A8E5}">
      <dgm:prSet phldrT="[Texto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MX" dirty="0" smtClean="0"/>
            <a:t>Sociedad civil</a:t>
          </a:r>
          <a:endParaRPr lang="es-MX" dirty="0"/>
        </a:p>
      </dgm:t>
    </dgm:pt>
    <dgm:pt modelId="{7C83173C-66D7-4CC1-BD24-3A01ED224510}" type="parTrans" cxnId="{E5B96A40-5E41-4F23-9883-BB9B963955E4}">
      <dgm:prSet/>
      <dgm:spPr/>
      <dgm:t>
        <a:bodyPr/>
        <a:lstStyle/>
        <a:p>
          <a:endParaRPr lang="es-MX"/>
        </a:p>
      </dgm:t>
    </dgm:pt>
    <dgm:pt modelId="{3629F5CE-DBB6-4CD8-BDA8-FCA07553765E}" type="sibTrans" cxnId="{E5B96A40-5E41-4F23-9883-BB9B963955E4}">
      <dgm:prSet/>
      <dgm:spPr/>
      <dgm:t>
        <a:bodyPr/>
        <a:lstStyle/>
        <a:p>
          <a:endParaRPr lang="es-MX"/>
        </a:p>
      </dgm:t>
    </dgm:pt>
    <dgm:pt modelId="{430FB0F1-EB9F-4EA0-AA29-A4D30AE7A28E}" type="pres">
      <dgm:prSet presAssocID="{8DE04828-D7B9-4F34-A4F5-5D469B33675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2ECBA4C-2860-46C1-BC02-1858E2FC8E15}" type="pres">
      <dgm:prSet presAssocID="{07E086D6-AB5C-450A-84B7-9DFF3D2A4AD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CB093B5-ABF3-4835-B0BE-58D0E7D9B8C4}" type="pres">
      <dgm:prSet presAssocID="{07E086D6-AB5C-450A-84B7-9DFF3D2A4AD7}" presName="spNode" presStyleCnt="0"/>
      <dgm:spPr/>
    </dgm:pt>
    <dgm:pt modelId="{DC2B9FB4-2A0E-46DC-A984-62F84A50B7AC}" type="pres">
      <dgm:prSet presAssocID="{2E84A902-0282-4CDF-AB13-01D83745A86F}" presName="sibTrans" presStyleLbl="sibTrans1D1" presStyleIdx="0" presStyleCnt="5"/>
      <dgm:spPr/>
      <dgm:t>
        <a:bodyPr/>
        <a:lstStyle/>
        <a:p>
          <a:endParaRPr lang="es-MX"/>
        </a:p>
      </dgm:t>
    </dgm:pt>
    <dgm:pt modelId="{15296912-CF15-4F69-BFD0-79F024D531BE}" type="pres">
      <dgm:prSet presAssocID="{F5E2B844-946D-4921-9BC4-C0918CE4672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7F571D9-5800-485F-A36C-15D26DF25FD2}" type="pres">
      <dgm:prSet presAssocID="{F5E2B844-946D-4921-9BC4-C0918CE4672B}" presName="spNode" presStyleCnt="0"/>
      <dgm:spPr/>
    </dgm:pt>
    <dgm:pt modelId="{DF9131AD-4A43-4144-9DCF-ADC4E6D29F2F}" type="pres">
      <dgm:prSet presAssocID="{4901C6CF-F374-4907-B8BD-4432824D6C54}" presName="sibTrans" presStyleLbl="sibTrans1D1" presStyleIdx="1" presStyleCnt="5"/>
      <dgm:spPr/>
      <dgm:t>
        <a:bodyPr/>
        <a:lstStyle/>
        <a:p>
          <a:endParaRPr lang="es-MX"/>
        </a:p>
      </dgm:t>
    </dgm:pt>
    <dgm:pt modelId="{EF32DEB7-7D03-4216-8E1D-5AE16C2EBA86}" type="pres">
      <dgm:prSet presAssocID="{9BF40DD9-FD40-4031-AA15-339D2407948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BA2DFF6-307D-4628-BFA9-582E0EC83C04}" type="pres">
      <dgm:prSet presAssocID="{9BF40DD9-FD40-4031-AA15-339D24079480}" presName="spNode" presStyleCnt="0"/>
      <dgm:spPr/>
    </dgm:pt>
    <dgm:pt modelId="{A80CEEE5-6045-48F3-B249-C3CA25F01CE8}" type="pres">
      <dgm:prSet presAssocID="{BF849FE1-FCC0-4057-983C-567DC04914C9}" presName="sibTrans" presStyleLbl="sibTrans1D1" presStyleIdx="2" presStyleCnt="5"/>
      <dgm:spPr/>
      <dgm:t>
        <a:bodyPr/>
        <a:lstStyle/>
        <a:p>
          <a:endParaRPr lang="es-MX"/>
        </a:p>
      </dgm:t>
    </dgm:pt>
    <dgm:pt modelId="{062DA8B3-FA72-463C-9ED6-0875182BAE39}" type="pres">
      <dgm:prSet presAssocID="{488B7CCA-C56D-4AE4-AFA6-2A033C88FA7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0E30000-62DC-4FDF-8B27-836FB0F7EB30}" type="pres">
      <dgm:prSet presAssocID="{488B7CCA-C56D-4AE4-AFA6-2A033C88FA73}" presName="spNode" presStyleCnt="0"/>
      <dgm:spPr/>
    </dgm:pt>
    <dgm:pt modelId="{ADD1DB3E-AF4D-4C5A-AFFD-F4A4A1E659E7}" type="pres">
      <dgm:prSet presAssocID="{469D1FB3-C804-4E71-8346-2718790B848D}" presName="sibTrans" presStyleLbl="sibTrans1D1" presStyleIdx="3" presStyleCnt="5"/>
      <dgm:spPr/>
      <dgm:t>
        <a:bodyPr/>
        <a:lstStyle/>
        <a:p>
          <a:endParaRPr lang="es-MX"/>
        </a:p>
      </dgm:t>
    </dgm:pt>
    <dgm:pt modelId="{9B50FBAE-0C0A-46E9-BBDF-832522F24039}" type="pres">
      <dgm:prSet presAssocID="{5F751244-4295-4E60-AA40-275AA302A8E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F6F76D1-3B3B-407F-B0FB-63415284FF33}" type="pres">
      <dgm:prSet presAssocID="{5F751244-4295-4E60-AA40-275AA302A8E5}" presName="spNode" presStyleCnt="0"/>
      <dgm:spPr/>
    </dgm:pt>
    <dgm:pt modelId="{2F64AE1F-D02B-418B-AB7D-B994C76665D4}" type="pres">
      <dgm:prSet presAssocID="{3629F5CE-DBB6-4CD8-BDA8-FCA07553765E}" presName="sibTrans" presStyleLbl="sibTrans1D1" presStyleIdx="4" presStyleCnt="5"/>
      <dgm:spPr/>
      <dgm:t>
        <a:bodyPr/>
        <a:lstStyle/>
        <a:p>
          <a:endParaRPr lang="es-MX"/>
        </a:p>
      </dgm:t>
    </dgm:pt>
  </dgm:ptLst>
  <dgm:cxnLst>
    <dgm:cxn modelId="{7C4FB710-C90C-47A1-92F3-318DD8C403B0}" srcId="{8DE04828-D7B9-4F34-A4F5-5D469B336753}" destId="{07E086D6-AB5C-450A-84B7-9DFF3D2A4AD7}" srcOrd="0" destOrd="0" parTransId="{542A0B71-1085-4E1C-AD13-31419EAEFAAB}" sibTransId="{2E84A902-0282-4CDF-AB13-01D83745A86F}"/>
    <dgm:cxn modelId="{E5B96A40-5E41-4F23-9883-BB9B963955E4}" srcId="{8DE04828-D7B9-4F34-A4F5-5D469B336753}" destId="{5F751244-4295-4E60-AA40-275AA302A8E5}" srcOrd="4" destOrd="0" parTransId="{7C83173C-66D7-4CC1-BD24-3A01ED224510}" sibTransId="{3629F5CE-DBB6-4CD8-BDA8-FCA07553765E}"/>
    <dgm:cxn modelId="{BC6AD02D-7AED-4F78-B0BA-F21538C751AA}" type="presOf" srcId="{469D1FB3-C804-4E71-8346-2718790B848D}" destId="{ADD1DB3E-AF4D-4C5A-AFFD-F4A4A1E659E7}" srcOrd="0" destOrd="0" presId="urn:microsoft.com/office/officeart/2005/8/layout/cycle5"/>
    <dgm:cxn modelId="{B9C24C89-987F-4724-8409-A36E4F597A61}" srcId="{8DE04828-D7B9-4F34-A4F5-5D469B336753}" destId="{F5E2B844-946D-4921-9BC4-C0918CE4672B}" srcOrd="1" destOrd="0" parTransId="{B085274E-ECB6-444A-92F8-8DAA49A41C20}" sibTransId="{4901C6CF-F374-4907-B8BD-4432824D6C54}"/>
    <dgm:cxn modelId="{EE865AE5-82E8-4570-A4F3-AFEC6997DD98}" type="presOf" srcId="{9BF40DD9-FD40-4031-AA15-339D24079480}" destId="{EF32DEB7-7D03-4216-8E1D-5AE16C2EBA86}" srcOrd="0" destOrd="0" presId="urn:microsoft.com/office/officeart/2005/8/layout/cycle5"/>
    <dgm:cxn modelId="{434A4F44-A989-4315-A240-F7B8A7177669}" type="presOf" srcId="{488B7CCA-C56D-4AE4-AFA6-2A033C88FA73}" destId="{062DA8B3-FA72-463C-9ED6-0875182BAE39}" srcOrd="0" destOrd="0" presId="urn:microsoft.com/office/officeart/2005/8/layout/cycle5"/>
    <dgm:cxn modelId="{A6818E84-1269-4500-AF28-940416CE3A2E}" srcId="{8DE04828-D7B9-4F34-A4F5-5D469B336753}" destId="{9BF40DD9-FD40-4031-AA15-339D24079480}" srcOrd="2" destOrd="0" parTransId="{98AD47E3-D5E3-436D-9793-95A8109D13A3}" sibTransId="{BF849FE1-FCC0-4057-983C-567DC04914C9}"/>
    <dgm:cxn modelId="{D1DB76C8-FA47-40A6-AB17-5019105647BC}" type="presOf" srcId="{3629F5CE-DBB6-4CD8-BDA8-FCA07553765E}" destId="{2F64AE1F-D02B-418B-AB7D-B994C76665D4}" srcOrd="0" destOrd="0" presId="urn:microsoft.com/office/officeart/2005/8/layout/cycle5"/>
    <dgm:cxn modelId="{050C6ABF-A6C7-4C1B-A4AB-BAB4DC00A32E}" type="presOf" srcId="{8DE04828-D7B9-4F34-A4F5-5D469B336753}" destId="{430FB0F1-EB9F-4EA0-AA29-A4D30AE7A28E}" srcOrd="0" destOrd="0" presId="urn:microsoft.com/office/officeart/2005/8/layout/cycle5"/>
    <dgm:cxn modelId="{68D2FCE2-8E46-40B6-913E-75973C0D2979}" type="presOf" srcId="{BF849FE1-FCC0-4057-983C-567DC04914C9}" destId="{A80CEEE5-6045-48F3-B249-C3CA25F01CE8}" srcOrd="0" destOrd="0" presId="urn:microsoft.com/office/officeart/2005/8/layout/cycle5"/>
    <dgm:cxn modelId="{E5BD52EF-ED83-4C61-8118-0E168E2F03D4}" type="presOf" srcId="{07E086D6-AB5C-450A-84B7-9DFF3D2A4AD7}" destId="{F2ECBA4C-2860-46C1-BC02-1858E2FC8E15}" srcOrd="0" destOrd="0" presId="urn:microsoft.com/office/officeart/2005/8/layout/cycle5"/>
    <dgm:cxn modelId="{8F8782FB-1ADE-4D5D-A956-05BAC192085F}" type="presOf" srcId="{F5E2B844-946D-4921-9BC4-C0918CE4672B}" destId="{15296912-CF15-4F69-BFD0-79F024D531BE}" srcOrd="0" destOrd="0" presId="urn:microsoft.com/office/officeart/2005/8/layout/cycle5"/>
    <dgm:cxn modelId="{FB1BD37A-0F14-4503-85A8-1495EEDBFA19}" type="presOf" srcId="{4901C6CF-F374-4907-B8BD-4432824D6C54}" destId="{DF9131AD-4A43-4144-9DCF-ADC4E6D29F2F}" srcOrd="0" destOrd="0" presId="urn:microsoft.com/office/officeart/2005/8/layout/cycle5"/>
    <dgm:cxn modelId="{CF5391BC-C635-4281-9D33-3596FF9FDFB2}" srcId="{8DE04828-D7B9-4F34-A4F5-5D469B336753}" destId="{488B7CCA-C56D-4AE4-AFA6-2A033C88FA73}" srcOrd="3" destOrd="0" parTransId="{80D52AB6-A0F1-4B97-980B-FA02F3EC8868}" sibTransId="{469D1FB3-C804-4E71-8346-2718790B848D}"/>
    <dgm:cxn modelId="{B2197E41-A05D-4EF6-A23D-636B43348EAC}" type="presOf" srcId="{2E84A902-0282-4CDF-AB13-01D83745A86F}" destId="{DC2B9FB4-2A0E-46DC-A984-62F84A50B7AC}" srcOrd="0" destOrd="0" presId="urn:microsoft.com/office/officeart/2005/8/layout/cycle5"/>
    <dgm:cxn modelId="{E07F71B0-46BF-4B9A-8008-018486E4E718}" type="presOf" srcId="{5F751244-4295-4E60-AA40-275AA302A8E5}" destId="{9B50FBAE-0C0A-46E9-BBDF-832522F24039}" srcOrd="0" destOrd="0" presId="urn:microsoft.com/office/officeart/2005/8/layout/cycle5"/>
    <dgm:cxn modelId="{CD170559-E729-4D9F-9C04-75FEDC3664DC}" type="presParOf" srcId="{430FB0F1-EB9F-4EA0-AA29-A4D30AE7A28E}" destId="{F2ECBA4C-2860-46C1-BC02-1858E2FC8E15}" srcOrd="0" destOrd="0" presId="urn:microsoft.com/office/officeart/2005/8/layout/cycle5"/>
    <dgm:cxn modelId="{5AF67A27-F629-4FF9-BE6C-3B917B6B75DB}" type="presParOf" srcId="{430FB0F1-EB9F-4EA0-AA29-A4D30AE7A28E}" destId="{BCB093B5-ABF3-4835-B0BE-58D0E7D9B8C4}" srcOrd="1" destOrd="0" presId="urn:microsoft.com/office/officeart/2005/8/layout/cycle5"/>
    <dgm:cxn modelId="{88E6F095-E40B-40FA-9FF4-B728809F253C}" type="presParOf" srcId="{430FB0F1-EB9F-4EA0-AA29-A4D30AE7A28E}" destId="{DC2B9FB4-2A0E-46DC-A984-62F84A50B7AC}" srcOrd="2" destOrd="0" presId="urn:microsoft.com/office/officeart/2005/8/layout/cycle5"/>
    <dgm:cxn modelId="{2DBA6912-E3A9-4C6A-83D5-910F822DAE1B}" type="presParOf" srcId="{430FB0F1-EB9F-4EA0-AA29-A4D30AE7A28E}" destId="{15296912-CF15-4F69-BFD0-79F024D531BE}" srcOrd="3" destOrd="0" presId="urn:microsoft.com/office/officeart/2005/8/layout/cycle5"/>
    <dgm:cxn modelId="{69A9CEF8-2D1C-43FD-BBB1-DD6FFC6EC9CF}" type="presParOf" srcId="{430FB0F1-EB9F-4EA0-AA29-A4D30AE7A28E}" destId="{87F571D9-5800-485F-A36C-15D26DF25FD2}" srcOrd="4" destOrd="0" presId="urn:microsoft.com/office/officeart/2005/8/layout/cycle5"/>
    <dgm:cxn modelId="{DED064C7-1256-4BFC-A8C9-CADFDC95601D}" type="presParOf" srcId="{430FB0F1-EB9F-4EA0-AA29-A4D30AE7A28E}" destId="{DF9131AD-4A43-4144-9DCF-ADC4E6D29F2F}" srcOrd="5" destOrd="0" presId="urn:microsoft.com/office/officeart/2005/8/layout/cycle5"/>
    <dgm:cxn modelId="{3A8E8710-263A-4CD6-91F4-7413057670D7}" type="presParOf" srcId="{430FB0F1-EB9F-4EA0-AA29-A4D30AE7A28E}" destId="{EF32DEB7-7D03-4216-8E1D-5AE16C2EBA86}" srcOrd="6" destOrd="0" presId="urn:microsoft.com/office/officeart/2005/8/layout/cycle5"/>
    <dgm:cxn modelId="{96ABD335-466C-411C-9874-7E11D27160BC}" type="presParOf" srcId="{430FB0F1-EB9F-4EA0-AA29-A4D30AE7A28E}" destId="{5BA2DFF6-307D-4628-BFA9-582E0EC83C04}" srcOrd="7" destOrd="0" presId="urn:microsoft.com/office/officeart/2005/8/layout/cycle5"/>
    <dgm:cxn modelId="{66A06FAD-7086-479F-9D1C-02B29A1469C3}" type="presParOf" srcId="{430FB0F1-EB9F-4EA0-AA29-A4D30AE7A28E}" destId="{A80CEEE5-6045-48F3-B249-C3CA25F01CE8}" srcOrd="8" destOrd="0" presId="urn:microsoft.com/office/officeart/2005/8/layout/cycle5"/>
    <dgm:cxn modelId="{C60DD263-189F-4A1B-9DC1-22B2241E48CA}" type="presParOf" srcId="{430FB0F1-EB9F-4EA0-AA29-A4D30AE7A28E}" destId="{062DA8B3-FA72-463C-9ED6-0875182BAE39}" srcOrd="9" destOrd="0" presId="urn:microsoft.com/office/officeart/2005/8/layout/cycle5"/>
    <dgm:cxn modelId="{E5E94B3C-35D8-4229-9830-C39822DB1282}" type="presParOf" srcId="{430FB0F1-EB9F-4EA0-AA29-A4D30AE7A28E}" destId="{40E30000-62DC-4FDF-8B27-836FB0F7EB30}" srcOrd="10" destOrd="0" presId="urn:microsoft.com/office/officeart/2005/8/layout/cycle5"/>
    <dgm:cxn modelId="{D9BF2F49-CB0A-460B-B1B5-51D8AEC9BAA5}" type="presParOf" srcId="{430FB0F1-EB9F-4EA0-AA29-A4D30AE7A28E}" destId="{ADD1DB3E-AF4D-4C5A-AFFD-F4A4A1E659E7}" srcOrd="11" destOrd="0" presId="urn:microsoft.com/office/officeart/2005/8/layout/cycle5"/>
    <dgm:cxn modelId="{E2C009AD-A27B-47B1-930F-CB9F51C9C1A2}" type="presParOf" srcId="{430FB0F1-EB9F-4EA0-AA29-A4D30AE7A28E}" destId="{9B50FBAE-0C0A-46E9-BBDF-832522F24039}" srcOrd="12" destOrd="0" presId="urn:microsoft.com/office/officeart/2005/8/layout/cycle5"/>
    <dgm:cxn modelId="{D0D456F4-FA90-4512-9E62-F5E2A8C27F8D}" type="presParOf" srcId="{430FB0F1-EB9F-4EA0-AA29-A4D30AE7A28E}" destId="{DF6F76D1-3B3B-407F-B0FB-63415284FF33}" srcOrd="13" destOrd="0" presId="urn:microsoft.com/office/officeart/2005/8/layout/cycle5"/>
    <dgm:cxn modelId="{B3B42F88-8715-42BC-8CA4-D1DB460EE089}" type="presParOf" srcId="{430FB0F1-EB9F-4EA0-AA29-A4D30AE7A28E}" destId="{2F64AE1F-D02B-418B-AB7D-B994C76665D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D7A623-5026-4DEB-9E9D-AF7F8E83FDA9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s-MX"/>
        </a:p>
      </dgm:t>
    </dgm:pt>
    <dgm:pt modelId="{6EFC6EC8-B385-46A9-AFC1-D5C01CAD4840}">
      <dgm:prSet phldrT="[Texto]"/>
      <dgm:spPr/>
      <dgm:t>
        <a:bodyPr/>
        <a:lstStyle/>
        <a:p>
          <a:r>
            <a:rPr lang="es-MX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Nuevos esquemas terapéuticos</a:t>
          </a:r>
          <a:endParaRPr lang="es-MX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F0B8D8-59D9-4FD9-B5BD-F94788F9E8FE}" type="parTrans" cxnId="{C86921BA-A145-4CBB-A456-97564D22FD08}">
      <dgm:prSet/>
      <dgm:spPr/>
      <dgm:t>
        <a:bodyPr/>
        <a:lstStyle/>
        <a:p>
          <a:endParaRPr lang="es-MX"/>
        </a:p>
      </dgm:t>
    </dgm:pt>
    <dgm:pt modelId="{614B3386-AD1D-4D42-A7D4-08F1838C5597}" type="sibTrans" cxnId="{C86921BA-A145-4CBB-A456-97564D22FD08}">
      <dgm:prSet/>
      <dgm:spPr/>
      <dgm:t>
        <a:bodyPr/>
        <a:lstStyle/>
        <a:p>
          <a:endParaRPr lang="es-MX"/>
        </a:p>
      </dgm:t>
    </dgm:pt>
    <dgm:pt modelId="{871E0297-63AF-4FF7-9AF2-43F20E2FEFAD}">
      <dgm:prSet phldrT="[Texto]"/>
      <dgm:spPr/>
      <dgm:t>
        <a:bodyPr/>
        <a:lstStyle/>
        <a:p>
          <a:pPr algn="just"/>
          <a:r>
            <a:rPr lang="es-MX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Campañas de comunicación de riesgos</a:t>
          </a:r>
          <a:endParaRPr lang="es-MX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DFE23F-14E3-4DF6-A714-D7290EA245AF}" type="parTrans" cxnId="{6291D7A1-F933-4671-AEC0-B06F8A99DDA5}">
      <dgm:prSet/>
      <dgm:spPr/>
      <dgm:t>
        <a:bodyPr/>
        <a:lstStyle/>
        <a:p>
          <a:endParaRPr lang="es-MX"/>
        </a:p>
      </dgm:t>
    </dgm:pt>
    <dgm:pt modelId="{A6314AFB-152D-4C87-B61B-3CFA1E1116F5}" type="sibTrans" cxnId="{6291D7A1-F933-4671-AEC0-B06F8A99DDA5}">
      <dgm:prSet/>
      <dgm:spPr/>
      <dgm:t>
        <a:bodyPr/>
        <a:lstStyle/>
        <a:p>
          <a:endParaRPr lang="es-MX"/>
        </a:p>
      </dgm:t>
    </dgm:pt>
    <dgm:pt modelId="{A9FC3128-C8A5-499C-B319-B64C5919AF67}">
      <dgm:prSet phldrT="[Texto]"/>
      <dgm:spPr/>
      <dgm:t>
        <a:bodyPr/>
        <a:lstStyle/>
        <a:p>
          <a:r>
            <a:rPr lang="es-MX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Abandono de hábitos nocivos</a:t>
          </a:r>
          <a:endParaRPr lang="es-MX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530E09-FDE3-460B-9C37-CF38C6C8788B}" type="parTrans" cxnId="{7FE0987B-D1F3-4EF9-8594-B4A26667DB0F}">
      <dgm:prSet/>
      <dgm:spPr/>
      <dgm:t>
        <a:bodyPr/>
        <a:lstStyle/>
        <a:p>
          <a:endParaRPr lang="es-MX"/>
        </a:p>
      </dgm:t>
    </dgm:pt>
    <dgm:pt modelId="{C8BD1F69-7505-46BF-B2C2-61B66741CF32}" type="sibTrans" cxnId="{7FE0987B-D1F3-4EF9-8594-B4A26667DB0F}">
      <dgm:prSet/>
      <dgm:spPr/>
      <dgm:t>
        <a:bodyPr/>
        <a:lstStyle/>
        <a:p>
          <a:endParaRPr lang="es-MX"/>
        </a:p>
      </dgm:t>
    </dgm:pt>
    <dgm:pt modelId="{6DC013DC-961F-46E9-A5B4-E61D65A90EB3}" type="pres">
      <dgm:prSet presAssocID="{14D7A623-5026-4DEB-9E9D-AF7F8E83FDA9}" presName="Name0" presStyleCnt="0">
        <dgm:presLayoutVars>
          <dgm:chMax val="7"/>
          <dgm:chPref val="7"/>
          <dgm:dir/>
        </dgm:presLayoutVars>
      </dgm:prSet>
      <dgm:spPr/>
    </dgm:pt>
    <dgm:pt modelId="{73E29AF4-6DB8-4B5A-B88D-D1F077BFE5BD}" type="pres">
      <dgm:prSet presAssocID="{14D7A623-5026-4DEB-9E9D-AF7F8E83FDA9}" presName="Name1" presStyleCnt="0"/>
      <dgm:spPr/>
    </dgm:pt>
    <dgm:pt modelId="{B575C273-E4CC-414F-9B12-6CFDAA2F463F}" type="pres">
      <dgm:prSet presAssocID="{14D7A623-5026-4DEB-9E9D-AF7F8E83FDA9}" presName="cycle" presStyleCnt="0"/>
      <dgm:spPr/>
    </dgm:pt>
    <dgm:pt modelId="{BBAE783A-5523-43FF-B0C3-A3ED2834E959}" type="pres">
      <dgm:prSet presAssocID="{14D7A623-5026-4DEB-9E9D-AF7F8E83FDA9}" presName="srcNode" presStyleLbl="node1" presStyleIdx="0" presStyleCnt="3"/>
      <dgm:spPr/>
    </dgm:pt>
    <dgm:pt modelId="{E64BA643-EF17-4A98-923D-4E46278559C4}" type="pres">
      <dgm:prSet presAssocID="{14D7A623-5026-4DEB-9E9D-AF7F8E83FDA9}" presName="conn" presStyleLbl="parChTrans1D2" presStyleIdx="0" presStyleCnt="1"/>
      <dgm:spPr/>
    </dgm:pt>
    <dgm:pt modelId="{F30932E9-C9DF-4CD4-8BB0-9027D26BF8D5}" type="pres">
      <dgm:prSet presAssocID="{14D7A623-5026-4DEB-9E9D-AF7F8E83FDA9}" presName="extraNode" presStyleLbl="node1" presStyleIdx="0" presStyleCnt="3"/>
      <dgm:spPr/>
    </dgm:pt>
    <dgm:pt modelId="{5D556CB4-2DA7-48A3-BD30-DA4D8AB75897}" type="pres">
      <dgm:prSet presAssocID="{14D7A623-5026-4DEB-9E9D-AF7F8E83FDA9}" presName="dstNode" presStyleLbl="node1" presStyleIdx="0" presStyleCnt="3"/>
      <dgm:spPr/>
    </dgm:pt>
    <dgm:pt modelId="{DD3D7842-62DE-4B7F-B43E-10A9DCE86A8F}" type="pres">
      <dgm:prSet presAssocID="{6EFC6EC8-B385-46A9-AFC1-D5C01CAD4840}" presName="text_1" presStyleLbl="node1" presStyleIdx="0" presStyleCnt="3">
        <dgm:presLayoutVars>
          <dgm:bulletEnabled val="1"/>
        </dgm:presLayoutVars>
      </dgm:prSet>
      <dgm:spPr/>
    </dgm:pt>
    <dgm:pt modelId="{59B1E1C9-F93C-4B77-AA24-D6AA838C7EA2}" type="pres">
      <dgm:prSet presAssocID="{6EFC6EC8-B385-46A9-AFC1-D5C01CAD4840}" presName="accent_1" presStyleCnt="0"/>
      <dgm:spPr/>
    </dgm:pt>
    <dgm:pt modelId="{936C7C9F-4FBC-4F2F-98FC-C21F7CE7866D}" type="pres">
      <dgm:prSet presAssocID="{6EFC6EC8-B385-46A9-AFC1-D5C01CAD4840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BCABE5C-03B9-41D8-B78B-6AC260451DE8}" type="pres">
      <dgm:prSet presAssocID="{871E0297-63AF-4FF7-9AF2-43F20E2FEFAD}" presName="text_2" presStyleLbl="node1" presStyleIdx="1" presStyleCnt="3">
        <dgm:presLayoutVars>
          <dgm:bulletEnabled val="1"/>
        </dgm:presLayoutVars>
      </dgm:prSet>
      <dgm:spPr/>
    </dgm:pt>
    <dgm:pt modelId="{A6EE645A-456F-4204-8CA8-9ED4A126F2E4}" type="pres">
      <dgm:prSet presAssocID="{871E0297-63AF-4FF7-9AF2-43F20E2FEFAD}" presName="accent_2" presStyleCnt="0"/>
      <dgm:spPr/>
    </dgm:pt>
    <dgm:pt modelId="{B0617B4F-CBB2-4A19-A7E7-00349A4879CB}" type="pres">
      <dgm:prSet presAssocID="{871E0297-63AF-4FF7-9AF2-43F20E2FEFAD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A86D4F1-0414-4AA8-AFE2-0D5CE97DE221}" type="pres">
      <dgm:prSet presAssocID="{A9FC3128-C8A5-499C-B319-B64C5919AF67}" presName="text_3" presStyleLbl="node1" presStyleIdx="2" presStyleCnt="3">
        <dgm:presLayoutVars>
          <dgm:bulletEnabled val="1"/>
        </dgm:presLayoutVars>
      </dgm:prSet>
      <dgm:spPr/>
    </dgm:pt>
    <dgm:pt modelId="{71794029-DE5D-4F35-A82C-DD7362D4CCEB}" type="pres">
      <dgm:prSet presAssocID="{A9FC3128-C8A5-499C-B319-B64C5919AF67}" presName="accent_3" presStyleCnt="0"/>
      <dgm:spPr/>
    </dgm:pt>
    <dgm:pt modelId="{D618FD94-B022-44B9-9B27-5FADA2A7EE2F}" type="pres">
      <dgm:prSet presAssocID="{A9FC3128-C8A5-499C-B319-B64C5919AF67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6291D7A1-F933-4671-AEC0-B06F8A99DDA5}" srcId="{14D7A623-5026-4DEB-9E9D-AF7F8E83FDA9}" destId="{871E0297-63AF-4FF7-9AF2-43F20E2FEFAD}" srcOrd="1" destOrd="0" parTransId="{96DFE23F-14E3-4DF6-A714-D7290EA245AF}" sibTransId="{A6314AFB-152D-4C87-B61B-3CFA1E1116F5}"/>
    <dgm:cxn modelId="{7FE0987B-D1F3-4EF9-8594-B4A26667DB0F}" srcId="{14D7A623-5026-4DEB-9E9D-AF7F8E83FDA9}" destId="{A9FC3128-C8A5-499C-B319-B64C5919AF67}" srcOrd="2" destOrd="0" parTransId="{41530E09-FDE3-460B-9C37-CF38C6C8788B}" sibTransId="{C8BD1F69-7505-46BF-B2C2-61B66741CF32}"/>
    <dgm:cxn modelId="{C86921BA-A145-4CBB-A456-97564D22FD08}" srcId="{14D7A623-5026-4DEB-9E9D-AF7F8E83FDA9}" destId="{6EFC6EC8-B385-46A9-AFC1-D5C01CAD4840}" srcOrd="0" destOrd="0" parTransId="{DBF0B8D8-59D9-4FD9-B5BD-F94788F9E8FE}" sibTransId="{614B3386-AD1D-4D42-A7D4-08F1838C5597}"/>
    <dgm:cxn modelId="{59C1E929-8D29-4623-9484-BEED55AEBEFF}" type="presOf" srcId="{614B3386-AD1D-4D42-A7D4-08F1838C5597}" destId="{E64BA643-EF17-4A98-923D-4E46278559C4}" srcOrd="0" destOrd="0" presId="urn:microsoft.com/office/officeart/2008/layout/VerticalCurvedList"/>
    <dgm:cxn modelId="{E156986C-4ECD-4D41-817E-466E429482C0}" type="presOf" srcId="{871E0297-63AF-4FF7-9AF2-43F20E2FEFAD}" destId="{CBCABE5C-03B9-41D8-B78B-6AC260451DE8}" srcOrd="0" destOrd="0" presId="urn:microsoft.com/office/officeart/2008/layout/VerticalCurvedList"/>
    <dgm:cxn modelId="{17CC5703-A212-46F4-AE69-18AEC9C38E33}" type="presOf" srcId="{14D7A623-5026-4DEB-9E9D-AF7F8E83FDA9}" destId="{6DC013DC-961F-46E9-A5B4-E61D65A90EB3}" srcOrd="0" destOrd="0" presId="urn:microsoft.com/office/officeart/2008/layout/VerticalCurvedList"/>
    <dgm:cxn modelId="{A791E5D6-9862-4F59-BB08-B25FBFAA34D1}" type="presOf" srcId="{A9FC3128-C8A5-499C-B319-B64C5919AF67}" destId="{4A86D4F1-0414-4AA8-AFE2-0D5CE97DE221}" srcOrd="0" destOrd="0" presId="urn:microsoft.com/office/officeart/2008/layout/VerticalCurvedList"/>
    <dgm:cxn modelId="{DCA2788A-9CCA-4EE2-A670-9C16A76F8E01}" type="presOf" srcId="{6EFC6EC8-B385-46A9-AFC1-D5C01CAD4840}" destId="{DD3D7842-62DE-4B7F-B43E-10A9DCE86A8F}" srcOrd="0" destOrd="0" presId="urn:microsoft.com/office/officeart/2008/layout/VerticalCurvedList"/>
    <dgm:cxn modelId="{91435518-288B-462A-AE47-A76A79C7714C}" type="presParOf" srcId="{6DC013DC-961F-46E9-A5B4-E61D65A90EB3}" destId="{73E29AF4-6DB8-4B5A-B88D-D1F077BFE5BD}" srcOrd="0" destOrd="0" presId="urn:microsoft.com/office/officeart/2008/layout/VerticalCurvedList"/>
    <dgm:cxn modelId="{68CCEDA1-DCAF-44FB-B412-250F8741ECC9}" type="presParOf" srcId="{73E29AF4-6DB8-4B5A-B88D-D1F077BFE5BD}" destId="{B575C273-E4CC-414F-9B12-6CFDAA2F463F}" srcOrd="0" destOrd="0" presId="urn:microsoft.com/office/officeart/2008/layout/VerticalCurvedList"/>
    <dgm:cxn modelId="{6C728646-9287-4A37-992B-536306D7242B}" type="presParOf" srcId="{B575C273-E4CC-414F-9B12-6CFDAA2F463F}" destId="{BBAE783A-5523-43FF-B0C3-A3ED2834E959}" srcOrd="0" destOrd="0" presId="urn:microsoft.com/office/officeart/2008/layout/VerticalCurvedList"/>
    <dgm:cxn modelId="{56C696FE-F834-416D-9DDC-7DB7BD160BEA}" type="presParOf" srcId="{B575C273-E4CC-414F-9B12-6CFDAA2F463F}" destId="{E64BA643-EF17-4A98-923D-4E46278559C4}" srcOrd="1" destOrd="0" presId="urn:microsoft.com/office/officeart/2008/layout/VerticalCurvedList"/>
    <dgm:cxn modelId="{2B9E324F-CC22-4C21-8D3C-C09635317B10}" type="presParOf" srcId="{B575C273-E4CC-414F-9B12-6CFDAA2F463F}" destId="{F30932E9-C9DF-4CD4-8BB0-9027D26BF8D5}" srcOrd="2" destOrd="0" presId="urn:microsoft.com/office/officeart/2008/layout/VerticalCurvedList"/>
    <dgm:cxn modelId="{A93AD130-D35C-41D6-848E-E55CFB5115EB}" type="presParOf" srcId="{B575C273-E4CC-414F-9B12-6CFDAA2F463F}" destId="{5D556CB4-2DA7-48A3-BD30-DA4D8AB75897}" srcOrd="3" destOrd="0" presId="urn:microsoft.com/office/officeart/2008/layout/VerticalCurvedList"/>
    <dgm:cxn modelId="{781B19F7-55F3-4015-A188-62B0FC6F5D5D}" type="presParOf" srcId="{73E29AF4-6DB8-4B5A-B88D-D1F077BFE5BD}" destId="{DD3D7842-62DE-4B7F-B43E-10A9DCE86A8F}" srcOrd="1" destOrd="0" presId="urn:microsoft.com/office/officeart/2008/layout/VerticalCurvedList"/>
    <dgm:cxn modelId="{DA015EA2-43C5-4632-8BE6-E89B1BB90AB6}" type="presParOf" srcId="{73E29AF4-6DB8-4B5A-B88D-D1F077BFE5BD}" destId="{59B1E1C9-F93C-4B77-AA24-D6AA838C7EA2}" srcOrd="2" destOrd="0" presId="urn:microsoft.com/office/officeart/2008/layout/VerticalCurvedList"/>
    <dgm:cxn modelId="{CEE3DBFA-7FEC-45CB-8A5A-0B2DE45512B7}" type="presParOf" srcId="{59B1E1C9-F93C-4B77-AA24-D6AA838C7EA2}" destId="{936C7C9F-4FBC-4F2F-98FC-C21F7CE7866D}" srcOrd="0" destOrd="0" presId="urn:microsoft.com/office/officeart/2008/layout/VerticalCurvedList"/>
    <dgm:cxn modelId="{B69F8481-48B9-44E3-AE69-3123B3F551CD}" type="presParOf" srcId="{73E29AF4-6DB8-4B5A-B88D-D1F077BFE5BD}" destId="{CBCABE5C-03B9-41D8-B78B-6AC260451DE8}" srcOrd="3" destOrd="0" presId="urn:microsoft.com/office/officeart/2008/layout/VerticalCurvedList"/>
    <dgm:cxn modelId="{D8BAD181-DB6D-4517-ADE0-58292558BE08}" type="presParOf" srcId="{73E29AF4-6DB8-4B5A-B88D-D1F077BFE5BD}" destId="{A6EE645A-456F-4204-8CA8-9ED4A126F2E4}" srcOrd="4" destOrd="0" presId="urn:microsoft.com/office/officeart/2008/layout/VerticalCurvedList"/>
    <dgm:cxn modelId="{2B842596-0796-496C-BA4C-3635CF94F004}" type="presParOf" srcId="{A6EE645A-456F-4204-8CA8-9ED4A126F2E4}" destId="{B0617B4F-CBB2-4A19-A7E7-00349A4879CB}" srcOrd="0" destOrd="0" presId="urn:microsoft.com/office/officeart/2008/layout/VerticalCurvedList"/>
    <dgm:cxn modelId="{9EC4575A-210D-4D47-935E-D6857BA00374}" type="presParOf" srcId="{73E29AF4-6DB8-4B5A-B88D-D1F077BFE5BD}" destId="{4A86D4F1-0414-4AA8-AFE2-0D5CE97DE221}" srcOrd="5" destOrd="0" presId="urn:microsoft.com/office/officeart/2008/layout/VerticalCurvedList"/>
    <dgm:cxn modelId="{A8BB05FB-1F3F-4090-B8F2-E1CF41CC72FF}" type="presParOf" srcId="{73E29AF4-6DB8-4B5A-B88D-D1F077BFE5BD}" destId="{71794029-DE5D-4F35-A82C-DD7362D4CCEB}" srcOrd="6" destOrd="0" presId="urn:microsoft.com/office/officeart/2008/layout/VerticalCurvedList"/>
    <dgm:cxn modelId="{9C7D1DD1-7C6B-4868-83D4-8E0F131ABE0C}" type="presParOf" srcId="{71794029-DE5D-4F35-A82C-DD7362D4CCEB}" destId="{D618FD94-B022-44B9-9B27-5FADA2A7EE2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FF607C-FE16-47F1-8AAF-3B5C8BFA8F9C}">
      <dsp:nvSpPr>
        <dsp:cNvPr id="0" name=""/>
        <dsp:cNvSpPr/>
      </dsp:nvSpPr>
      <dsp:spPr>
        <a:xfrm>
          <a:off x="2751117" y="2237648"/>
          <a:ext cx="1580598" cy="136275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000" kern="1200"/>
        </a:p>
      </dsp:txBody>
      <dsp:txXfrm>
        <a:off x="2996396" y="2449121"/>
        <a:ext cx="1090040" cy="939805"/>
      </dsp:txXfrm>
    </dsp:sp>
    <dsp:sp modelId="{40FED75A-3251-44D6-96B8-36AA23CC20CE}">
      <dsp:nvSpPr>
        <dsp:cNvPr id="0" name=""/>
        <dsp:cNvSpPr/>
      </dsp:nvSpPr>
      <dsp:spPr>
        <a:xfrm>
          <a:off x="2792179" y="2839275"/>
          <a:ext cx="185059" cy="159497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A56111-E301-47E4-9368-22D7F6AF5A0C}">
      <dsp:nvSpPr>
        <dsp:cNvPr id="0" name=""/>
        <dsp:cNvSpPr/>
      </dsp:nvSpPr>
      <dsp:spPr>
        <a:xfrm>
          <a:off x="1400015" y="1505687"/>
          <a:ext cx="1580598" cy="1362751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6807B1-B904-4976-B4B8-3FDF22C56154}">
      <dsp:nvSpPr>
        <dsp:cNvPr id="0" name=""/>
        <dsp:cNvSpPr/>
      </dsp:nvSpPr>
      <dsp:spPr>
        <a:xfrm>
          <a:off x="2476059" y="2688418"/>
          <a:ext cx="185059" cy="159497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46F99A-E0ED-402A-8E3D-2BC1F2670AE2}">
      <dsp:nvSpPr>
        <dsp:cNvPr id="0" name=""/>
        <dsp:cNvSpPr/>
      </dsp:nvSpPr>
      <dsp:spPr>
        <a:xfrm>
          <a:off x="4097719" y="1489485"/>
          <a:ext cx="1580598" cy="136275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000" kern="1200" dirty="0"/>
        </a:p>
      </dsp:txBody>
      <dsp:txXfrm>
        <a:off x="4342998" y="1700958"/>
        <a:ext cx="1090040" cy="939805"/>
      </dsp:txXfrm>
    </dsp:sp>
    <dsp:sp modelId="{7484AB92-51B5-4276-A1A2-8F7C8EF9FF87}">
      <dsp:nvSpPr>
        <dsp:cNvPr id="0" name=""/>
        <dsp:cNvSpPr/>
      </dsp:nvSpPr>
      <dsp:spPr>
        <a:xfrm>
          <a:off x="5178264" y="2670776"/>
          <a:ext cx="185059" cy="15949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CB86B1-42C3-4965-A793-840311F1E32A}">
      <dsp:nvSpPr>
        <dsp:cNvPr id="0" name=""/>
        <dsp:cNvSpPr/>
      </dsp:nvSpPr>
      <dsp:spPr>
        <a:xfrm>
          <a:off x="5444322" y="2237648"/>
          <a:ext cx="1580598" cy="1362751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3F2F38-A263-431E-AE8C-A14A59B15309}">
      <dsp:nvSpPr>
        <dsp:cNvPr id="0" name=""/>
        <dsp:cNvSpPr/>
      </dsp:nvSpPr>
      <dsp:spPr>
        <a:xfrm>
          <a:off x="5485383" y="2839275"/>
          <a:ext cx="185059" cy="159497"/>
        </a:xfrm>
        <a:prstGeom prst="hexagon">
          <a:avLst>
            <a:gd name="adj" fmla="val 25000"/>
            <a:gd name="vf" fmla="val 115470"/>
          </a:avLst>
        </a:prstGeom>
        <a:solidFill>
          <a:schemeClr val="bg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43133D-4B62-409D-BAAA-C52379731BB2}">
      <dsp:nvSpPr>
        <dsp:cNvPr id="0" name=""/>
        <dsp:cNvSpPr/>
      </dsp:nvSpPr>
      <dsp:spPr>
        <a:xfrm>
          <a:off x="7" y="2237648"/>
          <a:ext cx="1580598" cy="136275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000" kern="1200" dirty="0"/>
        </a:p>
      </dsp:txBody>
      <dsp:txXfrm>
        <a:off x="245286" y="2449121"/>
        <a:ext cx="1090040" cy="939805"/>
      </dsp:txXfrm>
    </dsp:sp>
    <dsp:sp modelId="{0204A204-B8C9-4677-8B57-71A1C9A52F5F}">
      <dsp:nvSpPr>
        <dsp:cNvPr id="0" name=""/>
        <dsp:cNvSpPr/>
      </dsp:nvSpPr>
      <dsp:spPr>
        <a:xfrm>
          <a:off x="6571219" y="576065"/>
          <a:ext cx="341549" cy="308559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F301C0-5999-4DFF-A536-13961CBFE631}">
      <dsp:nvSpPr>
        <dsp:cNvPr id="0" name=""/>
        <dsp:cNvSpPr/>
      </dsp:nvSpPr>
      <dsp:spPr>
        <a:xfrm>
          <a:off x="6840753" y="1440155"/>
          <a:ext cx="1580598" cy="1362751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2A45CD-ACE9-45DE-AA66-710ADB2EFF07}">
      <dsp:nvSpPr>
        <dsp:cNvPr id="0" name=""/>
        <dsp:cNvSpPr/>
      </dsp:nvSpPr>
      <dsp:spPr>
        <a:xfrm flipH="1">
          <a:off x="6041777" y="1656184"/>
          <a:ext cx="277659" cy="3104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67CCC0-9EC9-4F70-81CC-C5DA983F8DA4}">
      <dsp:nvSpPr>
        <dsp:cNvPr id="0" name=""/>
        <dsp:cNvSpPr/>
      </dsp:nvSpPr>
      <dsp:spPr>
        <a:xfrm>
          <a:off x="0" y="0"/>
          <a:ext cx="6764431" cy="731520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latin typeface="Times New Roman" pitchFamily="18" charset="0"/>
              <a:cs typeface="Times New Roman" pitchFamily="18" charset="0"/>
            </a:rPr>
            <a:t>Cambios nutricionales</a:t>
          </a:r>
          <a:endParaRPr lang="es-MX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425" y="21425"/>
        <a:ext cx="5889477" cy="688670"/>
      </dsp:txXfrm>
    </dsp:sp>
    <dsp:sp modelId="{482B145B-024F-4A73-9692-523D773FCECD}">
      <dsp:nvSpPr>
        <dsp:cNvPr id="0" name=""/>
        <dsp:cNvSpPr/>
      </dsp:nvSpPr>
      <dsp:spPr>
        <a:xfrm>
          <a:off x="505136" y="833120"/>
          <a:ext cx="6764431" cy="73152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latin typeface="Times New Roman" pitchFamily="18" charset="0"/>
              <a:cs typeface="Times New Roman" pitchFamily="18" charset="0"/>
            </a:rPr>
            <a:t>Cambios económicos y sociales</a:t>
          </a:r>
          <a:endParaRPr lang="es-MX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6561" y="854545"/>
        <a:ext cx="5740957" cy="688669"/>
      </dsp:txXfrm>
    </dsp:sp>
    <dsp:sp modelId="{C89FF508-DE12-4A2E-8C92-BCCDC8AD28A0}">
      <dsp:nvSpPr>
        <dsp:cNvPr id="0" name=""/>
        <dsp:cNvSpPr/>
      </dsp:nvSpPr>
      <dsp:spPr>
        <a:xfrm>
          <a:off x="1010272" y="1666240"/>
          <a:ext cx="6764431" cy="73152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es-MX" sz="2400" kern="1200" dirty="0" err="1" smtClean="0">
              <a:latin typeface="Times New Roman" pitchFamily="18" charset="0"/>
              <a:cs typeface="Times New Roman" pitchFamily="18" charset="0"/>
            </a:rPr>
            <a:t>Cronificación</a:t>
          </a:r>
          <a:r>
            <a:rPr lang="es-MX" sz="2400" kern="1200" dirty="0" smtClean="0">
              <a:latin typeface="Times New Roman" pitchFamily="18" charset="0"/>
              <a:cs typeface="Times New Roman" pitchFamily="18" charset="0"/>
            </a:rPr>
            <a:t>» de las enfermedades</a:t>
          </a:r>
          <a:endParaRPr lang="es-MX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31697" y="1687665"/>
        <a:ext cx="5740957" cy="688669"/>
      </dsp:txXfrm>
    </dsp:sp>
    <dsp:sp modelId="{6EF4D53A-C6DD-43E2-8B94-4189301D6AC0}">
      <dsp:nvSpPr>
        <dsp:cNvPr id="0" name=""/>
        <dsp:cNvSpPr/>
      </dsp:nvSpPr>
      <dsp:spPr>
        <a:xfrm>
          <a:off x="1515408" y="2499360"/>
          <a:ext cx="6764431" cy="731520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latin typeface="Times New Roman" pitchFamily="18" charset="0"/>
              <a:cs typeface="Times New Roman" pitchFamily="18" charset="0"/>
            </a:rPr>
            <a:t>Disminución de la mortalidad</a:t>
          </a:r>
          <a:endParaRPr lang="es-MX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36833" y="2520785"/>
        <a:ext cx="5740957" cy="688669"/>
      </dsp:txXfrm>
    </dsp:sp>
    <dsp:sp modelId="{4E7850B9-8B8A-4D34-8067-6FDB022CA6E2}">
      <dsp:nvSpPr>
        <dsp:cNvPr id="0" name=""/>
        <dsp:cNvSpPr/>
      </dsp:nvSpPr>
      <dsp:spPr>
        <a:xfrm>
          <a:off x="2020544" y="3332480"/>
          <a:ext cx="6764431" cy="731520"/>
        </a:xfrm>
        <a:prstGeom prst="roundRect">
          <a:avLst>
            <a:gd name="adj" fmla="val 10000"/>
          </a:avLst>
        </a:prstGeom>
        <a:solidFill>
          <a:srgbClr val="CC00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latin typeface="Times New Roman" pitchFamily="18" charset="0"/>
              <a:cs typeface="Times New Roman" pitchFamily="18" charset="0"/>
            </a:rPr>
            <a:t>Acceso a servicios de salud</a:t>
          </a:r>
          <a:endParaRPr lang="es-MX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41969" y="3353905"/>
        <a:ext cx="5740957" cy="688669"/>
      </dsp:txXfrm>
    </dsp:sp>
    <dsp:sp modelId="{1C70AA00-B364-4FE0-BD48-F4EBD66D1CF2}">
      <dsp:nvSpPr>
        <dsp:cNvPr id="0" name=""/>
        <dsp:cNvSpPr/>
      </dsp:nvSpPr>
      <dsp:spPr>
        <a:xfrm>
          <a:off x="6288943" y="534415"/>
          <a:ext cx="475488" cy="47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100" kern="1200"/>
        </a:p>
      </dsp:txBody>
      <dsp:txXfrm>
        <a:off x="6395928" y="534415"/>
        <a:ext cx="261518" cy="357805"/>
      </dsp:txXfrm>
    </dsp:sp>
    <dsp:sp modelId="{708BA325-09EB-4F63-9BD9-F17059AC92BE}">
      <dsp:nvSpPr>
        <dsp:cNvPr id="0" name=""/>
        <dsp:cNvSpPr/>
      </dsp:nvSpPr>
      <dsp:spPr>
        <a:xfrm>
          <a:off x="6794079" y="1367536"/>
          <a:ext cx="475488" cy="47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100" kern="1200"/>
        </a:p>
      </dsp:txBody>
      <dsp:txXfrm>
        <a:off x="6901064" y="1367536"/>
        <a:ext cx="261518" cy="357805"/>
      </dsp:txXfrm>
    </dsp:sp>
    <dsp:sp modelId="{7EA309CD-81B3-4F3C-98E5-740BF9459B32}">
      <dsp:nvSpPr>
        <dsp:cNvPr id="0" name=""/>
        <dsp:cNvSpPr/>
      </dsp:nvSpPr>
      <dsp:spPr>
        <a:xfrm>
          <a:off x="7299215" y="2188463"/>
          <a:ext cx="475488" cy="47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100" kern="1200"/>
        </a:p>
      </dsp:txBody>
      <dsp:txXfrm>
        <a:off x="7406200" y="2188463"/>
        <a:ext cx="261518" cy="357805"/>
      </dsp:txXfrm>
    </dsp:sp>
    <dsp:sp modelId="{6D296889-329D-4F0D-A8AF-5500EDF72CEB}">
      <dsp:nvSpPr>
        <dsp:cNvPr id="0" name=""/>
        <dsp:cNvSpPr/>
      </dsp:nvSpPr>
      <dsp:spPr>
        <a:xfrm>
          <a:off x="7804351" y="3029712"/>
          <a:ext cx="475488" cy="47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100" kern="1200"/>
        </a:p>
      </dsp:txBody>
      <dsp:txXfrm>
        <a:off x="7911336" y="3029712"/>
        <a:ext cx="261518" cy="3578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A19C7F-B4D8-4408-AB8B-79768C1E92E5}">
      <dsp:nvSpPr>
        <dsp:cNvPr id="0" name=""/>
        <dsp:cNvSpPr/>
      </dsp:nvSpPr>
      <dsp:spPr>
        <a:xfrm>
          <a:off x="2906725" y="1143469"/>
          <a:ext cx="1531911" cy="1531911"/>
        </a:xfrm>
        <a:prstGeom prst="ellipse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AD8BFEF0-C0CC-44DF-B29A-E5D89B92635F}">
      <dsp:nvSpPr>
        <dsp:cNvPr id="0" name=""/>
        <dsp:cNvSpPr/>
      </dsp:nvSpPr>
      <dsp:spPr>
        <a:xfrm>
          <a:off x="2715236" y="0"/>
          <a:ext cx="1914889" cy="104313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400" b="0" i="0" u="none" strike="noStrike" kern="1200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Capacitación</a:t>
          </a:r>
          <a:endParaRPr kumimoji="0" lang="es-ES" sz="2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sp:txBody>
      <dsp:txXfrm>
        <a:off x="2715236" y="0"/>
        <a:ext cx="1914889" cy="1043130"/>
      </dsp:txXfrm>
    </dsp:sp>
    <dsp:sp modelId="{65FEB0A0-73C9-4EA3-BAB6-ED9FCBE58456}">
      <dsp:nvSpPr>
        <dsp:cNvPr id="0" name=""/>
        <dsp:cNvSpPr/>
      </dsp:nvSpPr>
      <dsp:spPr>
        <a:xfrm>
          <a:off x="3403958" y="1430578"/>
          <a:ext cx="1531911" cy="1531911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45E7ED4F-21F9-45B2-923D-E67D5C84B6AA}">
      <dsp:nvSpPr>
        <dsp:cNvPr id="0" name=""/>
        <dsp:cNvSpPr/>
      </dsp:nvSpPr>
      <dsp:spPr>
        <a:xfrm>
          <a:off x="5049486" y="993457"/>
          <a:ext cx="1814676" cy="114247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400" b="0" i="0" u="none" strike="noStrike" kern="1200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Prevención</a:t>
          </a:r>
          <a:endParaRPr kumimoji="0" lang="es-ES" sz="2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sp:txBody>
      <dsp:txXfrm>
        <a:off x="5049486" y="993457"/>
        <a:ext cx="1814676" cy="1142476"/>
      </dsp:txXfrm>
    </dsp:sp>
    <dsp:sp modelId="{FB111331-966C-4678-AB93-9407D290ED0C}">
      <dsp:nvSpPr>
        <dsp:cNvPr id="0" name=""/>
        <dsp:cNvSpPr/>
      </dsp:nvSpPr>
      <dsp:spPr>
        <a:xfrm>
          <a:off x="3403958" y="2004797"/>
          <a:ext cx="1531911" cy="1531911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</dsp:sp>
    <dsp:sp modelId="{D38B7C5B-87D0-4341-8F71-EADE656C621B}">
      <dsp:nvSpPr>
        <dsp:cNvPr id="0" name=""/>
        <dsp:cNvSpPr/>
      </dsp:nvSpPr>
      <dsp:spPr>
        <a:xfrm>
          <a:off x="5049486" y="2697236"/>
          <a:ext cx="1814676" cy="127659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400" b="0" i="0" u="none" strike="noStrike" kern="1200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Educación</a:t>
          </a:r>
          <a:endParaRPr kumimoji="0" lang="es-ES" sz="2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sp:txBody>
      <dsp:txXfrm>
        <a:off x="5049486" y="2697236"/>
        <a:ext cx="1814676" cy="1276592"/>
      </dsp:txXfrm>
    </dsp:sp>
    <dsp:sp modelId="{5DAE531C-13BB-4F19-AAF2-B8D5559CC591}">
      <dsp:nvSpPr>
        <dsp:cNvPr id="0" name=""/>
        <dsp:cNvSpPr/>
      </dsp:nvSpPr>
      <dsp:spPr>
        <a:xfrm>
          <a:off x="2906725" y="2292402"/>
          <a:ext cx="1531911" cy="1531911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30017CD0-E6DB-4727-AE5F-75D8989F5DBC}">
      <dsp:nvSpPr>
        <dsp:cNvPr id="0" name=""/>
        <dsp:cNvSpPr/>
      </dsp:nvSpPr>
      <dsp:spPr>
        <a:xfrm>
          <a:off x="2715236" y="3924156"/>
          <a:ext cx="1914889" cy="104313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400" b="0" i="0" u="none" strike="noStrike" kern="1200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Atención</a:t>
          </a:r>
          <a:endParaRPr kumimoji="0" lang="es-ES" sz="2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sp:txBody>
      <dsp:txXfrm>
        <a:off x="2715236" y="3924156"/>
        <a:ext cx="1914889" cy="1043130"/>
      </dsp:txXfrm>
    </dsp:sp>
    <dsp:sp modelId="{78957E43-BAC2-4023-9D11-4A76A20DA0BE}">
      <dsp:nvSpPr>
        <dsp:cNvPr id="0" name=""/>
        <dsp:cNvSpPr/>
      </dsp:nvSpPr>
      <dsp:spPr>
        <a:xfrm>
          <a:off x="2409492" y="2004797"/>
          <a:ext cx="1531911" cy="1531911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</dsp:sp>
    <dsp:sp modelId="{722E0F6A-F182-4C54-9B69-99DF4E445218}">
      <dsp:nvSpPr>
        <dsp:cNvPr id="0" name=""/>
        <dsp:cNvSpPr/>
      </dsp:nvSpPr>
      <dsp:spPr>
        <a:xfrm>
          <a:off x="481199" y="2697236"/>
          <a:ext cx="1814676" cy="127659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400" b="0" i="0" u="none" strike="noStrike" kern="1200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Limitación del Daño</a:t>
          </a:r>
          <a:endParaRPr kumimoji="0" lang="es-ES" sz="2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sp:txBody>
      <dsp:txXfrm>
        <a:off x="481199" y="2697236"/>
        <a:ext cx="1814676" cy="1276592"/>
      </dsp:txXfrm>
    </dsp:sp>
    <dsp:sp modelId="{8CCA9805-94D8-496C-A6B5-C242CEF4E831}">
      <dsp:nvSpPr>
        <dsp:cNvPr id="0" name=""/>
        <dsp:cNvSpPr/>
      </dsp:nvSpPr>
      <dsp:spPr>
        <a:xfrm>
          <a:off x="2409492" y="1430578"/>
          <a:ext cx="1531911" cy="1531911"/>
        </a:xfrm>
        <a:prstGeom prst="ellips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</dsp:sp>
    <dsp:sp modelId="{2B6F2641-3CCC-46E8-9FCD-80B4E490AC5F}">
      <dsp:nvSpPr>
        <dsp:cNvPr id="0" name=""/>
        <dsp:cNvSpPr/>
      </dsp:nvSpPr>
      <dsp:spPr>
        <a:xfrm>
          <a:off x="385747" y="1152303"/>
          <a:ext cx="1814676" cy="127659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400" b="0" i="0" u="none" strike="noStrike" kern="1200" cap="none" normalizeH="0" baseline="0" smtClean="0">
              <a:ln/>
              <a:solidFill>
                <a:schemeClr val="tx1"/>
              </a:solidFill>
              <a:effectLst/>
              <a:latin typeface="Soberana Sains"/>
              <a:cs typeface="Arial" pitchFamily="34" charset="0"/>
            </a:rPr>
            <a:t>Investigación</a:t>
          </a:r>
          <a:endParaRPr kumimoji="0" lang="es-ES" sz="2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Soberana Sains"/>
            <a:cs typeface="Arial" pitchFamily="34" charset="0"/>
          </a:endParaRPr>
        </a:p>
      </dsp:txBody>
      <dsp:txXfrm>
        <a:off x="385747" y="1152303"/>
        <a:ext cx="1814676" cy="12765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ECBA4C-2860-46C1-BC02-1858E2FC8E15}">
      <dsp:nvSpPr>
        <dsp:cNvPr id="0" name=""/>
        <dsp:cNvSpPr/>
      </dsp:nvSpPr>
      <dsp:spPr>
        <a:xfrm>
          <a:off x="2441038" y="2022"/>
          <a:ext cx="1406283" cy="914084"/>
        </a:xfrm>
        <a:prstGeom prst="roundRect">
          <a:avLst/>
        </a:prstGeom>
        <a:solidFill>
          <a:srgbClr val="CC00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Iniciativa privada</a:t>
          </a:r>
          <a:endParaRPr lang="es-MX" sz="1600" kern="1200" dirty="0"/>
        </a:p>
      </dsp:txBody>
      <dsp:txXfrm>
        <a:off x="2485660" y="46644"/>
        <a:ext cx="1317039" cy="824840"/>
      </dsp:txXfrm>
    </dsp:sp>
    <dsp:sp modelId="{DC2B9FB4-2A0E-46DC-A984-62F84A50B7AC}">
      <dsp:nvSpPr>
        <dsp:cNvPr id="0" name=""/>
        <dsp:cNvSpPr/>
      </dsp:nvSpPr>
      <dsp:spPr>
        <a:xfrm>
          <a:off x="1319089" y="459065"/>
          <a:ext cx="3650181" cy="3650181"/>
        </a:xfrm>
        <a:custGeom>
          <a:avLst/>
          <a:gdLst/>
          <a:ahLst/>
          <a:cxnLst/>
          <a:rect l="0" t="0" r="0" b="0"/>
          <a:pathLst>
            <a:path>
              <a:moveTo>
                <a:pt x="2716345" y="232413"/>
              </a:moveTo>
              <a:arcTo wR="1825090" hR="1825090" stAng="17953870" swAng="121084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296912-CF15-4F69-BFD0-79F024D531BE}">
      <dsp:nvSpPr>
        <dsp:cNvPr id="0" name=""/>
        <dsp:cNvSpPr/>
      </dsp:nvSpPr>
      <dsp:spPr>
        <a:xfrm>
          <a:off x="4176802" y="1263129"/>
          <a:ext cx="1406283" cy="914084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Personas adultas mayores</a:t>
          </a:r>
          <a:endParaRPr lang="es-MX" sz="1600" kern="1200" dirty="0"/>
        </a:p>
      </dsp:txBody>
      <dsp:txXfrm>
        <a:off x="4221424" y="1307751"/>
        <a:ext cx="1317039" cy="824840"/>
      </dsp:txXfrm>
    </dsp:sp>
    <dsp:sp modelId="{DF9131AD-4A43-4144-9DCF-ADC4E6D29F2F}">
      <dsp:nvSpPr>
        <dsp:cNvPr id="0" name=""/>
        <dsp:cNvSpPr/>
      </dsp:nvSpPr>
      <dsp:spPr>
        <a:xfrm>
          <a:off x="1319089" y="459065"/>
          <a:ext cx="3650181" cy="3650181"/>
        </a:xfrm>
        <a:custGeom>
          <a:avLst/>
          <a:gdLst/>
          <a:ahLst/>
          <a:cxnLst/>
          <a:rect l="0" t="0" r="0" b="0"/>
          <a:pathLst>
            <a:path>
              <a:moveTo>
                <a:pt x="3645795" y="1951550"/>
              </a:moveTo>
              <a:arcTo wR="1825090" hR="1825090" stAng="21838390" swAng="13591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2DEB7-7D03-4216-8E1D-5AE16C2EBA86}">
      <dsp:nvSpPr>
        <dsp:cNvPr id="0" name=""/>
        <dsp:cNvSpPr/>
      </dsp:nvSpPr>
      <dsp:spPr>
        <a:xfrm>
          <a:off x="3513799" y="3303643"/>
          <a:ext cx="1406283" cy="914084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Cuidadores y familiares</a:t>
          </a:r>
          <a:endParaRPr lang="es-MX" sz="1600" kern="1200" dirty="0"/>
        </a:p>
      </dsp:txBody>
      <dsp:txXfrm>
        <a:off x="3558421" y="3348265"/>
        <a:ext cx="1317039" cy="824840"/>
      </dsp:txXfrm>
    </dsp:sp>
    <dsp:sp modelId="{A80CEEE5-6045-48F3-B249-C3CA25F01CE8}">
      <dsp:nvSpPr>
        <dsp:cNvPr id="0" name=""/>
        <dsp:cNvSpPr/>
      </dsp:nvSpPr>
      <dsp:spPr>
        <a:xfrm>
          <a:off x="1319089" y="459065"/>
          <a:ext cx="3650181" cy="3650181"/>
        </a:xfrm>
        <a:custGeom>
          <a:avLst/>
          <a:gdLst/>
          <a:ahLst/>
          <a:cxnLst/>
          <a:rect l="0" t="0" r="0" b="0"/>
          <a:pathLst>
            <a:path>
              <a:moveTo>
                <a:pt x="2048872" y="3636410"/>
              </a:moveTo>
              <a:arcTo wR="1825090" hR="1825090" stAng="4977421" swAng="84515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2DA8B3-FA72-463C-9ED6-0875182BAE39}">
      <dsp:nvSpPr>
        <dsp:cNvPr id="0" name=""/>
        <dsp:cNvSpPr/>
      </dsp:nvSpPr>
      <dsp:spPr>
        <a:xfrm>
          <a:off x="1368276" y="3303643"/>
          <a:ext cx="1406283" cy="91408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Instituciones públicas</a:t>
          </a:r>
          <a:endParaRPr lang="es-MX" sz="1600" kern="1200" dirty="0"/>
        </a:p>
      </dsp:txBody>
      <dsp:txXfrm>
        <a:off x="1412898" y="3348265"/>
        <a:ext cx="1317039" cy="824840"/>
      </dsp:txXfrm>
    </dsp:sp>
    <dsp:sp modelId="{ADD1DB3E-AF4D-4C5A-AFFD-F4A4A1E659E7}">
      <dsp:nvSpPr>
        <dsp:cNvPr id="0" name=""/>
        <dsp:cNvSpPr/>
      </dsp:nvSpPr>
      <dsp:spPr>
        <a:xfrm>
          <a:off x="1319089" y="459065"/>
          <a:ext cx="3650181" cy="3650181"/>
        </a:xfrm>
        <a:custGeom>
          <a:avLst/>
          <a:gdLst/>
          <a:ahLst/>
          <a:cxnLst/>
          <a:rect l="0" t="0" r="0" b="0"/>
          <a:pathLst>
            <a:path>
              <a:moveTo>
                <a:pt x="193554" y="2643042"/>
              </a:moveTo>
              <a:arcTo wR="1825090" hR="1825090" stAng="9202418" swAng="13591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0FBAE-0C0A-46E9-BBDF-832522F24039}">
      <dsp:nvSpPr>
        <dsp:cNvPr id="0" name=""/>
        <dsp:cNvSpPr/>
      </dsp:nvSpPr>
      <dsp:spPr>
        <a:xfrm>
          <a:off x="705273" y="1263129"/>
          <a:ext cx="1406283" cy="914084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Sociedad civil</a:t>
          </a:r>
          <a:endParaRPr lang="es-MX" sz="1600" kern="1200" dirty="0"/>
        </a:p>
      </dsp:txBody>
      <dsp:txXfrm>
        <a:off x="749895" y="1307751"/>
        <a:ext cx="1317039" cy="824840"/>
      </dsp:txXfrm>
    </dsp:sp>
    <dsp:sp modelId="{2F64AE1F-D02B-418B-AB7D-B994C76665D4}">
      <dsp:nvSpPr>
        <dsp:cNvPr id="0" name=""/>
        <dsp:cNvSpPr/>
      </dsp:nvSpPr>
      <dsp:spPr>
        <a:xfrm>
          <a:off x="1319089" y="459065"/>
          <a:ext cx="3650181" cy="3650181"/>
        </a:xfrm>
        <a:custGeom>
          <a:avLst/>
          <a:gdLst/>
          <a:ahLst/>
          <a:cxnLst/>
          <a:rect l="0" t="0" r="0" b="0"/>
          <a:pathLst>
            <a:path>
              <a:moveTo>
                <a:pt x="439103" y="637658"/>
              </a:moveTo>
              <a:arcTo wR="1825090" hR="1825090" stAng="13235282" swAng="121084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4BA643-EF17-4A98-923D-4E46278559C4}">
      <dsp:nvSpPr>
        <dsp:cNvPr id="0" name=""/>
        <dsp:cNvSpPr/>
      </dsp:nvSpPr>
      <dsp:spPr>
        <a:xfrm>
          <a:off x="-3562453" y="-547534"/>
          <a:ext cx="4247014" cy="4247014"/>
        </a:xfrm>
        <a:prstGeom prst="blockArc">
          <a:avLst>
            <a:gd name="adj1" fmla="val 18900000"/>
            <a:gd name="adj2" fmla="val 2700000"/>
            <a:gd name="adj3" fmla="val 509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3D7842-62DE-4B7F-B43E-10A9DCE86A8F}">
      <dsp:nvSpPr>
        <dsp:cNvPr id="0" name=""/>
        <dsp:cNvSpPr/>
      </dsp:nvSpPr>
      <dsp:spPr>
        <a:xfrm>
          <a:off x="440205" y="315194"/>
          <a:ext cx="3983509" cy="6303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3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Nuevos esquemas terapéuticos</a:t>
          </a:r>
          <a:endParaRPr lang="es-MX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205" y="315194"/>
        <a:ext cx="3983509" cy="630389"/>
      </dsp:txXfrm>
    </dsp:sp>
    <dsp:sp modelId="{936C7C9F-4FBC-4F2F-98FC-C21F7CE7866D}">
      <dsp:nvSpPr>
        <dsp:cNvPr id="0" name=""/>
        <dsp:cNvSpPr/>
      </dsp:nvSpPr>
      <dsp:spPr>
        <a:xfrm>
          <a:off x="46212" y="236395"/>
          <a:ext cx="787986" cy="78798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CABE5C-03B9-41D8-B78B-6AC260451DE8}">
      <dsp:nvSpPr>
        <dsp:cNvPr id="0" name=""/>
        <dsp:cNvSpPr/>
      </dsp:nvSpPr>
      <dsp:spPr>
        <a:xfrm>
          <a:off x="669351" y="1260778"/>
          <a:ext cx="3754362" cy="6303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371" tIns="50800" rIns="50800" bIns="508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Campañas de comunicación de riesgos</a:t>
          </a:r>
          <a:endParaRPr lang="es-MX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9351" y="1260778"/>
        <a:ext cx="3754362" cy="630389"/>
      </dsp:txXfrm>
    </dsp:sp>
    <dsp:sp modelId="{B0617B4F-CBB2-4A19-A7E7-00349A4879CB}">
      <dsp:nvSpPr>
        <dsp:cNvPr id="0" name=""/>
        <dsp:cNvSpPr/>
      </dsp:nvSpPr>
      <dsp:spPr>
        <a:xfrm>
          <a:off x="275358" y="1181979"/>
          <a:ext cx="787986" cy="78798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86D4F1-0414-4AA8-AFE2-0D5CE97DE221}">
      <dsp:nvSpPr>
        <dsp:cNvPr id="0" name=""/>
        <dsp:cNvSpPr/>
      </dsp:nvSpPr>
      <dsp:spPr>
        <a:xfrm>
          <a:off x="440205" y="2206361"/>
          <a:ext cx="3983509" cy="6303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3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Abandono de hábitos nocivos</a:t>
          </a:r>
          <a:endParaRPr lang="es-MX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205" y="2206361"/>
        <a:ext cx="3983509" cy="630389"/>
      </dsp:txXfrm>
    </dsp:sp>
    <dsp:sp modelId="{D618FD94-B022-44B9-9B27-5FADA2A7EE2F}">
      <dsp:nvSpPr>
        <dsp:cNvPr id="0" name=""/>
        <dsp:cNvSpPr/>
      </dsp:nvSpPr>
      <dsp:spPr>
        <a:xfrm>
          <a:off x="46212" y="2127562"/>
          <a:ext cx="787986" cy="78798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AC4E129C-61D0-439F-B09A-47E9210F8A52}" type="datetimeFigureOut">
              <a:rPr lang="es-MX" smtClean="0"/>
              <a:pPr/>
              <a:t>13/06/2014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986ACFBB-5D7C-4097-BAD9-4B614265B86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013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ACFBB-5D7C-4097-BAD9-4B614265B86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9981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758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21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531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3" descr="portada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829" cy="691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3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" descr="interior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1 Imagen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920" y="6128621"/>
            <a:ext cx="1258406" cy="32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0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3000" b="1" kern="1200">
          <a:solidFill>
            <a:schemeClr val="accent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" descr="contra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6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3943081"/>
            <a:ext cx="9144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MX" sz="3200" b="1" dirty="0" smtClean="0">
                <a:solidFill>
                  <a:schemeClr val="bg1"/>
                </a:solidFill>
                <a:cs typeface="Times New Roman" pitchFamily="18" charset="0"/>
              </a:rPr>
              <a:t>PANORAMA DEL ENVEJECIMIENTO POBLACIONAL </a:t>
            </a:r>
          </a:p>
          <a:p>
            <a:pPr algn="ctr">
              <a:lnSpc>
                <a:spcPct val="90000"/>
              </a:lnSpc>
            </a:pPr>
            <a:r>
              <a:rPr lang="es-MX" sz="3200" b="1" dirty="0" smtClean="0">
                <a:solidFill>
                  <a:schemeClr val="bg1"/>
                </a:solidFill>
                <a:cs typeface="Times New Roman" pitchFamily="18" charset="0"/>
              </a:rPr>
              <a:t>EN MÉXICO</a:t>
            </a:r>
            <a:endParaRPr lang="es-MX" sz="32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" name="3 CuadroTexto"/>
          <p:cNvSpPr txBox="1">
            <a:spLocks noChangeArrowheads="1"/>
          </p:cNvSpPr>
          <p:nvPr/>
        </p:nvSpPr>
        <p:spPr bwMode="auto">
          <a:xfrm>
            <a:off x="0" y="6532650"/>
            <a:ext cx="914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sz="1600" b="1" dirty="0" smtClean="0">
                <a:solidFill>
                  <a:schemeClr val="bg1"/>
                </a:solidFill>
                <a:cs typeface="Times New Roman" pitchFamily="18" charset="0"/>
              </a:rPr>
              <a:t>Junio-2014</a:t>
            </a:r>
            <a:endParaRPr lang="en-US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5 CuadroTexto"/>
          <p:cNvSpPr txBox="1">
            <a:spLocks noChangeArrowheads="1"/>
          </p:cNvSpPr>
          <p:nvPr/>
        </p:nvSpPr>
        <p:spPr bwMode="auto">
          <a:xfrm>
            <a:off x="0" y="5042182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2000" b="1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Dr. Javier A. Calleja Olvera</a:t>
            </a:r>
            <a:endParaRPr lang="en-US" sz="2000" b="1" dirty="0">
              <a:solidFill>
                <a:schemeClr val="bg1"/>
              </a:solidFill>
              <a:latin typeface="Soberana Sans Light" pitchFamily="50" charset="0"/>
              <a:cs typeface="Times New Roman" pitchFamily="18" charset="0"/>
            </a:endParaRPr>
          </a:p>
          <a:p>
            <a:pPr algn="ctr" eaLnBrk="1" hangingPunct="1"/>
            <a:r>
              <a:rPr lang="en-US" sz="2000" b="1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Programa</a:t>
            </a:r>
            <a:r>
              <a:rPr lang="en-US" sz="2000" b="1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Nacional</a:t>
            </a:r>
            <a:r>
              <a:rPr lang="en-US" sz="2000" b="1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de </a:t>
            </a:r>
            <a:r>
              <a:rPr lang="en-US" sz="2000" b="1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Atención</a:t>
            </a:r>
            <a:r>
              <a:rPr lang="en-US" sz="2000" b="1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al </a:t>
            </a:r>
            <a:r>
              <a:rPr lang="en-US" sz="2000" b="1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Envejecimiento</a:t>
            </a:r>
            <a:endParaRPr lang="en-US" sz="2000" dirty="0">
              <a:solidFill>
                <a:schemeClr val="bg1"/>
              </a:solidFill>
              <a:latin typeface="Soberana Sans Light" pitchFamily="50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7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1891748"/>
              </p:ext>
            </p:extLst>
          </p:nvPr>
        </p:nvGraphicFramePr>
        <p:xfrm>
          <a:off x="827584" y="1628800"/>
          <a:ext cx="7128791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Crecimiento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la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población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60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años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más</a:t>
            </a:r>
            <a:endParaRPr lang="en-GB" sz="36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24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07975" y="1197907"/>
            <a:ext cx="275185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Como la proporción de la población en edad de trabajar está creciendo más rápidamente en relación a la población dependiente en edad escolar o en edad de retiro, se da la oportunidad de tener una mayor proporción de población en edad de ahorrar, invertir, trabajar y producir, con un menor número de personas que requieren de inversiones en educación y salud. </a:t>
            </a:r>
            <a:endParaRPr lang="es-MX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214090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El “Bono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demográfico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://2.bp.blogspot.com/-38PtZ0CE2fw/ToX9avBKkCI/AAAAAAAADGc/UPPYS4S8buk/s1600/ESTRATEGIAS+DE+INVERSI%25C3%2593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20389"/>
            <a:ext cx="5556540" cy="392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940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n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844824"/>
            <a:ext cx="4725888" cy="417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Perfil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demográfico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epidemiológico</a:t>
            </a:r>
            <a:endParaRPr lang="en-GB" sz="36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36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581302147"/>
              </p:ext>
            </p:extLst>
          </p:nvPr>
        </p:nvGraphicFramePr>
        <p:xfrm>
          <a:off x="143129" y="1813272"/>
          <a:ext cx="87849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Epidemiología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polarizada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625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Las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enfermedades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y el factor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edad</a:t>
            </a:r>
            <a:endParaRPr lang="en-GB" sz="3200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Ima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927" y="836712"/>
            <a:ext cx="684053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portadastimeline.com/wp-content/uploads/2013/03/263-portadas-para-facebo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74330"/>
            <a:ext cx="748823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1588" y="5661248"/>
            <a:ext cx="77387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Rectángulo"/>
          <p:cNvSpPr/>
          <p:nvPr/>
        </p:nvSpPr>
        <p:spPr>
          <a:xfrm rot="5400000">
            <a:off x="6353901" y="4274797"/>
            <a:ext cx="2520280" cy="25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694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760384"/>
              </p:ext>
            </p:extLst>
          </p:nvPr>
        </p:nvGraphicFramePr>
        <p:xfrm>
          <a:off x="2574925" y="1203325"/>
          <a:ext cx="4386262" cy="4968874"/>
        </p:xfrm>
        <a:graphic>
          <a:graphicData uri="http://schemas.openxmlformats.org/drawingml/2006/table">
            <a:tbl>
              <a:tblPr/>
              <a:tblGrid>
                <a:gridCol w="587231"/>
                <a:gridCol w="2289006"/>
                <a:gridCol w="802950"/>
                <a:gridCol w="707075"/>
              </a:tblGrid>
              <a:tr h="64955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 dirty="0">
                          <a:solidFill>
                            <a:srgbClr val="000000"/>
                          </a:solidFill>
                          <a:latin typeface="Soberana Sans"/>
                        </a:rPr>
                        <a:t>N°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Casuas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Tasa*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</a:tr>
              <a:tr h="39008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Infecciones respiratorias agudas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2,025,046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18,590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3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Infecciones de vías urinarias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650,727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5.97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3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Infecciones intestinales por otros organismos y las mal definidas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518,392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4,759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62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latin typeface="Soberana Sans"/>
                        </a:rPr>
                        <a:t>Úlceras, gastritis y duodenitis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282,245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2,591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3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Hipertensión arterial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205,723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1,889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66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Diabetes mellitus, tipo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140,355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1,288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3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Gingivitis y enfermedades periodontales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87,421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7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Conjuntivitis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45,488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7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Otitis media aguda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43,002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395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7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Neumonías y bronconeumonías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40,940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376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8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Total 10 principales causas (92.9%)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4,039,339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37,081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</a:tr>
              <a:tr h="20213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OTRAS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220,103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latin typeface="Soberana Sans"/>
                        </a:rPr>
                        <a:t>2,854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6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latin typeface="Soberana Sans"/>
                        </a:rPr>
                        <a:t>4,259,442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 dirty="0">
                          <a:solidFill>
                            <a:srgbClr val="000000"/>
                          </a:solidFill>
                          <a:latin typeface="Soberana Sans"/>
                        </a:rPr>
                        <a:t>39,334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663825" y="6230938"/>
            <a:ext cx="3816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sz="800" dirty="0">
                <a:solidFill>
                  <a:srgbClr val="000000"/>
                </a:solidFill>
                <a:latin typeface="Soberana Texto" charset="0"/>
                <a:cs typeface="Times New Roman" pitchFamily="18" charset="0"/>
              </a:rPr>
              <a:t>Fuente: SUIVE/DGE/ Secretaría de Salud/Estados Unidos Mexicanos 2011</a:t>
            </a:r>
            <a:endParaRPr lang="es-MX" altLang="es-MX" sz="900" dirty="0"/>
          </a:p>
          <a:p>
            <a:r>
              <a:rPr lang="es-MX" altLang="es-MX" sz="800" dirty="0">
                <a:solidFill>
                  <a:srgbClr val="000000"/>
                </a:solidFill>
                <a:latin typeface="Soberana Texto" charset="0"/>
                <a:cs typeface="Times New Roman" pitchFamily="18" charset="0"/>
              </a:rPr>
              <a:t>                                  * por 100,000 habitantes.</a:t>
            </a:r>
            <a:endParaRPr lang="es-MX" altLang="es-MX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60 y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más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años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Sector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39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73" y="1580183"/>
            <a:ext cx="4389437" cy="419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189" y="1248396"/>
            <a:ext cx="2898775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314" y="3661396"/>
            <a:ext cx="2898775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7 Rectángulo"/>
          <p:cNvSpPr>
            <a:spLocks noChangeArrowheads="1"/>
          </p:cNvSpPr>
          <p:nvPr/>
        </p:nvSpPr>
        <p:spPr bwMode="auto">
          <a:xfrm>
            <a:off x="1820614" y="1132508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endParaRPr lang="es-MX" altLang="es-MX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8 Rectángulo"/>
          <p:cNvSpPr>
            <a:spLocks noChangeArrowheads="1"/>
          </p:cNvSpPr>
          <p:nvPr/>
        </p:nvSpPr>
        <p:spPr bwMode="auto">
          <a:xfrm>
            <a:off x="5492502" y="930896"/>
            <a:ext cx="7301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sz="1200" b="1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Hombre</a:t>
            </a:r>
            <a:endParaRPr lang="es-MX" altLang="es-MX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9 Rectángulo"/>
          <p:cNvSpPr>
            <a:spLocks noChangeArrowheads="1"/>
          </p:cNvSpPr>
          <p:nvPr/>
        </p:nvSpPr>
        <p:spPr bwMode="auto">
          <a:xfrm>
            <a:off x="5440114" y="3380408"/>
            <a:ext cx="6046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sz="1200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Mujer</a:t>
            </a:r>
            <a:endParaRPr lang="es-MX" altLang="es-MX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-14536" y="5834683"/>
            <a:ext cx="2709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es-MX" altLang="es-MX" sz="800">
                <a:latin typeface="Soberana Texto" charset="0"/>
                <a:ea typeface="Times New Roman" pitchFamily="18" charset="0"/>
                <a:cs typeface="Arial" pitchFamily="34" charset="0"/>
              </a:rPr>
              <a:t>* Tasa por 100,000 habitantes de 60 y más años</a:t>
            </a:r>
            <a:endParaRPr lang="es-MX" altLang="es-MX" sz="900"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es-MX" altLang="es-MX" sz="800">
                <a:solidFill>
                  <a:srgbClr val="000000"/>
                </a:solidFill>
                <a:latin typeface="Soberana Texto" charset="0"/>
                <a:ea typeface="Times New Roman" pitchFamily="18" charset="0"/>
                <a:cs typeface="EurekaSans"/>
              </a:rPr>
              <a:t>Fuente: Dirección General de Información en Salud</a:t>
            </a:r>
            <a:endParaRPr lang="es-MX" altLang="es-MX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60 y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más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años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Sector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13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/>
        </p:nvGraphicFramePr>
        <p:xfrm>
          <a:off x="615142" y="1112520"/>
          <a:ext cx="7959436" cy="529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60 y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más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años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 Sector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período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2000-2012</a:t>
            </a:r>
          </a:p>
        </p:txBody>
      </p:sp>
    </p:spTree>
    <p:extLst>
      <p:ext uri="{BB962C8B-B14F-4D97-AF65-F5344CB8AC3E}">
        <p14:creationId xmlns:p14="http://schemas.microsoft.com/office/powerpoint/2010/main" val="350530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43031"/>
            <a:ext cx="7363304" cy="52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3104900" y="6165304"/>
            <a:ext cx="3627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*Tasa por 100,000 habitantes de 60 y más años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Distribución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geográfica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México</a:t>
            </a:r>
          </a:p>
        </p:txBody>
      </p:sp>
    </p:spTree>
    <p:extLst>
      <p:ext uri="{BB962C8B-B14F-4D97-AF65-F5344CB8AC3E}">
        <p14:creationId xmlns:p14="http://schemas.microsoft.com/office/powerpoint/2010/main" val="130792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57" y="908720"/>
            <a:ext cx="6914081" cy="495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6" name="5 Rectángulo"/>
          <p:cNvSpPr/>
          <p:nvPr/>
        </p:nvSpPr>
        <p:spPr>
          <a:xfrm>
            <a:off x="3104900" y="6165304"/>
            <a:ext cx="3627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*Tasa por 100,000 habitantes de 60 y más años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Distribución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geográfica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México</a:t>
            </a:r>
          </a:p>
        </p:txBody>
      </p:sp>
    </p:spTree>
    <p:extLst>
      <p:ext uri="{BB962C8B-B14F-4D97-AF65-F5344CB8AC3E}">
        <p14:creationId xmlns:p14="http://schemas.microsoft.com/office/powerpoint/2010/main" val="398129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Esperanza de vida en México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17121" y="206860"/>
            <a:ext cx="6615119" cy="64807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es-MX"/>
            </a:defPPr>
            <a:lvl1pPr algn="ctr" fontAlgn="base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defRPr sz="3600" b="1" spc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5pPr>
            <a:lvl6pPr>
              <a:defRPr>
                <a:latin typeface="Calibri" pitchFamily="34" charset="0"/>
                <a:cs typeface="Arial" charset="0"/>
              </a:defRPr>
            </a:lvl6pPr>
            <a:lvl7pPr>
              <a:defRPr>
                <a:latin typeface="Calibri" pitchFamily="34" charset="0"/>
                <a:cs typeface="Arial" charset="0"/>
              </a:defRPr>
            </a:lvl7pPr>
            <a:lvl8pPr>
              <a:defRPr>
                <a:latin typeface="Calibri" pitchFamily="34" charset="0"/>
                <a:cs typeface="Arial" charset="0"/>
              </a:defRPr>
            </a:lvl8pPr>
            <a:lvl9pPr>
              <a:defRPr>
                <a:latin typeface="Calibri" pitchFamily="34" charset="0"/>
                <a:cs typeface="Arial" charset="0"/>
              </a:defRPr>
            </a:lvl9pPr>
          </a:lstStyle>
          <a:p>
            <a:pPr algn="l"/>
            <a:endParaRPr lang="es-MX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2 Rectángulo"/>
          <p:cNvSpPr>
            <a:spLocks noChangeArrowheads="1"/>
          </p:cNvSpPr>
          <p:nvPr/>
        </p:nvSpPr>
        <p:spPr bwMode="auto">
          <a:xfrm>
            <a:off x="4103688" y="2605088"/>
            <a:ext cx="4572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 sz="2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 esperanza de vida, constituye un indicador de los resultados logrados debido al descenso del nivel de mortalidad general a expensas de la infantil, así como a la disminución de la fecundidad, estas reducciones tienen como consecuencia el incremento numérico de la población adulta mayor.</a:t>
            </a:r>
          </a:p>
        </p:txBody>
      </p:sp>
      <p:sp>
        <p:nvSpPr>
          <p:cNvPr id="10" name="6 Rectángulo"/>
          <p:cNvSpPr>
            <a:spLocks noChangeArrowheads="1"/>
          </p:cNvSpPr>
          <p:nvPr/>
        </p:nvSpPr>
        <p:spPr bwMode="auto">
          <a:xfrm>
            <a:off x="468313" y="1085850"/>
            <a:ext cx="8215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 sz="2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 esperanza de vida al nacer se ha modificado sustancialmente en México.</a:t>
            </a:r>
          </a:p>
        </p:txBody>
      </p:sp>
      <p:pic>
        <p:nvPicPr>
          <p:cNvPr id="11" name="Picture 8" descr="http://www.silverts.com/images/caregiver-with-elder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20950"/>
            <a:ext cx="33845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6 Rectángulo"/>
          <p:cNvSpPr>
            <a:spLocks noChangeArrowheads="1"/>
          </p:cNvSpPr>
          <p:nvPr/>
        </p:nvSpPr>
        <p:spPr bwMode="auto">
          <a:xfrm>
            <a:off x="468313" y="1916113"/>
            <a:ext cx="8216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 sz="2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Hace unos años en México la esperanza de vida era de 63 años.</a:t>
            </a:r>
          </a:p>
        </p:txBody>
      </p:sp>
    </p:spTree>
    <p:extLst>
      <p:ext uri="{BB962C8B-B14F-4D97-AF65-F5344CB8AC3E}">
        <p14:creationId xmlns:p14="http://schemas.microsoft.com/office/powerpoint/2010/main" val="162956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7020272" cy="503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104900" y="6165304"/>
            <a:ext cx="3627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*Tasa por 100,000 habitantes de 60 y más años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Distribución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geográfica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México</a:t>
            </a:r>
          </a:p>
        </p:txBody>
      </p:sp>
    </p:spTree>
    <p:extLst>
      <p:ext uri="{BB962C8B-B14F-4D97-AF65-F5344CB8AC3E}">
        <p14:creationId xmlns:p14="http://schemas.microsoft.com/office/powerpoint/2010/main" val="14216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9899"/>
            <a:ext cx="6738887" cy="482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104900" y="6165304"/>
            <a:ext cx="3627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*Tasa por 100,000 habitantes de 60 y más años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Distribución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geográfica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México</a:t>
            </a:r>
          </a:p>
        </p:txBody>
      </p:sp>
    </p:spTree>
    <p:extLst>
      <p:ext uri="{BB962C8B-B14F-4D97-AF65-F5344CB8AC3E}">
        <p14:creationId xmlns:p14="http://schemas.microsoft.com/office/powerpoint/2010/main" val="172615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038" y="980728"/>
            <a:ext cx="653226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104900" y="6165304"/>
            <a:ext cx="3627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*Tasa por 100,000 habitantes de 60 y más años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-2738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Distribución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geográfica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principales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causas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mortalidad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México</a:t>
            </a:r>
          </a:p>
        </p:txBody>
      </p:sp>
    </p:spTree>
    <p:extLst>
      <p:ext uri="{BB962C8B-B14F-4D97-AF65-F5344CB8AC3E}">
        <p14:creationId xmlns:p14="http://schemas.microsoft.com/office/powerpoint/2010/main" val="74802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96754"/>
              </p:ext>
            </p:extLst>
          </p:nvPr>
        </p:nvGraphicFramePr>
        <p:xfrm>
          <a:off x="1043607" y="1196752"/>
          <a:ext cx="7344816" cy="2392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48272"/>
                <a:gridCol w="2448272"/>
                <a:gridCol w="2448272"/>
              </a:tblGrid>
              <a:tr h="757279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Tipo</a:t>
                      </a:r>
                      <a:r>
                        <a:rPr lang="es-MX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discapacidad</a:t>
                      </a:r>
                      <a:endParaRPr lang="es-MX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Hombres </a:t>
                      </a:r>
                      <a:endParaRPr lang="es-MX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Mujeres</a:t>
                      </a:r>
                      <a:endParaRPr lang="es-MX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5727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Musculo-esquelética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5.6%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6.2%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874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Visual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3.2%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3.35%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874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Auditiva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2.7%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1.9%</a:t>
                      </a:r>
                      <a:endParaRPr lang="es-MX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http://www.muycapaces.com/wp-content/uploads/2013/07/leydedisc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12" y="3933056"/>
            <a:ext cx="7143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588" y="142082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Discapacidad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personas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adultas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mayores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México</a:t>
            </a:r>
          </a:p>
        </p:txBody>
      </p:sp>
    </p:spTree>
    <p:extLst>
      <p:ext uri="{BB962C8B-B14F-4D97-AF65-F5344CB8AC3E}">
        <p14:creationId xmlns:p14="http://schemas.microsoft.com/office/powerpoint/2010/main" val="93932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564004" y="256490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Acción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Atención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8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18406"/>
            <a:ext cx="364807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214090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Acción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4" descr="http://www.abc.es/Media/201403/06/edad--644x36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112" y="2060848"/>
            <a:ext cx="4732384" cy="2660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82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755576" y="112474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priorizan las acciones de prevención y promoción de la salud e integración de prácticas exitosas e innovadoras, sustentadas en la mejor evidencia científica, con el propósito de atenuar la carga de enfermedad en la persona adulta mayor.</a:t>
            </a: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88" y="214090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Acción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 descr="http://www.mundiario.com/media/mundiario/images/2014/03/27/20140327124327125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652" y="2887166"/>
            <a:ext cx="3890797" cy="2918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790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588" y="214090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Acción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2 Diagrama"/>
          <p:cNvGraphicFramePr/>
          <p:nvPr/>
        </p:nvGraphicFramePr>
        <p:xfrm>
          <a:off x="900113" y="1071546"/>
          <a:ext cx="7345362" cy="4967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003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Atención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</a:t>
            </a:r>
            <a:endParaRPr lang="en-GB" sz="36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1166303413"/>
              </p:ext>
            </p:extLst>
          </p:nvPr>
        </p:nvGraphicFramePr>
        <p:xfrm>
          <a:off x="-540568" y="1309216"/>
          <a:ext cx="6288360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4 Rectángulo"/>
          <p:cNvSpPr>
            <a:spLocks noChangeArrowheads="1"/>
          </p:cNvSpPr>
          <p:nvPr/>
        </p:nvSpPr>
        <p:spPr bwMode="auto">
          <a:xfrm>
            <a:off x="4464050" y="4653136"/>
            <a:ext cx="4572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“El proceso por el que se optimizan las oportunidades de bienestar físico, social y mental durante toda la vida, con el objetivo de ampliar la esperanza de vida saludable, la productividad y la calidad de vida en la vejez”, de acuerdo con la OMS. </a:t>
            </a:r>
          </a:p>
        </p:txBody>
      </p:sp>
      <p:sp>
        <p:nvSpPr>
          <p:cNvPr id="7" name="5 CuadroTexto"/>
          <p:cNvSpPr txBox="1">
            <a:spLocks noChangeArrowheads="1"/>
          </p:cNvSpPr>
          <p:nvPr/>
        </p:nvSpPr>
        <p:spPr bwMode="auto">
          <a:xfrm>
            <a:off x="4500563" y="1557338"/>
            <a:ext cx="4464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Envejecimiento, activo, saludable y funcional</a:t>
            </a:r>
          </a:p>
        </p:txBody>
      </p:sp>
      <p:sp>
        <p:nvSpPr>
          <p:cNvPr id="8" name="7 Flecha arriba"/>
          <p:cNvSpPr/>
          <p:nvPr/>
        </p:nvSpPr>
        <p:spPr>
          <a:xfrm rot="10800000">
            <a:off x="6084888" y="1916833"/>
            <a:ext cx="1366837" cy="2735263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Javier Calleja\Downloads\DSC_00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91440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285750"/>
            <a:ext cx="6435725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Semana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Gente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Grande</a:t>
            </a:r>
          </a:p>
        </p:txBody>
      </p:sp>
    </p:spTree>
    <p:extLst>
      <p:ext uri="{BB962C8B-B14F-4D97-AF65-F5344CB8AC3E}">
        <p14:creationId xmlns:p14="http://schemas.microsoft.com/office/powerpoint/2010/main" val="422200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4 Rectángulo"/>
          <p:cNvSpPr>
            <a:spLocks noChangeArrowheads="1"/>
          </p:cNvSpPr>
          <p:nvPr/>
        </p:nvSpPr>
        <p:spPr bwMode="auto">
          <a:xfrm>
            <a:off x="539750" y="1340768"/>
            <a:ext cx="8064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 sz="24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Según la Comisión Global sobre los Determinantes Sociales de la Salud, perteneciente a la Organización Mundial de la Salud (OMS), en los primeros, se tiene una media de esperanza de vida al nacer de 76 años para las mujeres y  de 70 años para los hombres, con un promedio  entre ambos géneros de 73 años, entre el quinquenio 2000-2005, y podría aumentar a 81 años a mediados de este siglo. En cambio, para los países en vías de desarrollo se estima que aumentará de 63.4 a 73.1 durante el mismo periodo.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Esperanza de vida en México</a:t>
            </a:r>
          </a:p>
        </p:txBody>
      </p:sp>
    </p:spTree>
    <p:extLst>
      <p:ext uri="{BB962C8B-B14F-4D97-AF65-F5344CB8AC3E}">
        <p14:creationId xmlns:p14="http://schemas.microsoft.com/office/powerpoint/2010/main" val="248729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Javier Calleja\Downloads\DSC_01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84313"/>
            <a:ext cx="9142412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285750"/>
            <a:ext cx="6435725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Semana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Gente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Grande</a:t>
            </a:r>
          </a:p>
        </p:txBody>
      </p:sp>
    </p:spTree>
    <p:extLst>
      <p:ext uri="{BB962C8B-B14F-4D97-AF65-F5344CB8AC3E}">
        <p14:creationId xmlns:p14="http://schemas.microsoft.com/office/powerpoint/2010/main" val="120207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Javier Calleja\Downloads\DSC_0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484313"/>
            <a:ext cx="9129712" cy="497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285750"/>
            <a:ext cx="6435725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Semana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Gente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Grande</a:t>
            </a:r>
          </a:p>
        </p:txBody>
      </p:sp>
    </p:spTree>
    <p:extLst>
      <p:ext uri="{BB962C8B-B14F-4D97-AF65-F5344CB8AC3E}">
        <p14:creationId xmlns:p14="http://schemas.microsoft.com/office/powerpoint/2010/main" val="276213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2128788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“Envejecimiento Activo y Saludable” se entiende como “El proceso por el que se optimizan las oportunidades de bienestar físico, social y mental durante toda la vida, con el objetivo de ampliar la esperanza de vida saludable, la productividad y la calidad de vida en la vejez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s-MX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285750"/>
            <a:ext cx="6435725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activo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saludable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884256625"/>
              </p:ext>
            </p:extLst>
          </p:nvPr>
        </p:nvGraphicFramePr>
        <p:xfrm>
          <a:off x="4657531" y="1748745"/>
          <a:ext cx="4464496" cy="3151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5220072" y="1340768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Acciones específicas</a:t>
            </a:r>
            <a:endParaRPr lang="es-MX" sz="24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99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60440" y="764704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alta 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recursos necesarios para brindar una atención integral que incluya personal de salud debidamente 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capacitado</a:t>
            </a: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20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Desabasto 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medicamentos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20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eficiencia 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el sistema de referencia y </a:t>
            </a:r>
            <a:r>
              <a:rPr lang="es-MX" sz="2000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contrareferencia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los diferentes niveles de 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atención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20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alta 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infraestructura física especializada como un módulo de atención gerontológica en centros de primer nivel de atención e inexistencia de Centros de Día </a:t>
            </a:r>
            <a:r>
              <a:rPr lang="es-MX" sz="2000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geronto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-geriátricos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complementados 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ambos con servicios de atención domiciliaria.</a:t>
            </a:r>
            <a:r>
              <a:rPr lang="es-MX" sz="2000" baseline="30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44624"/>
            <a:ext cx="7378724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Limitación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para el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desarrollo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los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atención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://guerrero.quadratin.com.mx/www/wp-content/uploads/2014/02/desabasto-de-medicamento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933056"/>
            <a:ext cx="3621782" cy="23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 descr="http://www.hospitalvaldivia.org/sitio/images/3-servicios/6-referencia_contrareferencia/referencia-contrareferencia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1340768"/>
            <a:ext cx="3621782" cy="223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11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Limitaciones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Atención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del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23850" y="1268413"/>
            <a:ext cx="8424863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Entre las limitaciones para el desarrollo de los programas de prevención y control para el manejo adecuado de los padecimientos de mayor prevalencia en las personas adultas mayores están: </a:t>
            </a:r>
          </a:p>
          <a:p>
            <a:pPr algn="just"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Recursos económicos mínimos.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 falta de insumos necesarios para brindarles una atención integral.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La personal de salud </a:t>
            </a:r>
            <a:r>
              <a:rPr lang="es-MX" sz="20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indebidamente </a:t>
            </a: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capacitado. 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Abasto de medicamentos deficiente.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Sistema de referencia y contra referencia con fallas en la coordinación. 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Infraestructura física especializada inexistente o adaptada.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Servicios de atención domiciliaria.</a:t>
            </a:r>
          </a:p>
        </p:txBody>
      </p:sp>
    </p:spTree>
    <p:extLst>
      <p:ext uri="{BB962C8B-B14F-4D97-AF65-F5344CB8AC3E}">
        <p14:creationId xmlns:p14="http://schemas.microsoft.com/office/powerpoint/2010/main" val="62610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145865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Consolidación  del Comité Nacional de Atención al Envejecimiento (CONAEN), así como de los Comités Estatales de Atención al Envejecimiento de las Entidades Federativas (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COESAEN). 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2012, se tiene un total de 30 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COESAEN. </a:t>
            </a:r>
            <a:endParaRPr lang="es-MX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44624"/>
            <a:ext cx="7378724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Avances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Accion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2006-2012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232248" y="497600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consolida la  Política Pública Nacional de Vacunación para la persona  adulta Mayor” con el esquema básico consistente en: vacuna </a:t>
            </a:r>
            <a:r>
              <a:rPr lang="es-MX" dirty="0" err="1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antiinfluenza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MX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antineumococo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toxoide tetánico-diftérico.</a:t>
            </a:r>
          </a:p>
        </p:txBody>
      </p:sp>
      <p:sp>
        <p:nvSpPr>
          <p:cNvPr id="5" name="AutoShape 2" descr="http://www.valle36.es/wp-content/uploads/2011/10/Vacun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3118622"/>
            <a:ext cx="2232248" cy="340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64704"/>
            <a:ext cx="3575210" cy="4002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3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588" y="44624"/>
            <a:ext cx="7378724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Avances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Accion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2006-2012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67544" y="11967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realizaron actividades en pro de un envejecimiento activo y saludable, de manera coordinada con el Sector Salud en todo el país. 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Destacan las Semanas de Salud para Gente Grande (SSGG), las cuales se integraron a la Agenda 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 Secretario de Salud.</a:t>
            </a:r>
            <a:endParaRPr lang="es-MX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248472" y="389588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Capacitación de manera coordinada entre la OPS/OMS y la SS, para cuidadores primarios para las personas  adultas mayores, los cuales forman parte prioritaria en la atención integral de la persona adulta mayor.</a:t>
            </a:r>
          </a:p>
        </p:txBody>
      </p:sp>
      <p:sp>
        <p:nvSpPr>
          <p:cNvPr id="5" name="AutoShape 2" descr="http://www.vozdemichoacan.com.mx/wp-content/uploads/2013/10/adultomayo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6" name="AutoShape 5" descr="http://1.bp.blogspot.com/-cEoAX4_2Z_s/UkkH0K_YsdI/AAAAAAAAoyQ/lqz1_B2P9nk/s1600/semana+salud+gente+grande+(1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568" y="916484"/>
            <a:ext cx="3923928" cy="261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8" descr="http://www.agenciadomestica.mx/uploads/7/0/4/4/7044120/475117_ori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296103"/>
            <a:ext cx="4021629" cy="267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98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528" y="1196752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Elaboración, reproducción y distribución de las Guías de 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práctica clínica para 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médico de primer nivel de atención así como las novelas gráficas para la población en general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44624"/>
            <a:ext cx="7378724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Avances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Accion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2006-2012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3" y="2636912"/>
            <a:ext cx="5616649" cy="383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50" y="1772816"/>
            <a:ext cx="5442777" cy="3246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6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196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Reducción de  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0.5% 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la 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mortalidad por neumonías en la población adultas mayores, con respecto a la tendencia observada entre 1995-2006.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979712" y="27089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Cobertura anual del 85% vacunación </a:t>
            </a:r>
            <a:r>
              <a:rPr lang="es-MX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antiinfluenza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 la población ≥ 60 años</a:t>
            </a:r>
            <a:r>
              <a:rPr lang="es-MX" dirty="0"/>
              <a:t>.</a:t>
            </a:r>
          </a:p>
        </p:txBody>
      </p:sp>
      <p:sp>
        <p:nvSpPr>
          <p:cNvPr id="4" name="3 Rectángulo"/>
          <p:cNvSpPr/>
          <p:nvPr/>
        </p:nvSpPr>
        <p:spPr>
          <a:xfrm>
            <a:off x="755576" y="41508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Cobertura anual de detección de depresión en 20% de la población ≥ 60 años.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44624"/>
            <a:ext cx="7378724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Avances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Accion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2006-2012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736304" y="5301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Cobertura anual de detección de alteraciones de memoria en 20% de la población ≥ 60 años. </a:t>
            </a:r>
          </a:p>
        </p:txBody>
      </p:sp>
      <p:sp>
        <p:nvSpPr>
          <p:cNvPr id="7" name="AutoShape 2" descr="https://bambooseniors.files.wordpress.com/2010/09/senior-daught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59377"/>
            <a:ext cx="2763746" cy="1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510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105273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Obtención de información a través de la Encuesta Salud, Bienestar y Envejecimiento  en </a:t>
            </a:r>
            <a:r>
              <a:rPr lang="es-MX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diversas </a:t>
            </a:r>
            <a:r>
              <a:rPr lang="es-MX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entidades federativas participantes.</a:t>
            </a:r>
          </a:p>
        </p:txBody>
      </p:sp>
      <p:sp>
        <p:nvSpPr>
          <p:cNvPr id="3" name="AutoShape 2" descr="http://www.mexicofirstclass.com/map-images/mapa-mexico-estados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74" y="2171778"/>
            <a:ext cx="6172806" cy="4242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44624"/>
            <a:ext cx="7378724" cy="982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Avances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Accion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Específico</a:t>
            </a:r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2006-2012</a:t>
            </a:r>
            <a:endParaRPr lang="en-GB" sz="28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48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6437313" cy="1125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542270"/>
              </p:ext>
            </p:extLst>
          </p:nvPr>
        </p:nvGraphicFramePr>
        <p:xfrm>
          <a:off x="179388" y="1268413"/>
          <a:ext cx="6227760" cy="3240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580"/>
                <a:gridCol w="880443"/>
                <a:gridCol w="879755"/>
                <a:gridCol w="879755"/>
                <a:gridCol w="880443"/>
                <a:gridCol w="880443"/>
                <a:gridCol w="801341"/>
              </a:tblGrid>
              <a:tr h="2368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Ambos Géneros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Hombres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Mujeres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99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 la OMS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1990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2011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1990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2011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1990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2011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  <a:tr h="1937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 África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50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56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48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55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51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  <a:tr h="399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 las Américas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71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76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73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75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79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  <a:tr h="399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 Asia Sudoriental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59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67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65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69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  <a:tr h="399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 Europa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72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76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72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76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79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  <a:tr h="6054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del Mediterráneo Oriental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61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59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67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63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70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  <a:tr h="6054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Región del Pacífico Occidental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70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76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68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74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solidFill>
                            <a:schemeClr val="bg1"/>
                          </a:solidFill>
                          <a:effectLst/>
                        </a:rPr>
                        <a:t>72</a:t>
                      </a:r>
                      <a:endParaRPr lang="es-MX" sz="11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900" dirty="0">
                          <a:solidFill>
                            <a:schemeClr val="bg1"/>
                          </a:solidFill>
                          <a:effectLst/>
                        </a:rPr>
                        <a:t>78</a:t>
                      </a:r>
                      <a:endParaRPr lang="es-MX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solidFill>
                      <a:srgbClr val="00800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Esperanza de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vida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por</a:t>
            </a: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regiones</a:t>
            </a:r>
            <a:endParaRPr lang="en-GB" sz="36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685192749"/>
              </p:ext>
            </p:extLst>
          </p:nvPr>
        </p:nvGraphicFramePr>
        <p:xfrm>
          <a:off x="395536" y="3140968"/>
          <a:ext cx="842493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Hexágono"/>
          <p:cNvSpPr/>
          <p:nvPr/>
        </p:nvSpPr>
        <p:spPr>
          <a:xfrm>
            <a:off x="6875463" y="3500438"/>
            <a:ext cx="649287" cy="792162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8" name="7 Hexágono"/>
          <p:cNvSpPr/>
          <p:nvPr/>
        </p:nvSpPr>
        <p:spPr>
          <a:xfrm>
            <a:off x="6372225" y="4508500"/>
            <a:ext cx="647700" cy="792163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290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564004" y="2564904"/>
            <a:ext cx="7450732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Gracias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por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atención</a:t>
            </a:r>
            <a:endParaRPr lang="en-GB" sz="32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28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Envejecimiento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GB" sz="32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América</a:t>
            </a:r>
            <a:r>
              <a:rPr lang="en-GB" sz="32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Latina</a:t>
            </a:r>
          </a:p>
        </p:txBody>
      </p:sp>
      <p:sp>
        <p:nvSpPr>
          <p:cNvPr id="5" name="2 Rectángulo"/>
          <p:cNvSpPr>
            <a:spLocks noChangeArrowheads="1"/>
          </p:cNvSpPr>
          <p:nvPr/>
        </p:nvSpPr>
        <p:spPr bwMode="auto">
          <a:xfrm>
            <a:off x="323850" y="1484313"/>
            <a:ext cx="45720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Según la Comisión Económica para América Latina y el Caribe (CEPAL) en el documento titulado “El envejecimiento y las personas de edad”, en América Latina y el Caribe, el porcentaje de personas adultas mayores para el 2025 será de aproximadamente el 15.1%, llegando a 25.5% para el año 2050 de tal manera que una de cada cuatro personas tendrá 60 años o más”. </a:t>
            </a:r>
          </a:p>
        </p:txBody>
      </p:sp>
      <p:pic>
        <p:nvPicPr>
          <p:cNvPr id="6" name="Picture 8" descr="Latin America (orthographic projection)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196752"/>
            <a:ext cx="3317875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4 Rectángulo"/>
          <p:cNvSpPr>
            <a:spLocks noChangeArrowheads="1"/>
          </p:cNvSpPr>
          <p:nvPr/>
        </p:nvSpPr>
        <p:spPr bwMode="auto">
          <a:xfrm>
            <a:off x="323850" y="4725144"/>
            <a:ext cx="81899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MX" altLang="es-MX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Por otro lado, el envejecimiento poblacional no sólo se incrementará en los próximos años sino que además su velocidad se incrementará importantemente, con tasas de crecimiento superiores al 3% en el período comprendido entre el año 2000 y el 2025. Destacan con tasas de crecimiento poblacional superiores al 4% países como la Guayana Francesa, Costa Rica, Colombia y Venezuela, mientras que sólo tres lugares por debajo de este último se encuentra México precedido por Nicaragua y Paraguay.</a:t>
            </a:r>
          </a:p>
        </p:txBody>
      </p:sp>
    </p:spTree>
    <p:extLst>
      <p:ext uri="{BB962C8B-B14F-4D97-AF65-F5344CB8AC3E}">
        <p14:creationId xmlns:p14="http://schemas.microsoft.com/office/powerpoint/2010/main" val="47365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6 Gráfico"/>
          <p:cNvGraphicFramePr>
            <a:graphicFrameLocks/>
          </p:cNvGraphicFramePr>
          <p:nvPr/>
        </p:nvGraphicFramePr>
        <p:xfrm>
          <a:off x="754380" y="1196752"/>
          <a:ext cx="794385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188913"/>
            <a:ext cx="6435725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Esperanza de </a:t>
            </a:r>
            <a:r>
              <a:rPr lang="en-GB" sz="3600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vida</a:t>
            </a:r>
            <a:endParaRPr lang="en-GB" sz="3600" dirty="0" smtClean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76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9" y="1124744"/>
            <a:ext cx="9144000" cy="472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8" y="126512"/>
            <a:ext cx="7378724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GB" sz="3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Esperanza de Vida en México, Histórico</a:t>
            </a:r>
          </a:p>
        </p:txBody>
      </p:sp>
    </p:spTree>
    <p:extLst>
      <p:ext uri="{BB962C8B-B14F-4D97-AF65-F5344CB8AC3E}">
        <p14:creationId xmlns:p14="http://schemas.microsoft.com/office/powerpoint/2010/main" val="160670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1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0104306"/>
              </p:ext>
            </p:extLst>
          </p:nvPr>
        </p:nvGraphicFramePr>
        <p:xfrm>
          <a:off x="781670" y="1922909"/>
          <a:ext cx="710565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4 CuadroTexto"/>
          <p:cNvSpPr txBox="1">
            <a:spLocks noChangeArrowheads="1"/>
          </p:cNvSpPr>
          <p:nvPr/>
        </p:nvSpPr>
        <p:spPr bwMode="auto">
          <a:xfrm>
            <a:off x="251520" y="157576"/>
            <a:ext cx="71097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MX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s-MX" altLang="es-MX" sz="28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Pirámide poblacional de México </a:t>
            </a:r>
            <a:r>
              <a:rPr lang="es-MX" altLang="es-MX" sz="28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1995-2010</a:t>
            </a:r>
            <a:endParaRPr lang="es-MX" altLang="es-MX" sz="28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1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7544830"/>
              </p:ext>
            </p:extLst>
          </p:nvPr>
        </p:nvGraphicFramePr>
        <p:xfrm>
          <a:off x="997694" y="1850901"/>
          <a:ext cx="7124700" cy="3830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5 Rectángulo"/>
          <p:cNvSpPr>
            <a:spLocks noChangeArrowheads="1"/>
          </p:cNvSpPr>
          <p:nvPr/>
        </p:nvSpPr>
        <p:spPr bwMode="auto">
          <a:xfrm>
            <a:off x="720725" y="5725269"/>
            <a:ext cx="6961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MX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s-MX" altLang="es-MX">
                <a:latin typeface="Calibri" pitchFamily="34" charset="0"/>
              </a:rPr>
              <a:t>2010 el número de adultos mayores estimado 9,424,000 de los cuales 54.3% eran mujeres y el 45.7% </a:t>
            </a:r>
          </a:p>
        </p:txBody>
      </p:sp>
      <p:cxnSp>
        <p:nvCxnSpPr>
          <p:cNvPr id="12" name="9 Conector recto de flecha"/>
          <p:cNvCxnSpPr/>
          <p:nvPr/>
        </p:nvCxnSpPr>
        <p:spPr>
          <a:xfrm flipH="1" flipV="1">
            <a:off x="5178425" y="3145582"/>
            <a:ext cx="2182812" cy="11112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98500" y="6352332"/>
            <a:ext cx="47656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s-MX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s-MX" altLang="es-MX" sz="800">
                <a:latin typeface="Soberana Texto" charset="0"/>
                <a:ea typeface="Times New Roman" pitchFamily="18" charset="0"/>
                <a:cs typeface="Arial" pitchFamily="34" charset="0"/>
              </a:rPr>
              <a:t>Fuente: INEGI: XI Censo General de Población y Vivienda 2010, Tabulados del cuestionario básico</a:t>
            </a:r>
            <a:endParaRPr lang="es-MX" altLang="es-MX">
              <a:ea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88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571625"/>
            <a:ext cx="8632825" cy="444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41836" y="23813"/>
            <a:ext cx="7378724" cy="982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defRPr/>
            </a:pPr>
            <a:r>
              <a:rPr lang="es-MX" sz="24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Distribución </a:t>
            </a:r>
            <a:r>
              <a:rPr lang="es-MX" sz="24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Porcentual de Personas Adultas Mayores por Grupos Etarios en México al Año </a:t>
            </a:r>
            <a:r>
              <a:rPr lang="es-MX" sz="24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2014</a:t>
            </a:r>
            <a:endParaRPr lang="es-MX" sz="24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GB" sz="28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37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2550</TotalTime>
  <Words>1617</Words>
  <Application>Microsoft Office PowerPoint</Application>
  <PresentationFormat>Presentación en pantalla (4:3)</PresentationFormat>
  <Paragraphs>246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40</vt:i4>
      </vt:variant>
    </vt:vector>
  </HeadingPairs>
  <TitlesOfParts>
    <vt:vector size="43" baseType="lpstr">
      <vt:lpstr>Diseño personalizado</vt:lpstr>
      <vt:lpstr>Tema de Office</vt:lpstr>
      <vt:lpstr>1_Diseño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DGIS</dc:creator>
  <cp:lastModifiedBy>Javier Calleja</cp:lastModifiedBy>
  <cp:revision>325</cp:revision>
  <dcterms:created xsi:type="dcterms:W3CDTF">2013-02-14T19:43:32Z</dcterms:created>
  <dcterms:modified xsi:type="dcterms:W3CDTF">2014-06-13T19:49:51Z</dcterms:modified>
</cp:coreProperties>
</file>