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7.xml" ContentType="application/vnd.openxmlformats-officedocument.drawingml.chart+xml"/>
  <Override PartName="/ppt/drawings/drawing2.xml" ContentType="application/vnd.openxmlformats-officedocument.drawingml.chartshape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57" r:id="rId2"/>
    <p:sldId id="308" r:id="rId3"/>
    <p:sldId id="258" r:id="rId4"/>
    <p:sldId id="259" r:id="rId5"/>
    <p:sldId id="260" r:id="rId6"/>
    <p:sldId id="306" r:id="rId7"/>
    <p:sldId id="321" r:id="rId8"/>
    <p:sldId id="310" r:id="rId9"/>
    <p:sldId id="319" r:id="rId10"/>
    <p:sldId id="318" r:id="rId11"/>
    <p:sldId id="320" r:id="rId12"/>
    <p:sldId id="313" r:id="rId13"/>
    <p:sldId id="302" r:id="rId14"/>
    <p:sldId id="304" r:id="rId15"/>
    <p:sldId id="322" r:id="rId16"/>
    <p:sldId id="317" r:id="rId17"/>
    <p:sldId id="316" r:id="rId18"/>
    <p:sldId id="314" r:id="rId19"/>
    <p:sldId id="303" r:id="rId20"/>
    <p:sldId id="323" r:id="rId21"/>
    <p:sldId id="312" r:id="rId22"/>
  </p:sldIdLst>
  <p:sldSz cx="9144000" cy="6858000" type="screen4x3"/>
  <p:notesSz cx="7010400" cy="9296400"/>
  <p:custDataLst>
    <p:tags r:id="rId24"/>
  </p:custDataLst>
  <p:defaultTextStyle>
    <a:defPPr>
      <a:defRPr lang="es-E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Arial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Arial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Arial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Arial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FF66"/>
    <a:srgbClr val="90AC97"/>
    <a:srgbClr val="006600"/>
    <a:srgbClr val="800000"/>
    <a:srgbClr val="FF6600"/>
    <a:srgbClr val="FF99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FECB4D8-DB02-4DC6-A0A2-4F2EBAE1DC90}" styleName="Estilo medio 1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EB344D84-9AFB-497E-A393-DC336BA19D2E}" styleName="Estilo medio 3 - Énfasis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00" autoAdjust="0"/>
    <p:restoredTop sz="99645" autoAdjust="0"/>
  </p:normalViewPr>
  <p:slideViewPr>
    <p:cSldViewPr snapToGrid="0" snapToObjects="1">
      <p:cViewPr>
        <p:scale>
          <a:sx n="100" d="100"/>
          <a:sy n="100" d="100"/>
        </p:scale>
        <p:origin x="-744" y="84"/>
      </p:cViewPr>
      <p:guideLst>
        <p:guide orient="horz" pos="2706"/>
        <p:guide pos="2040"/>
      </p:guideLst>
    </p:cSldViewPr>
  </p:slideViewPr>
  <p:outlineViewPr>
    <p:cViewPr>
      <p:scale>
        <a:sx n="33" d="100"/>
        <a:sy n="33" d="100"/>
      </p:scale>
      <p:origin x="0" y="61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Gr&#225;fico%20en%20Microsoft%20PowerPoint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1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leticia.jaimesb\Desktop\PROPUESTA%20DE%20INDICADORES\Actividad%20fisica%20y%20TV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leticia.jaimesb\Desktop\PROPUESTA%20DE%20INDICADORES\Actividad%20fisica%20y%20TV.xlsx" TargetMode="Externa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leticia.jaimesb\Documents\PROPUESTA%20DE%20INDICADORES\analisis%20de%20informe%20de%20EEP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4441498485543922E-3"/>
          <c:y val="0.29785701307096391"/>
          <c:w val="0.90402813935613857"/>
          <c:h val="0.609010258318884"/>
        </c:manualLayout>
      </c:layout>
      <c:pie3D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Población adscrita a Médico Familiar</c:v>
                </c:pt>
              </c:strCache>
            </c:strRef>
          </c:tx>
          <c:dPt>
            <c:idx val="0"/>
            <c:bubble3D val="0"/>
            <c:spPr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</c:dPt>
          <c:dPt>
            <c:idx val="1"/>
            <c:bubble3D val="0"/>
            <c:spPr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</c:dPt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s-MX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Hoja1!$A$2:$A$3</c:f>
              <c:strCache>
                <c:ptCount val="2"/>
                <c:pt idx="0">
                  <c:v>Hombres</c:v>
                </c:pt>
                <c:pt idx="1">
                  <c:v>Mujeres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46.32</c:v>
                </c:pt>
                <c:pt idx="1">
                  <c:v>53.68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es-MX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6126014753412465"/>
          <c:w val="1"/>
          <c:h val="0.80758330100616016"/>
        </c:manualLayout>
      </c:layout>
      <c:pie3D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Mayores de 59 años de edad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s-MX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Hoja1!$A$2:$A$3</c:f>
              <c:strCache>
                <c:ptCount val="2"/>
                <c:pt idx="0">
                  <c:v>Hombres</c:v>
                </c:pt>
                <c:pt idx="1">
                  <c:v>Mujeres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7.04</c:v>
                </c:pt>
                <c:pt idx="1">
                  <c:v>9.06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es-MX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800" b="1" i="0" baseline="0">
                <a:effectLst/>
              </a:rPr>
              <a:t>Consumo de tabaco y alcohol en adulto mayor de 60 años y más, 2006 y 2010</a:t>
            </a:r>
            <a:endParaRPr lang="es-MX">
              <a:effectLst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'[Gráfico en Microsoft PowerPoint]Hoja2 (2)'!$J$2:$J$3</c:f>
              <c:strCache>
                <c:ptCount val="1"/>
                <c:pt idx="0">
                  <c:v>2006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1.8319184527991787E-3"/>
                  <c:y val="-5.32619958098116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3276738111967147E-3"/>
                  <c:y val="-3.32887473811323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8319184527991784E-2"/>
                  <c:y val="-3.32887473811323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'[Gráfico en Microsoft PowerPoint]Hoja2 (2)'!$I$4:$I$6</c:f>
              <c:strCache>
                <c:ptCount val="3"/>
                <c:pt idx="0">
                  <c:v>No ha fumado</c:v>
                </c:pt>
                <c:pt idx="1">
                  <c:v>Abstemio</c:v>
                </c:pt>
                <c:pt idx="2">
                  <c:v>Ex bebedor</c:v>
                </c:pt>
              </c:strCache>
            </c:strRef>
          </c:cat>
          <c:val>
            <c:numRef>
              <c:f>'[Gráfico en Microsoft PowerPoint]Hoja2 (2)'!$J$4:$J$6</c:f>
              <c:numCache>
                <c:formatCode>General</c:formatCode>
                <c:ptCount val="3"/>
                <c:pt idx="0">
                  <c:v>67.099999999999994</c:v>
                </c:pt>
                <c:pt idx="1">
                  <c:v>57.4</c:v>
                </c:pt>
                <c:pt idx="2">
                  <c:v>20</c:v>
                </c:pt>
              </c:numCache>
            </c:numRef>
          </c:val>
        </c:ser>
        <c:ser>
          <c:idx val="1"/>
          <c:order val="1"/>
          <c:tx>
            <c:strRef>
              <c:f>'[Gráfico en Microsoft PowerPoint]Hoja2 (2)'!$K$2:$K$3</c:f>
              <c:strCache>
                <c:ptCount val="1"/>
                <c:pt idx="0">
                  <c:v>2010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3.6638369055983907E-3"/>
                  <c:y val="-2.99598726430190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4957553583975362E-3"/>
                  <c:y val="-1.99732484286793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6638369055983569E-2"/>
                  <c:y val="-1.99732484286793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'[Gráfico en Microsoft PowerPoint]Hoja2 (2)'!$I$4:$I$6</c:f>
              <c:strCache>
                <c:ptCount val="3"/>
                <c:pt idx="0">
                  <c:v>No ha fumado</c:v>
                </c:pt>
                <c:pt idx="1">
                  <c:v>Abstemio</c:v>
                </c:pt>
                <c:pt idx="2">
                  <c:v>Ex bebedor</c:v>
                </c:pt>
              </c:strCache>
            </c:strRef>
          </c:cat>
          <c:val>
            <c:numRef>
              <c:f>'[Gráfico en Microsoft PowerPoint]Hoja2 (2)'!$K$4:$K$6</c:f>
              <c:numCache>
                <c:formatCode>General</c:formatCode>
                <c:ptCount val="3"/>
                <c:pt idx="0">
                  <c:v>73</c:v>
                </c:pt>
                <c:pt idx="1">
                  <c:v>66</c:v>
                </c:pt>
                <c:pt idx="2">
                  <c:v>16.399999999999999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1169536"/>
        <c:axId val="31171328"/>
        <c:axId val="0"/>
      </c:bar3DChart>
      <c:catAx>
        <c:axId val="3116953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600"/>
            </a:pPr>
            <a:endParaRPr lang="es-MX"/>
          </a:p>
        </c:txPr>
        <c:crossAx val="31171328"/>
        <c:crosses val="autoZero"/>
        <c:auto val="1"/>
        <c:lblAlgn val="ctr"/>
        <c:lblOffset val="100"/>
        <c:noMultiLvlLbl val="0"/>
      </c:catAx>
      <c:valAx>
        <c:axId val="311713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1169536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s-MX" dirty="0"/>
              <a:t>Consumo de alcohol en adulto mayor de 60 años y más, 2006 y 2010</a:t>
            </a:r>
          </a:p>
        </c:rich>
      </c:tx>
      <c:layout>
        <c:manualLayout>
          <c:xMode val="edge"/>
          <c:yMode val="edge"/>
          <c:x val="0.13150395735416792"/>
          <c:y val="4.5054972028404881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Hoja1!$J$2:$J$4</c:f>
              <c:strCache>
                <c:ptCount val="1"/>
                <c:pt idx="0">
                  <c:v>2006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Hoja1!$I$5:$I$12</c:f>
              <c:strCache>
                <c:ptCount val="8"/>
                <c:pt idx="0">
                  <c:v>Abstemio</c:v>
                </c:pt>
                <c:pt idx="1">
                  <c:v>Ex bebedor</c:v>
                </c:pt>
                <c:pt idx="2">
                  <c:v>Ocasional</c:v>
                </c:pt>
                <c:pt idx="3">
                  <c:v>Moderado bajo</c:v>
                </c:pt>
                <c:pt idx="4">
                  <c:v>Moderado alto</c:v>
                </c:pt>
                <c:pt idx="5">
                  <c:v>Frecuente bajo</c:v>
                </c:pt>
                <c:pt idx="6">
                  <c:v>Frecuente alto</c:v>
                </c:pt>
                <c:pt idx="7">
                  <c:v>Consuetudinario</c:v>
                </c:pt>
              </c:strCache>
            </c:strRef>
          </c:cat>
          <c:val>
            <c:numRef>
              <c:f>Hoja1!$J$5:$J$12</c:f>
              <c:numCache>
                <c:formatCode>General</c:formatCode>
                <c:ptCount val="8"/>
                <c:pt idx="0">
                  <c:v>57.4</c:v>
                </c:pt>
                <c:pt idx="1">
                  <c:v>20</c:v>
                </c:pt>
                <c:pt idx="3">
                  <c:v>2.5</c:v>
                </c:pt>
                <c:pt idx="4">
                  <c:v>3.4</c:v>
                </c:pt>
                <c:pt idx="5">
                  <c:v>6.3</c:v>
                </c:pt>
                <c:pt idx="6">
                  <c:v>7.4</c:v>
                </c:pt>
                <c:pt idx="7">
                  <c:v>2.4</c:v>
                </c:pt>
              </c:numCache>
            </c:numRef>
          </c:val>
        </c:ser>
        <c:ser>
          <c:idx val="1"/>
          <c:order val="1"/>
          <c:tx>
            <c:strRef>
              <c:f>Hoja1!$K$2:$K$4</c:f>
              <c:strCache>
                <c:ptCount val="1"/>
                <c:pt idx="0">
                  <c:v>2010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1"/>
              <c:layout>
                <c:manualLayout>
                  <c:x val="1.143523962679702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7969662270680996E-2"/>
                  <c:y val="8.99964568324081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9.8016339658259979E-3"/>
                  <c:y val="-2.99988189441360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8.168028304854999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7969662270680996E-2"/>
                  <c:y val="-2.99988189441360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9603267931651996E-2"/>
                  <c:y val="-5.99976378882721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Hoja1!$I$5:$I$12</c:f>
              <c:strCache>
                <c:ptCount val="8"/>
                <c:pt idx="0">
                  <c:v>Abstemio</c:v>
                </c:pt>
                <c:pt idx="1">
                  <c:v>Ex bebedor</c:v>
                </c:pt>
                <c:pt idx="2">
                  <c:v>Ocasional</c:v>
                </c:pt>
                <c:pt idx="3">
                  <c:v>Moderado bajo</c:v>
                </c:pt>
                <c:pt idx="4">
                  <c:v>Moderado alto</c:v>
                </c:pt>
                <c:pt idx="5">
                  <c:v>Frecuente bajo</c:v>
                </c:pt>
                <c:pt idx="6">
                  <c:v>Frecuente alto</c:v>
                </c:pt>
                <c:pt idx="7">
                  <c:v>Consuetudinario</c:v>
                </c:pt>
              </c:strCache>
            </c:strRef>
          </c:cat>
          <c:val>
            <c:numRef>
              <c:f>Hoja1!$K$5:$K$12</c:f>
              <c:numCache>
                <c:formatCode>General</c:formatCode>
                <c:ptCount val="8"/>
                <c:pt idx="0">
                  <c:v>66</c:v>
                </c:pt>
                <c:pt idx="1">
                  <c:v>16.399999999999999</c:v>
                </c:pt>
                <c:pt idx="2">
                  <c:v>13.1</c:v>
                </c:pt>
                <c:pt idx="3">
                  <c:v>0.5</c:v>
                </c:pt>
                <c:pt idx="4">
                  <c:v>1.3</c:v>
                </c:pt>
                <c:pt idx="5">
                  <c:v>0.1</c:v>
                </c:pt>
                <c:pt idx="6">
                  <c:v>2.1</c:v>
                </c:pt>
                <c:pt idx="7">
                  <c:v>0.6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55433472"/>
        <c:axId val="55531776"/>
        <c:axId val="0"/>
      </c:bar3DChart>
      <c:catAx>
        <c:axId val="55433472"/>
        <c:scaling>
          <c:orientation val="minMax"/>
        </c:scaling>
        <c:delete val="0"/>
        <c:axPos val="b"/>
        <c:majorTickMark val="none"/>
        <c:minorTickMark val="none"/>
        <c:tickLblPos val="nextTo"/>
        <c:crossAx val="55531776"/>
        <c:crosses val="autoZero"/>
        <c:auto val="1"/>
        <c:lblAlgn val="ctr"/>
        <c:lblOffset val="100"/>
        <c:noMultiLvlLbl val="0"/>
      </c:catAx>
      <c:valAx>
        <c:axId val="555317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543347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9704952809377259"/>
          <c:y val="0.20660186606826503"/>
          <c:w val="0.19609930984662888"/>
          <c:h val="7.6000944844691151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es-MX"/>
    </a:p>
  </c:txPr>
  <c:externalData r:id="rId2">
    <c:autoUpdate val="0"/>
  </c:externalData>
  <c:userShapes r:id="rId3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es-MX" sz="1600" b="0" i="0" baseline="0">
                <a:effectLst/>
              </a:rPr>
              <a:t>Actividad física. Mujeres de 60 a 69 años de edad. 2006 y 2010</a:t>
            </a:r>
            <a:endParaRPr lang="es-MX" sz="1600">
              <a:effectLst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'Act. fisica analisis'!$K$45</c:f>
              <c:strCache>
                <c:ptCount val="1"/>
                <c:pt idx="0">
                  <c:v>2006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'Act. fisica analisis'!$J$46:$J$48</c:f>
              <c:strCache>
                <c:ptCount val="3"/>
                <c:pt idx="0">
                  <c:v>Recomendada</c:v>
                </c:pt>
                <c:pt idx="1">
                  <c:v>Insuficiente</c:v>
                </c:pt>
                <c:pt idx="2">
                  <c:v>Inactividad</c:v>
                </c:pt>
              </c:strCache>
            </c:strRef>
          </c:cat>
          <c:val>
            <c:numRef>
              <c:f>'Act. fisica analisis'!$K$46:$K$48</c:f>
              <c:numCache>
                <c:formatCode>General</c:formatCode>
                <c:ptCount val="3"/>
                <c:pt idx="0">
                  <c:v>12.2</c:v>
                </c:pt>
                <c:pt idx="1">
                  <c:v>33.9</c:v>
                </c:pt>
                <c:pt idx="2">
                  <c:v>53.9</c:v>
                </c:pt>
              </c:numCache>
            </c:numRef>
          </c:val>
        </c:ser>
        <c:ser>
          <c:idx val="1"/>
          <c:order val="1"/>
          <c:tx>
            <c:strRef>
              <c:f>'Act. fisica analisis'!$L$45</c:f>
              <c:strCache>
                <c:ptCount val="1"/>
                <c:pt idx="0">
                  <c:v>2010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'Act. fisica analisis'!$J$46:$J$48</c:f>
              <c:strCache>
                <c:ptCount val="3"/>
                <c:pt idx="0">
                  <c:v>Recomendada</c:v>
                </c:pt>
                <c:pt idx="1">
                  <c:v>Insuficiente</c:v>
                </c:pt>
                <c:pt idx="2">
                  <c:v>Inactividad</c:v>
                </c:pt>
              </c:strCache>
            </c:strRef>
          </c:cat>
          <c:val>
            <c:numRef>
              <c:f>'Act. fisica analisis'!$L$46:$L$48</c:f>
              <c:numCache>
                <c:formatCode>General</c:formatCode>
                <c:ptCount val="3"/>
                <c:pt idx="0">
                  <c:v>15</c:v>
                </c:pt>
                <c:pt idx="1">
                  <c:v>69.2</c:v>
                </c:pt>
                <c:pt idx="2">
                  <c:v>15.8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1394048"/>
        <c:axId val="31412224"/>
        <c:axId val="0"/>
      </c:bar3DChart>
      <c:catAx>
        <c:axId val="31394048"/>
        <c:scaling>
          <c:orientation val="minMax"/>
        </c:scaling>
        <c:delete val="0"/>
        <c:axPos val="b"/>
        <c:majorTickMark val="none"/>
        <c:minorTickMark val="none"/>
        <c:tickLblPos val="nextTo"/>
        <c:crossAx val="31412224"/>
        <c:crosses val="autoZero"/>
        <c:auto val="1"/>
        <c:lblAlgn val="ctr"/>
        <c:lblOffset val="100"/>
        <c:noMultiLvlLbl val="0"/>
      </c:catAx>
      <c:valAx>
        <c:axId val="314122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1394048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es-MX" sz="1600" b="0" i="0" baseline="0">
                <a:effectLst/>
              </a:rPr>
              <a:t>Actividad física. Hombres de 60 a 69 años de edad. 2006 y 2010</a:t>
            </a:r>
            <a:endParaRPr lang="es-MX" sz="1600">
              <a:effectLst/>
            </a:endParaRPr>
          </a:p>
        </c:rich>
      </c:tx>
      <c:layout>
        <c:manualLayout>
          <c:xMode val="edge"/>
          <c:yMode val="edge"/>
          <c:x val="0.11253477690288714"/>
          <c:y val="0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'Act. fisica analisis'!$K$53</c:f>
              <c:strCache>
                <c:ptCount val="1"/>
                <c:pt idx="0">
                  <c:v>2006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'Act. fisica analisis'!$J$54:$J$56</c:f>
              <c:strCache>
                <c:ptCount val="3"/>
                <c:pt idx="0">
                  <c:v>Recomendada</c:v>
                </c:pt>
                <c:pt idx="1">
                  <c:v>Insuficiente</c:v>
                </c:pt>
                <c:pt idx="2">
                  <c:v>Inactividad</c:v>
                </c:pt>
              </c:strCache>
            </c:strRef>
          </c:cat>
          <c:val>
            <c:numRef>
              <c:f>'Act. fisica analisis'!$K$54:$K$56</c:f>
              <c:numCache>
                <c:formatCode>General</c:formatCode>
                <c:ptCount val="3"/>
                <c:pt idx="0">
                  <c:v>16.3</c:v>
                </c:pt>
                <c:pt idx="1">
                  <c:v>37</c:v>
                </c:pt>
                <c:pt idx="2">
                  <c:v>46.7</c:v>
                </c:pt>
              </c:numCache>
            </c:numRef>
          </c:val>
        </c:ser>
        <c:ser>
          <c:idx val="1"/>
          <c:order val="1"/>
          <c:tx>
            <c:strRef>
              <c:f>'Act. fisica analisis'!$L$53</c:f>
              <c:strCache>
                <c:ptCount val="1"/>
                <c:pt idx="0">
                  <c:v>2010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2"/>
              <c:layout>
                <c:manualLayout>
                  <c:x val="1.6666666666666666E-2"/>
                  <c:y val="-4.62962962962971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'Act. fisica analisis'!$J$54:$J$56</c:f>
              <c:strCache>
                <c:ptCount val="3"/>
                <c:pt idx="0">
                  <c:v>Recomendada</c:v>
                </c:pt>
                <c:pt idx="1">
                  <c:v>Insuficiente</c:v>
                </c:pt>
                <c:pt idx="2">
                  <c:v>Inactividad</c:v>
                </c:pt>
              </c:strCache>
            </c:strRef>
          </c:cat>
          <c:val>
            <c:numRef>
              <c:f>'Act. fisica analisis'!$L$54:$L$56</c:f>
              <c:numCache>
                <c:formatCode>General</c:formatCode>
                <c:ptCount val="3"/>
                <c:pt idx="0">
                  <c:v>12.8</c:v>
                </c:pt>
                <c:pt idx="1">
                  <c:v>69.5</c:v>
                </c:pt>
                <c:pt idx="2">
                  <c:v>17.7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1419776"/>
        <c:axId val="31423872"/>
        <c:axId val="0"/>
      </c:bar3DChart>
      <c:catAx>
        <c:axId val="31419776"/>
        <c:scaling>
          <c:orientation val="minMax"/>
        </c:scaling>
        <c:delete val="0"/>
        <c:axPos val="b"/>
        <c:majorTickMark val="none"/>
        <c:minorTickMark val="none"/>
        <c:tickLblPos val="nextTo"/>
        <c:crossAx val="31423872"/>
        <c:crosses val="autoZero"/>
        <c:auto val="1"/>
        <c:lblAlgn val="ctr"/>
        <c:lblOffset val="100"/>
        <c:noMultiLvlLbl val="0"/>
      </c:catAx>
      <c:valAx>
        <c:axId val="314238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1419776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es-MX" sz="2400" dirty="0" smtClean="0"/>
              <a:t>EEPS Envejecimiento </a:t>
            </a:r>
            <a:r>
              <a:rPr lang="es-MX" sz="2400" dirty="0"/>
              <a:t>Activo 2012-2014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885964620700984E-2"/>
          <c:y val="0.12721262265491115"/>
          <c:w val="0.95701754460185195"/>
          <c:h val="0.6909060076449724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Hoja4!$A$8</c:f>
              <c:strCache>
                <c:ptCount val="1"/>
                <c:pt idx="0">
                  <c:v>2012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dLbl>
              <c:idx val="0"/>
              <c:layout>
                <c:manualLayout>
                  <c:x val="-1.2280701542327981E-2"/>
                  <c:y val="-4.83425361788697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815789235118987E-2"/>
                  <c:y val="-1.93370144715475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Hoja4!$B$7:$F$7</c:f>
              <c:strCache>
                <c:ptCount val="5"/>
                <c:pt idx="0">
                  <c:v>Cursos Programados </c:v>
                </c:pt>
                <c:pt idx="1">
                  <c:v>Cursos Terminados</c:v>
                </c:pt>
                <c:pt idx="2">
                  <c:v>Total de Adultos Mayores</c:v>
                </c:pt>
                <c:pt idx="3">
                  <c:v>Encuentros</c:v>
                </c:pt>
                <c:pt idx="4">
                  <c:v>Asistentes</c:v>
                </c:pt>
              </c:strCache>
            </c:strRef>
          </c:cat>
          <c:val>
            <c:numRef>
              <c:f>Hoja4!$B$8:$F$8</c:f>
              <c:numCache>
                <c:formatCode>#,##0</c:formatCode>
                <c:ptCount val="5"/>
                <c:pt idx="0">
                  <c:v>1312</c:v>
                </c:pt>
                <c:pt idx="1">
                  <c:v>1208</c:v>
                </c:pt>
                <c:pt idx="2">
                  <c:v>22719</c:v>
                </c:pt>
                <c:pt idx="3">
                  <c:v>54</c:v>
                </c:pt>
                <c:pt idx="4">
                  <c:v>2730</c:v>
                </c:pt>
              </c:numCache>
            </c:numRef>
          </c:val>
        </c:ser>
        <c:ser>
          <c:idx val="1"/>
          <c:order val="1"/>
          <c:tx>
            <c:strRef>
              <c:f>Hoja4!$A$9</c:f>
              <c:strCache>
                <c:ptCount val="1"/>
                <c:pt idx="0">
                  <c:v>2013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dLbl>
              <c:idx val="0"/>
              <c:layout>
                <c:manualLayout>
                  <c:x val="7.6754384639549783E-3"/>
                  <c:y val="-9.66850723577378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815789235118987E-2"/>
                  <c:y val="-1.20856340447172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815789235118987E-2"/>
                  <c:y val="-1.93370144715475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2280701542328101E-2"/>
                  <c:y val="-1.93370144715475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Hoja4!$B$7:$F$7</c:f>
              <c:strCache>
                <c:ptCount val="5"/>
                <c:pt idx="0">
                  <c:v>Cursos Programados </c:v>
                </c:pt>
                <c:pt idx="1">
                  <c:v>Cursos Terminados</c:v>
                </c:pt>
                <c:pt idx="2">
                  <c:v>Total de Adultos Mayores</c:v>
                </c:pt>
                <c:pt idx="3">
                  <c:v>Encuentros</c:v>
                </c:pt>
                <c:pt idx="4">
                  <c:v>Asistentes</c:v>
                </c:pt>
              </c:strCache>
            </c:strRef>
          </c:cat>
          <c:val>
            <c:numRef>
              <c:f>Hoja4!$B$9:$F$9</c:f>
              <c:numCache>
                <c:formatCode>#,##0</c:formatCode>
                <c:ptCount val="5"/>
                <c:pt idx="0">
                  <c:v>3359</c:v>
                </c:pt>
                <c:pt idx="1">
                  <c:v>3463</c:v>
                </c:pt>
                <c:pt idx="2">
                  <c:v>69989</c:v>
                </c:pt>
                <c:pt idx="3">
                  <c:v>121</c:v>
                </c:pt>
                <c:pt idx="4">
                  <c:v>4734</c:v>
                </c:pt>
              </c:numCache>
            </c:numRef>
          </c:val>
        </c:ser>
        <c:ser>
          <c:idx val="2"/>
          <c:order val="2"/>
          <c:tx>
            <c:strRef>
              <c:f>Hoja4!$A$10</c:f>
              <c:strCache>
                <c:ptCount val="1"/>
                <c:pt idx="0">
                  <c:v>2014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dLbl>
              <c:idx val="0"/>
              <c:layout>
                <c:manualLayout>
                  <c:x val="1.8421052313491983E-2"/>
                  <c:y val="-1.20856340447172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1491227699073981E-2"/>
                  <c:y val="-1.93370144715475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6842104626983965E-2"/>
                  <c:y val="-1.93370144715476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1491227699073981E-2"/>
                  <c:y val="-1.20856340447171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Hoja4!$B$7:$F$7</c:f>
              <c:strCache>
                <c:ptCount val="5"/>
                <c:pt idx="0">
                  <c:v>Cursos Programados </c:v>
                </c:pt>
                <c:pt idx="1">
                  <c:v>Cursos Terminados</c:v>
                </c:pt>
                <c:pt idx="2">
                  <c:v>Total de Adultos Mayores</c:v>
                </c:pt>
                <c:pt idx="3">
                  <c:v>Encuentros</c:v>
                </c:pt>
                <c:pt idx="4">
                  <c:v>Asistentes</c:v>
                </c:pt>
              </c:strCache>
            </c:strRef>
          </c:cat>
          <c:val>
            <c:numRef>
              <c:f>Hoja4!$B$10:$F$10</c:f>
              <c:numCache>
                <c:formatCode>#,##0</c:formatCode>
                <c:ptCount val="5"/>
                <c:pt idx="0">
                  <c:v>878</c:v>
                </c:pt>
                <c:pt idx="1">
                  <c:v>855</c:v>
                </c:pt>
                <c:pt idx="2">
                  <c:v>14532</c:v>
                </c:pt>
                <c:pt idx="3">
                  <c:v>17</c:v>
                </c:pt>
                <c:pt idx="4">
                  <c:v>628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1449856"/>
        <c:axId val="31451392"/>
        <c:axId val="0"/>
      </c:bar3DChart>
      <c:catAx>
        <c:axId val="31449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31451392"/>
        <c:crosses val="autoZero"/>
        <c:auto val="1"/>
        <c:lblAlgn val="ctr"/>
        <c:lblOffset val="100"/>
        <c:noMultiLvlLbl val="0"/>
      </c:catAx>
      <c:valAx>
        <c:axId val="31451392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extTo"/>
        <c:crossAx val="3144985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63811093317255607"/>
          <c:y val="0.90132430041419198"/>
          <c:w val="0.27640970305964735"/>
          <c:h val="6.1237051242327048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es-MX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115EA3-1EB0-4938-B352-BB70FA16266F}" type="doc">
      <dgm:prSet loTypeId="urn:microsoft.com/office/officeart/2005/8/layout/arrow2" loCatId="process" qsTypeId="urn:microsoft.com/office/officeart/2005/8/quickstyle/simple1" qsCatId="simple" csTypeId="urn:microsoft.com/office/officeart/2005/8/colors/accent1_4" csCatId="accent1" phldr="1"/>
      <dgm:spPr/>
    </dgm:pt>
    <dgm:pt modelId="{B5F6A7EF-F392-412E-AAC0-95C791838A74}">
      <dgm:prSet phldrT="[Texto]" custT="1"/>
      <dgm:spPr/>
      <dgm:t>
        <a:bodyPr/>
        <a:lstStyle/>
        <a:p>
          <a:r>
            <a:rPr lang="es-MX" sz="200" dirty="0" smtClean="0"/>
            <a:t>.</a:t>
          </a:r>
          <a:endParaRPr lang="es-MX" sz="200" dirty="0"/>
        </a:p>
      </dgm:t>
    </dgm:pt>
    <dgm:pt modelId="{20676FB9-994B-4DE3-BA8F-E9E9490B43E7}" type="sibTrans" cxnId="{D87B416B-CA63-48DA-B8C3-3CE8FA2EB236}">
      <dgm:prSet/>
      <dgm:spPr/>
      <dgm:t>
        <a:bodyPr/>
        <a:lstStyle/>
        <a:p>
          <a:endParaRPr lang="es-MX"/>
        </a:p>
      </dgm:t>
    </dgm:pt>
    <dgm:pt modelId="{81E4F7F7-364C-497D-BB13-934C7F171E48}" type="parTrans" cxnId="{D87B416B-CA63-48DA-B8C3-3CE8FA2EB236}">
      <dgm:prSet/>
      <dgm:spPr/>
      <dgm:t>
        <a:bodyPr/>
        <a:lstStyle/>
        <a:p>
          <a:endParaRPr lang="es-MX"/>
        </a:p>
      </dgm:t>
    </dgm:pt>
    <dgm:pt modelId="{12FD2A84-FD45-4F08-879C-A000D3DA6BF5}" type="pres">
      <dgm:prSet presAssocID="{E4115EA3-1EB0-4938-B352-BB70FA16266F}" presName="arrowDiagram" presStyleCnt="0">
        <dgm:presLayoutVars>
          <dgm:chMax val="5"/>
          <dgm:dir/>
          <dgm:resizeHandles val="exact"/>
        </dgm:presLayoutVars>
      </dgm:prSet>
      <dgm:spPr/>
    </dgm:pt>
    <dgm:pt modelId="{C0E077E9-33A9-4D9B-B82E-24E958A3D928}" type="pres">
      <dgm:prSet presAssocID="{E4115EA3-1EB0-4938-B352-BB70FA16266F}" presName="arrow" presStyleLbl="bgShp" presStyleIdx="0" presStyleCnt="1" custScaleY="138598" custLinFactNeighborX="1117"/>
      <dgm:spPr/>
    </dgm:pt>
    <dgm:pt modelId="{1EA4D370-E8B9-42D7-9B51-57F4256D3ACE}" type="pres">
      <dgm:prSet presAssocID="{E4115EA3-1EB0-4938-B352-BB70FA16266F}" presName="arrowDiagram1" presStyleCnt="0">
        <dgm:presLayoutVars>
          <dgm:bulletEnabled val="1"/>
        </dgm:presLayoutVars>
      </dgm:prSet>
      <dgm:spPr/>
    </dgm:pt>
    <dgm:pt modelId="{BDD3D28A-99CD-4921-89F4-9D825CAD2F20}" type="pres">
      <dgm:prSet presAssocID="{B5F6A7EF-F392-412E-AAC0-95C791838A74}" presName="bullet1" presStyleLbl="node1" presStyleIdx="0" presStyleCnt="1" custFlipVert="1" custScaleX="34494" custScaleY="8602" custLinFactY="175870" custLinFactNeighborX="5610" custLinFactNeighborY="200000"/>
      <dgm:spPr/>
    </dgm:pt>
    <dgm:pt modelId="{CC250D3A-6EDB-4B71-B8B2-E16A6B6F2B49}" type="pres">
      <dgm:prSet presAssocID="{B5F6A7EF-F392-412E-AAC0-95C791838A74}" presName="textBox1" presStyleLbl="revTx" presStyleIdx="0" presStyleCnt="1" custLinFactNeighborX="-346" custLinFactNeighborY="1410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EDF93F41-F7EA-4158-BFEC-762432E518F2}" type="presOf" srcId="{E4115EA3-1EB0-4938-B352-BB70FA16266F}" destId="{12FD2A84-FD45-4F08-879C-A000D3DA6BF5}" srcOrd="0" destOrd="0" presId="urn:microsoft.com/office/officeart/2005/8/layout/arrow2"/>
    <dgm:cxn modelId="{D87B416B-CA63-48DA-B8C3-3CE8FA2EB236}" srcId="{E4115EA3-1EB0-4938-B352-BB70FA16266F}" destId="{B5F6A7EF-F392-412E-AAC0-95C791838A74}" srcOrd="0" destOrd="0" parTransId="{81E4F7F7-364C-497D-BB13-934C7F171E48}" sibTransId="{20676FB9-994B-4DE3-BA8F-E9E9490B43E7}"/>
    <dgm:cxn modelId="{0C14EF6F-63F0-46EA-A290-2E90F758C38B}" type="presOf" srcId="{B5F6A7EF-F392-412E-AAC0-95C791838A74}" destId="{CC250D3A-6EDB-4B71-B8B2-E16A6B6F2B49}" srcOrd="0" destOrd="0" presId="urn:microsoft.com/office/officeart/2005/8/layout/arrow2"/>
    <dgm:cxn modelId="{BF89A8CD-BF94-4E5A-91C4-F1299F7BEB78}" type="presParOf" srcId="{12FD2A84-FD45-4F08-879C-A000D3DA6BF5}" destId="{C0E077E9-33A9-4D9B-B82E-24E958A3D928}" srcOrd="0" destOrd="0" presId="urn:microsoft.com/office/officeart/2005/8/layout/arrow2"/>
    <dgm:cxn modelId="{D80D89F4-B0E2-4ABF-823A-C646617CE17B}" type="presParOf" srcId="{12FD2A84-FD45-4F08-879C-A000D3DA6BF5}" destId="{1EA4D370-E8B9-42D7-9B51-57F4256D3ACE}" srcOrd="1" destOrd="0" presId="urn:microsoft.com/office/officeart/2005/8/layout/arrow2"/>
    <dgm:cxn modelId="{FD231D6D-FF56-4256-ABEC-302CE351FC54}" type="presParOf" srcId="{1EA4D370-E8B9-42D7-9B51-57F4256D3ACE}" destId="{BDD3D28A-99CD-4921-89F4-9D825CAD2F20}" srcOrd="0" destOrd="0" presId="urn:microsoft.com/office/officeart/2005/8/layout/arrow2"/>
    <dgm:cxn modelId="{C1ED415C-B0AD-4C7D-AB69-4277F391EE41}" type="presParOf" srcId="{1EA4D370-E8B9-42D7-9B51-57F4256D3ACE}" destId="{CC250D3A-6EDB-4B71-B8B2-E16A6B6F2B49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0.70903</cdr:x>
      <cdr:y>0.25806</cdr:y>
    </cdr:from>
    <cdr:to>
      <cdr:x>0.92381</cdr:x>
      <cdr:y>0.49881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5848350" y="1092518"/>
          <a:ext cx="1771650" cy="10191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200" dirty="0" smtClean="0"/>
            <a:t>Población encuestada de adultos mayores:</a:t>
          </a:r>
        </a:p>
        <a:p xmlns:a="http://schemas.openxmlformats.org/drawingml/2006/main">
          <a:r>
            <a:rPr lang="es-MX" sz="1200" dirty="0" smtClean="0"/>
            <a:t>2006: 19,524</a:t>
          </a:r>
        </a:p>
        <a:p xmlns:a="http://schemas.openxmlformats.org/drawingml/2006/main">
          <a:r>
            <a:rPr lang="es-MX" sz="1200" dirty="0" smtClean="0"/>
            <a:t>2010:11,214</a:t>
          </a:r>
          <a:endParaRPr lang="es-MX" sz="12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0.61579</cdr:x>
      <cdr:y>0.32447</cdr:y>
    </cdr:from>
    <cdr:to>
      <cdr:x>0.89123</cdr:x>
      <cdr:y>0.48404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5094514" y="1770743"/>
          <a:ext cx="2278743" cy="8708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600" b="1" dirty="0" smtClean="0"/>
            <a:t>Total de Adultos Mayores capacitados: </a:t>
          </a:r>
          <a:r>
            <a:rPr lang="es-MX" sz="1600" b="1" dirty="0" smtClean="0">
              <a:solidFill>
                <a:srgbClr val="FF0000"/>
              </a:solidFill>
            </a:rPr>
            <a:t>107,240</a:t>
          </a:r>
          <a:endParaRPr lang="es-MX" sz="1600" b="1" dirty="0">
            <a:solidFill>
              <a:srgbClr val="FF00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D44CBC75-FED2-44AE-8225-95EDC34B7028}" type="datetimeFigureOut">
              <a:rPr lang="es-MX"/>
              <a:pPr>
                <a:defRPr/>
              </a:pPr>
              <a:t>16/06/2014</a:t>
            </a:fld>
            <a:endParaRPr lang="es-MX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s-MX" noProof="0" dirty="0" smtClean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8638" cy="4183063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MX" noProof="0" smtClean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9CA324F7-DA08-4F51-B1C9-02CCE6715094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0618196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 altLang="es-MX" smtClean="0"/>
          </a:p>
        </p:txBody>
      </p:sp>
      <p:sp>
        <p:nvSpPr>
          <p:cNvPr id="2048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1254589F-1756-4E09-B9A4-B134B2A98BB8}" type="slidenum">
              <a:rPr lang="es-MX" altLang="es-MX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 altLang="es-MX" smtClean="0"/>
          </a:p>
        </p:txBody>
      </p:sp>
      <p:sp>
        <p:nvSpPr>
          <p:cNvPr id="3277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BFF6C128-DB51-4498-BE9D-5329DE091942}" type="slidenum">
              <a:rPr lang="es-MX" altLang="es-MX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10</a:t>
            </a:fld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 altLang="es-MX" smtClean="0"/>
          </a:p>
        </p:txBody>
      </p:sp>
      <p:sp>
        <p:nvSpPr>
          <p:cNvPr id="3277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BFF6C128-DB51-4498-BE9D-5329DE091942}" type="slidenum">
              <a:rPr lang="es-MX" altLang="es-MX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11</a:t>
            </a:fld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 altLang="es-MX" smtClean="0"/>
          </a:p>
        </p:txBody>
      </p:sp>
      <p:sp>
        <p:nvSpPr>
          <p:cNvPr id="3277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BFF6C128-DB51-4498-BE9D-5329DE091942}" type="slidenum">
              <a:rPr lang="es-MX" altLang="es-MX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12</a:t>
            </a:fld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 altLang="es-MX" smtClean="0"/>
          </a:p>
        </p:txBody>
      </p:sp>
      <p:sp>
        <p:nvSpPr>
          <p:cNvPr id="2867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26F9DF1F-E1BB-42CA-8CC8-D5B55D9E2AF0}" type="slidenum">
              <a:rPr lang="es-MX" altLang="es-MX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13</a:t>
            </a:fld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 altLang="es-MX" smtClean="0"/>
          </a:p>
        </p:txBody>
      </p:sp>
      <p:sp>
        <p:nvSpPr>
          <p:cNvPr id="3174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A648504C-4440-4A4C-9F21-605EA30783CD}" type="slidenum">
              <a:rPr lang="es-MX" altLang="es-MX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14</a:t>
            </a:fld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 altLang="es-MX" smtClean="0"/>
          </a:p>
        </p:txBody>
      </p:sp>
      <p:sp>
        <p:nvSpPr>
          <p:cNvPr id="3174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A648504C-4440-4A4C-9F21-605EA30783CD}" type="slidenum">
              <a:rPr lang="es-MX" altLang="es-MX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15</a:t>
            </a:fld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 altLang="es-MX" smtClean="0"/>
          </a:p>
        </p:txBody>
      </p:sp>
      <p:sp>
        <p:nvSpPr>
          <p:cNvPr id="3277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BFF6C128-DB51-4498-BE9D-5329DE091942}" type="slidenum">
              <a:rPr lang="es-MX" altLang="es-MX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16</a:t>
            </a:fld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 altLang="es-MX" smtClean="0"/>
          </a:p>
        </p:txBody>
      </p:sp>
      <p:sp>
        <p:nvSpPr>
          <p:cNvPr id="3277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BFF6C128-DB51-4498-BE9D-5329DE091942}" type="slidenum">
              <a:rPr lang="es-MX" altLang="es-MX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17</a:t>
            </a:fld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 altLang="es-MX" smtClean="0"/>
          </a:p>
        </p:txBody>
      </p:sp>
      <p:sp>
        <p:nvSpPr>
          <p:cNvPr id="3277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BFF6C128-DB51-4498-BE9D-5329DE091942}" type="slidenum">
              <a:rPr lang="es-MX" altLang="es-MX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18</a:t>
            </a:fld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 altLang="es-MX" smtClean="0"/>
          </a:p>
        </p:txBody>
      </p:sp>
      <p:sp>
        <p:nvSpPr>
          <p:cNvPr id="3072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4F7F7017-CA52-4C7E-A6EB-4502CF10CF85}" type="slidenum">
              <a:rPr lang="es-MX" altLang="es-MX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19</a:t>
            </a:fld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 altLang="es-MX" smtClean="0"/>
          </a:p>
        </p:txBody>
      </p:sp>
      <p:sp>
        <p:nvSpPr>
          <p:cNvPr id="2150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FBD1752F-6845-4D35-AA96-BB84B35499A9}" type="slidenum">
              <a:rPr lang="es-MX" altLang="es-MX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2</a:t>
            </a:fld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 altLang="es-MX" smtClean="0"/>
          </a:p>
        </p:txBody>
      </p:sp>
      <p:sp>
        <p:nvSpPr>
          <p:cNvPr id="3072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4F7F7017-CA52-4C7E-A6EB-4502CF10CF85}" type="slidenum">
              <a:rPr lang="es-MX" altLang="es-MX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20</a:t>
            </a:fld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 altLang="es-MX" smtClean="0"/>
          </a:p>
        </p:txBody>
      </p:sp>
      <p:sp>
        <p:nvSpPr>
          <p:cNvPr id="3277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BFF6C128-DB51-4498-BE9D-5329DE091942}" type="slidenum">
              <a:rPr lang="es-MX" altLang="es-MX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21</a:t>
            </a:fld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 altLang="es-MX" smtClean="0"/>
          </a:p>
        </p:txBody>
      </p:sp>
      <p:sp>
        <p:nvSpPr>
          <p:cNvPr id="2355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A459BA3D-7CBD-49E6-8654-77251C3C80C6}" type="slidenum">
              <a:rPr lang="es-MX" altLang="es-MX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3</a:t>
            </a:fld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 altLang="es-MX" smtClean="0"/>
          </a:p>
        </p:txBody>
      </p:sp>
      <p:sp>
        <p:nvSpPr>
          <p:cNvPr id="2458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408D284B-EC6F-4AD1-8B71-4A90595D9368}" type="slidenum">
              <a:rPr lang="es-MX" altLang="es-MX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4</a:t>
            </a:fld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 altLang="es-MX" smtClean="0"/>
          </a:p>
        </p:txBody>
      </p:sp>
      <p:sp>
        <p:nvSpPr>
          <p:cNvPr id="2560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AD531755-B18D-4CBB-A034-558D6FF9976B}" type="slidenum">
              <a:rPr lang="es-MX" altLang="es-MX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5</a:t>
            </a:fld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 altLang="es-MX" smtClean="0"/>
          </a:p>
        </p:txBody>
      </p:sp>
      <p:sp>
        <p:nvSpPr>
          <p:cNvPr id="2765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60CEFA3A-29A6-481D-AAE0-4F4B86D5C8CD}" type="slidenum">
              <a:rPr lang="es-MX" altLang="es-MX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6</a:t>
            </a:fld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 altLang="es-MX" smtClean="0"/>
          </a:p>
        </p:txBody>
      </p:sp>
      <p:sp>
        <p:nvSpPr>
          <p:cNvPr id="3277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BFF6C128-DB51-4498-BE9D-5329DE091942}" type="slidenum">
              <a:rPr lang="es-MX" altLang="es-MX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7</a:t>
            </a:fld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 altLang="es-MX" smtClean="0"/>
          </a:p>
        </p:txBody>
      </p:sp>
      <p:sp>
        <p:nvSpPr>
          <p:cNvPr id="3277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BFF6C128-DB51-4498-BE9D-5329DE091942}" type="slidenum">
              <a:rPr lang="es-MX" altLang="es-MX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8</a:t>
            </a:fld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 altLang="es-MX" smtClean="0"/>
          </a:p>
        </p:txBody>
      </p:sp>
      <p:sp>
        <p:nvSpPr>
          <p:cNvPr id="3277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BFF6C128-DB51-4498-BE9D-5329DE091942}" type="slidenum">
              <a:rPr lang="es-MX" altLang="es-MX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9</a:t>
            </a:fld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 userDrawn="1"/>
        </p:nvSpPr>
        <p:spPr>
          <a:xfrm>
            <a:off x="0" y="614363"/>
            <a:ext cx="9144000" cy="6257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pic>
        <p:nvPicPr>
          <p:cNvPr id="5" name="Imagen 1"/>
          <p:cNvPicPr>
            <a:picLocks noChangeAspect="1" noChangeArrowheads="1"/>
          </p:cNvPicPr>
          <p:nvPr userDrawn="1"/>
        </p:nvPicPr>
        <p:blipFill>
          <a:blip r:embed="rId2">
            <a:lum bright="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18" t="35957" r="11337" b="7664"/>
          <a:stretch>
            <a:fillRect/>
          </a:stretch>
        </p:blipFill>
        <p:spPr bwMode="auto">
          <a:xfrm>
            <a:off x="1714500" y="700088"/>
            <a:ext cx="5943600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Rectángulo"/>
          <p:cNvSpPr/>
          <p:nvPr userDrawn="1"/>
        </p:nvSpPr>
        <p:spPr>
          <a:xfrm>
            <a:off x="0" y="6529388"/>
            <a:ext cx="9144000" cy="33496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grpSp>
        <p:nvGrpSpPr>
          <p:cNvPr id="7" name="11 Grupo"/>
          <p:cNvGrpSpPr>
            <a:grpSpLocks/>
          </p:cNvGrpSpPr>
          <p:nvPr userDrawn="1"/>
        </p:nvGrpSpPr>
        <p:grpSpPr bwMode="auto">
          <a:xfrm>
            <a:off x="0" y="0"/>
            <a:ext cx="6019800" cy="700088"/>
            <a:chOff x="0" y="0"/>
            <a:chExt cx="6019800" cy="700093"/>
          </a:xfrm>
        </p:grpSpPr>
        <p:pic>
          <p:nvPicPr>
            <p:cNvPr id="8" name="Picture 2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"/>
              <a:ext cx="1714497" cy="700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8 Rectángulo"/>
            <p:cNvSpPr/>
            <p:nvPr userDrawn="1"/>
          </p:nvSpPr>
          <p:spPr>
            <a:xfrm>
              <a:off x="1714500" y="0"/>
              <a:ext cx="4305300" cy="7000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MX"/>
            </a:p>
          </p:txBody>
        </p:sp>
      </p:grp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10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94AB0-BF88-4F53-9930-50CBFA9A85EF}" type="datetimeFigureOut">
              <a:rPr lang="es-ES"/>
              <a:pPr>
                <a:defRPr/>
              </a:pPr>
              <a:t>16/06/2014</a:t>
            </a:fld>
            <a:endParaRPr lang="es-ES" dirty="0"/>
          </a:p>
        </p:txBody>
      </p:sp>
      <p:sp>
        <p:nvSpPr>
          <p:cNvPr id="11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2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FA863-F9D7-43B6-9583-AC0DD61B74BA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01957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017C4-546D-4910-954A-D912A688D0CC}" type="datetimeFigureOut">
              <a:rPr lang="es-ES"/>
              <a:pPr>
                <a:defRPr/>
              </a:pPr>
              <a:t>16/06/2014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8328E-D4F1-4FBD-AF34-4DF8EA008182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38727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6D056-347B-42ED-BADA-512509AB5D15}" type="datetimeFigureOut">
              <a:rPr lang="es-ES"/>
              <a:pPr>
                <a:defRPr/>
              </a:pPr>
              <a:t>16/06/2014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4734F-FD37-4F85-B17A-CACF6E44681F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04657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 userDrawn="1"/>
        </p:nvSpPr>
        <p:spPr>
          <a:xfrm>
            <a:off x="0" y="6529388"/>
            <a:ext cx="9144000" cy="33496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Soberana Sans Bold"/>
              </a:defRPr>
            </a:lvl1pPr>
            <a:lvl2pPr>
              <a:defRPr>
                <a:latin typeface="Soberana Sans Bold"/>
              </a:defRPr>
            </a:lvl2pPr>
            <a:lvl3pPr>
              <a:defRPr>
                <a:latin typeface="Soberana Sans Bold"/>
              </a:defRPr>
            </a:lvl3pPr>
            <a:lvl4pPr>
              <a:defRPr>
                <a:latin typeface="Soberana Sans Bold"/>
              </a:defRPr>
            </a:lvl4pPr>
            <a:lvl5pPr>
              <a:defRPr>
                <a:latin typeface="Soberana Sans Bold"/>
              </a:defRPr>
            </a:lvl5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ABCD9-4F40-4020-8D04-C86E3B2E42D6}" type="datetimeFigureOut">
              <a:rPr lang="es-ES"/>
              <a:pPr>
                <a:defRPr/>
              </a:pPr>
              <a:t>16/06/2014</a:t>
            </a:fld>
            <a:endParaRPr lang="es-ES" dirty="0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23AA2-6208-46E0-B90B-0881ABBDF843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69648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9 Grupo"/>
          <p:cNvGrpSpPr>
            <a:grpSpLocks/>
          </p:cNvGrpSpPr>
          <p:nvPr userDrawn="1"/>
        </p:nvGrpSpPr>
        <p:grpSpPr bwMode="auto">
          <a:xfrm>
            <a:off x="0" y="0"/>
            <a:ext cx="6019800" cy="700088"/>
            <a:chOff x="0" y="0"/>
            <a:chExt cx="6019800" cy="700093"/>
          </a:xfrm>
        </p:grpSpPr>
        <p:pic>
          <p:nvPicPr>
            <p:cNvPr id="5" name="Picture 2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"/>
              <a:ext cx="1714497" cy="700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5 Rectángulo"/>
            <p:cNvSpPr/>
            <p:nvPr userDrawn="1"/>
          </p:nvSpPr>
          <p:spPr>
            <a:xfrm>
              <a:off x="1714500" y="0"/>
              <a:ext cx="4305300" cy="7000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MX"/>
            </a:p>
          </p:txBody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7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003D6-5B1E-41CF-B581-1A2E6AF8A0DD}" type="datetimeFigureOut">
              <a:rPr lang="es-ES"/>
              <a:pPr>
                <a:defRPr/>
              </a:pPr>
              <a:t>16/06/2014</a:t>
            </a:fld>
            <a:endParaRPr lang="es-ES" dirty="0"/>
          </a:p>
        </p:txBody>
      </p:sp>
      <p:sp>
        <p:nvSpPr>
          <p:cNvPr id="8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691313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799512-59F1-4A68-82AE-08B6F2BA1C90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06429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C30BD-2B10-4BDC-B1E7-39E808E15B5A}" type="datetimeFigureOut">
              <a:rPr lang="es-ES"/>
              <a:pPr>
                <a:defRPr/>
              </a:pPr>
              <a:t>16/06/2014</a:t>
            </a:fld>
            <a:endParaRPr lang="es-ES" dirty="0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21397-14D2-473A-925D-AF566CD1A6C3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64834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2EAB0-25AC-471B-BD02-CB46FEE5856B}" type="datetimeFigureOut">
              <a:rPr lang="es-ES"/>
              <a:pPr>
                <a:defRPr/>
              </a:pPr>
              <a:t>16/06/2014</a:t>
            </a:fld>
            <a:endParaRPr lang="es-ES" dirty="0"/>
          </a:p>
        </p:txBody>
      </p:sp>
      <p:sp>
        <p:nvSpPr>
          <p:cNvPr id="8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66742-9D2F-4163-967F-AAA3046DC510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40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11544-4EFA-4DE0-83AC-490B26BF780D}" type="datetimeFigureOut">
              <a:rPr lang="es-ES"/>
              <a:pPr>
                <a:defRPr/>
              </a:pPr>
              <a:t>16/06/2014</a:t>
            </a:fld>
            <a:endParaRPr lang="es-ES" dirty="0"/>
          </a:p>
        </p:txBody>
      </p:sp>
      <p:sp>
        <p:nvSpPr>
          <p:cNvPr id="4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42BE2-F444-4C62-A61F-E56EC41A5F60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4231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 userDrawn="1"/>
        </p:nvSpPr>
        <p:spPr>
          <a:xfrm>
            <a:off x="0" y="6529388"/>
            <a:ext cx="9144000" cy="33496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3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EB9E4-F837-427D-A7A0-BDEF2E8234D6}" type="datetimeFigureOut">
              <a:rPr lang="es-ES"/>
              <a:pPr>
                <a:defRPr/>
              </a:pPr>
              <a:t>16/06/2014</a:t>
            </a:fld>
            <a:endParaRPr lang="es-ES" dirty="0"/>
          </a:p>
        </p:txBody>
      </p:sp>
      <p:sp>
        <p:nvSpPr>
          <p:cNvPr id="4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34581-C83B-4FD8-8929-924D3A938903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55166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35FFB-7E2F-492F-9B72-B5A956178D9E}" type="datetimeFigureOut">
              <a:rPr lang="es-ES"/>
              <a:pPr>
                <a:defRPr/>
              </a:pPr>
              <a:t>16/06/2014</a:t>
            </a:fld>
            <a:endParaRPr lang="es-ES" dirty="0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80CBC-DA2E-43E2-AC82-C12E4B5C4D28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55322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A86C6-6A2B-48AE-917A-BA88B8BDCE90}" type="datetimeFigureOut">
              <a:rPr lang="es-ES"/>
              <a:pPr>
                <a:defRPr/>
              </a:pPr>
              <a:t>16/06/2014</a:t>
            </a:fld>
            <a:endParaRPr lang="es-ES" dirty="0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FF990-6363-4132-B42C-D1E556E79979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67575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 userDrawn="1"/>
        </p:nvSpPr>
        <p:spPr>
          <a:xfrm>
            <a:off x="0" y="628650"/>
            <a:ext cx="9144000" cy="6257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1026" name="Marcador de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Clic para editar título</a:t>
            </a:r>
            <a:endParaRPr lang="es-ES" dirty="0" smtClean="0"/>
          </a:p>
        </p:txBody>
      </p:sp>
      <p:sp>
        <p:nvSpPr>
          <p:cNvPr id="1028" name="Marcador de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s-MX" smtClean="0"/>
              <a:t>Haga clic para modificar el estilo de texto del patrón</a:t>
            </a:r>
          </a:p>
          <a:p>
            <a:pPr lvl="1"/>
            <a:r>
              <a:rPr lang="es-ES_tradnl" altLang="es-MX" smtClean="0"/>
              <a:t>Segundo nivel</a:t>
            </a:r>
          </a:p>
          <a:p>
            <a:pPr lvl="2"/>
            <a:r>
              <a:rPr lang="es-ES_tradnl" altLang="es-MX" smtClean="0"/>
              <a:t>Tercer nivel</a:t>
            </a:r>
          </a:p>
          <a:p>
            <a:pPr lvl="3"/>
            <a:r>
              <a:rPr lang="es-ES_tradnl" altLang="es-MX" smtClean="0"/>
              <a:t>Cuarto nivel</a:t>
            </a:r>
          </a:p>
          <a:p>
            <a:pPr lvl="4"/>
            <a:r>
              <a:rPr lang="es-ES_tradnl" altLang="es-MX" smtClean="0"/>
              <a:t>Quinto nivel</a:t>
            </a:r>
            <a:endParaRPr lang="es-ES" altLang="es-MX" smtClean="0"/>
          </a:p>
        </p:txBody>
      </p:sp>
      <p:sp>
        <p:nvSpPr>
          <p:cNvPr id="8" name="7 Rectángulo"/>
          <p:cNvSpPr/>
          <p:nvPr userDrawn="1"/>
        </p:nvSpPr>
        <p:spPr>
          <a:xfrm>
            <a:off x="0" y="6513513"/>
            <a:ext cx="9144000" cy="33655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3918BF13-2EA4-4B22-92A8-0469F8A3BDFD}" type="datetimeFigureOut">
              <a:rPr lang="es-ES"/>
              <a:pPr>
                <a:defRPr/>
              </a:pPr>
              <a:t>16/06/2014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C31E87A5-A78E-40E3-859F-7D8A21A34B1E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44" r:id="rId4"/>
    <p:sldLayoutId id="2147483845" r:id="rId5"/>
    <p:sldLayoutId id="2147483846" r:id="rId6"/>
    <p:sldLayoutId id="2147483854" r:id="rId7"/>
    <p:sldLayoutId id="2147483847" r:id="rId8"/>
    <p:sldLayoutId id="2147483848" r:id="rId9"/>
    <p:sldLayoutId id="2147483849" r:id="rId10"/>
    <p:sldLayoutId id="2147483850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Soberana Sans Bold"/>
          <a:ea typeface="MS PGothic" pitchFamily="34" charset="-128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Soberana Sans Bold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Soberana Sans Bold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Soberana Sans Bold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Soberana Sans Bold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just" defTabSz="457200" rtl="0" eaLnBrk="0" fontAlgn="base" hangingPunct="0">
        <a:spcBef>
          <a:spcPct val="20000"/>
        </a:spcBef>
        <a:spcAft>
          <a:spcPct val="0"/>
        </a:spcAft>
        <a:buClr>
          <a:srgbClr val="00B050"/>
        </a:buClr>
        <a:buFont typeface="Wingdings" pitchFamily="2" charset="2"/>
        <a:buChar char="v"/>
        <a:defRPr sz="3200" kern="1200">
          <a:solidFill>
            <a:schemeClr val="tx1"/>
          </a:solidFill>
          <a:latin typeface="Soberana Sans" pitchFamily="50" charset="0"/>
          <a:ea typeface="MS PGothic" pitchFamily="34" charset="-128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800000"/>
        </a:buClr>
        <a:buFont typeface="Wingdings" pitchFamily="2" charset="2"/>
        <a:buChar char="Ø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0070C0"/>
        </a:buClr>
        <a:buFont typeface="Wingdings" pitchFamily="2" charset="2"/>
        <a:buChar char="ü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524000" indent="-152400" algn="l" defTabSz="457200" rtl="0" eaLnBrk="0" fontAlgn="base" hangingPunct="0">
        <a:spcBef>
          <a:spcPct val="20000"/>
        </a:spcBef>
        <a:spcAft>
          <a:spcPct val="0"/>
        </a:spcAft>
        <a:buClr>
          <a:srgbClr val="663300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ángulo 49"/>
          <p:cNvSpPr>
            <a:spLocks noChangeArrowheads="1"/>
          </p:cNvSpPr>
          <p:nvPr/>
        </p:nvSpPr>
        <p:spPr bwMode="auto">
          <a:xfrm rot="10800000" flipV="1">
            <a:off x="3233738" y="16739"/>
            <a:ext cx="5338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just" eaLnBrk="0" hangingPunct="0">
              <a:spcBef>
                <a:spcPct val="20000"/>
              </a:spcBef>
              <a:buClr>
                <a:srgbClr val="00B050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Soberana Sans" pitchFamily="50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ü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6633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INSTITUTO MEXICANO DEL SEGURO SOCIAL  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DIRECCIÓN DE PRESTACIONES MÉDICAS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UNIDAD DE ATENCIÓN PRIMARIA A LA </a:t>
            </a: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SALUD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COORDINACIÓN DE ATENCIÓN INTEGRAL A LA SALUD EN EL PRIMER NIVEL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DIVISIÓN DE PROMOCIÓN A LA SALUD</a:t>
            </a:r>
            <a:endParaRPr lang="es-ES" altLang="es-MX" sz="800" b="1" dirty="0">
              <a:solidFill>
                <a:srgbClr val="A6A6A6"/>
              </a:solidFill>
              <a:latin typeface="Arial" pitchFamily="34" charset="0"/>
            </a:endParaRPr>
          </a:p>
        </p:txBody>
      </p:sp>
      <p:sp>
        <p:nvSpPr>
          <p:cNvPr id="6147" name="1 CuadroTexto"/>
          <p:cNvSpPr txBox="1">
            <a:spLocks noChangeArrowheads="1"/>
          </p:cNvSpPr>
          <p:nvPr/>
        </p:nvSpPr>
        <p:spPr bwMode="auto">
          <a:xfrm>
            <a:off x="601839" y="1428750"/>
            <a:ext cx="8205787" cy="1131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just" eaLnBrk="0" hangingPunct="0">
              <a:spcBef>
                <a:spcPct val="20000"/>
              </a:spcBef>
              <a:buClr>
                <a:srgbClr val="00B050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Soberana Sans" pitchFamily="50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ü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6633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s-MX" altLang="es-MX" sz="2400" b="1" dirty="0" smtClean="0">
                <a:solidFill>
                  <a:srgbClr val="C00000"/>
                </a:solidFill>
                <a:latin typeface="Arial" pitchFamily="34" charset="0"/>
              </a:rPr>
              <a:t>ESTRATEGIA EDUCATIVA DE PROMOCIÓN DE LA SALUD</a:t>
            </a:r>
            <a:endParaRPr lang="es-MX" altLang="es-MX" sz="24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6148" name="1 CuadroTexto"/>
          <p:cNvSpPr txBox="1">
            <a:spLocks noChangeArrowheads="1"/>
          </p:cNvSpPr>
          <p:nvPr/>
        </p:nvSpPr>
        <p:spPr bwMode="auto">
          <a:xfrm>
            <a:off x="7672144" y="6190140"/>
            <a:ext cx="13083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just" eaLnBrk="0" hangingPunct="0">
              <a:spcBef>
                <a:spcPct val="20000"/>
              </a:spcBef>
              <a:buClr>
                <a:srgbClr val="00B050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Soberana Sans" pitchFamily="50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ü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6633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s-MX" altLang="es-MX" sz="1400" dirty="0" smtClean="0">
                <a:latin typeface="Arial" pitchFamily="34" charset="0"/>
              </a:rPr>
              <a:t>Junio de </a:t>
            </a:r>
            <a:r>
              <a:rPr lang="es-MX" altLang="es-MX" sz="1400" dirty="0">
                <a:latin typeface="Arial" pitchFamily="34" charset="0"/>
              </a:rPr>
              <a:t>2014</a:t>
            </a:r>
          </a:p>
        </p:txBody>
      </p:sp>
      <p:pic>
        <p:nvPicPr>
          <p:cNvPr id="6" name="Imagen 1" descr="Envejecimiento.ep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502" y="2933880"/>
            <a:ext cx="4110266" cy="17746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7 Rectángulo"/>
          <p:cNvSpPr/>
          <p:nvPr/>
        </p:nvSpPr>
        <p:spPr>
          <a:xfrm>
            <a:off x="5240955" y="4708526"/>
            <a:ext cx="3737814" cy="804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400" b="1" dirty="0" smtClean="0">
                <a:solidFill>
                  <a:schemeClr val="accent5">
                    <a:lumMod val="50000"/>
                  </a:schemeClr>
                </a:solidFill>
              </a:rPr>
              <a:t>Dra. Anabel Silva Batalla</a:t>
            </a:r>
          </a:p>
          <a:p>
            <a:r>
              <a:rPr lang="es-MX" sz="1050" dirty="0" smtClean="0">
                <a:solidFill>
                  <a:schemeClr val="accent5">
                    <a:lumMod val="50000"/>
                  </a:schemeClr>
                </a:solidFill>
              </a:rPr>
              <a:t>Jefa de la División de Promoción a la Salud</a:t>
            </a:r>
            <a:endParaRPr lang="es-MX" sz="105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s-MX" sz="1050" dirty="0" smtClean="0">
                <a:solidFill>
                  <a:schemeClr val="accent5">
                    <a:lumMod val="50000"/>
                  </a:schemeClr>
                </a:solidFill>
              </a:rPr>
              <a:t>CAISPN / UAPS / IMSS</a:t>
            </a:r>
          </a:p>
          <a:p>
            <a:pPr marL="342900" lvl="0" indent="-168275" algn="just">
              <a:lnSpc>
                <a:spcPts val="1100"/>
              </a:lnSpc>
              <a:spcBef>
                <a:spcPct val="20000"/>
              </a:spcBef>
              <a:buClr>
                <a:srgbClr val="006600"/>
              </a:buClr>
              <a:buSzPct val="140000"/>
            </a:pPr>
            <a:endParaRPr lang="es-MX" sz="1050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5250480" y="5512849"/>
            <a:ext cx="3737814" cy="965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400" b="1" dirty="0" smtClean="0">
                <a:solidFill>
                  <a:schemeClr val="accent5">
                    <a:lumMod val="50000"/>
                  </a:schemeClr>
                </a:solidFill>
              </a:rPr>
              <a:t>Dra. </a:t>
            </a:r>
            <a:r>
              <a:rPr lang="es-MX" sz="1400" b="1" dirty="0" smtClean="0">
                <a:solidFill>
                  <a:schemeClr val="accent5">
                    <a:lumMod val="50000"/>
                  </a:schemeClr>
                </a:solidFill>
              </a:rPr>
              <a:t>Leticia Jaimes Betancourt</a:t>
            </a:r>
            <a:endParaRPr lang="es-MX" sz="1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s-MX" sz="1050" dirty="0" smtClean="0">
                <a:solidFill>
                  <a:schemeClr val="accent5">
                    <a:lumMod val="50000"/>
                  </a:schemeClr>
                </a:solidFill>
              </a:rPr>
              <a:t>Coord. De Programas Médicos</a:t>
            </a:r>
          </a:p>
          <a:p>
            <a:r>
              <a:rPr lang="es-MX" sz="1050" dirty="0" smtClean="0">
                <a:solidFill>
                  <a:schemeClr val="accent5">
                    <a:lumMod val="50000"/>
                  </a:schemeClr>
                </a:solidFill>
              </a:rPr>
              <a:t>Área de Educación y Promoción de la Salud</a:t>
            </a:r>
            <a:endParaRPr lang="es-MX" sz="105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s-MX" sz="1050" dirty="0" smtClean="0">
                <a:solidFill>
                  <a:schemeClr val="accent5">
                    <a:lumMod val="50000"/>
                  </a:schemeClr>
                </a:solidFill>
              </a:rPr>
              <a:t>CAISPN / UAPS / IMSS</a:t>
            </a:r>
          </a:p>
          <a:p>
            <a:pPr marL="342900" lvl="0" indent="-168275" algn="just">
              <a:lnSpc>
                <a:spcPts val="1100"/>
              </a:lnSpc>
              <a:spcBef>
                <a:spcPct val="20000"/>
              </a:spcBef>
              <a:buClr>
                <a:srgbClr val="006600"/>
              </a:buClr>
              <a:buSzPct val="140000"/>
            </a:pPr>
            <a:endParaRPr lang="es-MX" sz="1050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49"/>
          <p:cNvSpPr>
            <a:spLocks noChangeArrowheads="1"/>
          </p:cNvSpPr>
          <p:nvPr/>
        </p:nvSpPr>
        <p:spPr bwMode="auto">
          <a:xfrm rot="10800000" flipV="1">
            <a:off x="3233738" y="16739"/>
            <a:ext cx="5338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just" eaLnBrk="0" hangingPunct="0">
              <a:spcBef>
                <a:spcPct val="20000"/>
              </a:spcBef>
              <a:buClr>
                <a:srgbClr val="00B050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Soberana Sans" pitchFamily="50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ü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6633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INSTITUTO MEXICANO DEL SEGURO SOCIAL  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DIRECCIÓN DE PRESTACIONES MÉDICAS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UNIDAD DE ATENCIÓN PRIMARIA A LA </a:t>
            </a: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SALUD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COORDINACIÓN DE ATENCIÓN INTEGRAL A LA SALUD EN EL PRIMER NIVEL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DIVISIÓN DE PROMOCIÓN A LA SALUD</a:t>
            </a:r>
            <a:endParaRPr lang="es-ES" altLang="es-MX" sz="800" b="1" dirty="0">
              <a:solidFill>
                <a:srgbClr val="A6A6A6"/>
              </a:solidFill>
              <a:latin typeface="Arial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209831" y="724626"/>
            <a:ext cx="8638678" cy="43088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Adultos mayores de 60 y más años, IMSS</a:t>
            </a:r>
            <a:endParaRPr lang="es-ES" sz="2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4 Gráfico"/>
          <p:cNvGraphicFramePr/>
          <p:nvPr>
            <p:extLst>
              <p:ext uri="{D42A27DB-BD31-4B8C-83A1-F6EECF244321}">
                <p14:modId xmlns:p14="http://schemas.microsoft.com/office/powerpoint/2010/main" val="2278102071"/>
              </p:ext>
            </p:extLst>
          </p:nvPr>
        </p:nvGraphicFramePr>
        <p:xfrm>
          <a:off x="600075" y="1717357"/>
          <a:ext cx="8248434" cy="4233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1 Rectángulo"/>
          <p:cNvSpPr/>
          <p:nvPr/>
        </p:nvSpPr>
        <p:spPr>
          <a:xfrm>
            <a:off x="250135" y="6488668"/>
            <a:ext cx="23936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1400" dirty="0">
                <a:solidFill>
                  <a:schemeClr val="bg1"/>
                </a:solidFill>
              </a:rPr>
              <a:t>Fuente: ENCO 2006 y 2010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1349825" y="1277256"/>
            <a:ext cx="6096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Encuesta Nacional de Coberturas (ENCO) PREVENIMSS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5826059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49"/>
          <p:cNvSpPr>
            <a:spLocks noChangeArrowheads="1"/>
          </p:cNvSpPr>
          <p:nvPr/>
        </p:nvSpPr>
        <p:spPr bwMode="auto">
          <a:xfrm rot="10800000" flipV="1">
            <a:off x="3233738" y="16739"/>
            <a:ext cx="5338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just" eaLnBrk="0" hangingPunct="0">
              <a:spcBef>
                <a:spcPct val="20000"/>
              </a:spcBef>
              <a:buClr>
                <a:srgbClr val="00B050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Soberana Sans" pitchFamily="50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ü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6633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INSTITUTO MEXICANO DEL SEGURO SOCIAL  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DIRECCIÓN DE PRESTACIONES MÉDICAS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UNIDAD DE ATENCIÓN PRIMARIA A LA </a:t>
            </a: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SALUD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COORDINACIÓN DE ATENCIÓN INTEGRAL A LA SALUD EN EL PRIMER NIVEL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DIVISIÓN DE PROMOCIÓN A LA SALUD</a:t>
            </a:r>
            <a:endParaRPr lang="es-ES" altLang="es-MX" sz="800" b="1" dirty="0">
              <a:solidFill>
                <a:srgbClr val="A6A6A6"/>
              </a:solidFill>
              <a:latin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250135" y="6532210"/>
            <a:ext cx="23936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1400" dirty="0">
                <a:solidFill>
                  <a:schemeClr val="bg1"/>
                </a:solidFill>
              </a:rPr>
              <a:t>Fuente: ENCO 2006 y 2010</a:t>
            </a:r>
          </a:p>
        </p:txBody>
      </p:sp>
      <p:graphicFrame>
        <p:nvGraphicFramePr>
          <p:cNvPr id="8" name="7 Gráfico"/>
          <p:cNvGraphicFramePr/>
          <p:nvPr>
            <p:extLst>
              <p:ext uri="{D42A27DB-BD31-4B8C-83A1-F6EECF244321}">
                <p14:modId xmlns:p14="http://schemas.microsoft.com/office/powerpoint/2010/main" val="656992523"/>
              </p:ext>
            </p:extLst>
          </p:nvPr>
        </p:nvGraphicFramePr>
        <p:xfrm>
          <a:off x="250135" y="99785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8 Gráfico"/>
          <p:cNvGraphicFramePr/>
          <p:nvPr>
            <p:extLst>
              <p:ext uri="{D42A27DB-BD31-4B8C-83A1-F6EECF244321}">
                <p14:modId xmlns:p14="http://schemas.microsoft.com/office/powerpoint/2010/main" val="910649811"/>
              </p:ext>
            </p:extLst>
          </p:nvPr>
        </p:nvGraphicFramePr>
        <p:xfrm>
          <a:off x="4183176" y="3553153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1 CuadroTexto"/>
          <p:cNvSpPr txBox="1"/>
          <p:nvPr/>
        </p:nvSpPr>
        <p:spPr>
          <a:xfrm>
            <a:off x="1038225" y="4938712"/>
            <a:ext cx="1771650" cy="1019175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s-MX" sz="1200" dirty="0" smtClean="0"/>
              <a:t>Población encuestada de adultos mayores:</a:t>
            </a:r>
          </a:p>
          <a:p>
            <a:r>
              <a:rPr lang="es-MX" sz="1200" dirty="0" smtClean="0"/>
              <a:t>2006: 19,524</a:t>
            </a:r>
          </a:p>
          <a:p>
            <a:r>
              <a:rPr lang="es-MX" sz="1200" dirty="0" smtClean="0"/>
              <a:t>2010: 11,214</a:t>
            </a:r>
            <a:endParaRPr lang="es-MX" sz="1200" dirty="0"/>
          </a:p>
        </p:txBody>
      </p:sp>
    </p:spTree>
    <p:extLst>
      <p:ext uri="{BB962C8B-B14F-4D97-AF65-F5344CB8AC3E}">
        <p14:creationId xmlns:p14="http://schemas.microsoft.com/office/powerpoint/2010/main" val="2189922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49"/>
          <p:cNvSpPr>
            <a:spLocks noChangeArrowheads="1"/>
          </p:cNvSpPr>
          <p:nvPr/>
        </p:nvSpPr>
        <p:spPr bwMode="auto">
          <a:xfrm rot="10800000" flipV="1">
            <a:off x="3233738" y="16739"/>
            <a:ext cx="5338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just" eaLnBrk="0" hangingPunct="0">
              <a:spcBef>
                <a:spcPct val="20000"/>
              </a:spcBef>
              <a:buClr>
                <a:srgbClr val="00B050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Soberana Sans" pitchFamily="50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ü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6633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INSTITUTO MEXICANO DEL SEGURO SOCIAL  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DIRECCIÓN DE PRESTACIONES MÉDICAS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UNIDAD DE ATENCIÓN PRIMARIA A LA </a:t>
            </a: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SALUD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COORDINACIÓN DE ATENCIÓN INTEGRAL A LA SALUD EN EL PRIMER NIVEL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DIVISIÓN DE PROMOCIÓN A LA SALUD</a:t>
            </a:r>
            <a:endParaRPr lang="es-ES" altLang="es-MX" sz="800" b="1" dirty="0">
              <a:solidFill>
                <a:srgbClr val="A6A6A6"/>
              </a:solidFill>
              <a:latin typeface="Arial" pitchFamily="34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1669145" y="2177143"/>
            <a:ext cx="57766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Promoción de la Salud</a:t>
            </a:r>
            <a:endParaRPr lang="es-MX" sz="6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13700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49"/>
          <p:cNvSpPr>
            <a:spLocks noChangeArrowheads="1"/>
          </p:cNvSpPr>
          <p:nvPr/>
        </p:nvSpPr>
        <p:spPr bwMode="auto">
          <a:xfrm rot="10800000" flipV="1">
            <a:off x="3233738" y="16739"/>
            <a:ext cx="5338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just" eaLnBrk="0" hangingPunct="0">
              <a:spcBef>
                <a:spcPct val="20000"/>
              </a:spcBef>
              <a:buClr>
                <a:srgbClr val="00B050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Soberana Sans" pitchFamily="50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ü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6633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INSTITUTO MEXICANO DEL SEGURO SOCIAL  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DIRECCIÓN DE PRESTACIONES MÉDICAS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UNIDAD DE ATENCIÓN PRIMARIA A LA </a:t>
            </a: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SALUD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COORDINACIÓN DE ATENCIÓN INTEGRAL A LA SALUD EN EL PRIMER NIVEL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DIVISIÓN DE PROMOCIÓN A LA SALUD</a:t>
            </a:r>
            <a:endParaRPr lang="es-ES" altLang="es-MX" sz="800" b="1" dirty="0">
              <a:solidFill>
                <a:srgbClr val="A6A6A6"/>
              </a:solidFill>
              <a:latin typeface="Arial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0" y="0"/>
            <a:ext cx="9144000" cy="836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aphicFrame>
        <p:nvGraphicFramePr>
          <p:cNvPr id="9" name="8 Diagrama"/>
          <p:cNvGraphicFramePr/>
          <p:nvPr>
            <p:extLst>
              <p:ext uri="{D42A27DB-BD31-4B8C-83A1-F6EECF244321}">
                <p14:modId xmlns:p14="http://schemas.microsoft.com/office/powerpoint/2010/main" val="824066122"/>
              </p:ext>
            </p:extLst>
          </p:nvPr>
        </p:nvGraphicFramePr>
        <p:xfrm>
          <a:off x="1053540" y="908721"/>
          <a:ext cx="7550908" cy="53285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9 CuadroTexto"/>
          <p:cNvSpPr txBox="1"/>
          <p:nvPr/>
        </p:nvSpPr>
        <p:spPr>
          <a:xfrm>
            <a:off x="50677" y="33930"/>
            <a:ext cx="4881364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400"/>
              </a:lnSpc>
            </a:pPr>
            <a:r>
              <a:rPr lang="es-MX" sz="2800" dirty="0" smtClean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Estrategias Educativas de Promoción de la Salud PREVENIMSS</a:t>
            </a:r>
            <a:endParaRPr lang="es-MX" sz="2800" dirty="0">
              <a:solidFill>
                <a:srgbClr val="C00000"/>
              </a:solidFill>
              <a:latin typeface="Arial Black" pitchFamily="34" charset="0"/>
              <a:cs typeface="Arial" pitchFamily="34" charset="0"/>
            </a:endParaRPr>
          </a:p>
        </p:txBody>
      </p:sp>
      <p:grpSp>
        <p:nvGrpSpPr>
          <p:cNvPr id="11" name="41 Grupo"/>
          <p:cNvGrpSpPr/>
          <p:nvPr/>
        </p:nvGrpSpPr>
        <p:grpSpPr>
          <a:xfrm>
            <a:off x="117408" y="1391127"/>
            <a:ext cx="4968173" cy="93657"/>
            <a:chOff x="147639" y="967055"/>
            <a:chExt cx="8710401" cy="81081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2" name="11 Rectángulo"/>
            <p:cNvSpPr/>
            <p:nvPr/>
          </p:nvSpPr>
          <p:spPr>
            <a:xfrm>
              <a:off x="3175278" y="1002417"/>
              <a:ext cx="5682762" cy="45719"/>
            </a:xfrm>
            <a:prstGeom prst="rect">
              <a:avLst/>
            </a:prstGeom>
            <a:solidFill>
              <a:srgbClr val="006666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3" name="12 Rectángulo"/>
            <p:cNvSpPr/>
            <p:nvPr/>
          </p:nvSpPr>
          <p:spPr>
            <a:xfrm>
              <a:off x="147639" y="967055"/>
              <a:ext cx="8179538" cy="45719"/>
            </a:xfrm>
            <a:prstGeom prst="rect">
              <a:avLst/>
            </a:prstGeom>
            <a:solidFill>
              <a:srgbClr val="0A905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14" name="13 Elipse"/>
          <p:cNvSpPr/>
          <p:nvPr/>
        </p:nvSpPr>
        <p:spPr bwMode="auto">
          <a:xfrm>
            <a:off x="1092925" y="5949280"/>
            <a:ext cx="511679" cy="481344"/>
          </a:xfrm>
          <a:prstGeom prst="ellipse">
            <a:avLst/>
          </a:prstGeom>
          <a:solidFill>
            <a:srgbClr val="FFC0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-9600000"/>
              <a:satOff val="-33335"/>
              <a:lumOff val="40001"/>
              <a:alphaOff val="0"/>
            </a:schemeClr>
          </a:fillRef>
          <a:effectRef idx="2">
            <a:schemeClr val="accent2">
              <a:hueOff val="-9600000"/>
              <a:satOff val="-33335"/>
              <a:lumOff val="40001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13 CuadroTexto"/>
          <p:cNvSpPr txBox="1">
            <a:spLocks noChangeArrowheads="1"/>
          </p:cNvSpPr>
          <p:nvPr/>
        </p:nvSpPr>
        <p:spPr bwMode="auto">
          <a:xfrm>
            <a:off x="1063109" y="6016400"/>
            <a:ext cx="5565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600" b="1" dirty="0">
                <a:latin typeface="Arial Narrow" pitchFamily="34" charset="0"/>
              </a:rPr>
              <a:t>2002</a:t>
            </a:r>
          </a:p>
        </p:txBody>
      </p:sp>
      <p:sp>
        <p:nvSpPr>
          <p:cNvPr id="16" name="Rectangle 21"/>
          <p:cNvSpPr>
            <a:spLocks noChangeArrowheads="1"/>
          </p:cNvSpPr>
          <p:nvPr/>
        </p:nvSpPr>
        <p:spPr bwMode="auto">
          <a:xfrm>
            <a:off x="1601127" y="5983188"/>
            <a:ext cx="7664093" cy="46384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MX" sz="2400" b="1" dirty="0" smtClean="0">
                <a:solidFill>
                  <a:srgbClr val="002060"/>
                </a:solidFill>
              </a:rPr>
              <a:t>Primer </a:t>
            </a:r>
            <a:r>
              <a:rPr lang="es-MX" sz="2400" b="1" dirty="0">
                <a:solidFill>
                  <a:srgbClr val="002060"/>
                </a:solidFill>
              </a:rPr>
              <a:t>proceso de los cinco Programas de Salud</a:t>
            </a: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1884462" y="4887193"/>
            <a:ext cx="6346611" cy="61895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6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MX" sz="2400" b="1" dirty="0" smtClean="0">
                <a:solidFill>
                  <a:srgbClr val="002060"/>
                </a:solidFill>
              </a:rPr>
              <a:t>Promotores Adolescentes</a:t>
            </a:r>
            <a:endParaRPr lang="es-MX" sz="2400" b="1" dirty="0">
              <a:solidFill>
                <a:srgbClr val="002060"/>
              </a:solidFill>
            </a:endParaRPr>
          </a:p>
        </p:txBody>
      </p:sp>
      <p:sp>
        <p:nvSpPr>
          <p:cNvPr id="18" name="17 Elipse"/>
          <p:cNvSpPr/>
          <p:nvPr/>
        </p:nvSpPr>
        <p:spPr bwMode="auto">
          <a:xfrm>
            <a:off x="1420764" y="5039272"/>
            <a:ext cx="511679" cy="481344"/>
          </a:xfrm>
          <a:prstGeom prst="ellipse">
            <a:avLst/>
          </a:prstGeom>
          <a:solidFill>
            <a:srgbClr val="FFC0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-9600000"/>
              <a:satOff val="-33335"/>
              <a:lumOff val="40001"/>
              <a:alphaOff val="0"/>
            </a:schemeClr>
          </a:fillRef>
          <a:effectRef idx="2">
            <a:schemeClr val="accent2">
              <a:hueOff val="-9600000"/>
              <a:satOff val="-33335"/>
              <a:lumOff val="40001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13 CuadroTexto"/>
          <p:cNvSpPr txBox="1">
            <a:spLocks noChangeArrowheads="1"/>
          </p:cNvSpPr>
          <p:nvPr/>
        </p:nvSpPr>
        <p:spPr bwMode="auto">
          <a:xfrm>
            <a:off x="1390948" y="5106392"/>
            <a:ext cx="5565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600" b="1" dirty="0" smtClean="0">
                <a:latin typeface="Arial Narrow" pitchFamily="34" charset="0"/>
              </a:rPr>
              <a:t>2006</a:t>
            </a:r>
            <a:endParaRPr lang="es-MX" sz="1600" b="1" dirty="0">
              <a:latin typeface="Arial Narrow" pitchFamily="34" charset="0"/>
            </a:endParaRPr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2329334" y="4208388"/>
            <a:ext cx="1903666" cy="46384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MX" sz="2400" b="1" dirty="0" smtClean="0">
                <a:solidFill>
                  <a:srgbClr val="002060"/>
                </a:solidFill>
              </a:rPr>
              <a:t>JuvenIMSS</a:t>
            </a:r>
            <a:endParaRPr lang="es-MX" sz="2400" b="1" dirty="0">
              <a:solidFill>
                <a:srgbClr val="002060"/>
              </a:solidFill>
            </a:endParaRPr>
          </a:p>
        </p:txBody>
      </p:sp>
      <p:sp>
        <p:nvSpPr>
          <p:cNvPr id="21" name="20 Elipse"/>
          <p:cNvSpPr/>
          <p:nvPr/>
        </p:nvSpPr>
        <p:spPr bwMode="auto">
          <a:xfrm>
            <a:off x="1886720" y="4158284"/>
            <a:ext cx="511679" cy="481344"/>
          </a:xfrm>
          <a:prstGeom prst="ellipse">
            <a:avLst/>
          </a:prstGeom>
          <a:solidFill>
            <a:srgbClr val="FFC0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-9600000"/>
              <a:satOff val="-33335"/>
              <a:lumOff val="40001"/>
              <a:alphaOff val="0"/>
            </a:schemeClr>
          </a:fillRef>
          <a:effectRef idx="2">
            <a:schemeClr val="accent2">
              <a:hueOff val="-9600000"/>
              <a:satOff val="-33335"/>
              <a:lumOff val="40001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13 CuadroTexto"/>
          <p:cNvSpPr txBox="1">
            <a:spLocks noChangeArrowheads="1"/>
          </p:cNvSpPr>
          <p:nvPr/>
        </p:nvSpPr>
        <p:spPr bwMode="auto">
          <a:xfrm>
            <a:off x="1856904" y="4225404"/>
            <a:ext cx="5565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600" b="1" dirty="0" smtClean="0">
                <a:latin typeface="Arial Narrow" pitchFamily="34" charset="0"/>
              </a:rPr>
              <a:t>2008</a:t>
            </a:r>
            <a:endParaRPr lang="es-MX" sz="1600" b="1" dirty="0">
              <a:latin typeface="Arial Narrow" pitchFamily="34" charset="0"/>
            </a:endParaRPr>
          </a:p>
        </p:txBody>
      </p:sp>
      <p:sp>
        <p:nvSpPr>
          <p:cNvPr id="23" name="Rectangle 19"/>
          <p:cNvSpPr>
            <a:spLocks noChangeArrowheads="1"/>
          </p:cNvSpPr>
          <p:nvPr/>
        </p:nvSpPr>
        <p:spPr bwMode="auto">
          <a:xfrm>
            <a:off x="3707904" y="2605114"/>
            <a:ext cx="3171800" cy="46384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MX" sz="2400" b="1" dirty="0" smtClean="0">
                <a:solidFill>
                  <a:srgbClr val="002060"/>
                </a:solidFill>
              </a:rPr>
              <a:t>Pasos por la salud</a:t>
            </a:r>
            <a:endParaRPr lang="es-MX" sz="2400" b="1" dirty="0">
              <a:solidFill>
                <a:srgbClr val="002060"/>
              </a:solidFill>
            </a:endParaRPr>
          </a:p>
        </p:txBody>
      </p:sp>
      <p:sp>
        <p:nvSpPr>
          <p:cNvPr id="24" name="23 Elipse"/>
          <p:cNvSpPr/>
          <p:nvPr/>
        </p:nvSpPr>
        <p:spPr bwMode="auto">
          <a:xfrm>
            <a:off x="3233664" y="2617332"/>
            <a:ext cx="511679" cy="481344"/>
          </a:xfrm>
          <a:prstGeom prst="ellipse">
            <a:avLst/>
          </a:prstGeom>
          <a:solidFill>
            <a:srgbClr val="FFC0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-9600000"/>
              <a:satOff val="-33335"/>
              <a:lumOff val="40001"/>
              <a:alphaOff val="0"/>
            </a:schemeClr>
          </a:fillRef>
          <a:effectRef idx="2">
            <a:schemeClr val="accent2">
              <a:hueOff val="-9600000"/>
              <a:satOff val="-33335"/>
              <a:lumOff val="40001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13 CuadroTexto"/>
          <p:cNvSpPr txBox="1">
            <a:spLocks noChangeArrowheads="1"/>
          </p:cNvSpPr>
          <p:nvPr/>
        </p:nvSpPr>
        <p:spPr bwMode="auto">
          <a:xfrm>
            <a:off x="3203848" y="2659052"/>
            <a:ext cx="5473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600" b="1" dirty="0" smtClean="0">
                <a:latin typeface="Arial Narrow" pitchFamily="34" charset="0"/>
              </a:rPr>
              <a:t>2011</a:t>
            </a:r>
            <a:endParaRPr lang="es-MX" sz="1600" b="1" dirty="0">
              <a:latin typeface="Arial Narrow" pitchFamily="34" charset="0"/>
            </a:endParaRPr>
          </a:p>
        </p:txBody>
      </p:sp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4605908" y="1940074"/>
            <a:ext cx="3966592" cy="46384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MX" sz="2400" b="1" dirty="0" smtClean="0">
                <a:solidFill>
                  <a:srgbClr val="002060"/>
                </a:solidFill>
              </a:rPr>
              <a:t>Envejecimiento Activo</a:t>
            </a:r>
            <a:endParaRPr lang="es-MX" sz="2400" b="1" dirty="0">
              <a:solidFill>
                <a:srgbClr val="002060"/>
              </a:solidFill>
            </a:endParaRPr>
          </a:p>
        </p:txBody>
      </p:sp>
      <p:sp>
        <p:nvSpPr>
          <p:cNvPr id="27" name="26 Elipse"/>
          <p:cNvSpPr/>
          <p:nvPr/>
        </p:nvSpPr>
        <p:spPr bwMode="auto">
          <a:xfrm>
            <a:off x="4097760" y="1939544"/>
            <a:ext cx="511679" cy="481344"/>
          </a:xfrm>
          <a:prstGeom prst="ellipse">
            <a:avLst/>
          </a:prstGeom>
          <a:solidFill>
            <a:srgbClr val="FFC0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-9600000"/>
              <a:satOff val="-33335"/>
              <a:lumOff val="40001"/>
              <a:alphaOff val="0"/>
            </a:schemeClr>
          </a:fillRef>
          <a:effectRef idx="2">
            <a:schemeClr val="accent2">
              <a:hueOff val="-9600000"/>
              <a:satOff val="-33335"/>
              <a:lumOff val="40001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13 CuadroTexto"/>
          <p:cNvSpPr txBox="1">
            <a:spLocks noChangeArrowheads="1"/>
          </p:cNvSpPr>
          <p:nvPr/>
        </p:nvSpPr>
        <p:spPr bwMode="auto">
          <a:xfrm>
            <a:off x="4067944" y="2006664"/>
            <a:ext cx="5473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600" b="1" dirty="0" smtClean="0">
                <a:latin typeface="Arial Narrow" pitchFamily="34" charset="0"/>
              </a:rPr>
              <a:t>2011</a:t>
            </a:r>
            <a:endParaRPr lang="es-MX" sz="1600" b="1" dirty="0">
              <a:latin typeface="Arial Narrow" pitchFamily="34" charset="0"/>
            </a:endParaRPr>
          </a:p>
        </p:txBody>
      </p:sp>
      <p:sp>
        <p:nvSpPr>
          <p:cNvPr id="29" name="Rectangle 19"/>
          <p:cNvSpPr>
            <a:spLocks noChangeArrowheads="1"/>
          </p:cNvSpPr>
          <p:nvPr/>
        </p:nvSpPr>
        <p:spPr bwMode="auto">
          <a:xfrm>
            <a:off x="5804494" y="1319560"/>
            <a:ext cx="3107277" cy="371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MX" b="1" dirty="0" smtClean="0">
                <a:solidFill>
                  <a:srgbClr val="002060"/>
                </a:solidFill>
              </a:rPr>
              <a:t>Ella y Él con PREVENIMSS</a:t>
            </a:r>
            <a:endParaRPr lang="es-MX" b="1" dirty="0">
              <a:solidFill>
                <a:srgbClr val="002060"/>
              </a:solidFill>
            </a:endParaRPr>
          </a:p>
        </p:txBody>
      </p:sp>
      <p:sp>
        <p:nvSpPr>
          <p:cNvPr id="30" name="29 Elipse"/>
          <p:cNvSpPr/>
          <p:nvPr/>
        </p:nvSpPr>
        <p:spPr bwMode="auto">
          <a:xfrm>
            <a:off x="5323420" y="1308584"/>
            <a:ext cx="511679" cy="481344"/>
          </a:xfrm>
          <a:prstGeom prst="ellipse">
            <a:avLst/>
          </a:prstGeom>
          <a:solidFill>
            <a:srgbClr val="FFC0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-9600000"/>
              <a:satOff val="-33335"/>
              <a:lumOff val="40001"/>
              <a:alphaOff val="0"/>
            </a:schemeClr>
          </a:fillRef>
          <a:effectRef idx="2">
            <a:schemeClr val="accent2">
              <a:hueOff val="-9600000"/>
              <a:satOff val="-33335"/>
              <a:lumOff val="40001"/>
              <a:alphaOff val="0"/>
            </a:schemeClr>
          </a:effectRef>
          <a:fontRef idx="minor">
            <a:schemeClr val="lt1"/>
          </a:fontRef>
        </p:style>
      </p:sp>
      <p:sp>
        <p:nvSpPr>
          <p:cNvPr id="31" name="13 CuadroTexto"/>
          <p:cNvSpPr txBox="1">
            <a:spLocks noChangeArrowheads="1"/>
          </p:cNvSpPr>
          <p:nvPr/>
        </p:nvSpPr>
        <p:spPr bwMode="auto">
          <a:xfrm>
            <a:off x="5293604" y="1375704"/>
            <a:ext cx="5565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600" b="1" dirty="0" smtClean="0">
                <a:latin typeface="Arial Narrow" pitchFamily="34" charset="0"/>
              </a:rPr>
              <a:t>2012</a:t>
            </a:r>
            <a:endParaRPr lang="es-MX" sz="1600" b="1" dirty="0">
              <a:latin typeface="Arial Narrow" pitchFamily="34" charset="0"/>
            </a:endParaRPr>
          </a:p>
        </p:txBody>
      </p:sp>
      <p:sp>
        <p:nvSpPr>
          <p:cNvPr id="32" name="31 Elipse"/>
          <p:cNvSpPr/>
          <p:nvPr/>
        </p:nvSpPr>
        <p:spPr bwMode="auto">
          <a:xfrm>
            <a:off x="2480817" y="3346005"/>
            <a:ext cx="511679" cy="481344"/>
          </a:xfrm>
          <a:prstGeom prst="ellipse">
            <a:avLst/>
          </a:prstGeom>
          <a:solidFill>
            <a:srgbClr val="FFC0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-9600000"/>
              <a:satOff val="-33335"/>
              <a:lumOff val="40001"/>
              <a:alphaOff val="0"/>
            </a:schemeClr>
          </a:fillRef>
          <a:effectRef idx="2">
            <a:schemeClr val="accent2">
              <a:hueOff val="-9600000"/>
              <a:satOff val="-33335"/>
              <a:lumOff val="40001"/>
              <a:alphaOff val="0"/>
            </a:schemeClr>
          </a:effectRef>
          <a:fontRef idx="minor">
            <a:schemeClr val="lt1"/>
          </a:fontRef>
        </p:style>
      </p:sp>
      <p:sp>
        <p:nvSpPr>
          <p:cNvPr id="33" name="13 CuadroTexto"/>
          <p:cNvSpPr txBox="1">
            <a:spLocks noChangeArrowheads="1"/>
          </p:cNvSpPr>
          <p:nvPr/>
        </p:nvSpPr>
        <p:spPr bwMode="auto">
          <a:xfrm>
            <a:off x="2476401" y="3425825"/>
            <a:ext cx="5565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600" b="1" dirty="0" smtClean="0">
                <a:latin typeface="Arial Narrow" pitchFamily="34" charset="0"/>
              </a:rPr>
              <a:t>2010</a:t>
            </a:r>
            <a:endParaRPr lang="es-MX" sz="1600" b="1" dirty="0">
              <a:latin typeface="Arial Narrow" pitchFamily="34" charset="0"/>
            </a:endParaRPr>
          </a:p>
        </p:txBody>
      </p:sp>
      <p:sp>
        <p:nvSpPr>
          <p:cNvPr id="34" name="Rectangle 19"/>
          <p:cNvSpPr>
            <a:spLocks noChangeArrowheads="1"/>
          </p:cNvSpPr>
          <p:nvPr/>
        </p:nvSpPr>
        <p:spPr bwMode="auto">
          <a:xfrm>
            <a:off x="2970659" y="3373960"/>
            <a:ext cx="3171800" cy="46384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MX" sz="2400" b="1" dirty="0" err="1" smtClean="0">
                <a:solidFill>
                  <a:srgbClr val="002060"/>
                </a:solidFill>
              </a:rPr>
              <a:t>ChiquitIMSS</a:t>
            </a:r>
            <a:endParaRPr lang="es-MX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49"/>
          <p:cNvSpPr>
            <a:spLocks noChangeArrowheads="1"/>
          </p:cNvSpPr>
          <p:nvPr/>
        </p:nvSpPr>
        <p:spPr bwMode="auto">
          <a:xfrm rot="10800000" flipV="1">
            <a:off x="3233738" y="16739"/>
            <a:ext cx="5338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just" eaLnBrk="0" hangingPunct="0">
              <a:spcBef>
                <a:spcPct val="20000"/>
              </a:spcBef>
              <a:buClr>
                <a:srgbClr val="00B050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Soberana Sans" pitchFamily="50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ü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6633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INSTITUTO MEXICANO DEL SEGURO SOCIAL  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DIRECCIÓN DE PRESTACIONES MÉDICAS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UNIDAD DE ATENCIÓN PRIMARIA A LA </a:t>
            </a: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SALUD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COORDINACIÓN DE ATENCIÓN INTEGRAL A LA SALUD EN EL PRIMER NIVEL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DIVISIÓN DE PROMOCIÓN A LA SALUD</a:t>
            </a:r>
            <a:endParaRPr lang="es-ES" altLang="es-MX" sz="800" b="1" dirty="0">
              <a:solidFill>
                <a:srgbClr val="A6A6A6"/>
              </a:solidFill>
              <a:latin typeface="Arial" pitchFamily="34" charset="0"/>
            </a:endParaRP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285" y="1292697"/>
            <a:ext cx="3135085" cy="40738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572" y="1292697"/>
            <a:ext cx="3274539" cy="41151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49"/>
          <p:cNvSpPr>
            <a:spLocks noChangeArrowheads="1"/>
          </p:cNvSpPr>
          <p:nvPr/>
        </p:nvSpPr>
        <p:spPr bwMode="auto">
          <a:xfrm rot="10800000" flipV="1">
            <a:off x="3233738" y="16739"/>
            <a:ext cx="5338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just" eaLnBrk="0" hangingPunct="0">
              <a:spcBef>
                <a:spcPct val="20000"/>
              </a:spcBef>
              <a:buClr>
                <a:srgbClr val="00B050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Soberana Sans" pitchFamily="50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ü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6633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INSTITUTO MEXICANO DEL SEGURO SOCIAL  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DIRECCIÓN DE PRESTACIONES MÉDICAS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UNIDAD DE ATENCIÓN PRIMARIA A LA </a:t>
            </a: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SALUD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COORDINACIÓN DE ATENCIÓN INTEGRAL A LA SALUD EN EL PRIMER NIVEL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DIVISIÓN DE PROMOCIÓN A LA SALUD</a:t>
            </a:r>
            <a:endParaRPr lang="es-ES" altLang="es-MX" sz="800" b="1" dirty="0">
              <a:solidFill>
                <a:srgbClr val="A6A6A6"/>
              </a:solidFill>
              <a:latin typeface="Arial" pitchFamily="34" charset="0"/>
            </a:endParaRPr>
          </a:p>
        </p:txBody>
      </p:sp>
      <p:pic>
        <p:nvPicPr>
          <p:cNvPr id="5" name="Picture 6" descr="C:\Users\carlos.armenta\Desktop\Master\División\GeriatrIMSS\Serpientes y escaleras\IMAGENES\ABUEL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03600" y="2382256"/>
            <a:ext cx="2962275" cy="314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12 Rectángulo"/>
          <p:cNvSpPr>
            <a:spLocks noChangeArrowheads="1"/>
          </p:cNvSpPr>
          <p:nvPr/>
        </p:nvSpPr>
        <p:spPr bwMode="auto">
          <a:xfrm>
            <a:off x="198943" y="2023076"/>
            <a:ext cx="5904657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 eaLnBrk="0" hangingPunct="0">
              <a:spcBef>
                <a:spcPct val="20000"/>
              </a:spcBef>
              <a:buClr>
                <a:srgbClr val="006600"/>
              </a:buClr>
              <a:buSzPct val="60000"/>
              <a:buFont typeface="Wingdings" pitchFamily="2" charset="2"/>
              <a:buChar char="q"/>
            </a:pPr>
            <a:r>
              <a:rPr lang="es-MX" sz="2000" dirty="0" smtClean="0">
                <a:latin typeface="Calibri" pitchFamily="34" charset="0"/>
              </a:rPr>
              <a:t>Surge como una estrategia educativa en el 2012</a:t>
            </a:r>
            <a:r>
              <a:rPr lang="es-MX" sz="2000" dirty="0">
                <a:latin typeface="Calibri" pitchFamily="34" charset="0"/>
              </a:rPr>
              <a:t>, </a:t>
            </a:r>
            <a:r>
              <a:rPr lang="es-MX" sz="2000" dirty="0" smtClean="0">
                <a:latin typeface="Calibri" pitchFamily="34" charset="0"/>
              </a:rPr>
              <a:t>con el </a:t>
            </a:r>
            <a:r>
              <a:rPr lang="es-MX" sz="2000" b="1" dirty="0" smtClean="0">
                <a:latin typeface="Calibri" pitchFamily="34" charset="0"/>
              </a:rPr>
              <a:t>propósito</a:t>
            </a:r>
            <a:r>
              <a:rPr lang="es-MX" sz="2000" dirty="0" smtClean="0">
                <a:latin typeface="Calibri" pitchFamily="34" charset="0"/>
              </a:rPr>
              <a:t> </a:t>
            </a:r>
            <a:r>
              <a:rPr lang="es-MX" sz="2000" dirty="0">
                <a:latin typeface="Calibri" pitchFamily="34" charset="0"/>
              </a:rPr>
              <a:t>de mejorar las </a:t>
            </a:r>
            <a:r>
              <a:rPr lang="es-MX" sz="2000" u="sng" dirty="0">
                <a:latin typeface="Calibri" pitchFamily="34" charset="0"/>
              </a:rPr>
              <a:t>acciones de Promoción y Educación para la Salud de los Adultos Mayores</a:t>
            </a:r>
            <a:r>
              <a:rPr lang="es-MX" sz="2000" dirty="0">
                <a:latin typeface="Calibri" pitchFamily="34" charset="0"/>
              </a:rPr>
              <a:t>, a través de la adquisición de conocimientos </a:t>
            </a:r>
            <a:r>
              <a:rPr lang="es-MX" sz="2000" dirty="0" smtClean="0">
                <a:latin typeface="Calibri" pitchFamily="34" charset="0"/>
              </a:rPr>
              <a:t>básicos, de forma lúdica, </a:t>
            </a:r>
            <a:r>
              <a:rPr lang="es-MX" sz="2000" dirty="0">
                <a:latin typeface="Calibri" pitchFamily="34" charset="0"/>
              </a:rPr>
              <a:t>que sean aplicables a la vida diaria de cada participante, utilizando situaciones concretas, ejercicios prácticos y dinámicas integradoras que permiten que el Adulto Mayor sea más participativo.</a:t>
            </a:r>
          </a:p>
        </p:txBody>
      </p:sp>
      <p:pic>
        <p:nvPicPr>
          <p:cNvPr id="8" name="Imagen 1" descr="Envejecimiento.eps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325" y="16738"/>
            <a:ext cx="2392826" cy="1769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2 Marcador de contenido"/>
          <p:cNvSpPr txBox="1">
            <a:spLocks/>
          </p:cNvSpPr>
          <p:nvPr/>
        </p:nvSpPr>
        <p:spPr bwMode="auto">
          <a:xfrm>
            <a:off x="174155" y="5392727"/>
            <a:ext cx="5873427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 eaLnBrk="0" hangingPunct="0">
              <a:spcBef>
                <a:spcPct val="20000"/>
              </a:spcBef>
              <a:buClr>
                <a:srgbClr val="006600"/>
              </a:buClr>
              <a:buSzPct val="60000"/>
              <a:buFont typeface="Wingdings" pitchFamily="2" charset="2"/>
              <a:buChar char="q"/>
            </a:pPr>
            <a:r>
              <a:rPr lang="es-ES" dirty="0">
                <a:latin typeface="Calibri" panose="020F0502020204030204" pitchFamily="34" charset="0"/>
              </a:rPr>
              <a:t>Fortalecer al Programa de Salud del Adulto Mayor a través de una estrategia educativa de Envejecimiento activo.</a:t>
            </a:r>
            <a:endParaRPr lang="es-MX" dirty="0">
              <a:latin typeface="Calibri" panose="020F0502020204030204" pitchFamily="34" charset="0"/>
            </a:endParaRPr>
          </a:p>
        </p:txBody>
      </p:sp>
      <p:sp>
        <p:nvSpPr>
          <p:cNvPr id="10" name="1 Título"/>
          <p:cNvSpPr txBox="1">
            <a:spLocks/>
          </p:cNvSpPr>
          <p:nvPr/>
        </p:nvSpPr>
        <p:spPr>
          <a:xfrm>
            <a:off x="198943" y="4885398"/>
            <a:ext cx="5411787" cy="360362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es-ES" sz="2400" b="1" kern="0" dirty="0">
                <a:latin typeface="Calibri" pitchFamily="34" charset="0"/>
                <a:ea typeface="+mj-ea"/>
                <a:cs typeface="+mj-cs"/>
              </a:rPr>
              <a:t>Objetivo General</a:t>
            </a:r>
            <a:endParaRPr lang="es-MX" sz="2400" b="1" kern="0" dirty="0">
              <a:latin typeface="Calibri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780763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49"/>
          <p:cNvSpPr>
            <a:spLocks noChangeArrowheads="1"/>
          </p:cNvSpPr>
          <p:nvPr/>
        </p:nvSpPr>
        <p:spPr bwMode="auto">
          <a:xfrm rot="10800000" flipV="1">
            <a:off x="3233738" y="16739"/>
            <a:ext cx="5338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just" eaLnBrk="0" hangingPunct="0">
              <a:spcBef>
                <a:spcPct val="20000"/>
              </a:spcBef>
              <a:buClr>
                <a:srgbClr val="00B050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Soberana Sans" pitchFamily="50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ü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6633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INSTITUTO MEXICANO DEL SEGURO SOCIAL  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DIRECCIÓN DE PRESTACIONES MÉDICAS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UNIDAD DE ATENCIÓN PRIMARIA A LA </a:t>
            </a: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SALUD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COORDINACIÓN DE ATENCIÓN INTEGRAL A LA SALUD EN EL PRIMER NIVEL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DIVISIÓN DE PROMOCIÓN A LA SALUD</a:t>
            </a:r>
            <a:endParaRPr lang="es-ES" altLang="es-MX" sz="800" b="1" dirty="0">
              <a:solidFill>
                <a:srgbClr val="A6A6A6"/>
              </a:solidFill>
              <a:latin typeface="Arial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0" y="0"/>
            <a:ext cx="457200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2 CuadroTexto"/>
          <p:cNvSpPr txBox="1">
            <a:spLocks noChangeArrowheads="1"/>
          </p:cNvSpPr>
          <p:nvPr/>
        </p:nvSpPr>
        <p:spPr bwMode="auto">
          <a:xfrm>
            <a:off x="92990" y="6545508"/>
            <a:ext cx="512708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s-MX" sz="1050" b="1" dirty="0" smtClean="0">
                <a:solidFill>
                  <a:schemeClr val="bg1"/>
                </a:solidFill>
                <a:latin typeface="+mj-lt"/>
              </a:rPr>
              <a:t>Fuente: Guía de Estrategias Educativas de Promoción de la Salud 2014</a:t>
            </a:r>
            <a:endParaRPr lang="es-MX" sz="105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7" name="Imagen 1" descr="Envejecimiento.ep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162" y="63206"/>
            <a:ext cx="1727369" cy="1277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12 Elipse"/>
          <p:cNvSpPr/>
          <p:nvPr/>
        </p:nvSpPr>
        <p:spPr>
          <a:xfrm>
            <a:off x="7812360" y="4437112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aphicFrame>
        <p:nvGraphicFramePr>
          <p:cNvPr id="12" name="1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37760"/>
              </p:ext>
            </p:extLst>
          </p:nvPr>
        </p:nvGraphicFramePr>
        <p:xfrm>
          <a:off x="467545" y="1615532"/>
          <a:ext cx="8352927" cy="4477764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852940"/>
                <a:gridCol w="2618936"/>
                <a:gridCol w="3881051"/>
              </a:tblGrid>
              <a:tr h="292137">
                <a:tc>
                  <a:txBody>
                    <a:bodyPr/>
                    <a:lstStyle/>
                    <a:p>
                      <a:pPr algn="ctr"/>
                      <a:r>
                        <a:rPr lang="es-ES_tradnl" sz="1400" dirty="0" smtClean="0">
                          <a:latin typeface="Calibri" panose="020F0502020204030204" pitchFamily="34" charset="0"/>
                        </a:rPr>
                        <a:t>SESIÓN</a:t>
                      </a:r>
                      <a:r>
                        <a:rPr lang="es-ES_tradnl" sz="1400" baseline="0" dirty="0" smtClean="0">
                          <a:latin typeface="Calibri" panose="020F0502020204030204" pitchFamily="34" charset="0"/>
                        </a:rPr>
                        <a:t> </a:t>
                      </a:r>
                      <a:endParaRPr lang="es-ES" sz="14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400" dirty="0" smtClean="0">
                          <a:latin typeface="Calibri" panose="020F0502020204030204" pitchFamily="34" charset="0"/>
                        </a:rPr>
                        <a:t>COMPONENTES</a:t>
                      </a:r>
                      <a:r>
                        <a:rPr lang="es-ES_tradnl" sz="1400" baseline="0" dirty="0" smtClean="0">
                          <a:latin typeface="Calibri" panose="020F0502020204030204" pitchFamily="34" charset="0"/>
                        </a:rPr>
                        <a:t> </a:t>
                      </a:r>
                      <a:endParaRPr lang="es-ES" sz="14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OBJETIVOS</a:t>
                      </a:r>
                    </a:p>
                  </a:txBody>
                  <a:tcPr anchor="ctr"/>
                </a:tc>
              </a:tr>
              <a:tr h="720919">
                <a:tc>
                  <a:txBody>
                    <a:bodyPr/>
                    <a:lstStyle/>
                    <a:p>
                      <a:r>
                        <a:rPr lang="es-MX" sz="1200" kern="1200" dirty="0" smtClean="0">
                          <a:effectLst/>
                          <a:latin typeface="Calibri" panose="020F0502020204030204" pitchFamily="34" charset="0"/>
                        </a:rPr>
                        <a:t>1. Soy una persona valiosa e importante</a:t>
                      </a:r>
                      <a:endParaRPr lang="es-ES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_tradnl" sz="1200" dirty="0" smtClean="0">
                          <a:effectLst/>
                          <a:latin typeface="Calibri" panose="020F0502020204030204" pitchFamily="34" charset="0"/>
                        </a:rPr>
                        <a:t>Salud Mental </a:t>
                      </a:r>
                    </a:p>
                    <a:p>
                      <a:r>
                        <a:rPr lang="es-ES_tradnl" sz="1200" dirty="0" smtClean="0">
                          <a:effectLst/>
                          <a:latin typeface="Calibri" panose="020F0502020204030204" pitchFamily="34" charset="0"/>
                        </a:rPr>
                        <a:t>Convivencia Afectiva</a:t>
                      </a:r>
                      <a:r>
                        <a:rPr lang="es-ES_tradnl" sz="1200" baseline="0" dirty="0" smtClean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s-ES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Motivar al Adulto Mayor, para lograr el</a:t>
                      </a:r>
                      <a:b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auto reconocimiento y tener un Envejecimiento</a:t>
                      </a:r>
                      <a:r>
                        <a:rPr lang="es-MX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Saludable. Promover las relaciones sociales a través de la convivencia entre los Adultos Mayores</a:t>
                      </a:r>
                    </a:p>
                  </a:txBody>
                  <a:tcPr anchor="ctr"/>
                </a:tc>
              </a:tr>
              <a:tr h="881124">
                <a:tc>
                  <a:txBody>
                    <a:bodyPr/>
                    <a:lstStyle/>
                    <a:p>
                      <a:endParaRPr lang="es-ES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_tradnl" sz="1200" dirty="0" smtClean="0">
                          <a:effectLst/>
                          <a:latin typeface="Calibri" panose="020F0502020204030204" pitchFamily="34" charset="0"/>
                        </a:rPr>
                        <a:t>Activación</a:t>
                      </a:r>
                      <a:r>
                        <a:rPr lang="es-ES_tradnl" sz="1200" baseline="0" dirty="0" smtClean="0">
                          <a:effectLst/>
                          <a:latin typeface="Calibri" panose="020F0502020204030204" pitchFamily="34" charset="0"/>
                        </a:rPr>
                        <a:t> Física </a:t>
                      </a:r>
                    </a:p>
                    <a:p>
                      <a:r>
                        <a:rPr lang="es-ES_tradnl" sz="1200" baseline="0" dirty="0" smtClean="0">
                          <a:effectLst/>
                          <a:latin typeface="Calibri" panose="020F0502020204030204" pitchFamily="34" charset="0"/>
                        </a:rPr>
                        <a:t>Alimentación Correcta</a:t>
                      </a:r>
                    </a:p>
                    <a:p>
                      <a:r>
                        <a:rPr lang="es-ES_tradnl" sz="1200" baseline="0" dirty="0" smtClean="0">
                          <a:effectLst/>
                          <a:latin typeface="Calibri" panose="020F0502020204030204" pitchFamily="34" charset="0"/>
                        </a:rPr>
                        <a:t>Consumo de Agua Simple Potable   </a:t>
                      </a:r>
                      <a:endParaRPr lang="es-ES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Practicar y conocer los beneficios que brinda la actividad física. Reconocer los beneficios de tomar agua simple todos los días. Reconocer los grupos de alimentación del Plato del Buen Comer y aplicar un plan alimenticio.</a:t>
                      </a:r>
                    </a:p>
                  </a:txBody>
                  <a:tcPr anchor="ctr"/>
                </a:tc>
              </a:tr>
              <a:tr h="881124">
                <a:tc>
                  <a:txBody>
                    <a:bodyPr/>
                    <a:lstStyle/>
                    <a:p>
                      <a:r>
                        <a:rPr lang="es-MX" sz="1200" kern="1200" dirty="0" smtClean="0">
                          <a:effectLst/>
                          <a:latin typeface="Calibri" panose="020F0502020204030204" pitchFamily="34" charset="0"/>
                        </a:rPr>
                        <a:t>3. Reconozco mi cuerpo, mis necesidades</a:t>
                      </a:r>
                      <a:endParaRPr lang="es-ES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_tradnl" sz="1200" dirty="0" smtClean="0">
                          <a:effectLst/>
                          <a:latin typeface="Calibri" panose="020F0502020204030204" pitchFamily="34" charset="0"/>
                        </a:rPr>
                        <a:t>Higiene</a:t>
                      </a:r>
                      <a:r>
                        <a:rPr lang="es-ES_tradnl" sz="1200" baseline="0" dirty="0" smtClean="0">
                          <a:effectLst/>
                          <a:latin typeface="Calibri" panose="020F0502020204030204" pitchFamily="34" charset="0"/>
                        </a:rPr>
                        <a:t> Personal </a:t>
                      </a:r>
                    </a:p>
                    <a:p>
                      <a:r>
                        <a:rPr lang="es-ES_tradnl" sz="1200" baseline="0" dirty="0" smtClean="0">
                          <a:effectLst/>
                          <a:latin typeface="Calibri" panose="020F0502020204030204" pitchFamily="34" charset="0"/>
                        </a:rPr>
                        <a:t>Sexualidad </a:t>
                      </a:r>
                    </a:p>
                    <a:p>
                      <a:r>
                        <a:rPr lang="es-ES_tradnl" sz="1200" baseline="0" dirty="0" smtClean="0">
                          <a:effectLst/>
                          <a:latin typeface="Calibri" panose="020F0502020204030204" pitchFamily="34" charset="0"/>
                        </a:rPr>
                        <a:t>Atención Preventiva Integrada </a:t>
                      </a:r>
                      <a:endParaRPr lang="es-ES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Promover el autocuidado de la salud. Incentivar al Adulto mayor para que exprese sus sentimientos y emociones para mantenerse saludable física y mentalmente. Sensibilizar en informar al Adulto Mayor para que acuda a su UMF para revisión de API.</a:t>
                      </a:r>
                    </a:p>
                  </a:txBody>
                  <a:tcPr anchor="ctr"/>
                </a:tc>
              </a:tr>
              <a:tr h="733886">
                <a:tc>
                  <a:txBody>
                    <a:bodyPr/>
                    <a:lstStyle/>
                    <a:p>
                      <a:r>
                        <a:rPr lang="es-MX" sz="1200" kern="1200" dirty="0" smtClean="0">
                          <a:effectLst/>
                          <a:latin typeface="Calibri" panose="020F0502020204030204" pitchFamily="34" charset="0"/>
                        </a:rPr>
                        <a:t>4. Yo me cuido</a:t>
                      </a:r>
                      <a:endParaRPr lang="es-ES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_tradnl" sz="1200" dirty="0" smtClean="0">
                          <a:effectLst/>
                          <a:latin typeface="Calibri" panose="020F0502020204030204" pitchFamily="34" charset="0"/>
                        </a:rPr>
                        <a:t>Prevención de</a:t>
                      </a:r>
                    </a:p>
                    <a:p>
                      <a:r>
                        <a:rPr lang="es-ES_tradnl" sz="1200" dirty="0" smtClean="0">
                          <a:effectLst/>
                          <a:latin typeface="Calibri" panose="020F0502020204030204" pitchFamily="34" charset="0"/>
                        </a:rPr>
                        <a:t>Accidentes </a:t>
                      </a:r>
                      <a:endParaRPr lang="es-ES" sz="1200" dirty="0" smtClean="0">
                        <a:effectLst/>
                        <a:latin typeface="Calibri" panose="020F0502020204030204" pitchFamily="34" charset="0"/>
                      </a:endParaRPr>
                    </a:p>
                    <a:p>
                      <a:r>
                        <a:rPr lang="es-ES_tradnl" sz="1200" dirty="0" smtClean="0">
                          <a:effectLst/>
                          <a:latin typeface="Calibri" panose="020F0502020204030204" pitchFamily="34" charset="0"/>
                        </a:rPr>
                        <a:t>Prevención de Violencia</a:t>
                      </a:r>
                    </a:p>
                    <a:p>
                      <a:r>
                        <a:rPr lang="es-ES_tradnl" sz="1200" dirty="0" smtClean="0">
                          <a:effectLst/>
                          <a:latin typeface="Calibri" panose="020F0502020204030204" pitchFamily="34" charset="0"/>
                        </a:rPr>
                        <a:t>Prevención de Adicciones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Ayudar a reconocer situaciones de riesgo y apoyar con recomendaciones básicas para la prevención de accidentes. </a:t>
                      </a:r>
                    </a:p>
                  </a:txBody>
                  <a:tcPr anchor="ctr"/>
                </a:tc>
              </a:tr>
              <a:tr h="560715">
                <a:tc>
                  <a:txBody>
                    <a:bodyPr/>
                    <a:lstStyle/>
                    <a:p>
                      <a:r>
                        <a:rPr lang="es-MX" sz="1200" kern="1200" dirty="0" smtClean="0">
                          <a:effectLst/>
                          <a:latin typeface="Calibri" panose="020F0502020204030204" pitchFamily="34" charset="0"/>
                        </a:rPr>
                        <a:t>5. Vivo con Bienestar</a:t>
                      </a:r>
                      <a:endParaRPr lang="es-ES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_tradnl" sz="1200" dirty="0" smtClean="0">
                          <a:effectLst/>
                          <a:latin typeface="Calibri" panose="020F0502020204030204" pitchFamily="34" charset="0"/>
                        </a:rPr>
                        <a:t>Derechos de las Personas</a:t>
                      </a:r>
                      <a:r>
                        <a:rPr lang="es-ES_tradnl" sz="1200" baseline="0" dirty="0" smtClean="0">
                          <a:effectLst/>
                          <a:latin typeface="Calibri" panose="020F0502020204030204" pitchFamily="34" charset="0"/>
                        </a:rPr>
                        <a:t> Mayores </a:t>
                      </a:r>
                    </a:p>
                    <a:p>
                      <a:r>
                        <a:rPr lang="es-ES_tradnl" sz="1200" baseline="0" dirty="0" smtClean="0">
                          <a:effectLst/>
                          <a:latin typeface="Calibri" panose="020F0502020204030204" pitchFamily="34" charset="0"/>
                        </a:rPr>
                        <a:t>Vejez Saludable </a:t>
                      </a:r>
                      <a:endParaRPr lang="es-ES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Garantizar que cada Adulto Mayor conozca y ejerza la Ley de las Personas Adultas. Promover el autocuidado y sonreírle a la vida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4" name="1 Título"/>
          <p:cNvSpPr txBox="1">
            <a:spLocks/>
          </p:cNvSpPr>
          <p:nvPr/>
        </p:nvSpPr>
        <p:spPr>
          <a:xfrm>
            <a:off x="3281635" y="966161"/>
            <a:ext cx="4530725" cy="382587"/>
          </a:xfrm>
          <a:prstGeom prst="rect">
            <a:avLst/>
          </a:prstGeom>
        </p:spPr>
        <p:txBody>
          <a:bodyPr>
            <a:normAutofit fontScale="97500" lnSpcReduction="10000"/>
          </a:bodyPr>
          <a:lstStyle/>
          <a:p>
            <a:pPr algn="ctr" eaLnBrk="0" hangingPunct="0">
              <a:defRPr/>
            </a:pPr>
            <a:r>
              <a:rPr lang="es-MX" sz="2000" b="1" kern="0" dirty="0">
                <a:latin typeface="Calibri" pitchFamily="34" charset="0"/>
                <a:ea typeface="+mj-ea"/>
                <a:cs typeface="+mj-cs"/>
              </a:rPr>
              <a:t>Contenido de Dinámicas</a:t>
            </a:r>
          </a:p>
        </p:txBody>
      </p:sp>
      <p:pic>
        <p:nvPicPr>
          <p:cNvPr id="17" name="Imagen 1" descr="Logo Pasos.eps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51" y="2787198"/>
            <a:ext cx="1426261" cy="785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3700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49"/>
          <p:cNvSpPr>
            <a:spLocks noChangeArrowheads="1"/>
          </p:cNvSpPr>
          <p:nvPr/>
        </p:nvSpPr>
        <p:spPr bwMode="auto">
          <a:xfrm rot="10800000" flipV="1">
            <a:off x="3233738" y="16739"/>
            <a:ext cx="5338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just" eaLnBrk="0" hangingPunct="0">
              <a:spcBef>
                <a:spcPct val="20000"/>
              </a:spcBef>
              <a:buClr>
                <a:srgbClr val="00B050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Soberana Sans" pitchFamily="50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ü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6633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INSTITUTO MEXICANO DEL SEGURO SOCIAL  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DIRECCIÓN DE PRESTACIONES MÉDICAS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UNIDAD DE ATENCIÓN PRIMARIA A LA </a:t>
            </a: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SALUD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COORDINACIÓN DE ATENCIÓN INTEGRAL A LA SALUD EN EL PRIMER NIVEL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DIVISIÓN DE PROMOCIÓN A LA SALUD</a:t>
            </a:r>
            <a:endParaRPr lang="es-ES" altLang="es-MX" sz="800" b="1" dirty="0">
              <a:solidFill>
                <a:srgbClr val="A6A6A6"/>
              </a:solidFill>
              <a:latin typeface="Arial" pitchFamily="34" charset="0"/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4" y="1450328"/>
            <a:ext cx="3092676" cy="4106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343" y="1493872"/>
            <a:ext cx="2893522" cy="4106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2 CuadroTexto"/>
          <p:cNvSpPr txBox="1">
            <a:spLocks noChangeArrowheads="1"/>
          </p:cNvSpPr>
          <p:nvPr/>
        </p:nvSpPr>
        <p:spPr bwMode="auto">
          <a:xfrm>
            <a:off x="92990" y="6545508"/>
            <a:ext cx="512708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s-MX" sz="1050" b="1" dirty="0" smtClean="0">
                <a:solidFill>
                  <a:schemeClr val="bg1"/>
                </a:solidFill>
                <a:latin typeface="+mj-lt"/>
              </a:rPr>
              <a:t>Fuente: Guía de Estrategias Educativas de Promoción de la Salud 2014</a:t>
            </a:r>
            <a:endParaRPr lang="es-MX" sz="105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490" y="1479359"/>
            <a:ext cx="2825509" cy="4106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13700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49"/>
          <p:cNvSpPr>
            <a:spLocks noChangeArrowheads="1"/>
          </p:cNvSpPr>
          <p:nvPr/>
        </p:nvSpPr>
        <p:spPr bwMode="auto">
          <a:xfrm rot="10800000" flipV="1">
            <a:off x="3233738" y="16739"/>
            <a:ext cx="5338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just" eaLnBrk="0" hangingPunct="0">
              <a:spcBef>
                <a:spcPct val="20000"/>
              </a:spcBef>
              <a:buClr>
                <a:srgbClr val="00B050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Soberana Sans" pitchFamily="50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ü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6633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INSTITUTO MEXICANO DEL SEGURO SOCIAL  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DIRECCIÓN DE PRESTACIONES MÉDICAS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UNIDAD DE ATENCIÓN PRIMARIA A LA </a:t>
            </a: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SALUD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COORDINACIÓN DE ATENCIÓN INTEGRAL A LA SALUD EN EL PRIMER NIVEL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DIVISIÓN DE PROMOCIÓN A LA SALUD</a:t>
            </a:r>
            <a:endParaRPr lang="es-ES" altLang="es-MX" sz="800" b="1" dirty="0">
              <a:solidFill>
                <a:srgbClr val="A6A6A6"/>
              </a:solidFill>
              <a:latin typeface="Arial" pitchFamily="34" charset="0"/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19"/>
          <a:stretch/>
        </p:blipFill>
        <p:spPr bwMode="auto">
          <a:xfrm>
            <a:off x="126146" y="1335314"/>
            <a:ext cx="2672164" cy="35795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310" y="1335314"/>
            <a:ext cx="2791555" cy="35795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693" y="1335313"/>
            <a:ext cx="2656114" cy="3579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/>
          <a:srcRect l="18010" t="37344" r="48916" b="37561"/>
          <a:stretch>
            <a:fillRect/>
          </a:stretch>
        </p:blipFill>
        <p:spPr bwMode="auto">
          <a:xfrm>
            <a:off x="3356391" y="5017049"/>
            <a:ext cx="2546728" cy="1455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2 CuadroTexto"/>
          <p:cNvSpPr txBox="1">
            <a:spLocks noChangeArrowheads="1"/>
          </p:cNvSpPr>
          <p:nvPr/>
        </p:nvSpPr>
        <p:spPr bwMode="auto">
          <a:xfrm>
            <a:off x="92990" y="6545508"/>
            <a:ext cx="512708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s-MX" sz="1050" b="1" dirty="0" smtClean="0">
                <a:solidFill>
                  <a:schemeClr val="bg1"/>
                </a:solidFill>
                <a:latin typeface="+mj-lt"/>
              </a:rPr>
              <a:t>Fuente: Guía de Estrategias Educativas de Promoción de la Salud 2014</a:t>
            </a:r>
            <a:endParaRPr lang="es-MX" sz="105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413700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49"/>
          <p:cNvSpPr>
            <a:spLocks noChangeArrowheads="1"/>
          </p:cNvSpPr>
          <p:nvPr/>
        </p:nvSpPr>
        <p:spPr bwMode="auto">
          <a:xfrm rot="10800000" flipV="1">
            <a:off x="3233738" y="16739"/>
            <a:ext cx="5338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just" eaLnBrk="0" hangingPunct="0">
              <a:spcBef>
                <a:spcPct val="20000"/>
              </a:spcBef>
              <a:buClr>
                <a:srgbClr val="00B050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Soberana Sans" pitchFamily="50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ü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6633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INSTITUTO MEXICANO DEL SEGURO SOCIAL  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DIRECCIÓN DE PRESTACIONES MÉDICAS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UNIDAD DE ATENCIÓN PRIMARIA A LA </a:t>
            </a: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SALUD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COORDINACIÓN DE ATENCIÓN INTEGRAL A LA SALUD EN EL PRIMER NIVEL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DIVISIÓN DE PROMOCIÓN A LA SALUD</a:t>
            </a:r>
            <a:endParaRPr lang="es-ES" altLang="es-MX" sz="800" b="1" dirty="0">
              <a:solidFill>
                <a:srgbClr val="A6A6A6"/>
              </a:solidFill>
              <a:latin typeface="Arial" pitchFamily="34" charset="0"/>
            </a:endParaRPr>
          </a:p>
        </p:txBody>
      </p:sp>
      <p:graphicFrame>
        <p:nvGraphicFramePr>
          <p:cNvPr id="7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2266789"/>
              </p:ext>
            </p:extLst>
          </p:nvPr>
        </p:nvGraphicFramePr>
        <p:xfrm>
          <a:off x="406400" y="827314"/>
          <a:ext cx="8273143" cy="5457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2 CuadroTexto"/>
          <p:cNvSpPr txBox="1">
            <a:spLocks noChangeArrowheads="1"/>
          </p:cNvSpPr>
          <p:nvPr/>
        </p:nvSpPr>
        <p:spPr bwMode="auto">
          <a:xfrm>
            <a:off x="92990" y="6545508"/>
            <a:ext cx="512708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s-MX" sz="1050" b="1" dirty="0" smtClean="0">
                <a:solidFill>
                  <a:schemeClr val="bg1"/>
                </a:solidFill>
                <a:latin typeface="+mj-lt"/>
              </a:rPr>
              <a:t>Fuente: Informe de Estrategias Educativas de Promoción de la Salud 2012- 2014</a:t>
            </a:r>
            <a:endParaRPr lang="es-MX" sz="105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5796075" y="6098705"/>
            <a:ext cx="3347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Nota: 2014 hasta 1er trimestre</a:t>
            </a:r>
            <a:endParaRPr lang="es-MX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9"/>
          <p:cNvSpPr>
            <a:spLocks noChangeArrowheads="1"/>
          </p:cNvSpPr>
          <p:nvPr/>
        </p:nvSpPr>
        <p:spPr bwMode="auto">
          <a:xfrm rot="10800000" flipV="1">
            <a:off x="3233738" y="16739"/>
            <a:ext cx="5338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just" eaLnBrk="0" hangingPunct="0">
              <a:spcBef>
                <a:spcPct val="20000"/>
              </a:spcBef>
              <a:buClr>
                <a:srgbClr val="00B050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Soberana Sans" pitchFamily="50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ü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6633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INSTITUTO MEXICANO DEL SEGURO SOCIAL  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DIRECCIÓN DE PRESTACIONES MÉDICAS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UNIDAD DE ATENCIÓN PRIMARIA A LA </a:t>
            </a: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SALUD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COORDINACIÓN DE ATENCIÓN INTEGRAL A LA SALUD EN EL PRIMER NIVEL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DIVISIÓN DE PROMOCIÓN A LA SALUD</a:t>
            </a:r>
            <a:endParaRPr lang="es-ES" altLang="es-MX" sz="800" b="1" dirty="0">
              <a:solidFill>
                <a:srgbClr val="A6A6A6"/>
              </a:solidFill>
              <a:latin typeface="Arial" pitchFamily="34" charset="0"/>
            </a:endParaRPr>
          </a:p>
        </p:txBody>
      </p:sp>
      <p:pic>
        <p:nvPicPr>
          <p:cNvPr id="6" name="Picture 1" descr="Salud Mayores. Envejecimiento de personas mayores. Definición de envejecimient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06069"/>
            <a:ext cx="2841150" cy="28118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6 CuadroTexto"/>
          <p:cNvSpPr txBox="1"/>
          <p:nvPr/>
        </p:nvSpPr>
        <p:spPr>
          <a:xfrm>
            <a:off x="2469255" y="721200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rgbClr val="C00000"/>
                </a:solidFill>
              </a:rPr>
              <a:t>ENVEJECIMIENTO</a:t>
            </a:r>
            <a:endParaRPr lang="es-MX" sz="2000" b="1" dirty="0">
              <a:solidFill>
                <a:srgbClr val="C00000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3995936" y="1226000"/>
            <a:ext cx="4536504" cy="160043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spAutoFit/>
          </a:bodyPr>
          <a:lstStyle/>
          <a:p>
            <a:pPr algn="just"/>
            <a:r>
              <a:rPr lang="es-MX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El envejecimiento  es una fase más del ciclo vital con sus características propias, unas más agradables y otras menos, es inevitable, irreversible, se va presentando de forma progresiva, intervienen factores genéticos, hereditarios, ambientales, sociales, circunstancias vividas y el estilo de vida. 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3995936" y="3221547"/>
            <a:ext cx="4608512" cy="40011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tx1"/>
                </a:solidFill>
              </a:rPr>
              <a:t>Se envejece, tal como se vive</a:t>
            </a:r>
          </a:p>
        </p:txBody>
      </p:sp>
      <p:sp>
        <p:nvSpPr>
          <p:cNvPr id="10" name="Rectángulo 49"/>
          <p:cNvSpPr>
            <a:spLocks noChangeArrowheads="1"/>
          </p:cNvSpPr>
          <p:nvPr/>
        </p:nvSpPr>
        <p:spPr bwMode="auto">
          <a:xfrm rot="10800000" flipV="1">
            <a:off x="3233738" y="55211"/>
            <a:ext cx="5338762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just" eaLnBrk="0" hangingPunct="0">
              <a:spcBef>
                <a:spcPct val="20000"/>
              </a:spcBef>
              <a:buClr>
                <a:srgbClr val="00B050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Soberana Sans" pitchFamily="50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ü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6633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700" b="1" dirty="0">
                <a:solidFill>
                  <a:srgbClr val="A6A6A6"/>
                </a:solidFill>
                <a:latin typeface="Arial" pitchFamily="34" charset="0"/>
              </a:rPr>
              <a:t>INSTITUTO MEXICANO DEL SEGURO SOCIAL  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700" b="1" dirty="0">
                <a:solidFill>
                  <a:srgbClr val="A6A6A6"/>
                </a:solidFill>
                <a:latin typeface="Arial" pitchFamily="34" charset="0"/>
              </a:rPr>
              <a:t>DIRECCIÓN DE PRESTACIONES MÉDICAS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700" b="1" dirty="0">
                <a:solidFill>
                  <a:srgbClr val="A6A6A6"/>
                </a:solidFill>
                <a:latin typeface="Arial" pitchFamily="34" charset="0"/>
              </a:rPr>
              <a:t>UNIDAD DE ATENCIÓN PRIMARIA A LA </a:t>
            </a:r>
            <a:r>
              <a:rPr lang="es-ES" altLang="es-MX" sz="700" b="1" dirty="0" smtClean="0">
                <a:solidFill>
                  <a:srgbClr val="A6A6A6"/>
                </a:solidFill>
                <a:latin typeface="Arial" pitchFamily="34" charset="0"/>
              </a:rPr>
              <a:t>SALUD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700" b="1" dirty="0" smtClean="0">
                <a:solidFill>
                  <a:srgbClr val="A6A6A6"/>
                </a:solidFill>
                <a:latin typeface="Arial" pitchFamily="34" charset="0"/>
              </a:rPr>
              <a:t>COORDINACIÓN DE ATENCIÓN INTEGRAL A LA SALUD EN EL PRIMER NIVEL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700" b="1" dirty="0" smtClean="0">
                <a:solidFill>
                  <a:srgbClr val="A6A6A6"/>
                </a:solidFill>
                <a:latin typeface="Arial" pitchFamily="34" charset="0"/>
              </a:rPr>
              <a:t>DIVISIÓN DE PROMOCIÓN A LA SALUD</a:t>
            </a:r>
            <a:endParaRPr lang="es-ES" altLang="es-MX" sz="700" b="1" dirty="0">
              <a:solidFill>
                <a:srgbClr val="A6A6A6"/>
              </a:solidFill>
              <a:latin typeface="Arial" pitchFamily="34" charset="0"/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2280566" y="4010053"/>
            <a:ext cx="4032448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b="1" dirty="0" smtClean="0"/>
              <a:t>Definición de Envejecimiento</a:t>
            </a:r>
            <a:r>
              <a:rPr lang="es-MX" sz="1600" b="1" dirty="0" smtClean="0"/>
              <a:t> </a:t>
            </a:r>
            <a:endParaRPr lang="es-MX" sz="1600" b="1" dirty="0"/>
          </a:p>
        </p:txBody>
      </p:sp>
      <p:sp>
        <p:nvSpPr>
          <p:cNvPr id="12" name="11 CuadroTexto"/>
          <p:cNvSpPr txBox="1"/>
          <p:nvPr/>
        </p:nvSpPr>
        <p:spPr>
          <a:xfrm>
            <a:off x="2483768" y="4519434"/>
            <a:ext cx="6588732" cy="10800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algn="just"/>
            <a:r>
              <a:rPr lang="es-MX" sz="1600" b="1" dirty="0" smtClean="0">
                <a:solidFill>
                  <a:schemeClr val="tx1"/>
                </a:solidFill>
              </a:rPr>
              <a:t>Progresiva acumulación de cambios adversos en las células y tejidos a medida que avanza la edad, lo que aumenta el riesgo de enfermedad y muerte.</a:t>
            </a:r>
            <a:endParaRPr lang="es-MX" sz="1600" b="1" dirty="0">
              <a:solidFill>
                <a:schemeClr val="tx1"/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395536" y="4874768"/>
            <a:ext cx="1800000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spAutoFit/>
          </a:bodyPr>
          <a:lstStyle/>
          <a:p>
            <a:r>
              <a:rPr lang="es-MX" b="1" dirty="0" smtClean="0"/>
              <a:t>Harman</a:t>
            </a:r>
            <a:endParaRPr lang="es-MX" b="1" dirty="0"/>
          </a:p>
        </p:txBody>
      </p:sp>
      <p:sp>
        <p:nvSpPr>
          <p:cNvPr id="14" name="13 CuadroTexto"/>
          <p:cNvSpPr txBox="1"/>
          <p:nvPr/>
        </p:nvSpPr>
        <p:spPr>
          <a:xfrm>
            <a:off x="395536" y="6140739"/>
            <a:ext cx="1800000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spAutoFit/>
          </a:bodyPr>
          <a:lstStyle/>
          <a:p>
            <a:r>
              <a:rPr lang="es-MX" b="1" dirty="0" err="1" smtClean="0"/>
              <a:t>Streheler</a:t>
            </a:r>
            <a:r>
              <a:rPr lang="es-MX" sz="1600" b="1" dirty="0" smtClean="0"/>
              <a:t> </a:t>
            </a:r>
            <a:endParaRPr lang="es-MX" sz="1600" b="1" dirty="0"/>
          </a:p>
        </p:txBody>
      </p:sp>
      <p:sp>
        <p:nvSpPr>
          <p:cNvPr id="15" name="14 CuadroTexto"/>
          <p:cNvSpPr txBox="1"/>
          <p:nvPr/>
        </p:nvSpPr>
        <p:spPr>
          <a:xfrm>
            <a:off x="2483768" y="5725885"/>
            <a:ext cx="6588000" cy="107721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itchFamily="2" charset="2"/>
              <a:buChar char="§"/>
            </a:pPr>
            <a:r>
              <a:rPr lang="es-MX" sz="1600" b="1" dirty="0" smtClean="0">
                <a:solidFill>
                  <a:schemeClr val="tx1"/>
                </a:solidFill>
              </a:rPr>
              <a:t>Universal. Ocurre en todos los individuos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itchFamily="2" charset="2"/>
              <a:buChar char="§"/>
            </a:pPr>
            <a:r>
              <a:rPr lang="es-MX" sz="1600" b="1" dirty="0" smtClean="0">
                <a:solidFill>
                  <a:schemeClr val="tx1"/>
                </a:solidFill>
              </a:rPr>
              <a:t>Intrínseco. Depende de causas endógenas no modificables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itchFamily="2" charset="2"/>
              <a:buChar char="§"/>
            </a:pPr>
            <a:r>
              <a:rPr lang="es-MX" sz="1600" b="1" dirty="0" smtClean="0">
                <a:solidFill>
                  <a:schemeClr val="tx1"/>
                </a:solidFill>
              </a:rPr>
              <a:t>Progresivo. Ocurre poco a poco a lo largo de la vida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itchFamily="2" charset="2"/>
              <a:buChar char="§"/>
            </a:pPr>
            <a:r>
              <a:rPr lang="es-MX" sz="1600" b="1" dirty="0" smtClean="0">
                <a:solidFill>
                  <a:schemeClr val="tx1"/>
                </a:solidFill>
              </a:rPr>
              <a:t>Deletéreo. Puede ser perjudicial para el individuo</a:t>
            </a:r>
            <a:endParaRPr lang="es-MX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49"/>
          <p:cNvSpPr>
            <a:spLocks noChangeArrowheads="1"/>
          </p:cNvSpPr>
          <p:nvPr/>
        </p:nvSpPr>
        <p:spPr bwMode="auto">
          <a:xfrm rot="10800000" flipV="1">
            <a:off x="3233738" y="16739"/>
            <a:ext cx="5338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just" eaLnBrk="0" hangingPunct="0">
              <a:spcBef>
                <a:spcPct val="20000"/>
              </a:spcBef>
              <a:buClr>
                <a:srgbClr val="00B050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Soberana Sans" pitchFamily="50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ü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6633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INSTITUTO MEXICANO DEL SEGURO SOCIAL  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DIRECCIÓN DE PRESTACIONES MÉDICAS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UNIDAD DE ATENCIÓN PRIMARIA A LA </a:t>
            </a: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SALUD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COORDINACIÓN DE ATENCIÓN INTEGRAL A LA SALUD EN EL PRIMER NIVEL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DIVISIÓN DE PROMOCIÓN A LA SALUD</a:t>
            </a:r>
            <a:endParaRPr lang="es-ES" altLang="es-MX" sz="800" b="1" dirty="0">
              <a:solidFill>
                <a:srgbClr val="A6A6A6"/>
              </a:solidFill>
              <a:latin typeface="Arial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90" y="710112"/>
            <a:ext cx="4438650" cy="5734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 CuadroTexto"/>
          <p:cNvSpPr txBox="1">
            <a:spLocks noChangeArrowheads="1"/>
          </p:cNvSpPr>
          <p:nvPr/>
        </p:nvSpPr>
        <p:spPr bwMode="auto">
          <a:xfrm>
            <a:off x="92990" y="6545508"/>
            <a:ext cx="512708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s-MX" sz="1050" b="1" dirty="0" smtClean="0">
                <a:solidFill>
                  <a:schemeClr val="bg1"/>
                </a:solidFill>
                <a:latin typeface="+mj-lt"/>
              </a:rPr>
              <a:t>Fuente: Guía de Estrategias Educativas de Promoción de la Salud 2014</a:t>
            </a:r>
            <a:endParaRPr lang="es-MX" sz="105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852" y="725124"/>
            <a:ext cx="4648200" cy="571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10157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49"/>
          <p:cNvSpPr>
            <a:spLocks noChangeArrowheads="1"/>
          </p:cNvSpPr>
          <p:nvPr/>
        </p:nvSpPr>
        <p:spPr bwMode="auto">
          <a:xfrm rot="10800000" flipV="1">
            <a:off x="3233738" y="16739"/>
            <a:ext cx="5338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just" eaLnBrk="0" hangingPunct="0">
              <a:spcBef>
                <a:spcPct val="20000"/>
              </a:spcBef>
              <a:buClr>
                <a:srgbClr val="00B050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Soberana Sans" pitchFamily="50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ü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6633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INSTITUTO MEXICANO DEL SEGURO SOCIAL  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DIRECCIÓN DE PRESTACIONES MÉDICAS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UNIDAD DE ATENCIÓN PRIMARIA A LA </a:t>
            </a: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SALUD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COORDINACIÓN DE ATENCIÓN INTEGRAL A LA SALUD EN EL PRIMER NIVEL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DIVISIÓN DE PROMOCIÓN A LA SALUD</a:t>
            </a:r>
            <a:endParaRPr lang="es-ES" altLang="es-MX" sz="800" b="1" dirty="0">
              <a:solidFill>
                <a:srgbClr val="A6A6A6"/>
              </a:solidFill>
              <a:latin typeface="Arial" pitchFamily="34" charset="0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1400374" y="1251856"/>
            <a:ext cx="6451855" cy="44243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13700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9"/>
          <p:cNvSpPr>
            <a:spLocks noChangeArrowheads="1"/>
          </p:cNvSpPr>
          <p:nvPr/>
        </p:nvSpPr>
        <p:spPr bwMode="auto">
          <a:xfrm rot="10800000" flipV="1">
            <a:off x="3233738" y="16739"/>
            <a:ext cx="5338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just" eaLnBrk="0" hangingPunct="0">
              <a:spcBef>
                <a:spcPct val="20000"/>
              </a:spcBef>
              <a:buClr>
                <a:srgbClr val="00B050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Soberana Sans" pitchFamily="50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ü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6633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INSTITUTO MEXICANO DEL SEGURO SOCIAL  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DIRECCIÓN DE PRESTACIONES MÉDICAS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UNIDAD DE ATENCIÓN PRIMARIA A LA </a:t>
            </a: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SALUD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COORDINACIÓN DE ATENCIÓN INTEGRAL A LA SALUD EN EL PRIMER NIVEL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DIVISIÓN DE PROMOCIÓN A LA SALUD</a:t>
            </a:r>
            <a:endParaRPr lang="es-ES" altLang="es-MX" sz="800" b="1" dirty="0">
              <a:solidFill>
                <a:srgbClr val="A6A6A6"/>
              </a:solidFill>
              <a:latin typeface="Arial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107504" y="2222916"/>
            <a:ext cx="510113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000" b="1" dirty="0" smtClean="0"/>
              <a:t>La </a:t>
            </a:r>
            <a:r>
              <a:rPr lang="es-MX" sz="2000" b="1" dirty="0" smtClean="0">
                <a:solidFill>
                  <a:srgbClr val="0070C0"/>
                </a:solidFill>
              </a:rPr>
              <a:t>ONU</a:t>
            </a:r>
            <a:r>
              <a:rPr lang="es-MX" sz="2000" b="1" dirty="0" smtClean="0"/>
              <a:t> define como adulto mayor a las personas de:</a:t>
            </a:r>
          </a:p>
          <a:p>
            <a:endParaRPr lang="es-MX" sz="800" dirty="0" smtClean="0"/>
          </a:p>
          <a:p>
            <a:pPr marL="285750" indent="-285750" algn="just">
              <a:buClr>
                <a:schemeClr val="tx2">
                  <a:lumMod val="60000"/>
                  <a:lumOff val="40000"/>
                </a:schemeClr>
              </a:buClr>
              <a:buFont typeface="Wingdings 2" pitchFamily="18" charset="2"/>
              <a:buChar char=""/>
            </a:pPr>
            <a:r>
              <a:rPr lang="es-MX" dirty="0" smtClean="0"/>
              <a:t>65 años para los países desarrollados</a:t>
            </a:r>
          </a:p>
          <a:p>
            <a:pPr marL="285750" indent="-285750" algn="just">
              <a:buClr>
                <a:schemeClr val="tx2">
                  <a:lumMod val="60000"/>
                  <a:lumOff val="40000"/>
                </a:schemeClr>
              </a:buClr>
              <a:buFont typeface="Wingdings 2" pitchFamily="18" charset="2"/>
              <a:buChar char=""/>
            </a:pPr>
            <a:r>
              <a:rPr lang="es-MX" dirty="0" smtClean="0"/>
              <a:t>60 años para los países en desarrollo</a:t>
            </a:r>
          </a:p>
          <a:p>
            <a:pPr algn="just"/>
            <a:endParaRPr lang="es-MX" sz="2000" b="1" dirty="0" smtClean="0"/>
          </a:p>
          <a:p>
            <a:pPr algn="just"/>
            <a:r>
              <a:rPr lang="es-MX" sz="2000" b="1" dirty="0" smtClean="0"/>
              <a:t>La </a:t>
            </a:r>
            <a:r>
              <a:rPr lang="es-MX" sz="2000" b="1" dirty="0" smtClean="0">
                <a:solidFill>
                  <a:srgbClr val="0070C0"/>
                </a:solidFill>
              </a:rPr>
              <a:t>OMS</a:t>
            </a:r>
            <a:r>
              <a:rPr lang="es-MX" sz="2000" b="1" dirty="0" smtClean="0"/>
              <a:t> define como:</a:t>
            </a:r>
          </a:p>
          <a:p>
            <a:pPr marL="285750" indent="-285750" algn="just">
              <a:buClr>
                <a:schemeClr val="tx2">
                  <a:lumMod val="60000"/>
                  <a:lumOff val="40000"/>
                </a:schemeClr>
              </a:buClr>
              <a:buFont typeface="Wingdings 2" pitchFamily="18" charset="2"/>
              <a:buChar char=""/>
            </a:pPr>
            <a:r>
              <a:rPr lang="es-MX" dirty="0" smtClean="0"/>
              <a:t>Edad </a:t>
            </a:r>
            <a:r>
              <a:rPr lang="es-MX" dirty="0"/>
              <a:t>avanzada a personas de 60 a 74 años</a:t>
            </a:r>
          </a:p>
          <a:p>
            <a:pPr marL="285750" indent="-285750" algn="just">
              <a:buClr>
                <a:schemeClr val="tx2">
                  <a:lumMod val="60000"/>
                  <a:lumOff val="40000"/>
                </a:schemeClr>
              </a:buClr>
              <a:buFont typeface="Wingdings 2" pitchFamily="18" charset="2"/>
              <a:buChar char=""/>
            </a:pPr>
            <a:r>
              <a:rPr lang="es-MX" dirty="0"/>
              <a:t>Vieja o anciana a personas de 75 a 90 años</a:t>
            </a:r>
          </a:p>
          <a:p>
            <a:pPr marL="285750" indent="-285750" algn="just">
              <a:buClr>
                <a:schemeClr val="tx2">
                  <a:lumMod val="60000"/>
                  <a:lumOff val="40000"/>
                </a:schemeClr>
              </a:buClr>
              <a:buFont typeface="Wingdings 2" pitchFamily="18" charset="2"/>
              <a:buChar char=""/>
            </a:pPr>
            <a:r>
              <a:rPr lang="es-MX" dirty="0"/>
              <a:t>Grandes viejos o longevos a personas que </a:t>
            </a:r>
            <a:r>
              <a:rPr lang="es-MX" dirty="0" smtClean="0"/>
              <a:t>sobrepasan </a:t>
            </a:r>
            <a:r>
              <a:rPr lang="es-MX" dirty="0"/>
              <a:t>90 años</a:t>
            </a:r>
          </a:p>
          <a:p>
            <a:pPr>
              <a:buFont typeface="Arial" pitchFamily="34" charset="0"/>
              <a:buChar char="•"/>
            </a:pPr>
            <a:endParaRPr lang="es-MX" dirty="0" smtClean="0"/>
          </a:p>
          <a:p>
            <a:endParaRPr lang="es-MX" sz="800" dirty="0" smtClean="0"/>
          </a:p>
          <a:p>
            <a:pPr algn="just"/>
            <a:r>
              <a:rPr lang="es-MX" b="1" dirty="0" smtClean="0">
                <a:solidFill>
                  <a:srgbClr val="0070C0"/>
                </a:solidFill>
              </a:rPr>
              <a:t>En México se considera adulto mayor a las personas de 60 y más años.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07504" y="6536377"/>
            <a:ext cx="842493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1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Fuente: Informe de la segunda asamblea mundial sobre envejecimiento. ONU. Nueva York. 2002 </a:t>
            </a:r>
            <a:endParaRPr kumimoji="0" lang="es-MX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1043608" y="1234470"/>
            <a:ext cx="288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rgbClr val="C00000"/>
                </a:solidFill>
              </a:rPr>
              <a:t>Adulto Mayor</a:t>
            </a:r>
            <a:endParaRPr lang="es-MX" sz="2000" b="1" dirty="0">
              <a:solidFill>
                <a:srgbClr val="C00000"/>
              </a:solidFill>
            </a:endParaRPr>
          </a:p>
        </p:txBody>
      </p:sp>
      <p:pic>
        <p:nvPicPr>
          <p:cNvPr id="9" name="Picture 4" descr="http://cuidatusaludcondiane.com/wordpress/wp-content/uploads/2011/07/actividad-física-en-personas-mayor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650" y="1530504"/>
            <a:ext cx="3721906" cy="3780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://www.albertoaranda.net/wp-content/uploads/2011/01/mundo-frontal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692697"/>
            <a:ext cx="1320081" cy="1429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49"/>
          <p:cNvSpPr>
            <a:spLocks noChangeArrowheads="1"/>
          </p:cNvSpPr>
          <p:nvPr/>
        </p:nvSpPr>
        <p:spPr bwMode="auto">
          <a:xfrm rot="10800000" flipV="1">
            <a:off x="3233738" y="16739"/>
            <a:ext cx="5338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just" eaLnBrk="0" hangingPunct="0">
              <a:spcBef>
                <a:spcPct val="20000"/>
              </a:spcBef>
              <a:buClr>
                <a:srgbClr val="00B050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Soberana Sans" pitchFamily="50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ü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6633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INSTITUTO MEXICANO DEL SEGURO SOCIAL  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DIRECCIÓN DE PRESTACIONES MÉDICAS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UNIDAD DE ATENCIÓN PRIMARIA A LA </a:t>
            </a: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SALUD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COORDINACIÓN DE ATENCIÓN INTEGRAL A LA SALUD EN EL PRIMER NIVEL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DIVISIÓN DE PROMOCIÓN A LA SALUD</a:t>
            </a:r>
            <a:endParaRPr lang="es-ES" altLang="es-MX" sz="800" b="1" dirty="0">
              <a:solidFill>
                <a:srgbClr val="A6A6A6"/>
              </a:solidFill>
              <a:latin typeface="Arial" pitchFamily="34" charset="0"/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8750195"/>
              </p:ext>
            </p:extLst>
          </p:nvPr>
        </p:nvGraphicFramePr>
        <p:xfrm>
          <a:off x="755576" y="1549936"/>
          <a:ext cx="4484081" cy="457509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253066"/>
                <a:gridCol w="3231015"/>
              </a:tblGrid>
              <a:tr h="1098131">
                <a:tc>
                  <a:txBody>
                    <a:bodyPr/>
                    <a:lstStyle/>
                    <a:p>
                      <a:pPr algn="ctr"/>
                      <a:r>
                        <a:rPr lang="es-MX" sz="2400" dirty="0" smtClean="0"/>
                        <a:t>Año</a:t>
                      </a:r>
                      <a:endParaRPr lang="es-MX" sz="2400" b="1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2400" dirty="0" smtClean="0"/>
                        <a:t>Personas</a:t>
                      </a:r>
                      <a:r>
                        <a:rPr lang="es-MX" sz="2400" baseline="0" dirty="0" smtClean="0"/>
                        <a:t> de 60 años y más</a:t>
                      </a:r>
                      <a:endParaRPr lang="es-MX" sz="2400" b="1" dirty="0"/>
                    </a:p>
                  </a:txBody>
                  <a:tcPr anchor="ctr" anchorCtr="1"/>
                </a:tc>
              </a:tr>
              <a:tr h="80914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24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1950</a:t>
                      </a:r>
                      <a:endParaRPr lang="es-MX" sz="2400" b="1" kern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24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200 millones (11.7%)</a:t>
                      </a:r>
                      <a:endParaRPr lang="es-MX" sz="2400" b="1" kern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69355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24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1975</a:t>
                      </a:r>
                      <a:endParaRPr lang="es-MX" sz="2400" b="1" kern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24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350 millones</a:t>
                      </a:r>
                      <a:endParaRPr lang="es-MX" sz="2400" b="1" kern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69355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24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2000</a:t>
                      </a:r>
                      <a:endParaRPr lang="es-MX" sz="2400" b="1" kern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24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600 millones</a:t>
                      </a:r>
                      <a:endParaRPr lang="es-MX" sz="2400" b="1" kern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69355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24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2025</a:t>
                      </a:r>
                      <a:endParaRPr lang="es-MX" sz="2400" b="1" kern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24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&gt; 1.100 millones</a:t>
                      </a:r>
                      <a:endParaRPr lang="es-MX" sz="2400" b="1" kern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58714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24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2050</a:t>
                      </a:r>
                      <a:endParaRPr lang="es-MX" sz="2400" b="1" kern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24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2,000 millones (32.3%)</a:t>
                      </a:r>
                      <a:endParaRPr lang="es-MX" sz="2400" b="1" kern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5 CuadroTexto"/>
          <p:cNvSpPr txBox="1"/>
          <p:nvPr/>
        </p:nvSpPr>
        <p:spPr>
          <a:xfrm>
            <a:off x="718543" y="949537"/>
            <a:ext cx="518457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Número de adultos mayores en el mundo</a:t>
            </a:r>
            <a:endParaRPr lang="es-MX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251520" y="6505554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Fuente: United Nations. Department of Economic and Social Affairs, Population Division. World population ageing 1950-2050. New York: UN, 2002.</a:t>
            </a:r>
          </a:p>
        </p:txBody>
      </p:sp>
      <p:pic>
        <p:nvPicPr>
          <p:cNvPr id="8" name="Picture 6" descr="http://www.albertoaranda.net/wp-content/uploads/2011/01/mundo-frontal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0053" y="2090058"/>
            <a:ext cx="3091798" cy="33475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49"/>
          <p:cNvSpPr>
            <a:spLocks noChangeArrowheads="1"/>
          </p:cNvSpPr>
          <p:nvPr/>
        </p:nvSpPr>
        <p:spPr bwMode="auto">
          <a:xfrm rot="10800000" flipV="1">
            <a:off x="3233738" y="16739"/>
            <a:ext cx="5338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just" eaLnBrk="0" hangingPunct="0">
              <a:spcBef>
                <a:spcPct val="20000"/>
              </a:spcBef>
              <a:buClr>
                <a:srgbClr val="00B050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Soberana Sans" pitchFamily="50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ü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6633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INSTITUTO MEXICANO DEL SEGURO SOCIAL  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DIRECCIÓN DE PRESTACIONES MÉDICAS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UNIDAD DE ATENCIÓN PRIMARIA A LA </a:t>
            </a: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SALUD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COORDINACIÓN DE ATENCIÓN INTEGRAL A LA SALUD EN EL PRIMER NIVEL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DIVISIÓN DE PROMOCIÓN A LA SALUD</a:t>
            </a:r>
            <a:endParaRPr lang="es-ES" altLang="es-MX" sz="800" b="1" dirty="0">
              <a:solidFill>
                <a:srgbClr val="A6A6A6"/>
              </a:solidFill>
              <a:latin typeface="Arial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 cstate="print"/>
          <a:srcRect l="4681" t="20023" r="47445" b="9741"/>
          <a:stretch/>
        </p:blipFill>
        <p:spPr bwMode="auto">
          <a:xfrm>
            <a:off x="209831" y="1336587"/>
            <a:ext cx="4608512" cy="4855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209831" y="724626"/>
            <a:ext cx="8638678" cy="43088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Comportamiento de la población mayor de 60 años, en México.</a:t>
            </a:r>
            <a:endParaRPr lang="es-ES" sz="2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4924581" y="4306059"/>
            <a:ext cx="3923928" cy="156966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MX" sz="2400" b="1" dirty="0" smtClean="0"/>
              <a:t>En el 2050, los adultos mayores representaran el 28%  de la población en México.</a:t>
            </a:r>
            <a:endParaRPr lang="es-MX" sz="24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just" eaLnBrk="0" hangingPunct="0">
              <a:spcBef>
                <a:spcPct val="20000"/>
              </a:spcBef>
              <a:buClr>
                <a:srgbClr val="00B050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Soberana Sans" pitchFamily="50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ü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6633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endParaRPr lang="es-MX" altLang="es-MX" sz="1800">
              <a:latin typeface="Arial" pitchFamily="34" charset="0"/>
            </a:endParaRPr>
          </a:p>
        </p:txBody>
      </p:sp>
      <p:sp>
        <p:nvSpPr>
          <p:cNvPr id="6" name="Rectángulo 49"/>
          <p:cNvSpPr>
            <a:spLocks noChangeArrowheads="1"/>
          </p:cNvSpPr>
          <p:nvPr/>
        </p:nvSpPr>
        <p:spPr bwMode="auto">
          <a:xfrm rot="10800000" flipV="1">
            <a:off x="3233738" y="16739"/>
            <a:ext cx="5338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just" eaLnBrk="0" hangingPunct="0">
              <a:spcBef>
                <a:spcPct val="20000"/>
              </a:spcBef>
              <a:buClr>
                <a:srgbClr val="00B050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Soberana Sans" pitchFamily="50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ü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6633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INSTITUTO MEXICANO DEL SEGURO SOCIAL  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DIRECCIÓN DE PRESTACIONES MÉDICAS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UNIDAD DE ATENCIÓN PRIMARIA A LA </a:t>
            </a: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SALUD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COORDINACIÓN DE ATENCIÓN INTEGRAL A LA SALUD EN EL PRIMER NIVEL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DIVISIÓN DE PROMOCIÓN A LA SALUD</a:t>
            </a:r>
            <a:endParaRPr lang="es-ES" altLang="es-MX" sz="800" b="1" dirty="0">
              <a:solidFill>
                <a:srgbClr val="A6A6A6"/>
              </a:solidFill>
              <a:latin typeface="Arial" pitchFamily="34" charset="0"/>
            </a:endParaRPr>
          </a:p>
        </p:txBody>
      </p:sp>
      <p:grpSp>
        <p:nvGrpSpPr>
          <p:cNvPr id="7" name="Group 2"/>
          <p:cNvGrpSpPr>
            <a:grpSpLocks/>
          </p:cNvGrpSpPr>
          <p:nvPr/>
        </p:nvGrpSpPr>
        <p:grpSpPr bwMode="auto">
          <a:xfrm>
            <a:off x="266701" y="644525"/>
            <a:ext cx="494386" cy="3830644"/>
            <a:chOff x="1027" y="1156"/>
            <a:chExt cx="352" cy="2403"/>
          </a:xfrm>
        </p:grpSpPr>
        <p:sp>
          <p:nvSpPr>
            <p:cNvPr id="8" name="Rectangle 3"/>
            <p:cNvSpPr>
              <a:spLocks noChangeArrowheads="1"/>
            </p:cNvSpPr>
            <p:nvPr/>
          </p:nvSpPr>
          <p:spPr bwMode="auto">
            <a:xfrm>
              <a:off x="1092" y="1156"/>
              <a:ext cx="270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>
                  <a:solidFill>
                    <a:srgbClr val="0070C0"/>
                  </a:solidFill>
                </a:rPr>
                <a:t>85 +</a:t>
              </a:r>
              <a:endParaRPr lang="es-ES" altLang="es-MX">
                <a:solidFill>
                  <a:srgbClr val="0070C0"/>
                </a:solidFill>
              </a:endParaRPr>
            </a:p>
          </p:txBody>
        </p:sp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>
              <a:off x="1027" y="1289"/>
              <a:ext cx="352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>
                  <a:solidFill>
                    <a:srgbClr val="0070C0"/>
                  </a:solidFill>
                </a:rPr>
                <a:t>80-84</a:t>
              </a:r>
              <a:endParaRPr lang="es-ES" altLang="es-MX">
                <a:solidFill>
                  <a:srgbClr val="0070C0"/>
                </a:solidFill>
              </a:endParaRPr>
            </a:p>
          </p:txBody>
        </p:sp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1027" y="1422"/>
              <a:ext cx="352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>
                  <a:solidFill>
                    <a:srgbClr val="0070C0"/>
                  </a:solidFill>
                </a:rPr>
                <a:t>75-79</a:t>
              </a:r>
              <a:endParaRPr lang="es-ES" altLang="es-MX">
                <a:solidFill>
                  <a:srgbClr val="0070C0"/>
                </a:solidFill>
              </a:endParaRPr>
            </a:p>
          </p:txBody>
        </p:sp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1027" y="1555"/>
              <a:ext cx="352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>
                  <a:solidFill>
                    <a:srgbClr val="0070C0"/>
                  </a:solidFill>
                </a:rPr>
                <a:t>70-74</a:t>
              </a:r>
              <a:endParaRPr lang="es-ES" altLang="es-MX">
                <a:solidFill>
                  <a:srgbClr val="0070C0"/>
                </a:solidFill>
              </a:endParaRPr>
            </a:p>
          </p:txBody>
        </p:sp>
        <p:sp>
          <p:nvSpPr>
            <p:cNvPr id="12" name="Rectangle 7"/>
            <p:cNvSpPr>
              <a:spLocks noChangeArrowheads="1"/>
            </p:cNvSpPr>
            <p:nvPr/>
          </p:nvSpPr>
          <p:spPr bwMode="auto">
            <a:xfrm>
              <a:off x="1027" y="1687"/>
              <a:ext cx="352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>
                  <a:solidFill>
                    <a:srgbClr val="0070C0"/>
                  </a:solidFill>
                </a:rPr>
                <a:t>65-69</a:t>
              </a:r>
              <a:endParaRPr lang="es-ES" altLang="es-MX">
                <a:solidFill>
                  <a:srgbClr val="0070C0"/>
                </a:solidFill>
              </a:endParaRPr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1027" y="1820"/>
              <a:ext cx="352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>
                  <a:solidFill>
                    <a:srgbClr val="0070C0"/>
                  </a:solidFill>
                </a:rPr>
                <a:t>60-64</a:t>
              </a:r>
              <a:endParaRPr lang="es-ES" altLang="es-MX">
                <a:solidFill>
                  <a:srgbClr val="0070C0"/>
                </a:solidFill>
              </a:endParaRPr>
            </a:p>
          </p:txBody>
        </p:sp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>
              <a:off x="1027" y="1954"/>
              <a:ext cx="352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>
                  <a:solidFill>
                    <a:srgbClr val="0070C0"/>
                  </a:solidFill>
                </a:rPr>
                <a:t>55-59</a:t>
              </a:r>
              <a:endParaRPr lang="es-ES" altLang="es-MX">
                <a:solidFill>
                  <a:srgbClr val="0070C0"/>
                </a:solidFill>
              </a:endParaRPr>
            </a:p>
          </p:txBody>
        </p:sp>
        <p:sp>
          <p:nvSpPr>
            <p:cNvPr id="15" name="Rectangle 10"/>
            <p:cNvSpPr>
              <a:spLocks noChangeArrowheads="1"/>
            </p:cNvSpPr>
            <p:nvPr/>
          </p:nvSpPr>
          <p:spPr bwMode="auto">
            <a:xfrm>
              <a:off x="1027" y="2086"/>
              <a:ext cx="352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>
                  <a:solidFill>
                    <a:srgbClr val="0070C0"/>
                  </a:solidFill>
                </a:rPr>
                <a:t>50-54</a:t>
              </a:r>
              <a:endParaRPr lang="es-ES" altLang="es-MX">
                <a:solidFill>
                  <a:srgbClr val="0070C0"/>
                </a:solidFill>
              </a:endParaRPr>
            </a:p>
          </p:txBody>
        </p:sp>
        <p:sp>
          <p:nvSpPr>
            <p:cNvPr id="16" name="Rectangle 11"/>
            <p:cNvSpPr>
              <a:spLocks noChangeArrowheads="1"/>
            </p:cNvSpPr>
            <p:nvPr/>
          </p:nvSpPr>
          <p:spPr bwMode="auto">
            <a:xfrm>
              <a:off x="1027" y="2219"/>
              <a:ext cx="352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>
                  <a:solidFill>
                    <a:srgbClr val="0070C0"/>
                  </a:solidFill>
                </a:rPr>
                <a:t>45-49</a:t>
              </a:r>
              <a:endParaRPr lang="es-ES" altLang="es-MX">
                <a:solidFill>
                  <a:srgbClr val="0070C0"/>
                </a:solidFill>
              </a:endParaRPr>
            </a:p>
          </p:txBody>
        </p:sp>
        <p:sp>
          <p:nvSpPr>
            <p:cNvPr id="17" name="Rectangle 12"/>
            <p:cNvSpPr>
              <a:spLocks noChangeArrowheads="1"/>
            </p:cNvSpPr>
            <p:nvPr/>
          </p:nvSpPr>
          <p:spPr bwMode="auto">
            <a:xfrm>
              <a:off x="1027" y="2351"/>
              <a:ext cx="352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 dirty="0">
                  <a:solidFill>
                    <a:srgbClr val="0070C0"/>
                  </a:solidFill>
                </a:rPr>
                <a:t>40-44</a:t>
              </a:r>
              <a:endParaRPr lang="es-ES" altLang="es-MX" dirty="0">
                <a:solidFill>
                  <a:srgbClr val="0070C0"/>
                </a:solidFill>
              </a:endParaRPr>
            </a:p>
          </p:txBody>
        </p:sp>
        <p:sp>
          <p:nvSpPr>
            <p:cNvPr id="18" name="Rectangle 13"/>
            <p:cNvSpPr>
              <a:spLocks noChangeArrowheads="1"/>
            </p:cNvSpPr>
            <p:nvPr/>
          </p:nvSpPr>
          <p:spPr bwMode="auto">
            <a:xfrm>
              <a:off x="1027" y="2485"/>
              <a:ext cx="352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>
                  <a:solidFill>
                    <a:srgbClr val="0070C0"/>
                  </a:solidFill>
                </a:rPr>
                <a:t>35-39</a:t>
              </a:r>
              <a:endParaRPr lang="es-ES" altLang="es-MX">
                <a:solidFill>
                  <a:srgbClr val="0070C0"/>
                </a:solidFill>
              </a:endParaRPr>
            </a:p>
          </p:txBody>
        </p:sp>
        <p:sp>
          <p:nvSpPr>
            <p:cNvPr id="19" name="Rectangle 14"/>
            <p:cNvSpPr>
              <a:spLocks noChangeArrowheads="1"/>
            </p:cNvSpPr>
            <p:nvPr/>
          </p:nvSpPr>
          <p:spPr bwMode="auto">
            <a:xfrm>
              <a:off x="1027" y="2617"/>
              <a:ext cx="352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>
                  <a:solidFill>
                    <a:srgbClr val="0070C0"/>
                  </a:solidFill>
                </a:rPr>
                <a:t>30-34</a:t>
              </a:r>
              <a:endParaRPr lang="es-ES" altLang="es-MX">
                <a:solidFill>
                  <a:srgbClr val="0070C0"/>
                </a:solidFill>
              </a:endParaRPr>
            </a:p>
          </p:txBody>
        </p:sp>
        <p:sp>
          <p:nvSpPr>
            <p:cNvPr id="20" name="Rectangle 15"/>
            <p:cNvSpPr>
              <a:spLocks noChangeArrowheads="1"/>
            </p:cNvSpPr>
            <p:nvPr/>
          </p:nvSpPr>
          <p:spPr bwMode="auto">
            <a:xfrm>
              <a:off x="1027" y="2750"/>
              <a:ext cx="352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>
                  <a:solidFill>
                    <a:srgbClr val="0070C0"/>
                  </a:solidFill>
                </a:rPr>
                <a:t>25-29</a:t>
              </a:r>
              <a:endParaRPr lang="es-ES" altLang="es-MX">
                <a:solidFill>
                  <a:srgbClr val="0070C0"/>
                </a:solidFill>
              </a:endParaRPr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1027" y="2883"/>
              <a:ext cx="352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>
                  <a:solidFill>
                    <a:srgbClr val="0070C0"/>
                  </a:solidFill>
                </a:rPr>
                <a:t>20-24</a:t>
              </a:r>
              <a:endParaRPr lang="es-ES" altLang="es-MX">
                <a:solidFill>
                  <a:srgbClr val="0070C0"/>
                </a:solidFill>
              </a:endParaRPr>
            </a:p>
          </p:txBody>
        </p:sp>
        <p:sp>
          <p:nvSpPr>
            <p:cNvPr id="22" name="Rectangle 17"/>
            <p:cNvSpPr>
              <a:spLocks noChangeArrowheads="1"/>
            </p:cNvSpPr>
            <p:nvPr/>
          </p:nvSpPr>
          <p:spPr bwMode="auto">
            <a:xfrm>
              <a:off x="1027" y="3016"/>
              <a:ext cx="352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>
                  <a:solidFill>
                    <a:srgbClr val="0070C0"/>
                  </a:solidFill>
                </a:rPr>
                <a:t>15-19</a:t>
              </a:r>
              <a:endParaRPr lang="es-ES" altLang="es-MX">
                <a:solidFill>
                  <a:srgbClr val="0070C0"/>
                </a:solidFill>
              </a:endParaRPr>
            </a:p>
          </p:txBody>
        </p:sp>
        <p:sp>
          <p:nvSpPr>
            <p:cNvPr id="23" name="Rectangle 18"/>
            <p:cNvSpPr>
              <a:spLocks noChangeArrowheads="1"/>
            </p:cNvSpPr>
            <p:nvPr/>
          </p:nvSpPr>
          <p:spPr bwMode="auto">
            <a:xfrm>
              <a:off x="1027" y="3148"/>
              <a:ext cx="352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>
                  <a:solidFill>
                    <a:srgbClr val="0070C0"/>
                  </a:solidFill>
                </a:rPr>
                <a:t>10-14</a:t>
              </a:r>
              <a:endParaRPr lang="es-ES" altLang="es-MX">
                <a:solidFill>
                  <a:srgbClr val="0070C0"/>
                </a:solidFill>
              </a:endParaRPr>
            </a:p>
          </p:txBody>
        </p:sp>
        <p:sp>
          <p:nvSpPr>
            <p:cNvPr id="24" name="Rectangle 19"/>
            <p:cNvSpPr>
              <a:spLocks noChangeArrowheads="1"/>
            </p:cNvSpPr>
            <p:nvPr/>
          </p:nvSpPr>
          <p:spPr bwMode="auto">
            <a:xfrm>
              <a:off x="1150" y="3281"/>
              <a:ext cx="199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>
                  <a:solidFill>
                    <a:srgbClr val="0070C0"/>
                  </a:solidFill>
                </a:rPr>
                <a:t>5-9</a:t>
              </a:r>
              <a:endParaRPr lang="es-ES" altLang="es-MX">
                <a:solidFill>
                  <a:srgbClr val="0070C0"/>
                </a:solidFill>
              </a:endParaRPr>
            </a:p>
          </p:txBody>
        </p:sp>
        <p:sp>
          <p:nvSpPr>
            <p:cNvPr id="25" name="Rectangle 20"/>
            <p:cNvSpPr>
              <a:spLocks noChangeArrowheads="1"/>
            </p:cNvSpPr>
            <p:nvPr/>
          </p:nvSpPr>
          <p:spPr bwMode="auto">
            <a:xfrm>
              <a:off x="1150" y="3414"/>
              <a:ext cx="199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 dirty="0">
                  <a:solidFill>
                    <a:srgbClr val="0070C0"/>
                  </a:solidFill>
                </a:rPr>
                <a:t>0-4</a:t>
              </a:r>
              <a:endParaRPr lang="es-ES" altLang="es-MX" dirty="0">
                <a:solidFill>
                  <a:srgbClr val="0070C0"/>
                </a:solidFill>
              </a:endParaRPr>
            </a:p>
          </p:txBody>
        </p:sp>
      </p:grpSp>
      <p:sp>
        <p:nvSpPr>
          <p:cNvPr id="26" name="Line 21"/>
          <p:cNvSpPr>
            <a:spLocks noChangeShapeType="1"/>
          </p:cNvSpPr>
          <p:nvPr/>
        </p:nvSpPr>
        <p:spPr bwMode="auto">
          <a:xfrm flipV="1">
            <a:off x="3130550" y="638175"/>
            <a:ext cx="1588" cy="3811588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7" name="Line 22"/>
          <p:cNvSpPr>
            <a:spLocks noChangeShapeType="1"/>
          </p:cNvSpPr>
          <p:nvPr/>
        </p:nvSpPr>
        <p:spPr bwMode="auto">
          <a:xfrm flipV="1">
            <a:off x="5453063" y="638175"/>
            <a:ext cx="3175" cy="3811588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8" name="Line 23"/>
          <p:cNvSpPr>
            <a:spLocks noChangeShapeType="1"/>
          </p:cNvSpPr>
          <p:nvPr/>
        </p:nvSpPr>
        <p:spPr bwMode="auto">
          <a:xfrm flipV="1">
            <a:off x="3130550" y="638175"/>
            <a:ext cx="1588" cy="3811588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9" name="Line 24"/>
          <p:cNvSpPr>
            <a:spLocks noChangeShapeType="1"/>
          </p:cNvSpPr>
          <p:nvPr/>
        </p:nvSpPr>
        <p:spPr bwMode="auto">
          <a:xfrm flipV="1">
            <a:off x="804863" y="638175"/>
            <a:ext cx="1587" cy="3811588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0" name="Line 25"/>
          <p:cNvSpPr>
            <a:spLocks noChangeShapeType="1"/>
          </p:cNvSpPr>
          <p:nvPr/>
        </p:nvSpPr>
        <p:spPr bwMode="auto">
          <a:xfrm flipV="1">
            <a:off x="3130550" y="4449763"/>
            <a:ext cx="1588" cy="84137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1" name="Line 26"/>
          <p:cNvSpPr>
            <a:spLocks noChangeShapeType="1"/>
          </p:cNvSpPr>
          <p:nvPr/>
        </p:nvSpPr>
        <p:spPr bwMode="auto">
          <a:xfrm flipV="1">
            <a:off x="3051175" y="4449763"/>
            <a:ext cx="1588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2" name="Line 27"/>
          <p:cNvSpPr>
            <a:spLocks noChangeShapeType="1"/>
          </p:cNvSpPr>
          <p:nvPr/>
        </p:nvSpPr>
        <p:spPr bwMode="auto">
          <a:xfrm flipV="1">
            <a:off x="2973388" y="4449763"/>
            <a:ext cx="0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3" name="Line 28"/>
          <p:cNvSpPr>
            <a:spLocks noChangeShapeType="1"/>
          </p:cNvSpPr>
          <p:nvPr/>
        </p:nvSpPr>
        <p:spPr bwMode="auto">
          <a:xfrm flipV="1">
            <a:off x="2897188" y="4449763"/>
            <a:ext cx="0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4" name="Line 29"/>
          <p:cNvSpPr>
            <a:spLocks noChangeShapeType="1"/>
          </p:cNvSpPr>
          <p:nvPr/>
        </p:nvSpPr>
        <p:spPr bwMode="auto">
          <a:xfrm flipV="1">
            <a:off x="2820988" y="4449763"/>
            <a:ext cx="0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5" name="Line 30"/>
          <p:cNvSpPr>
            <a:spLocks noChangeShapeType="1"/>
          </p:cNvSpPr>
          <p:nvPr/>
        </p:nvSpPr>
        <p:spPr bwMode="auto">
          <a:xfrm flipV="1">
            <a:off x="2743200" y="4449763"/>
            <a:ext cx="1588" cy="84137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6" name="Line 31"/>
          <p:cNvSpPr>
            <a:spLocks noChangeShapeType="1"/>
          </p:cNvSpPr>
          <p:nvPr/>
        </p:nvSpPr>
        <p:spPr bwMode="auto">
          <a:xfrm flipV="1">
            <a:off x="2665413" y="4449763"/>
            <a:ext cx="1587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7" name="Line 32"/>
          <p:cNvSpPr>
            <a:spLocks noChangeShapeType="1"/>
          </p:cNvSpPr>
          <p:nvPr/>
        </p:nvSpPr>
        <p:spPr bwMode="auto">
          <a:xfrm flipV="1">
            <a:off x="2589213" y="4449763"/>
            <a:ext cx="1587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8" name="Line 33"/>
          <p:cNvSpPr>
            <a:spLocks noChangeShapeType="1"/>
          </p:cNvSpPr>
          <p:nvPr/>
        </p:nvSpPr>
        <p:spPr bwMode="auto">
          <a:xfrm flipV="1">
            <a:off x="2511425" y="4449763"/>
            <a:ext cx="0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9" name="Line 34"/>
          <p:cNvSpPr>
            <a:spLocks noChangeShapeType="1"/>
          </p:cNvSpPr>
          <p:nvPr/>
        </p:nvSpPr>
        <p:spPr bwMode="auto">
          <a:xfrm flipV="1">
            <a:off x="2432050" y="4449763"/>
            <a:ext cx="3175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40" name="Line 35"/>
          <p:cNvSpPr>
            <a:spLocks noChangeShapeType="1"/>
          </p:cNvSpPr>
          <p:nvPr/>
        </p:nvSpPr>
        <p:spPr bwMode="auto">
          <a:xfrm flipV="1">
            <a:off x="2355850" y="4449763"/>
            <a:ext cx="1588" cy="84137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41" name="Line 36"/>
          <p:cNvSpPr>
            <a:spLocks noChangeShapeType="1"/>
          </p:cNvSpPr>
          <p:nvPr/>
        </p:nvSpPr>
        <p:spPr bwMode="auto">
          <a:xfrm flipV="1">
            <a:off x="2276475" y="4449763"/>
            <a:ext cx="1588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42" name="Line 37"/>
          <p:cNvSpPr>
            <a:spLocks noChangeShapeType="1"/>
          </p:cNvSpPr>
          <p:nvPr/>
        </p:nvSpPr>
        <p:spPr bwMode="auto">
          <a:xfrm flipV="1">
            <a:off x="2198688" y="4449763"/>
            <a:ext cx="1587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43" name="Line 38"/>
          <p:cNvSpPr>
            <a:spLocks noChangeShapeType="1"/>
          </p:cNvSpPr>
          <p:nvPr/>
        </p:nvSpPr>
        <p:spPr bwMode="auto">
          <a:xfrm flipV="1">
            <a:off x="2122488" y="4449763"/>
            <a:ext cx="0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44" name="Line 39"/>
          <p:cNvSpPr>
            <a:spLocks noChangeShapeType="1"/>
          </p:cNvSpPr>
          <p:nvPr/>
        </p:nvSpPr>
        <p:spPr bwMode="auto">
          <a:xfrm flipV="1">
            <a:off x="2046288" y="4449763"/>
            <a:ext cx="0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45" name="Line 40"/>
          <p:cNvSpPr>
            <a:spLocks noChangeShapeType="1"/>
          </p:cNvSpPr>
          <p:nvPr/>
        </p:nvSpPr>
        <p:spPr bwMode="auto">
          <a:xfrm flipV="1">
            <a:off x="1968500" y="4449763"/>
            <a:ext cx="1588" cy="84137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46" name="Line 41"/>
          <p:cNvSpPr>
            <a:spLocks noChangeShapeType="1"/>
          </p:cNvSpPr>
          <p:nvPr/>
        </p:nvSpPr>
        <p:spPr bwMode="auto">
          <a:xfrm flipV="1">
            <a:off x="1892300" y="4449763"/>
            <a:ext cx="1588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47" name="Line 42"/>
          <p:cNvSpPr>
            <a:spLocks noChangeShapeType="1"/>
          </p:cNvSpPr>
          <p:nvPr/>
        </p:nvSpPr>
        <p:spPr bwMode="auto">
          <a:xfrm flipV="1">
            <a:off x="1812925" y="4449763"/>
            <a:ext cx="1588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48" name="Line 43"/>
          <p:cNvSpPr>
            <a:spLocks noChangeShapeType="1"/>
          </p:cNvSpPr>
          <p:nvPr/>
        </p:nvSpPr>
        <p:spPr bwMode="auto">
          <a:xfrm flipV="1">
            <a:off x="1735138" y="4449763"/>
            <a:ext cx="3175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49" name="Line 44"/>
          <p:cNvSpPr>
            <a:spLocks noChangeShapeType="1"/>
          </p:cNvSpPr>
          <p:nvPr/>
        </p:nvSpPr>
        <p:spPr bwMode="auto">
          <a:xfrm flipV="1">
            <a:off x="1658938" y="4449763"/>
            <a:ext cx="0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50" name="Line 45"/>
          <p:cNvSpPr>
            <a:spLocks noChangeShapeType="1"/>
          </p:cNvSpPr>
          <p:nvPr/>
        </p:nvSpPr>
        <p:spPr bwMode="auto">
          <a:xfrm flipV="1">
            <a:off x="1579563" y="4449763"/>
            <a:ext cx="1587" cy="84137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51" name="Line 46"/>
          <p:cNvSpPr>
            <a:spLocks noChangeShapeType="1"/>
          </p:cNvSpPr>
          <p:nvPr/>
        </p:nvSpPr>
        <p:spPr bwMode="auto">
          <a:xfrm flipV="1">
            <a:off x="1503363" y="4449763"/>
            <a:ext cx="1587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52" name="Line 47"/>
          <p:cNvSpPr>
            <a:spLocks noChangeShapeType="1"/>
          </p:cNvSpPr>
          <p:nvPr/>
        </p:nvSpPr>
        <p:spPr bwMode="auto">
          <a:xfrm flipV="1">
            <a:off x="1423988" y="4449763"/>
            <a:ext cx="1587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53" name="Line 48"/>
          <p:cNvSpPr>
            <a:spLocks noChangeShapeType="1"/>
          </p:cNvSpPr>
          <p:nvPr/>
        </p:nvSpPr>
        <p:spPr bwMode="auto">
          <a:xfrm flipV="1">
            <a:off x="1347788" y="4449763"/>
            <a:ext cx="1587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54" name="Line 49"/>
          <p:cNvSpPr>
            <a:spLocks noChangeShapeType="1"/>
          </p:cNvSpPr>
          <p:nvPr/>
        </p:nvSpPr>
        <p:spPr bwMode="auto">
          <a:xfrm flipV="1">
            <a:off x="1271588" y="4449763"/>
            <a:ext cx="0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55" name="Line 50"/>
          <p:cNvSpPr>
            <a:spLocks noChangeShapeType="1"/>
          </p:cNvSpPr>
          <p:nvPr/>
        </p:nvSpPr>
        <p:spPr bwMode="auto">
          <a:xfrm flipV="1">
            <a:off x="1193800" y="4464050"/>
            <a:ext cx="61913" cy="69850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56" name="Line 51"/>
          <p:cNvSpPr>
            <a:spLocks noChangeShapeType="1"/>
          </p:cNvSpPr>
          <p:nvPr/>
        </p:nvSpPr>
        <p:spPr bwMode="auto">
          <a:xfrm flipV="1">
            <a:off x="1117600" y="4449763"/>
            <a:ext cx="1588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57" name="Line 52"/>
          <p:cNvSpPr>
            <a:spLocks noChangeShapeType="1"/>
          </p:cNvSpPr>
          <p:nvPr/>
        </p:nvSpPr>
        <p:spPr bwMode="auto">
          <a:xfrm flipV="1">
            <a:off x="1038225" y="4449763"/>
            <a:ext cx="1588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58" name="Line 53"/>
          <p:cNvSpPr>
            <a:spLocks noChangeShapeType="1"/>
          </p:cNvSpPr>
          <p:nvPr/>
        </p:nvSpPr>
        <p:spPr bwMode="auto">
          <a:xfrm flipV="1">
            <a:off x="962025" y="4449763"/>
            <a:ext cx="1588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59" name="Line 54"/>
          <p:cNvSpPr>
            <a:spLocks noChangeShapeType="1"/>
          </p:cNvSpPr>
          <p:nvPr/>
        </p:nvSpPr>
        <p:spPr bwMode="auto">
          <a:xfrm flipV="1">
            <a:off x="882650" y="4449763"/>
            <a:ext cx="1588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60" name="Line 55"/>
          <p:cNvSpPr>
            <a:spLocks noChangeShapeType="1"/>
          </p:cNvSpPr>
          <p:nvPr/>
        </p:nvSpPr>
        <p:spPr bwMode="auto">
          <a:xfrm flipV="1">
            <a:off x="804863" y="4449763"/>
            <a:ext cx="1587" cy="84137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61" name="Line 56"/>
          <p:cNvSpPr>
            <a:spLocks noChangeShapeType="1"/>
          </p:cNvSpPr>
          <p:nvPr/>
        </p:nvSpPr>
        <p:spPr bwMode="auto">
          <a:xfrm flipV="1">
            <a:off x="3130550" y="4449763"/>
            <a:ext cx="1588" cy="84137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62" name="Line 57"/>
          <p:cNvSpPr>
            <a:spLocks noChangeShapeType="1"/>
          </p:cNvSpPr>
          <p:nvPr/>
        </p:nvSpPr>
        <p:spPr bwMode="auto">
          <a:xfrm flipV="1">
            <a:off x="3206750" y="4449763"/>
            <a:ext cx="1588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63" name="Line 58"/>
          <p:cNvSpPr>
            <a:spLocks noChangeShapeType="1"/>
          </p:cNvSpPr>
          <p:nvPr/>
        </p:nvSpPr>
        <p:spPr bwMode="auto">
          <a:xfrm flipV="1">
            <a:off x="3286125" y="4449763"/>
            <a:ext cx="1588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64" name="Line 59"/>
          <p:cNvSpPr>
            <a:spLocks noChangeShapeType="1"/>
          </p:cNvSpPr>
          <p:nvPr/>
        </p:nvSpPr>
        <p:spPr bwMode="auto">
          <a:xfrm flipV="1">
            <a:off x="3363913" y="4449763"/>
            <a:ext cx="0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65" name="Line 60"/>
          <p:cNvSpPr>
            <a:spLocks noChangeShapeType="1"/>
          </p:cNvSpPr>
          <p:nvPr/>
        </p:nvSpPr>
        <p:spPr bwMode="auto">
          <a:xfrm flipV="1">
            <a:off x="3441700" y="4449763"/>
            <a:ext cx="0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66" name="Line 61"/>
          <p:cNvSpPr>
            <a:spLocks noChangeShapeType="1"/>
          </p:cNvSpPr>
          <p:nvPr/>
        </p:nvSpPr>
        <p:spPr bwMode="auto">
          <a:xfrm flipV="1">
            <a:off x="3516313" y="4449763"/>
            <a:ext cx="1587" cy="84137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67" name="Line 62"/>
          <p:cNvSpPr>
            <a:spLocks noChangeShapeType="1"/>
          </p:cNvSpPr>
          <p:nvPr/>
        </p:nvSpPr>
        <p:spPr bwMode="auto">
          <a:xfrm flipV="1">
            <a:off x="3595688" y="4449763"/>
            <a:ext cx="1587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68" name="Line 63"/>
          <p:cNvSpPr>
            <a:spLocks noChangeShapeType="1"/>
          </p:cNvSpPr>
          <p:nvPr/>
        </p:nvSpPr>
        <p:spPr bwMode="auto">
          <a:xfrm flipV="1">
            <a:off x="3671888" y="4449763"/>
            <a:ext cx="1587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69" name="Line 64"/>
          <p:cNvSpPr>
            <a:spLocks noChangeShapeType="1"/>
          </p:cNvSpPr>
          <p:nvPr/>
        </p:nvSpPr>
        <p:spPr bwMode="auto">
          <a:xfrm flipV="1">
            <a:off x="3748088" y="4449763"/>
            <a:ext cx="1587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70" name="Line 65"/>
          <p:cNvSpPr>
            <a:spLocks noChangeShapeType="1"/>
          </p:cNvSpPr>
          <p:nvPr/>
        </p:nvSpPr>
        <p:spPr bwMode="auto">
          <a:xfrm flipV="1">
            <a:off x="3827463" y="4449763"/>
            <a:ext cx="0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71" name="Line 66"/>
          <p:cNvSpPr>
            <a:spLocks noChangeShapeType="1"/>
          </p:cNvSpPr>
          <p:nvPr/>
        </p:nvSpPr>
        <p:spPr bwMode="auto">
          <a:xfrm flipV="1">
            <a:off x="3903663" y="4449763"/>
            <a:ext cx="1587" cy="84137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72" name="Line 67"/>
          <p:cNvSpPr>
            <a:spLocks noChangeShapeType="1"/>
          </p:cNvSpPr>
          <p:nvPr/>
        </p:nvSpPr>
        <p:spPr bwMode="auto">
          <a:xfrm flipV="1">
            <a:off x="3981450" y="4449763"/>
            <a:ext cx="1588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73" name="Line 68"/>
          <p:cNvSpPr>
            <a:spLocks noChangeShapeType="1"/>
          </p:cNvSpPr>
          <p:nvPr/>
        </p:nvSpPr>
        <p:spPr bwMode="auto">
          <a:xfrm flipV="1">
            <a:off x="4059238" y="4449763"/>
            <a:ext cx="1587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74" name="Line 69"/>
          <p:cNvSpPr>
            <a:spLocks noChangeShapeType="1"/>
          </p:cNvSpPr>
          <p:nvPr/>
        </p:nvSpPr>
        <p:spPr bwMode="auto">
          <a:xfrm flipV="1">
            <a:off x="4138613" y="4449763"/>
            <a:ext cx="0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75" name="Line 70"/>
          <p:cNvSpPr>
            <a:spLocks noChangeShapeType="1"/>
          </p:cNvSpPr>
          <p:nvPr/>
        </p:nvSpPr>
        <p:spPr bwMode="auto">
          <a:xfrm flipV="1">
            <a:off x="4214813" y="4449763"/>
            <a:ext cx="3175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76" name="Line 71"/>
          <p:cNvSpPr>
            <a:spLocks noChangeShapeType="1"/>
          </p:cNvSpPr>
          <p:nvPr/>
        </p:nvSpPr>
        <p:spPr bwMode="auto">
          <a:xfrm flipV="1">
            <a:off x="4292600" y="4449763"/>
            <a:ext cx="0" cy="84137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77" name="Line 72"/>
          <p:cNvSpPr>
            <a:spLocks noChangeShapeType="1"/>
          </p:cNvSpPr>
          <p:nvPr/>
        </p:nvSpPr>
        <p:spPr bwMode="auto">
          <a:xfrm flipV="1">
            <a:off x="4368800" y="4449763"/>
            <a:ext cx="3175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78" name="Line 73"/>
          <p:cNvSpPr>
            <a:spLocks noChangeShapeType="1"/>
          </p:cNvSpPr>
          <p:nvPr/>
        </p:nvSpPr>
        <p:spPr bwMode="auto">
          <a:xfrm flipV="1">
            <a:off x="4446588" y="4449763"/>
            <a:ext cx="0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79" name="Line 74"/>
          <p:cNvSpPr>
            <a:spLocks noChangeShapeType="1"/>
          </p:cNvSpPr>
          <p:nvPr/>
        </p:nvSpPr>
        <p:spPr bwMode="auto">
          <a:xfrm flipV="1">
            <a:off x="4524375" y="4449763"/>
            <a:ext cx="1588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80" name="Line 75"/>
          <p:cNvSpPr>
            <a:spLocks noChangeShapeType="1"/>
          </p:cNvSpPr>
          <p:nvPr/>
        </p:nvSpPr>
        <p:spPr bwMode="auto">
          <a:xfrm flipV="1">
            <a:off x="4600575" y="4449763"/>
            <a:ext cx="1588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81" name="Line 76"/>
          <p:cNvSpPr>
            <a:spLocks noChangeShapeType="1"/>
          </p:cNvSpPr>
          <p:nvPr/>
        </p:nvSpPr>
        <p:spPr bwMode="auto">
          <a:xfrm flipV="1">
            <a:off x="4679950" y="4449763"/>
            <a:ext cx="1588" cy="84137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82" name="Line 77"/>
          <p:cNvSpPr>
            <a:spLocks noChangeShapeType="1"/>
          </p:cNvSpPr>
          <p:nvPr/>
        </p:nvSpPr>
        <p:spPr bwMode="auto">
          <a:xfrm flipV="1">
            <a:off x="4759325" y="4449763"/>
            <a:ext cx="0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83" name="Line 78"/>
          <p:cNvSpPr>
            <a:spLocks noChangeShapeType="1"/>
          </p:cNvSpPr>
          <p:nvPr/>
        </p:nvSpPr>
        <p:spPr bwMode="auto">
          <a:xfrm flipV="1">
            <a:off x="4833938" y="4449763"/>
            <a:ext cx="1587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84" name="Line 79"/>
          <p:cNvSpPr>
            <a:spLocks noChangeShapeType="1"/>
          </p:cNvSpPr>
          <p:nvPr/>
        </p:nvSpPr>
        <p:spPr bwMode="auto">
          <a:xfrm flipV="1">
            <a:off x="4911725" y="4449763"/>
            <a:ext cx="0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85" name="Line 80"/>
          <p:cNvSpPr>
            <a:spLocks noChangeShapeType="1"/>
          </p:cNvSpPr>
          <p:nvPr/>
        </p:nvSpPr>
        <p:spPr bwMode="auto">
          <a:xfrm flipV="1">
            <a:off x="4989513" y="4449763"/>
            <a:ext cx="1587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86" name="Line 81"/>
          <p:cNvSpPr>
            <a:spLocks noChangeShapeType="1"/>
          </p:cNvSpPr>
          <p:nvPr/>
        </p:nvSpPr>
        <p:spPr bwMode="auto">
          <a:xfrm flipV="1">
            <a:off x="5065713" y="4449763"/>
            <a:ext cx="3175" cy="84137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87" name="Line 82"/>
          <p:cNvSpPr>
            <a:spLocks noChangeShapeType="1"/>
          </p:cNvSpPr>
          <p:nvPr/>
        </p:nvSpPr>
        <p:spPr bwMode="auto">
          <a:xfrm flipV="1">
            <a:off x="5145088" y="4449763"/>
            <a:ext cx="1587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88" name="Line 83"/>
          <p:cNvSpPr>
            <a:spLocks noChangeShapeType="1"/>
          </p:cNvSpPr>
          <p:nvPr/>
        </p:nvSpPr>
        <p:spPr bwMode="auto">
          <a:xfrm flipV="1">
            <a:off x="5221288" y="4449763"/>
            <a:ext cx="0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89" name="Line 84"/>
          <p:cNvSpPr>
            <a:spLocks noChangeShapeType="1"/>
          </p:cNvSpPr>
          <p:nvPr/>
        </p:nvSpPr>
        <p:spPr bwMode="auto">
          <a:xfrm flipV="1">
            <a:off x="5299075" y="4449763"/>
            <a:ext cx="0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90" name="Line 85"/>
          <p:cNvSpPr>
            <a:spLocks noChangeShapeType="1"/>
          </p:cNvSpPr>
          <p:nvPr/>
        </p:nvSpPr>
        <p:spPr bwMode="auto">
          <a:xfrm flipV="1">
            <a:off x="5375275" y="4449763"/>
            <a:ext cx="1588" cy="41275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91" name="Line 86"/>
          <p:cNvSpPr>
            <a:spLocks noChangeShapeType="1"/>
          </p:cNvSpPr>
          <p:nvPr/>
        </p:nvSpPr>
        <p:spPr bwMode="auto">
          <a:xfrm flipV="1">
            <a:off x="5453063" y="4449763"/>
            <a:ext cx="3175" cy="84137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92" name="Line 87"/>
          <p:cNvSpPr>
            <a:spLocks noChangeShapeType="1"/>
          </p:cNvSpPr>
          <p:nvPr/>
        </p:nvSpPr>
        <p:spPr bwMode="auto">
          <a:xfrm flipV="1">
            <a:off x="3130550" y="638175"/>
            <a:ext cx="1588" cy="3811588"/>
          </a:xfrm>
          <a:prstGeom prst="line">
            <a:avLst/>
          </a:prstGeom>
          <a:noFill/>
          <a:ln w="11176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93" name="Rectangle 88"/>
          <p:cNvSpPr>
            <a:spLocks noChangeArrowheads="1"/>
          </p:cNvSpPr>
          <p:nvPr/>
        </p:nvSpPr>
        <p:spPr bwMode="auto">
          <a:xfrm>
            <a:off x="3095625" y="4583113"/>
            <a:ext cx="10636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s-ES" altLang="es-MX" sz="1500">
                <a:solidFill>
                  <a:srgbClr val="F1CE37"/>
                </a:solidFill>
              </a:rPr>
              <a:t>0</a:t>
            </a:r>
            <a:endParaRPr lang="es-ES" altLang="es-MX">
              <a:solidFill>
                <a:srgbClr val="F1CE37"/>
              </a:solidFill>
            </a:endParaRPr>
          </a:p>
        </p:txBody>
      </p:sp>
      <p:grpSp>
        <p:nvGrpSpPr>
          <p:cNvPr id="94" name="Group 89"/>
          <p:cNvGrpSpPr>
            <a:grpSpLocks/>
          </p:cNvGrpSpPr>
          <p:nvPr/>
        </p:nvGrpSpPr>
        <p:grpSpPr bwMode="auto">
          <a:xfrm>
            <a:off x="1333500" y="614363"/>
            <a:ext cx="3659188" cy="3892550"/>
            <a:chOff x="1784" y="1137"/>
            <a:chExt cx="2599" cy="2442"/>
          </a:xfrm>
        </p:grpSpPr>
        <p:sp>
          <p:nvSpPr>
            <p:cNvPr id="95" name="Rectangle 90"/>
            <p:cNvSpPr>
              <a:spLocks noChangeArrowheads="1"/>
            </p:cNvSpPr>
            <p:nvPr/>
          </p:nvSpPr>
          <p:spPr bwMode="auto">
            <a:xfrm>
              <a:off x="1978" y="3437"/>
              <a:ext cx="1098" cy="105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96" name="Rectangle 91"/>
            <p:cNvSpPr>
              <a:spLocks noChangeArrowheads="1"/>
            </p:cNvSpPr>
            <p:nvPr/>
          </p:nvSpPr>
          <p:spPr bwMode="auto">
            <a:xfrm>
              <a:off x="1932" y="3303"/>
              <a:ext cx="1144" cy="10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97" name="Rectangle 92"/>
            <p:cNvSpPr>
              <a:spLocks noChangeArrowheads="1"/>
            </p:cNvSpPr>
            <p:nvPr/>
          </p:nvSpPr>
          <p:spPr bwMode="auto">
            <a:xfrm>
              <a:off x="1893" y="3168"/>
              <a:ext cx="1183" cy="105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98" name="Rectangle 93"/>
            <p:cNvSpPr>
              <a:spLocks noChangeArrowheads="1"/>
            </p:cNvSpPr>
            <p:nvPr/>
          </p:nvSpPr>
          <p:spPr bwMode="auto">
            <a:xfrm>
              <a:off x="1869" y="3034"/>
              <a:ext cx="1207" cy="10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99" name="Rectangle 94"/>
            <p:cNvSpPr>
              <a:spLocks noChangeArrowheads="1"/>
            </p:cNvSpPr>
            <p:nvPr/>
          </p:nvSpPr>
          <p:spPr bwMode="auto">
            <a:xfrm>
              <a:off x="1854" y="2899"/>
              <a:ext cx="1222" cy="105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0" name="Rectangle 95"/>
            <p:cNvSpPr>
              <a:spLocks noChangeArrowheads="1"/>
            </p:cNvSpPr>
            <p:nvPr/>
          </p:nvSpPr>
          <p:spPr bwMode="auto">
            <a:xfrm>
              <a:off x="1815" y="2765"/>
              <a:ext cx="1261" cy="105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1" name="Rectangle 96"/>
            <p:cNvSpPr>
              <a:spLocks noChangeArrowheads="1"/>
            </p:cNvSpPr>
            <p:nvPr/>
          </p:nvSpPr>
          <p:spPr bwMode="auto">
            <a:xfrm>
              <a:off x="1784" y="2631"/>
              <a:ext cx="1292" cy="10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2" name="Rectangle 97"/>
            <p:cNvSpPr>
              <a:spLocks noChangeArrowheads="1"/>
            </p:cNvSpPr>
            <p:nvPr/>
          </p:nvSpPr>
          <p:spPr bwMode="auto">
            <a:xfrm>
              <a:off x="1807" y="2496"/>
              <a:ext cx="1269" cy="105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3" name="Rectangle 98"/>
            <p:cNvSpPr>
              <a:spLocks noChangeArrowheads="1"/>
            </p:cNvSpPr>
            <p:nvPr/>
          </p:nvSpPr>
          <p:spPr bwMode="auto">
            <a:xfrm>
              <a:off x="1862" y="2362"/>
              <a:ext cx="1214" cy="10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4" name="Rectangle 99"/>
            <p:cNvSpPr>
              <a:spLocks noChangeArrowheads="1"/>
            </p:cNvSpPr>
            <p:nvPr/>
          </p:nvSpPr>
          <p:spPr bwMode="auto">
            <a:xfrm>
              <a:off x="1939" y="2227"/>
              <a:ext cx="1137" cy="105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5" name="Rectangle 100"/>
            <p:cNvSpPr>
              <a:spLocks noChangeArrowheads="1"/>
            </p:cNvSpPr>
            <p:nvPr/>
          </p:nvSpPr>
          <p:spPr bwMode="auto">
            <a:xfrm>
              <a:off x="2009" y="2093"/>
              <a:ext cx="1067" cy="10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6" name="Rectangle 101"/>
            <p:cNvSpPr>
              <a:spLocks noChangeArrowheads="1"/>
            </p:cNvSpPr>
            <p:nvPr/>
          </p:nvSpPr>
          <p:spPr bwMode="auto">
            <a:xfrm>
              <a:off x="2148" y="1958"/>
              <a:ext cx="928" cy="105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7" name="Rectangle 102"/>
            <p:cNvSpPr>
              <a:spLocks noChangeArrowheads="1"/>
            </p:cNvSpPr>
            <p:nvPr/>
          </p:nvSpPr>
          <p:spPr bwMode="auto">
            <a:xfrm>
              <a:off x="2311" y="1824"/>
              <a:ext cx="765" cy="105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8" name="Rectangle 103"/>
            <p:cNvSpPr>
              <a:spLocks noChangeArrowheads="1"/>
            </p:cNvSpPr>
            <p:nvPr/>
          </p:nvSpPr>
          <p:spPr bwMode="auto">
            <a:xfrm>
              <a:off x="2488" y="1690"/>
              <a:ext cx="588" cy="10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09" name="Rectangle 104"/>
            <p:cNvSpPr>
              <a:spLocks noChangeArrowheads="1"/>
            </p:cNvSpPr>
            <p:nvPr/>
          </p:nvSpPr>
          <p:spPr bwMode="auto">
            <a:xfrm>
              <a:off x="2651" y="1555"/>
              <a:ext cx="425" cy="105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0" name="Rectangle 105"/>
            <p:cNvSpPr>
              <a:spLocks noChangeArrowheads="1"/>
            </p:cNvSpPr>
            <p:nvPr/>
          </p:nvSpPr>
          <p:spPr bwMode="auto">
            <a:xfrm>
              <a:off x="2783" y="1421"/>
              <a:ext cx="293" cy="10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1" name="Rectangle 106"/>
            <p:cNvSpPr>
              <a:spLocks noChangeArrowheads="1"/>
            </p:cNvSpPr>
            <p:nvPr/>
          </p:nvSpPr>
          <p:spPr bwMode="auto">
            <a:xfrm>
              <a:off x="2890" y="1286"/>
              <a:ext cx="186" cy="105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2" name="Rectangle 107"/>
            <p:cNvSpPr>
              <a:spLocks noChangeArrowheads="1"/>
            </p:cNvSpPr>
            <p:nvPr/>
          </p:nvSpPr>
          <p:spPr bwMode="auto">
            <a:xfrm>
              <a:off x="2899" y="1152"/>
              <a:ext cx="177" cy="10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3" name="Rectangle 108"/>
            <p:cNvSpPr>
              <a:spLocks noChangeArrowheads="1"/>
            </p:cNvSpPr>
            <p:nvPr/>
          </p:nvSpPr>
          <p:spPr bwMode="auto">
            <a:xfrm>
              <a:off x="3076" y="3437"/>
              <a:ext cx="1060" cy="105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4" name="Rectangle 109"/>
            <p:cNvSpPr>
              <a:spLocks noChangeArrowheads="1"/>
            </p:cNvSpPr>
            <p:nvPr/>
          </p:nvSpPr>
          <p:spPr bwMode="auto">
            <a:xfrm>
              <a:off x="3076" y="3303"/>
              <a:ext cx="1106" cy="10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5" name="Rectangle 110"/>
            <p:cNvSpPr>
              <a:spLocks noChangeArrowheads="1"/>
            </p:cNvSpPr>
            <p:nvPr/>
          </p:nvSpPr>
          <p:spPr bwMode="auto">
            <a:xfrm>
              <a:off x="3076" y="3168"/>
              <a:ext cx="1145" cy="105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6" name="Rectangle 111"/>
            <p:cNvSpPr>
              <a:spLocks noChangeArrowheads="1"/>
            </p:cNvSpPr>
            <p:nvPr/>
          </p:nvSpPr>
          <p:spPr bwMode="auto">
            <a:xfrm>
              <a:off x="3076" y="3034"/>
              <a:ext cx="1176" cy="10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7" name="Rectangle 112"/>
            <p:cNvSpPr>
              <a:spLocks noChangeArrowheads="1"/>
            </p:cNvSpPr>
            <p:nvPr/>
          </p:nvSpPr>
          <p:spPr bwMode="auto">
            <a:xfrm>
              <a:off x="3076" y="2899"/>
              <a:ext cx="1222" cy="105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8" name="Rectangle 113"/>
            <p:cNvSpPr>
              <a:spLocks noChangeArrowheads="1"/>
            </p:cNvSpPr>
            <p:nvPr/>
          </p:nvSpPr>
          <p:spPr bwMode="auto">
            <a:xfrm>
              <a:off x="3076" y="2765"/>
              <a:ext cx="1269" cy="105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9" name="Rectangle 114"/>
            <p:cNvSpPr>
              <a:spLocks noChangeArrowheads="1"/>
            </p:cNvSpPr>
            <p:nvPr/>
          </p:nvSpPr>
          <p:spPr bwMode="auto">
            <a:xfrm>
              <a:off x="3076" y="2631"/>
              <a:ext cx="1307" cy="10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20" name="Rectangle 115"/>
            <p:cNvSpPr>
              <a:spLocks noChangeArrowheads="1"/>
            </p:cNvSpPr>
            <p:nvPr/>
          </p:nvSpPr>
          <p:spPr bwMode="auto">
            <a:xfrm>
              <a:off x="3076" y="2496"/>
              <a:ext cx="1292" cy="105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21" name="Rectangle 116"/>
            <p:cNvSpPr>
              <a:spLocks noChangeArrowheads="1"/>
            </p:cNvSpPr>
            <p:nvPr/>
          </p:nvSpPr>
          <p:spPr bwMode="auto">
            <a:xfrm>
              <a:off x="3076" y="2362"/>
              <a:ext cx="1237" cy="10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22" name="Rectangle 117"/>
            <p:cNvSpPr>
              <a:spLocks noChangeArrowheads="1"/>
            </p:cNvSpPr>
            <p:nvPr/>
          </p:nvSpPr>
          <p:spPr bwMode="auto">
            <a:xfrm>
              <a:off x="3076" y="2227"/>
              <a:ext cx="1176" cy="105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23" name="Rectangle 118"/>
            <p:cNvSpPr>
              <a:spLocks noChangeArrowheads="1"/>
            </p:cNvSpPr>
            <p:nvPr/>
          </p:nvSpPr>
          <p:spPr bwMode="auto">
            <a:xfrm>
              <a:off x="3076" y="2093"/>
              <a:ext cx="1114" cy="10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24" name="Rectangle 119"/>
            <p:cNvSpPr>
              <a:spLocks noChangeArrowheads="1"/>
            </p:cNvSpPr>
            <p:nvPr/>
          </p:nvSpPr>
          <p:spPr bwMode="auto">
            <a:xfrm>
              <a:off x="3076" y="1958"/>
              <a:ext cx="990" cy="105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25" name="Rectangle 120"/>
            <p:cNvSpPr>
              <a:spLocks noChangeArrowheads="1"/>
            </p:cNvSpPr>
            <p:nvPr/>
          </p:nvSpPr>
          <p:spPr bwMode="auto">
            <a:xfrm>
              <a:off x="3076" y="1824"/>
              <a:ext cx="827" cy="105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26" name="Rectangle 121"/>
            <p:cNvSpPr>
              <a:spLocks noChangeArrowheads="1"/>
            </p:cNvSpPr>
            <p:nvPr/>
          </p:nvSpPr>
          <p:spPr bwMode="auto">
            <a:xfrm>
              <a:off x="3076" y="1690"/>
              <a:ext cx="649" cy="10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27" name="Rectangle 122"/>
            <p:cNvSpPr>
              <a:spLocks noChangeArrowheads="1"/>
            </p:cNvSpPr>
            <p:nvPr/>
          </p:nvSpPr>
          <p:spPr bwMode="auto">
            <a:xfrm>
              <a:off x="3076" y="1555"/>
              <a:ext cx="480" cy="105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28" name="Rectangle 123"/>
            <p:cNvSpPr>
              <a:spLocks noChangeArrowheads="1"/>
            </p:cNvSpPr>
            <p:nvPr/>
          </p:nvSpPr>
          <p:spPr bwMode="auto">
            <a:xfrm>
              <a:off x="3076" y="1421"/>
              <a:ext cx="333" cy="10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29" name="Rectangle 124"/>
            <p:cNvSpPr>
              <a:spLocks noChangeArrowheads="1"/>
            </p:cNvSpPr>
            <p:nvPr/>
          </p:nvSpPr>
          <p:spPr bwMode="auto">
            <a:xfrm>
              <a:off x="3076" y="1286"/>
              <a:ext cx="225" cy="105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30" name="Rectangle 125"/>
            <p:cNvSpPr>
              <a:spLocks noChangeArrowheads="1"/>
            </p:cNvSpPr>
            <p:nvPr/>
          </p:nvSpPr>
          <p:spPr bwMode="auto">
            <a:xfrm>
              <a:off x="3076" y="1152"/>
              <a:ext cx="233" cy="10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31" name="Line 126"/>
            <p:cNvSpPr>
              <a:spLocks noChangeShapeType="1"/>
            </p:cNvSpPr>
            <p:nvPr/>
          </p:nvSpPr>
          <p:spPr bwMode="auto">
            <a:xfrm flipV="1">
              <a:off x="2017" y="3557"/>
              <a:ext cx="1" cy="22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32" name="Line 127"/>
            <p:cNvSpPr>
              <a:spLocks noChangeShapeType="1"/>
            </p:cNvSpPr>
            <p:nvPr/>
          </p:nvSpPr>
          <p:spPr bwMode="auto">
            <a:xfrm flipV="1">
              <a:off x="2549" y="3557"/>
              <a:ext cx="2" cy="22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33" name="Line 128"/>
            <p:cNvSpPr>
              <a:spLocks noChangeShapeType="1"/>
            </p:cNvSpPr>
            <p:nvPr/>
          </p:nvSpPr>
          <p:spPr bwMode="auto">
            <a:xfrm flipV="1">
              <a:off x="3076" y="3557"/>
              <a:ext cx="1" cy="22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34" name="Line 129"/>
            <p:cNvSpPr>
              <a:spLocks noChangeShapeType="1"/>
            </p:cNvSpPr>
            <p:nvPr/>
          </p:nvSpPr>
          <p:spPr bwMode="auto">
            <a:xfrm flipV="1">
              <a:off x="3602" y="3557"/>
              <a:ext cx="2" cy="22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35" name="Line 130"/>
            <p:cNvSpPr>
              <a:spLocks noChangeShapeType="1"/>
            </p:cNvSpPr>
            <p:nvPr/>
          </p:nvSpPr>
          <p:spPr bwMode="auto">
            <a:xfrm flipV="1">
              <a:off x="4136" y="3557"/>
              <a:ext cx="1" cy="22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36" name="Line 131"/>
            <p:cNvSpPr>
              <a:spLocks noChangeShapeType="1"/>
            </p:cNvSpPr>
            <p:nvPr/>
          </p:nvSpPr>
          <p:spPr bwMode="auto">
            <a:xfrm>
              <a:off x="3076" y="1137"/>
              <a:ext cx="1" cy="2420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37" name="Line 132"/>
            <p:cNvSpPr>
              <a:spLocks noChangeShapeType="1"/>
            </p:cNvSpPr>
            <p:nvPr/>
          </p:nvSpPr>
          <p:spPr bwMode="auto">
            <a:xfrm>
              <a:off x="3053" y="3557"/>
              <a:ext cx="23" cy="1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38" name="Line 133"/>
            <p:cNvSpPr>
              <a:spLocks noChangeShapeType="1"/>
            </p:cNvSpPr>
            <p:nvPr/>
          </p:nvSpPr>
          <p:spPr bwMode="auto">
            <a:xfrm>
              <a:off x="3053" y="3422"/>
              <a:ext cx="23" cy="1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39" name="Line 134"/>
            <p:cNvSpPr>
              <a:spLocks noChangeShapeType="1"/>
            </p:cNvSpPr>
            <p:nvPr/>
          </p:nvSpPr>
          <p:spPr bwMode="auto">
            <a:xfrm>
              <a:off x="3053" y="3288"/>
              <a:ext cx="23" cy="1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40" name="Line 135"/>
            <p:cNvSpPr>
              <a:spLocks noChangeShapeType="1"/>
            </p:cNvSpPr>
            <p:nvPr/>
          </p:nvSpPr>
          <p:spPr bwMode="auto">
            <a:xfrm>
              <a:off x="3053" y="3153"/>
              <a:ext cx="23" cy="2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41" name="Line 136"/>
            <p:cNvSpPr>
              <a:spLocks noChangeShapeType="1"/>
            </p:cNvSpPr>
            <p:nvPr/>
          </p:nvSpPr>
          <p:spPr bwMode="auto">
            <a:xfrm>
              <a:off x="3053" y="3019"/>
              <a:ext cx="23" cy="1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42" name="Line 137"/>
            <p:cNvSpPr>
              <a:spLocks noChangeShapeType="1"/>
            </p:cNvSpPr>
            <p:nvPr/>
          </p:nvSpPr>
          <p:spPr bwMode="auto">
            <a:xfrm>
              <a:off x="3053" y="2884"/>
              <a:ext cx="23" cy="2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43" name="Line 138"/>
            <p:cNvSpPr>
              <a:spLocks noChangeShapeType="1"/>
            </p:cNvSpPr>
            <p:nvPr/>
          </p:nvSpPr>
          <p:spPr bwMode="auto">
            <a:xfrm>
              <a:off x="3053" y="2750"/>
              <a:ext cx="23" cy="1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44" name="Line 139"/>
            <p:cNvSpPr>
              <a:spLocks noChangeShapeType="1"/>
            </p:cNvSpPr>
            <p:nvPr/>
          </p:nvSpPr>
          <p:spPr bwMode="auto">
            <a:xfrm>
              <a:off x="3053" y="2616"/>
              <a:ext cx="23" cy="1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45" name="Line 140"/>
            <p:cNvSpPr>
              <a:spLocks noChangeShapeType="1"/>
            </p:cNvSpPr>
            <p:nvPr/>
          </p:nvSpPr>
          <p:spPr bwMode="auto">
            <a:xfrm>
              <a:off x="3053" y="2481"/>
              <a:ext cx="23" cy="1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46" name="Line 141"/>
            <p:cNvSpPr>
              <a:spLocks noChangeShapeType="1"/>
            </p:cNvSpPr>
            <p:nvPr/>
          </p:nvSpPr>
          <p:spPr bwMode="auto">
            <a:xfrm>
              <a:off x="3053" y="2347"/>
              <a:ext cx="23" cy="1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47" name="Line 142"/>
            <p:cNvSpPr>
              <a:spLocks noChangeShapeType="1"/>
            </p:cNvSpPr>
            <p:nvPr/>
          </p:nvSpPr>
          <p:spPr bwMode="auto">
            <a:xfrm>
              <a:off x="3053" y="2212"/>
              <a:ext cx="23" cy="2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48" name="Line 143"/>
            <p:cNvSpPr>
              <a:spLocks noChangeShapeType="1"/>
            </p:cNvSpPr>
            <p:nvPr/>
          </p:nvSpPr>
          <p:spPr bwMode="auto">
            <a:xfrm>
              <a:off x="3053" y="2078"/>
              <a:ext cx="23" cy="1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49" name="Line 144"/>
            <p:cNvSpPr>
              <a:spLocks noChangeShapeType="1"/>
            </p:cNvSpPr>
            <p:nvPr/>
          </p:nvSpPr>
          <p:spPr bwMode="auto">
            <a:xfrm>
              <a:off x="3053" y="1944"/>
              <a:ext cx="23" cy="1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50" name="Line 145"/>
            <p:cNvSpPr>
              <a:spLocks noChangeShapeType="1"/>
            </p:cNvSpPr>
            <p:nvPr/>
          </p:nvSpPr>
          <p:spPr bwMode="auto">
            <a:xfrm>
              <a:off x="3053" y="1809"/>
              <a:ext cx="23" cy="1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51" name="Line 146"/>
            <p:cNvSpPr>
              <a:spLocks noChangeShapeType="1"/>
            </p:cNvSpPr>
            <p:nvPr/>
          </p:nvSpPr>
          <p:spPr bwMode="auto">
            <a:xfrm>
              <a:off x="3053" y="1675"/>
              <a:ext cx="23" cy="1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52" name="Line 147"/>
            <p:cNvSpPr>
              <a:spLocks noChangeShapeType="1"/>
            </p:cNvSpPr>
            <p:nvPr/>
          </p:nvSpPr>
          <p:spPr bwMode="auto">
            <a:xfrm>
              <a:off x="3053" y="1540"/>
              <a:ext cx="23" cy="2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53" name="Line 148"/>
            <p:cNvSpPr>
              <a:spLocks noChangeShapeType="1"/>
            </p:cNvSpPr>
            <p:nvPr/>
          </p:nvSpPr>
          <p:spPr bwMode="auto">
            <a:xfrm>
              <a:off x="3053" y="1406"/>
              <a:ext cx="23" cy="1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54" name="Line 149"/>
            <p:cNvSpPr>
              <a:spLocks noChangeShapeType="1"/>
            </p:cNvSpPr>
            <p:nvPr/>
          </p:nvSpPr>
          <p:spPr bwMode="auto">
            <a:xfrm>
              <a:off x="3053" y="1271"/>
              <a:ext cx="23" cy="2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55" name="Line 150"/>
            <p:cNvSpPr>
              <a:spLocks noChangeShapeType="1"/>
            </p:cNvSpPr>
            <p:nvPr/>
          </p:nvSpPr>
          <p:spPr bwMode="auto">
            <a:xfrm>
              <a:off x="3053" y="1137"/>
              <a:ext cx="23" cy="1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</p:grpSp>
      <p:grpSp>
        <p:nvGrpSpPr>
          <p:cNvPr id="156" name="Group 151"/>
          <p:cNvGrpSpPr>
            <a:grpSpLocks/>
          </p:cNvGrpSpPr>
          <p:nvPr/>
        </p:nvGrpSpPr>
        <p:grpSpPr bwMode="auto">
          <a:xfrm>
            <a:off x="1081088" y="600075"/>
            <a:ext cx="4152900" cy="3902075"/>
            <a:chOff x="1607" y="1128"/>
            <a:chExt cx="2950" cy="2448"/>
          </a:xfrm>
        </p:grpSpPr>
        <p:sp>
          <p:nvSpPr>
            <p:cNvPr id="157" name="Rectangle 152"/>
            <p:cNvSpPr>
              <a:spLocks noChangeArrowheads="1"/>
            </p:cNvSpPr>
            <p:nvPr/>
          </p:nvSpPr>
          <p:spPr bwMode="auto">
            <a:xfrm>
              <a:off x="1735" y="3432"/>
              <a:ext cx="1345" cy="112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58" name="Rectangle 153"/>
            <p:cNvSpPr>
              <a:spLocks noChangeArrowheads="1"/>
            </p:cNvSpPr>
            <p:nvPr/>
          </p:nvSpPr>
          <p:spPr bwMode="auto">
            <a:xfrm>
              <a:off x="1684" y="3297"/>
              <a:ext cx="1396" cy="111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59" name="Rectangle 154"/>
            <p:cNvSpPr>
              <a:spLocks noChangeArrowheads="1"/>
            </p:cNvSpPr>
            <p:nvPr/>
          </p:nvSpPr>
          <p:spPr bwMode="auto">
            <a:xfrm>
              <a:off x="1694" y="3162"/>
              <a:ext cx="1386" cy="112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60" name="Rectangle 155"/>
            <p:cNvSpPr>
              <a:spLocks noChangeArrowheads="1"/>
            </p:cNvSpPr>
            <p:nvPr/>
          </p:nvSpPr>
          <p:spPr bwMode="auto">
            <a:xfrm>
              <a:off x="1781" y="3027"/>
              <a:ext cx="1299" cy="108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61" name="Rectangle 156"/>
            <p:cNvSpPr>
              <a:spLocks noChangeArrowheads="1"/>
            </p:cNvSpPr>
            <p:nvPr/>
          </p:nvSpPr>
          <p:spPr bwMode="auto">
            <a:xfrm>
              <a:off x="1886" y="2899"/>
              <a:ext cx="1194" cy="103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62" name="Rectangle 157"/>
            <p:cNvSpPr>
              <a:spLocks noChangeArrowheads="1"/>
            </p:cNvSpPr>
            <p:nvPr/>
          </p:nvSpPr>
          <p:spPr bwMode="auto">
            <a:xfrm>
              <a:off x="1983" y="2763"/>
              <a:ext cx="1097" cy="111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63" name="Rectangle 158"/>
            <p:cNvSpPr>
              <a:spLocks noChangeArrowheads="1"/>
            </p:cNvSpPr>
            <p:nvPr/>
          </p:nvSpPr>
          <p:spPr bwMode="auto">
            <a:xfrm>
              <a:off x="2126" y="2629"/>
              <a:ext cx="954" cy="108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64" name="Rectangle 159"/>
            <p:cNvSpPr>
              <a:spLocks noChangeArrowheads="1"/>
            </p:cNvSpPr>
            <p:nvPr/>
          </p:nvSpPr>
          <p:spPr bwMode="auto">
            <a:xfrm>
              <a:off x="2282" y="2492"/>
              <a:ext cx="798" cy="111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65" name="Rectangle 160"/>
            <p:cNvSpPr>
              <a:spLocks noChangeArrowheads="1"/>
            </p:cNvSpPr>
            <p:nvPr/>
          </p:nvSpPr>
          <p:spPr bwMode="auto">
            <a:xfrm>
              <a:off x="2444" y="2357"/>
              <a:ext cx="636" cy="110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66" name="Rectangle 161"/>
            <p:cNvSpPr>
              <a:spLocks noChangeArrowheads="1"/>
            </p:cNvSpPr>
            <p:nvPr/>
          </p:nvSpPr>
          <p:spPr bwMode="auto">
            <a:xfrm>
              <a:off x="2571" y="2222"/>
              <a:ext cx="509" cy="111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67" name="Rectangle 162"/>
            <p:cNvSpPr>
              <a:spLocks noChangeArrowheads="1"/>
            </p:cNvSpPr>
            <p:nvPr/>
          </p:nvSpPr>
          <p:spPr bwMode="auto">
            <a:xfrm>
              <a:off x="2684" y="2086"/>
              <a:ext cx="396" cy="109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68" name="Rectangle 163"/>
            <p:cNvSpPr>
              <a:spLocks noChangeArrowheads="1"/>
            </p:cNvSpPr>
            <p:nvPr/>
          </p:nvSpPr>
          <p:spPr bwMode="auto">
            <a:xfrm>
              <a:off x="2763" y="1950"/>
              <a:ext cx="317" cy="110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69" name="Rectangle 164"/>
            <p:cNvSpPr>
              <a:spLocks noChangeArrowheads="1"/>
            </p:cNvSpPr>
            <p:nvPr/>
          </p:nvSpPr>
          <p:spPr bwMode="auto">
            <a:xfrm>
              <a:off x="2830" y="1814"/>
              <a:ext cx="250" cy="111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70" name="Rectangle 165"/>
            <p:cNvSpPr>
              <a:spLocks noChangeArrowheads="1"/>
            </p:cNvSpPr>
            <p:nvPr/>
          </p:nvSpPr>
          <p:spPr bwMode="auto">
            <a:xfrm>
              <a:off x="2888" y="1688"/>
              <a:ext cx="192" cy="102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71" name="Rectangle 166"/>
            <p:cNvSpPr>
              <a:spLocks noChangeArrowheads="1"/>
            </p:cNvSpPr>
            <p:nvPr/>
          </p:nvSpPr>
          <p:spPr bwMode="auto">
            <a:xfrm>
              <a:off x="2937" y="1552"/>
              <a:ext cx="143" cy="109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72" name="Rectangle 167"/>
            <p:cNvSpPr>
              <a:spLocks noChangeArrowheads="1"/>
            </p:cNvSpPr>
            <p:nvPr/>
          </p:nvSpPr>
          <p:spPr bwMode="auto">
            <a:xfrm>
              <a:off x="2983" y="1415"/>
              <a:ext cx="97" cy="111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73" name="Rectangle 168"/>
            <p:cNvSpPr>
              <a:spLocks noChangeArrowheads="1"/>
            </p:cNvSpPr>
            <p:nvPr/>
          </p:nvSpPr>
          <p:spPr bwMode="auto">
            <a:xfrm>
              <a:off x="3022" y="1281"/>
              <a:ext cx="58" cy="110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74" name="Rectangle 169"/>
            <p:cNvSpPr>
              <a:spLocks noChangeArrowheads="1"/>
            </p:cNvSpPr>
            <p:nvPr/>
          </p:nvSpPr>
          <p:spPr bwMode="auto">
            <a:xfrm>
              <a:off x="3032" y="1145"/>
              <a:ext cx="48" cy="112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75" name="Rectangle 170"/>
            <p:cNvSpPr>
              <a:spLocks noChangeArrowheads="1"/>
            </p:cNvSpPr>
            <p:nvPr/>
          </p:nvSpPr>
          <p:spPr bwMode="auto">
            <a:xfrm>
              <a:off x="3080" y="3432"/>
              <a:ext cx="1301" cy="112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76" name="Rectangle 171"/>
            <p:cNvSpPr>
              <a:spLocks noChangeArrowheads="1"/>
            </p:cNvSpPr>
            <p:nvPr/>
          </p:nvSpPr>
          <p:spPr bwMode="auto">
            <a:xfrm>
              <a:off x="3080" y="3297"/>
              <a:ext cx="1348" cy="111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77" name="Rectangle 172"/>
            <p:cNvSpPr>
              <a:spLocks noChangeArrowheads="1"/>
            </p:cNvSpPr>
            <p:nvPr/>
          </p:nvSpPr>
          <p:spPr bwMode="auto">
            <a:xfrm>
              <a:off x="3080" y="3162"/>
              <a:ext cx="1348" cy="112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78" name="Rectangle 173"/>
            <p:cNvSpPr>
              <a:spLocks noChangeArrowheads="1"/>
            </p:cNvSpPr>
            <p:nvPr/>
          </p:nvSpPr>
          <p:spPr bwMode="auto">
            <a:xfrm>
              <a:off x="3080" y="3027"/>
              <a:ext cx="1281" cy="108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79" name="Rectangle 174"/>
            <p:cNvSpPr>
              <a:spLocks noChangeArrowheads="1"/>
            </p:cNvSpPr>
            <p:nvPr/>
          </p:nvSpPr>
          <p:spPr bwMode="auto">
            <a:xfrm>
              <a:off x="3080" y="2899"/>
              <a:ext cx="1195" cy="103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80" name="Rectangle 175"/>
            <p:cNvSpPr>
              <a:spLocks noChangeArrowheads="1"/>
            </p:cNvSpPr>
            <p:nvPr/>
          </p:nvSpPr>
          <p:spPr bwMode="auto">
            <a:xfrm>
              <a:off x="3080" y="2763"/>
              <a:ext cx="1127" cy="111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81" name="Rectangle 176"/>
            <p:cNvSpPr>
              <a:spLocks noChangeArrowheads="1"/>
            </p:cNvSpPr>
            <p:nvPr/>
          </p:nvSpPr>
          <p:spPr bwMode="auto">
            <a:xfrm>
              <a:off x="3080" y="2629"/>
              <a:ext cx="992" cy="108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82" name="Rectangle 177"/>
            <p:cNvSpPr>
              <a:spLocks noChangeArrowheads="1"/>
            </p:cNvSpPr>
            <p:nvPr/>
          </p:nvSpPr>
          <p:spPr bwMode="auto">
            <a:xfrm>
              <a:off x="3080" y="2492"/>
              <a:ext cx="847" cy="111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83" name="Rectangle 178"/>
            <p:cNvSpPr>
              <a:spLocks noChangeArrowheads="1"/>
            </p:cNvSpPr>
            <p:nvPr/>
          </p:nvSpPr>
          <p:spPr bwMode="auto">
            <a:xfrm>
              <a:off x="3080" y="2357"/>
              <a:ext cx="683" cy="110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84" name="Rectangle 179"/>
            <p:cNvSpPr>
              <a:spLocks noChangeArrowheads="1"/>
            </p:cNvSpPr>
            <p:nvPr/>
          </p:nvSpPr>
          <p:spPr bwMode="auto">
            <a:xfrm>
              <a:off x="3080" y="2222"/>
              <a:ext cx="540" cy="111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85" name="Rectangle 180"/>
            <p:cNvSpPr>
              <a:spLocks noChangeArrowheads="1"/>
            </p:cNvSpPr>
            <p:nvPr/>
          </p:nvSpPr>
          <p:spPr bwMode="auto">
            <a:xfrm>
              <a:off x="3080" y="2086"/>
              <a:ext cx="425" cy="109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86" name="Rectangle 181"/>
            <p:cNvSpPr>
              <a:spLocks noChangeArrowheads="1"/>
            </p:cNvSpPr>
            <p:nvPr/>
          </p:nvSpPr>
          <p:spPr bwMode="auto">
            <a:xfrm>
              <a:off x="3080" y="1950"/>
              <a:ext cx="336" cy="110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87" name="Rectangle 182"/>
            <p:cNvSpPr>
              <a:spLocks noChangeArrowheads="1"/>
            </p:cNvSpPr>
            <p:nvPr/>
          </p:nvSpPr>
          <p:spPr bwMode="auto">
            <a:xfrm>
              <a:off x="3080" y="1814"/>
              <a:ext cx="279" cy="111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88" name="Rectangle 183"/>
            <p:cNvSpPr>
              <a:spLocks noChangeArrowheads="1"/>
            </p:cNvSpPr>
            <p:nvPr/>
          </p:nvSpPr>
          <p:spPr bwMode="auto">
            <a:xfrm>
              <a:off x="3080" y="1688"/>
              <a:ext cx="214" cy="102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89" name="Rectangle 184"/>
            <p:cNvSpPr>
              <a:spLocks noChangeArrowheads="1"/>
            </p:cNvSpPr>
            <p:nvPr/>
          </p:nvSpPr>
          <p:spPr bwMode="auto">
            <a:xfrm>
              <a:off x="3080" y="1552"/>
              <a:ext cx="162" cy="109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90" name="Rectangle 185"/>
            <p:cNvSpPr>
              <a:spLocks noChangeArrowheads="1"/>
            </p:cNvSpPr>
            <p:nvPr/>
          </p:nvSpPr>
          <p:spPr bwMode="auto">
            <a:xfrm>
              <a:off x="3080" y="1415"/>
              <a:ext cx="114" cy="111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91" name="Rectangle 186"/>
            <p:cNvSpPr>
              <a:spLocks noChangeArrowheads="1"/>
            </p:cNvSpPr>
            <p:nvPr/>
          </p:nvSpPr>
          <p:spPr bwMode="auto">
            <a:xfrm>
              <a:off x="3080" y="1281"/>
              <a:ext cx="67" cy="110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92" name="Rectangle 187"/>
            <p:cNvSpPr>
              <a:spLocks noChangeArrowheads="1"/>
            </p:cNvSpPr>
            <p:nvPr/>
          </p:nvSpPr>
          <p:spPr bwMode="auto">
            <a:xfrm>
              <a:off x="3080" y="1145"/>
              <a:ext cx="67" cy="112"/>
            </a:xfrm>
            <a:prstGeom prst="rect">
              <a:avLst/>
            </a:prstGeom>
            <a:solidFill>
              <a:srgbClr val="3366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93" name="Line 188"/>
            <p:cNvSpPr>
              <a:spLocks noChangeShapeType="1"/>
            </p:cNvSpPr>
            <p:nvPr/>
          </p:nvSpPr>
          <p:spPr bwMode="auto">
            <a:xfrm flipV="1">
              <a:off x="1607" y="3552"/>
              <a:ext cx="3" cy="24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94" name="Line 189"/>
            <p:cNvSpPr>
              <a:spLocks noChangeShapeType="1"/>
            </p:cNvSpPr>
            <p:nvPr/>
          </p:nvSpPr>
          <p:spPr bwMode="auto">
            <a:xfrm flipV="1">
              <a:off x="2098" y="3552"/>
              <a:ext cx="3" cy="24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95" name="Line 190"/>
            <p:cNvSpPr>
              <a:spLocks noChangeShapeType="1"/>
            </p:cNvSpPr>
            <p:nvPr/>
          </p:nvSpPr>
          <p:spPr bwMode="auto">
            <a:xfrm flipV="1">
              <a:off x="2589" y="3552"/>
              <a:ext cx="1" cy="24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96" name="Line 191"/>
            <p:cNvSpPr>
              <a:spLocks noChangeShapeType="1"/>
            </p:cNvSpPr>
            <p:nvPr/>
          </p:nvSpPr>
          <p:spPr bwMode="auto">
            <a:xfrm flipV="1">
              <a:off x="3080" y="3552"/>
              <a:ext cx="1" cy="24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97" name="Line 192"/>
            <p:cNvSpPr>
              <a:spLocks noChangeShapeType="1"/>
            </p:cNvSpPr>
            <p:nvPr/>
          </p:nvSpPr>
          <p:spPr bwMode="auto">
            <a:xfrm flipV="1">
              <a:off x="3574" y="3552"/>
              <a:ext cx="1" cy="24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98" name="Line 193"/>
            <p:cNvSpPr>
              <a:spLocks noChangeShapeType="1"/>
            </p:cNvSpPr>
            <p:nvPr/>
          </p:nvSpPr>
          <p:spPr bwMode="auto">
            <a:xfrm flipV="1">
              <a:off x="4063" y="3552"/>
              <a:ext cx="1" cy="24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99" name="Line 194"/>
            <p:cNvSpPr>
              <a:spLocks noChangeShapeType="1"/>
            </p:cNvSpPr>
            <p:nvPr/>
          </p:nvSpPr>
          <p:spPr bwMode="auto">
            <a:xfrm flipV="1">
              <a:off x="4554" y="3552"/>
              <a:ext cx="3" cy="24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200" name="Line 195"/>
            <p:cNvSpPr>
              <a:spLocks noChangeShapeType="1"/>
            </p:cNvSpPr>
            <p:nvPr/>
          </p:nvSpPr>
          <p:spPr bwMode="auto">
            <a:xfrm>
              <a:off x="3080" y="1128"/>
              <a:ext cx="1" cy="2424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201" name="Line 196"/>
            <p:cNvSpPr>
              <a:spLocks noChangeShapeType="1"/>
            </p:cNvSpPr>
            <p:nvPr/>
          </p:nvSpPr>
          <p:spPr bwMode="auto">
            <a:xfrm>
              <a:off x="3052" y="3552"/>
              <a:ext cx="28" cy="2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202" name="Line 197"/>
            <p:cNvSpPr>
              <a:spLocks noChangeShapeType="1"/>
            </p:cNvSpPr>
            <p:nvPr/>
          </p:nvSpPr>
          <p:spPr bwMode="auto">
            <a:xfrm>
              <a:off x="3052" y="3416"/>
              <a:ext cx="28" cy="3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203" name="Line 198"/>
            <p:cNvSpPr>
              <a:spLocks noChangeShapeType="1"/>
            </p:cNvSpPr>
            <p:nvPr/>
          </p:nvSpPr>
          <p:spPr bwMode="auto">
            <a:xfrm>
              <a:off x="3052" y="3280"/>
              <a:ext cx="28" cy="2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204" name="Line 199"/>
            <p:cNvSpPr>
              <a:spLocks noChangeShapeType="1"/>
            </p:cNvSpPr>
            <p:nvPr/>
          </p:nvSpPr>
          <p:spPr bwMode="auto">
            <a:xfrm>
              <a:off x="3052" y="3144"/>
              <a:ext cx="28" cy="2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205" name="Line 200"/>
            <p:cNvSpPr>
              <a:spLocks noChangeShapeType="1"/>
            </p:cNvSpPr>
            <p:nvPr/>
          </p:nvSpPr>
          <p:spPr bwMode="auto">
            <a:xfrm>
              <a:off x="3052" y="3010"/>
              <a:ext cx="28" cy="2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206" name="Line 201"/>
            <p:cNvSpPr>
              <a:spLocks noChangeShapeType="1"/>
            </p:cNvSpPr>
            <p:nvPr/>
          </p:nvSpPr>
          <p:spPr bwMode="auto">
            <a:xfrm>
              <a:off x="3052" y="2884"/>
              <a:ext cx="28" cy="1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207" name="Line 202"/>
            <p:cNvSpPr>
              <a:spLocks noChangeShapeType="1"/>
            </p:cNvSpPr>
            <p:nvPr/>
          </p:nvSpPr>
          <p:spPr bwMode="auto">
            <a:xfrm>
              <a:off x="3052" y="2746"/>
              <a:ext cx="28" cy="3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208" name="Line 203"/>
            <p:cNvSpPr>
              <a:spLocks noChangeShapeType="1"/>
            </p:cNvSpPr>
            <p:nvPr/>
          </p:nvSpPr>
          <p:spPr bwMode="auto">
            <a:xfrm>
              <a:off x="3052" y="2612"/>
              <a:ext cx="28" cy="2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209" name="Line 204"/>
            <p:cNvSpPr>
              <a:spLocks noChangeShapeType="1"/>
            </p:cNvSpPr>
            <p:nvPr/>
          </p:nvSpPr>
          <p:spPr bwMode="auto">
            <a:xfrm>
              <a:off x="3052" y="2476"/>
              <a:ext cx="28" cy="2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210" name="Line 205"/>
            <p:cNvSpPr>
              <a:spLocks noChangeShapeType="1"/>
            </p:cNvSpPr>
            <p:nvPr/>
          </p:nvSpPr>
          <p:spPr bwMode="auto">
            <a:xfrm>
              <a:off x="3052" y="2342"/>
              <a:ext cx="28" cy="1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211" name="Line 206"/>
            <p:cNvSpPr>
              <a:spLocks noChangeShapeType="1"/>
            </p:cNvSpPr>
            <p:nvPr/>
          </p:nvSpPr>
          <p:spPr bwMode="auto">
            <a:xfrm>
              <a:off x="3052" y="2204"/>
              <a:ext cx="28" cy="2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212" name="Line 207"/>
            <p:cNvSpPr>
              <a:spLocks noChangeShapeType="1"/>
            </p:cNvSpPr>
            <p:nvPr/>
          </p:nvSpPr>
          <p:spPr bwMode="auto">
            <a:xfrm>
              <a:off x="3052" y="2069"/>
              <a:ext cx="28" cy="3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213" name="Line 208"/>
            <p:cNvSpPr>
              <a:spLocks noChangeShapeType="1"/>
            </p:cNvSpPr>
            <p:nvPr/>
          </p:nvSpPr>
          <p:spPr bwMode="auto">
            <a:xfrm>
              <a:off x="3052" y="1934"/>
              <a:ext cx="28" cy="2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214" name="Line 209"/>
            <p:cNvSpPr>
              <a:spLocks noChangeShapeType="1"/>
            </p:cNvSpPr>
            <p:nvPr/>
          </p:nvSpPr>
          <p:spPr bwMode="auto">
            <a:xfrm>
              <a:off x="3052" y="1799"/>
              <a:ext cx="28" cy="3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215" name="Line 210"/>
            <p:cNvSpPr>
              <a:spLocks noChangeShapeType="1"/>
            </p:cNvSpPr>
            <p:nvPr/>
          </p:nvSpPr>
          <p:spPr bwMode="auto">
            <a:xfrm>
              <a:off x="3052" y="1670"/>
              <a:ext cx="28" cy="2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216" name="Line 211"/>
            <p:cNvSpPr>
              <a:spLocks noChangeShapeType="1"/>
            </p:cNvSpPr>
            <p:nvPr/>
          </p:nvSpPr>
          <p:spPr bwMode="auto">
            <a:xfrm>
              <a:off x="3052" y="1535"/>
              <a:ext cx="28" cy="2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217" name="Line 212"/>
            <p:cNvSpPr>
              <a:spLocks noChangeShapeType="1"/>
            </p:cNvSpPr>
            <p:nvPr/>
          </p:nvSpPr>
          <p:spPr bwMode="auto">
            <a:xfrm>
              <a:off x="3052" y="1400"/>
              <a:ext cx="28" cy="2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218" name="Line 213"/>
            <p:cNvSpPr>
              <a:spLocks noChangeShapeType="1"/>
            </p:cNvSpPr>
            <p:nvPr/>
          </p:nvSpPr>
          <p:spPr bwMode="auto">
            <a:xfrm>
              <a:off x="3052" y="1262"/>
              <a:ext cx="28" cy="3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219" name="Line 214"/>
            <p:cNvSpPr>
              <a:spLocks noChangeShapeType="1"/>
            </p:cNvSpPr>
            <p:nvPr/>
          </p:nvSpPr>
          <p:spPr bwMode="auto">
            <a:xfrm>
              <a:off x="3052" y="1128"/>
              <a:ext cx="28" cy="2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</p:grpSp>
      <p:grpSp>
        <p:nvGrpSpPr>
          <p:cNvPr id="220" name="Group 215"/>
          <p:cNvGrpSpPr>
            <a:grpSpLocks/>
          </p:cNvGrpSpPr>
          <p:nvPr/>
        </p:nvGrpSpPr>
        <p:grpSpPr bwMode="auto">
          <a:xfrm>
            <a:off x="1130300" y="652463"/>
            <a:ext cx="3973513" cy="3776662"/>
            <a:chOff x="975" y="1150"/>
            <a:chExt cx="2503" cy="2379"/>
          </a:xfrm>
        </p:grpSpPr>
        <p:grpSp>
          <p:nvGrpSpPr>
            <p:cNvPr id="221" name="Group 216"/>
            <p:cNvGrpSpPr>
              <a:grpSpLocks/>
            </p:cNvGrpSpPr>
            <p:nvPr/>
          </p:nvGrpSpPr>
          <p:grpSpPr bwMode="auto">
            <a:xfrm>
              <a:off x="975" y="1150"/>
              <a:ext cx="2503" cy="2379"/>
              <a:chOff x="975" y="1150"/>
              <a:chExt cx="2503" cy="2379"/>
            </a:xfrm>
          </p:grpSpPr>
          <p:sp>
            <p:nvSpPr>
              <p:cNvPr id="223" name="Rectangle 217"/>
              <p:cNvSpPr>
                <a:spLocks noChangeArrowheads="1"/>
              </p:cNvSpPr>
              <p:nvPr/>
            </p:nvSpPr>
            <p:spPr bwMode="auto">
              <a:xfrm>
                <a:off x="2234" y="1150"/>
                <a:ext cx="22" cy="10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s-MX"/>
              </a:p>
            </p:txBody>
          </p:sp>
          <p:grpSp>
            <p:nvGrpSpPr>
              <p:cNvPr id="224" name="Group 218"/>
              <p:cNvGrpSpPr>
                <a:grpSpLocks/>
              </p:cNvGrpSpPr>
              <p:nvPr/>
            </p:nvGrpSpPr>
            <p:grpSpPr bwMode="auto">
              <a:xfrm>
                <a:off x="975" y="1286"/>
                <a:ext cx="2503" cy="2243"/>
                <a:chOff x="987" y="1286"/>
                <a:chExt cx="2503" cy="2243"/>
              </a:xfrm>
            </p:grpSpPr>
            <p:grpSp>
              <p:nvGrpSpPr>
                <p:cNvPr id="225" name="Group 219"/>
                <p:cNvGrpSpPr>
                  <a:grpSpLocks/>
                </p:cNvGrpSpPr>
                <p:nvPr/>
              </p:nvGrpSpPr>
              <p:grpSpPr bwMode="auto">
                <a:xfrm>
                  <a:off x="987" y="1286"/>
                  <a:ext cx="2503" cy="2243"/>
                  <a:chOff x="987" y="1288"/>
                  <a:chExt cx="2503" cy="2243"/>
                </a:xfrm>
              </p:grpSpPr>
              <p:sp>
                <p:nvSpPr>
                  <p:cNvPr id="227" name="Rectangle 220"/>
                  <p:cNvSpPr>
                    <a:spLocks noChangeArrowheads="1"/>
                  </p:cNvSpPr>
                  <p:nvPr/>
                </p:nvSpPr>
                <p:spPr bwMode="auto">
                  <a:xfrm>
                    <a:off x="2228" y="1288"/>
                    <a:ext cx="28" cy="97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grpSp>
                <p:nvGrpSpPr>
                  <p:cNvPr id="228" name="Group 221"/>
                  <p:cNvGrpSpPr>
                    <a:grpSpLocks/>
                  </p:cNvGrpSpPr>
                  <p:nvPr/>
                </p:nvGrpSpPr>
                <p:grpSpPr bwMode="auto">
                  <a:xfrm>
                    <a:off x="987" y="1417"/>
                    <a:ext cx="2503" cy="2114"/>
                    <a:chOff x="987" y="1417"/>
                    <a:chExt cx="2503" cy="2114"/>
                  </a:xfrm>
                </p:grpSpPr>
                <p:sp>
                  <p:nvSpPr>
                    <p:cNvPr id="229" name="Rectangle 2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199" y="1417"/>
                      <a:ext cx="57" cy="106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s-MX"/>
                    </a:p>
                  </p:txBody>
                </p:sp>
                <p:grpSp>
                  <p:nvGrpSpPr>
                    <p:cNvPr id="230" name="Group 22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987" y="1555"/>
                      <a:ext cx="2503" cy="1976"/>
                      <a:chOff x="987" y="1555"/>
                      <a:chExt cx="2503" cy="1976"/>
                    </a:xfrm>
                  </p:grpSpPr>
                  <p:sp>
                    <p:nvSpPr>
                      <p:cNvPr id="232" name="Rectangle 22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81" y="2089"/>
                        <a:ext cx="175" cy="9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s-MX"/>
                      </a:p>
                    </p:txBody>
                  </p:sp>
                  <p:sp>
                    <p:nvSpPr>
                      <p:cNvPr id="233" name="Rectangle 22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115" y="1951"/>
                        <a:ext cx="141" cy="106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s-MX"/>
                      </a:p>
                    </p:txBody>
                  </p:sp>
                  <p:sp>
                    <p:nvSpPr>
                      <p:cNvPr id="234" name="Rectangle 22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136" y="1822"/>
                        <a:ext cx="120" cy="9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s-MX"/>
                      </a:p>
                    </p:txBody>
                  </p:sp>
                  <p:sp>
                    <p:nvSpPr>
                      <p:cNvPr id="235" name="Rectangle 22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151" y="1684"/>
                        <a:ext cx="105" cy="106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s-MX"/>
                      </a:p>
                    </p:txBody>
                  </p:sp>
                  <p:sp>
                    <p:nvSpPr>
                      <p:cNvPr id="236" name="Rectangle 22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178" y="1555"/>
                        <a:ext cx="78" cy="9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s-MX"/>
                      </a:p>
                    </p:txBody>
                  </p:sp>
                  <p:grpSp>
                    <p:nvGrpSpPr>
                      <p:cNvPr id="237" name="Group 22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987" y="2219"/>
                        <a:ext cx="2503" cy="1312"/>
                        <a:chOff x="987" y="2219"/>
                        <a:chExt cx="2503" cy="1312"/>
                      </a:xfrm>
                    </p:grpSpPr>
                    <p:sp>
                      <p:nvSpPr>
                        <p:cNvPr id="243" name="Rectangle 23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987" y="3426"/>
                          <a:ext cx="1269" cy="105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MX"/>
                        </a:p>
                      </p:txBody>
                    </p:sp>
                    <p:sp>
                      <p:nvSpPr>
                        <p:cNvPr id="244" name="Rectangle 23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135" y="3296"/>
                          <a:ext cx="1121" cy="97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MX"/>
                        </a:p>
                      </p:txBody>
                    </p:sp>
                    <p:sp>
                      <p:nvSpPr>
                        <p:cNvPr id="245" name="Rectangle 23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09" y="3158"/>
                          <a:ext cx="947" cy="106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MX"/>
                        </a:p>
                      </p:txBody>
                    </p:sp>
                    <p:sp>
                      <p:nvSpPr>
                        <p:cNvPr id="246" name="Rectangle 23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91" y="3029"/>
                          <a:ext cx="765" cy="96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MX"/>
                        </a:p>
                      </p:txBody>
                    </p:sp>
                    <p:sp>
                      <p:nvSpPr>
                        <p:cNvPr id="247" name="Rectangle 23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667" y="2891"/>
                          <a:ext cx="589" cy="105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MX"/>
                        </a:p>
                      </p:txBody>
                    </p:sp>
                    <p:sp>
                      <p:nvSpPr>
                        <p:cNvPr id="248" name="Rectangle 23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799" y="2762"/>
                          <a:ext cx="457" cy="96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MX"/>
                        </a:p>
                      </p:txBody>
                    </p:sp>
                    <p:sp>
                      <p:nvSpPr>
                        <p:cNvPr id="249" name="Rectangle 23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84" y="2623"/>
                          <a:ext cx="372" cy="106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MX"/>
                        </a:p>
                      </p:txBody>
                    </p:sp>
                    <p:sp>
                      <p:nvSpPr>
                        <p:cNvPr id="250" name="Rectangle 23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947" y="2494"/>
                          <a:ext cx="309" cy="97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MX"/>
                        </a:p>
                      </p:txBody>
                    </p:sp>
                    <p:sp>
                      <p:nvSpPr>
                        <p:cNvPr id="251" name="Rectangle 23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997" y="2356"/>
                          <a:ext cx="259" cy="106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MX"/>
                        </a:p>
                      </p:txBody>
                    </p:sp>
                    <p:sp>
                      <p:nvSpPr>
                        <p:cNvPr id="252" name="Rectangle 23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039" y="2219"/>
                          <a:ext cx="217" cy="105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MX"/>
                        </a:p>
                      </p:txBody>
                    </p:sp>
                    <p:sp>
                      <p:nvSpPr>
                        <p:cNvPr id="253" name="Rectangle 24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56" y="3426"/>
                          <a:ext cx="1234" cy="105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MX"/>
                        </a:p>
                      </p:txBody>
                    </p:sp>
                    <p:sp>
                      <p:nvSpPr>
                        <p:cNvPr id="254" name="Rectangle 24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56" y="3296"/>
                          <a:ext cx="1094" cy="97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MX"/>
                        </a:p>
                      </p:txBody>
                    </p:sp>
                    <p:sp>
                      <p:nvSpPr>
                        <p:cNvPr id="255" name="Rectangle 24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56" y="3158"/>
                          <a:ext cx="931" cy="106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MX"/>
                        </a:p>
                      </p:txBody>
                    </p:sp>
                    <p:sp>
                      <p:nvSpPr>
                        <p:cNvPr id="256" name="Rectangle 24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56" y="3029"/>
                          <a:ext cx="757" cy="96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MX"/>
                        </a:p>
                      </p:txBody>
                    </p:sp>
                    <p:sp>
                      <p:nvSpPr>
                        <p:cNvPr id="257" name="Rectangle 24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56" y="2891"/>
                          <a:ext cx="595" cy="105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MX"/>
                        </a:p>
                      </p:txBody>
                    </p:sp>
                    <p:sp>
                      <p:nvSpPr>
                        <p:cNvPr id="258" name="Rectangle 24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56" y="2762"/>
                          <a:ext cx="463" cy="96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MX"/>
                        </a:p>
                      </p:txBody>
                    </p:sp>
                    <p:sp>
                      <p:nvSpPr>
                        <p:cNvPr id="259" name="Rectangle 24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56" y="2623"/>
                          <a:ext cx="378" cy="106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MX"/>
                        </a:p>
                      </p:txBody>
                    </p:sp>
                    <p:sp>
                      <p:nvSpPr>
                        <p:cNvPr id="260" name="Rectangle 24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56" y="2494"/>
                          <a:ext cx="315" cy="97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MX"/>
                        </a:p>
                      </p:txBody>
                    </p:sp>
                    <p:sp>
                      <p:nvSpPr>
                        <p:cNvPr id="261" name="Rectangle 24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56" y="2356"/>
                          <a:ext cx="266" cy="106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MX"/>
                        </a:p>
                      </p:txBody>
                    </p:sp>
                    <p:sp>
                      <p:nvSpPr>
                        <p:cNvPr id="262" name="Rectangle 24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56" y="2219"/>
                          <a:ext cx="225" cy="105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MX"/>
                        </a:p>
                      </p:txBody>
                    </p:sp>
                  </p:grpSp>
                  <p:sp>
                    <p:nvSpPr>
                      <p:cNvPr id="238" name="Rectangle 25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56" y="2089"/>
                        <a:ext cx="182" cy="9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s-MX"/>
                      </a:p>
                    </p:txBody>
                  </p:sp>
                  <p:sp>
                    <p:nvSpPr>
                      <p:cNvPr id="239" name="Rectangle 25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56" y="1951"/>
                        <a:ext cx="147" cy="106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s-MX"/>
                      </a:p>
                    </p:txBody>
                  </p:sp>
                  <p:sp>
                    <p:nvSpPr>
                      <p:cNvPr id="240" name="Rectangle 25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56" y="1822"/>
                        <a:ext cx="133" cy="9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s-MX"/>
                      </a:p>
                    </p:txBody>
                  </p:sp>
                  <p:sp>
                    <p:nvSpPr>
                      <p:cNvPr id="241" name="Rectangle 25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56" y="1684"/>
                        <a:ext cx="119" cy="106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s-MX"/>
                      </a:p>
                    </p:txBody>
                  </p:sp>
                  <p:sp>
                    <p:nvSpPr>
                      <p:cNvPr id="242" name="Rectangle 25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56" y="1555"/>
                        <a:ext cx="91" cy="9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s-MX"/>
                      </a:p>
                    </p:txBody>
                  </p:sp>
                </p:grpSp>
                <p:sp>
                  <p:nvSpPr>
                    <p:cNvPr id="231" name="Rectangle 25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56" y="1417"/>
                      <a:ext cx="63" cy="106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s-MX"/>
                    </a:p>
                  </p:txBody>
                </p:sp>
              </p:grpSp>
            </p:grpSp>
            <p:sp>
              <p:nvSpPr>
                <p:cNvPr id="226" name="Rectangle 256"/>
                <p:cNvSpPr>
                  <a:spLocks noChangeArrowheads="1"/>
                </p:cNvSpPr>
                <p:nvPr/>
              </p:nvSpPr>
              <p:spPr bwMode="auto">
                <a:xfrm>
                  <a:off x="2256" y="1288"/>
                  <a:ext cx="34" cy="97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</p:grpSp>
        <p:sp>
          <p:nvSpPr>
            <p:cNvPr id="222" name="Rectangle 257"/>
            <p:cNvSpPr>
              <a:spLocks noChangeArrowheads="1"/>
            </p:cNvSpPr>
            <p:nvPr/>
          </p:nvSpPr>
          <p:spPr bwMode="auto">
            <a:xfrm>
              <a:off x="2266" y="1150"/>
              <a:ext cx="20" cy="10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</p:grpSp>
      <p:sp>
        <p:nvSpPr>
          <p:cNvPr id="263" name="Line 258"/>
          <p:cNvSpPr>
            <a:spLocks noChangeShapeType="1"/>
          </p:cNvSpPr>
          <p:nvPr/>
        </p:nvSpPr>
        <p:spPr bwMode="auto">
          <a:xfrm>
            <a:off x="914400" y="4457700"/>
            <a:ext cx="4530725" cy="1588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64" name="Line 259"/>
          <p:cNvSpPr>
            <a:spLocks noChangeShapeType="1"/>
          </p:cNvSpPr>
          <p:nvPr/>
        </p:nvSpPr>
        <p:spPr bwMode="auto">
          <a:xfrm flipV="1">
            <a:off x="1638300" y="4457700"/>
            <a:ext cx="1588" cy="3810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65" name="Line 260"/>
          <p:cNvSpPr>
            <a:spLocks noChangeShapeType="1"/>
          </p:cNvSpPr>
          <p:nvPr/>
        </p:nvSpPr>
        <p:spPr bwMode="auto">
          <a:xfrm flipV="1">
            <a:off x="2406650" y="4457700"/>
            <a:ext cx="1588" cy="3810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66" name="Line 261"/>
          <p:cNvSpPr>
            <a:spLocks noChangeShapeType="1"/>
          </p:cNvSpPr>
          <p:nvPr/>
        </p:nvSpPr>
        <p:spPr bwMode="auto">
          <a:xfrm flipV="1">
            <a:off x="3163888" y="4457700"/>
            <a:ext cx="0" cy="3810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67" name="Line 262"/>
          <p:cNvSpPr>
            <a:spLocks noChangeShapeType="1"/>
          </p:cNvSpPr>
          <p:nvPr/>
        </p:nvSpPr>
        <p:spPr bwMode="auto">
          <a:xfrm flipV="1">
            <a:off x="3919538" y="4457700"/>
            <a:ext cx="1587" cy="3810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68" name="Line 263"/>
          <p:cNvSpPr>
            <a:spLocks noChangeShapeType="1"/>
          </p:cNvSpPr>
          <p:nvPr/>
        </p:nvSpPr>
        <p:spPr bwMode="auto">
          <a:xfrm flipV="1">
            <a:off x="4687888" y="4457700"/>
            <a:ext cx="1587" cy="3810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69" name="Line 264"/>
          <p:cNvSpPr>
            <a:spLocks noChangeShapeType="1"/>
          </p:cNvSpPr>
          <p:nvPr/>
        </p:nvSpPr>
        <p:spPr bwMode="auto">
          <a:xfrm flipV="1">
            <a:off x="5445125" y="4457700"/>
            <a:ext cx="1588" cy="3810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grpSp>
        <p:nvGrpSpPr>
          <p:cNvPr id="270" name="Group 265"/>
          <p:cNvGrpSpPr>
            <a:grpSpLocks/>
          </p:cNvGrpSpPr>
          <p:nvPr/>
        </p:nvGrpSpPr>
        <p:grpSpPr bwMode="auto">
          <a:xfrm>
            <a:off x="755650" y="620713"/>
            <a:ext cx="4754563" cy="4186237"/>
            <a:chOff x="747" y="1134"/>
            <a:chExt cx="2995" cy="2637"/>
          </a:xfrm>
        </p:grpSpPr>
        <p:sp>
          <p:nvSpPr>
            <p:cNvPr id="271" name="Line 266"/>
            <p:cNvSpPr>
              <a:spLocks noChangeShapeType="1"/>
            </p:cNvSpPr>
            <p:nvPr/>
          </p:nvSpPr>
          <p:spPr bwMode="auto">
            <a:xfrm>
              <a:off x="770" y="3542"/>
              <a:ext cx="2928" cy="1"/>
            </a:xfrm>
            <a:prstGeom prst="line">
              <a:avLst/>
            </a:prstGeom>
            <a:noFill/>
            <a:ln w="11176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272" name="Line 267"/>
            <p:cNvSpPr>
              <a:spLocks noChangeShapeType="1"/>
            </p:cNvSpPr>
            <p:nvPr/>
          </p:nvSpPr>
          <p:spPr bwMode="auto">
            <a:xfrm flipV="1">
              <a:off x="3698" y="1141"/>
              <a:ext cx="2" cy="2401"/>
            </a:xfrm>
            <a:prstGeom prst="line">
              <a:avLst/>
            </a:prstGeom>
            <a:noFill/>
            <a:ln w="11176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273" name="Line 268"/>
            <p:cNvSpPr>
              <a:spLocks noChangeShapeType="1"/>
            </p:cNvSpPr>
            <p:nvPr/>
          </p:nvSpPr>
          <p:spPr bwMode="auto">
            <a:xfrm flipH="1">
              <a:off x="770" y="1236"/>
              <a:ext cx="2928" cy="1"/>
            </a:xfrm>
            <a:prstGeom prst="line">
              <a:avLst/>
            </a:prstGeom>
            <a:noFill/>
            <a:ln w="11176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274" name="Line 269"/>
            <p:cNvSpPr>
              <a:spLocks noChangeShapeType="1"/>
            </p:cNvSpPr>
            <p:nvPr/>
          </p:nvSpPr>
          <p:spPr bwMode="auto">
            <a:xfrm>
              <a:off x="770" y="1141"/>
              <a:ext cx="1" cy="2401"/>
            </a:xfrm>
            <a:prstGeom prst="line">
              <a:avLst/>
            </a:prstGeom>
            <a:noFill/>
            <a:ln w="11176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275" name="Rectangle 270"/>
            <p:cNvSpPr>
              <a:spLocks noChangeArrowheads="1"/>
            </p:cNvSpPr>
            <p:nvPr/>
          </p:nvSpPr>
          <p:spPr bwMode="auto">
            <a:xfrm>
              <a:off x="1967" y="3626"/>
              <a:ext cx="67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/>
                <a:t>1</a:t>
              </a:r>
              <a:endParaRPr lang="es-ES" altLang="es-MX"/>
            </a:p>
          </p:txBody>
        </p:sp>
        <p:sp>
          <p:nvSpPr>
            <p:cNvPr id="276" name="Rectangle 271"/>
            <p:cNvSpPr>
              <a:spLocks noChangeArrowheads="1"/>
            </p:cNvSpPr>
            <p:nvPr/>
          </p:nvSpPr>
          <p:spPr bwMode="auto">
            <a:xfrm>
              <a:off x="1723" y="3626"/>
              <a:ext cx="67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/>
                <a:t>2</a:t>
              </a:r>
              <a:endParaRPr lang="es-ES" altLang="es-MX"/>
            </a:p>
          </p:txBody>
        </p:sp>
        <p:sp>
          <p:nvSpPr>
            <p:cNvPr id="277" name="Rectangle 272"/>
            <p:cNvSpPr>
              <a:spLocks noChangeArrowheads="1"/>
            </p:cNvSpPr>
            <p:nvPr/>
          </p:nvSpPr>
          <p:spPr bwMode="auto">
            <a:xfrm>
              <a:off x="1480" y="3626"/>
              <a:ext cx="67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/>
                <a:t>3</a:t>
              </a:r>
              <a:endParaRPr lang="es-ES" altLang="es-MX"/>
            </a:p>
          </p:txBody>
        </p:sp>
        <p:sp>
          <p:nvSpPr>
            <p:cNvPr id="278" name="Rectangle 273"/>
            <p:cNvSpPr>
              <a:spLocks noChangeArrowheads="1"/>
            </p:cNvSpPr>
            <p:nvPr/>
          </p:nvSpPr>
          <p:spPr bwMode="auto">
            <a:xfrm>
              <a:off x="1231" y="3626"/>
              <a:ext cx="67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/>
                <a:t>4</a:t>
              </a:r>
              <a:endParaRPr lang="es-ES" altLang="es-MX"/>
            </a:p>
          </p:txBody>
        </p:sp>
        <p:sp>
          <p:nvSpPr>
            <p:cNvPr id="279" name="Rectangle 274"/>
            <p:cNvSpPr>
              <a:spLocks noChangeArrowheads="1"/>
            </p:cNvSpPr>
            <p:nvPr/>
          </p:nvSpPr>
          <p:spPr bwMode="auto">
            <a:xfrm>
              <a:off x="991" y="3626"/>
              <a:ext cx="67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/>
                <a:t>5</a:t>
              </a:r>
              <a:endParaRPr lang="es-ES" altLang="es-MX"/>
            </a:p>
          </p:txBody>
        </p:sp>
        <p:sp>
          <p:nvSpPr>
            <p:cNvPr id="280" name="Rectangle 275"/>
            <p:cNvSpPr>
              <a:spLocks noChangeArrowheads="1"/>
            </p:cNvSpPr>
            <p:nvPr/>
          </p:nvSpPr>
          <p:spPr bwMode="auto">
            <a:xfrm>
              <a:off x="747" y="3626"/>
              <a:ext cx="67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 dirty="0"/>
                <a:t>6</a:t>
              </a:r>
              <a:endParaRPr lang="es-ES" altLang="es-MX" dirty="0"/>
            </a:p>
          </p:txBody>
        </p:sp>
        <p:sp>
          <p:nvSpPr>
            <p:cNvPr id="281" name="Rectangle 276"/>
            <p:cNvSpPr>
              <a:spLocks noChangeArrowheads="1"/>
            </p:cNvSpPr>
            <p:nvPr/>
          </p:nvSpPr>
          <p:spPr bwMode="auto">
            <a:xfrm>
              <a:off x="2213" y="3626"/>
              <a:ext cx="67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/>
                <a:t>0</a:t>
              </a:r>
              <a:endParaRPr lang="es-ES" altLang="es-MX"/>
            </a:p>
          </p:txBody>
        </p:sp>
        <p:sp>
          <p:nvSpPr>
            <p:cNvPr id="282" name="Rectangle 277"/>
            <p:cNvSpPr>
              <a:spLocks noChangeArrowheads="1"/>
            </p:cNvSpPr>
            <p:nvPr/>
          </p:nvSpPr>
          <p:spPr bwMode="auto">
            <a:xfrm>
              <a:off x="2456" y="3626"/>
              <a:ext cx="67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/>
                <a:t>1</a:t>
              </a:r>
              <a:endParaRPr lang="es-ES" altLang="es-MX"/>
            </a:p>
          </p:txBody>
        </p:sp>
        <p:sp>
          <p:nvSpPr>
            <p:cNvPr id="283" name="Rectangle 278"/>
            <p:cNvSpPr>
              <a:spLocks noChangeArrowheads="1"/>
            </p:cNvSpPr>
            <p:nvPr/>
          </p:nvSpPr>
          <p:spPr bwMode="auto">
            <a:xfrm>
              <a:off x="2700" y="3626"/>
              <a:ext cx="67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 dirty="0"/>
                <a:t>2</a:t>
              </a:r>
              <a:endParaRPr lang="es-ES" altLang="es-MX" dirty="0"/>
            </a:p>
          </p:txBody>
        </p:sp>
        <p:sp>
          <p:nvSpPr>
            <p:cNvPr id="284" name="Rectangle 279"/>
            <p:cNvSpPr>
              <a:spLocks noChangeArrowheads="1"/>
            </p:cNvSpPr>
            <p:nvPr/>
          </p:nvSpPr>
          <p:spPr bwMode="auto">
            <a:xfrm>
              <a:off x="2943" y="3626"/>
              <a:ext cx="67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/>
                <a:t>3</a:t>
              </a:r>
              <a:endParaRPr lang="es-ES" altLang="es-MX"/>
            </a:p>
          </p:txBody>
        </p:sp>
        <p:sp>
          <p:nvSpPr>
            <p:cNvPr id="285" name="Rectangle 280"/>
            <p:cNvSpPr>
              <a:spLocks noChangeArrowheads="1"/>
            </p:cNvSpPr>
            <p:nvPr/>
          </p:nvSpPr>
          <p:spPr bwMode="auto">
            <a:xfrm>
              <a:off x="3186" y="3626"/>
              <a:ext cx="67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/>
                <a:t>4</a:t>
              </a:r>
              <a:endParaRPr lang="es-ES" altLang="es-MX"/>
            </a:p>
          </p:txBody>
        </p:sp>
        <p:sp>
          <p:nvSpPr>
            <p:cNvPr id="286" name="Rectangle 281"/>
            <p:cNvSpPr>
              <a:spLocks noChangeArrowheads="1"/>
            </p:cNvSpPr>
            <p:nvPr/>
          </p:nvSpPr>
          <p:spPr bwMode="auto">
            <a:xfrm>
              <a:off x="3431" y="3626"/>
              <a:ext cx="67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/>
                <a:t>5</a:t>
              </a:r>
              <a:endParaRPr lang="es-ES" altLang="es-MX"/>
            </a:p>
          </p:txBody>
        </p:sp>
        <p:sp>
          <p:nvSpPr>
            <p:cNvPr id="287" name="Rectangle 282"/>
            <p:cNvSpPr>
              <a:spLocks noChangeArrowheads="1"/>
            </p:cNvSpPr>
            <p:nvPr/>
          </p:nvSpPr>
          <p:spPr bwMode="auto">
            <a:xfrm>
              <a:off x="3675" y="3626"/>
              <a:ext cx="67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s-ES" altLang="es-MX" sz="1500"/>
                <a:t>6</a:t>
              </a:r>
              <a:endParaRPr lang="es-ES" altLang="es-MX"/>
            </a:p>
          </p:txBody>
        </p:sp>
        <p:sp>
          <p:nvSpPr>
            <p:cNvPr id="288" name="Text Box 283"/>
            <p:cNvSpPr txBox="1">
              <a:spLocks noChangeArrowheads="1"/>
            </p:cNvSpPr>
            <p:nvPr/>
          </p:nvSpPr>
          <p:spPr bwMode="auto">
            <a:xfrm>
              <a:off x="797" y="1216"/>
              <a:ext cx="975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" altLang="es-MX" sz="2000" b="1" dirty="0"/>
                <a:t>Masculino</a:t>
              </a:r>
            </a:p>
          </p:txBody>
        </p:sp>
        <p:sp>
          <p:nvSpPr>
            <p:cNvPr id="289" name="Text Box 284"/>
            <p:cNvSpPr txBox="1">
              <a:spLocks noChangeArrowheads="1"/>
            </p:cNvSpPr>
            <p:nvPr/>
          </p:nvSpPr>
          <p:spPr bwMode="auto">
            <a:xfrm>
              <a:off x="2722" y="1214"/>
              <a:ext cx="91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" altLang="es-MX" sz="2000" b="1" dirty="0"/>
                <a:t>Femenino</a:t>
              </a:r>
            </a:p>
          </p:txBody>
        </p:sp>
        <p:sp>
          <p:nvSpPr>
            <p:cNvPr id="290" name="Line 285"/>
            <p:cNvSpPr>
              <a:spLocks noChangeShapeType="1"/>
            </p:cNvSpPr>
            <p:nvPr/>
          </p:nvSpPr>
          <p:spPr bwMode="auto">
            <a:xfrm flipH="1">
              <a:off x="2251" y="1134"/>
              <a:ext cx="5" cy="24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/>
            </a:p>
          </p:txBody>
        </p:sp>
      </p:grpSp>
      <p:sp>
        <p:nvSpPr>
          <p:cNvPr id="291" name="Line 286"/>
          <p:cNvSpPr>
            <a:spLocks noChangeShapeType="1"/>
          </p:cNvSpPr>
          <p:nvPr/>
        </p:nvSpPr>
        <p:spPr bwMode="auto">
          <a:xfrm>
            <a:off x="3128963" y="4457700"/>
            <a:ext cx="34925" cy="1588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92" name="Line 287"/>
          <p:cNvSpPr>
            <a:spLocks noChangeShapeType="1"/>
          </p:cNvSpPr>
          <p:nvPr/>
        </p:nvSpPr>
        <p:spPr bwMode="auto">
          <a:xfrm>
            <a:off x="3128963" y="4240213"/>
            <a:ext cx="34925" cy="1587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93" name="Line 288"/>
          <p:cNvSpPr>
            <a:spLocks noChangeShapeType="1"/>
          </p:cNvSpPr>
          <p:nvPr/>
        </p:nvSpPr>
        <p:spPr bwMode="auto">
          <a:xfrm>
            <a:off x="3128963" y="4033838"/>
            <a:ext cx="34925" cy="1587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94" name="Line 289"/>
          <p:cNvSpPr>
            <a:spLocks noChangeShapeType="1"/>
          </p:cNvSpPr>
          <p:nvPr/>
        </p:nvSpPr>
        <p:spPr bwMode="auto">
          <a:xfrm>
            <a:off x="3128963" y="3814763"/>
            <a:ext cx="34925" cy="1587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95" name="Line 290"/>
          <p:cNvSpPr>
            <a:spLocks noChangeShapeType="1"/>
          </p:cNvSpPr>
          <p:nvPr/>
        </p:nvSpPr>
        <p:spPr bwMode="auto">
          <a:xfrm>
            <a:off x="3128963" y="3609975"/>
            <a:ext cx="34925" cy="1588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96" name="Line 291"/>
          <p:cNvSpPr>
            <a:spLocks noChangeShapeType="1"/>
          </p:cNvSpPr>
          <p:nvPr/>
        </p:nvSpPr>
        <p:spPr bwMode="auto">
          <a:xfrm>
            <a:off x="3128963" y="3389313"/>
            <a:ext cx="34925" cy="3175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97" name="Line 292"/>
          <p:cNvSpPr>
            <a:spLocks noChangeShapeType="1"/>
          </p:cNvSpPr>
          <p:nvPr/>
        </p:nvSpPr>
        <p:spPr bwMode="auto">
          <a:xfrm>
            <a:off x="3128963" y="3184525"/>
            <a:ext cx="34925" cy="3175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98" name="Line 293"/>
          <p:cNvSpPr>
            <a:spLocks noChangeShapeType="1"/>
          </p:cNvSpPr>
          <p:nvPr/>
        </p:nvSpPr>
        <p:spPr bwMode="auto">
          <a:xfrm>
            <a:off x="3128963" y="2965450"/>
            <a:ext cx="34925" cy="3175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99" name="Line 294"/>
          <p:cNvSpPr>
            <a:spLocks noChangeShapeType="1"/>
          </p:cNvSpPr>
          <p:nvPr/>
        </p:nvSpPr>
        <p:spPr bwMode="auto">
          <a:xfrm>
            <a:off x="3128963" y="2760663"/>
            <a:ext cx="34925" cy="3175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00" name="Line 295"/>
          <p:cNvSpPr>
            <a:spLocks noChangeShapeType="1"/>
          </p:cNvSpPr>
          <p:nvPr/>
        </p:nvSpPr>
        <p:spPr bwMode="auto">
          <a:xfrm>
            <a:off x="3128963" y="2541588"/>
            <a:ext cx="34925" cy="3175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01" name="Line 296"/>
          <p:cNvSpPr>
            <a:spLocks noChangeShapeType="1"/>
          </p:cNvSpPr>
          <p:nvPr/>
        </p:nvSpPr>
        <p:spPr bwMode="auto">
          <a:xfrm>
            <a:off x="3128963" y="2322513"/>
            <a:ext cx="34925" cy="3175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02" name="Line 297"/>
          <p:cNvSpPr>
            <a:spLocks noChangeShapeType="1"/>
          </p:cNvSpPr>
          <p:nvPr/>
        </p:nvSpPr>
        <p:spPr bwMode="auto">
          <a:xfrm>
            <a:off x="3128963" y="2117725"/>
            <a:ext cx="34925" cy="1588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03" name="Line 298"/>
          <p:cNvSpPr>
            <a:spLocks noChangeShapeType="1"/>
          </p:cNvSpPr>
          <p:nvPr/>
        </p:nvSpPr>
        <p:spPr bwMode="auto">
          <a:xfrm>
            <a:off x="3128963" y="1898650"/>
            <a:ext cx="34925" cy="1588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04" name="Line 299"/>
          <p:cNvSpPr>
            <a:spLocks noChangeShapeType="1"/>
          </p:cNvSpPr>
          <p:nvPr/>
        </p:nvSpPr>
        <p:spPr bwMode="auto">
          <a:xfrm>
            <a:off x="3128963" y="1693863"/>
            <a:ext cx="34925" cy="1587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05" name="Line 300"/>
          <p:cNvSpPr>
            <a:spLocks noChangeShapeType="1"/>
          </p:cNvSpPr>
          <p:nvPr/>
        </p:nvSpPr>
        <p:spPr bwMode="auto">
          <a:xfrm>
            <a:off x="3128963" y="1474788"/>
            <a:ext cx="34925" cy="1587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06" name="Line 301"/>
          <p:cNvSpPr>
            <a:spLocks noChangeShapeType="1"/>
          </p:cNvSpPr>
          <p:nvPr/>
        </p:nvSpPr>
        <p:spPr bwMode="auto">
          <a:xfrm>
            <a:off x="3128963" y="1270000"/>
            <a:ext cx="34925" cy="1588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07" name="Line 302"/>
          <p:cNvSpPr>
            <a:spLocks noChangeShapeType="1"/>
          </p:cNvSpPr>
          <p:nvPr/>
        </p:nvSpPr>
        <p:spPr bwMode="auto">
          <a:xfrm>
            <a:off x="3128963" y="1050925"/>
            <a:ext cx="34925" cy="1588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08" name="Line 303"/>
          <p:cNvSpPr>
            <a:spLocks noChangeShapeType="1"/>
          </p:cNvSpPr>
          <p:nvPr/>
        </p:nvSpPr>
        <p:spPr bwMode="auto">
          <a:xfrm>
            <a:off x="3128963" y="846138"/>
            <a:ext cx="34925" cy="1587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09" name="Line 304"/>
          <p:cNvSpPr>
            <a:spLocks noChangeShapeType="1"/>
          </p:cNvSpPr>
          <p:nvPr/>
        </p:nvSpPr>
        <p:spPr bwMode="auto">
          <a:xfrm>
            <a:off x="3128963" y="777875"/>
            <a:ext cx="34925" cy="1588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10" name="Rectangle 305"/>
          <p:cNvSpPr>
            <a:spLocks noChangeArrowheads="1"/>
          </p:cNvSpPr>
          <p:nvPr/>
        </p:nvSpPr>
        <p:spPr bwMode="auto">
          <a:xfrm>
            <a:off x="1632834" y="-17462"/>
            <a:ext cx="323466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  <a:lvl2pPr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2pPr>
            <a:lvl3pPr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3pPr>
            <a:lvl4pPr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4pPr>
            <a:lvl5pPr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9pPr>
          </a:lstStyle>
          <a:p>
            <a:pPr eaLnBrk="1" hangingPunct="1"/>
            <a:r>
              <a:rPr lang="es-ES" altLang="es-MX" sz="2800" b="0" dirty="0">
                <a:solidFill>
                  <a:srgbClr val="C00000"/>
                </a:solidFill>
              </a:rPr>
              <a:t>Perfil Demográfico</a:t>
            </a:r>
          </a:p>
        </p:txBody>
      </p:sp>
      <p:sp>
        <p:nvSpPr>
          <p:cNvPr id="311" name="Text Box 306"/>
          <p:cNvSpPr txBox="1">
            <a:spLocks noChangeArrowheads="1"/>
          </p:cNvSpPr>
          <p:nvPr/>
        </p:nvSpPr>
        <p:spPr bwMode="auto">
          <a:xfrm>
            <a:off x="107950" y="6519863"/>
            <a:ext cx="250100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s-ES" altLang="es-MX" sz="1600" i="1" dirty="0">
                <a:solidFill>
                  <a:srgbClr val="F1CE37"/>
                </a:solidFill>
              </a:rPr>
              <a:t>Fuente:</a:t>
            </a:r>
            <a:r>
              <a:rPr lang="es-ES" altLang="es-MX" sz="1600" dirty="0">
                <a:solidFill>
                  <a:srgbClr val="F1CE37"/>
                </a:solidFill>
              </a:rPr>
              <a:t>  </a:t>
            </a:r>
            <a:r>
              <a:rPr lang="es-ES" altLang="es-MX" sz="1600" dirty="0" smtClean="0">
                <a:solidFill>
                  <a:srgbClr val="F1CE37"/>
                </a:solidFill>
              </a:rPr>
              <a:t>CONAPO/INEGI</a:t>
            </a:r>
            <a:endParaRPr lang="es-ES" altLang="es-MX" sz="1600" dirty="0">
              <a:solidFill>
                <a:srgbClr val="F1CE37"/>
              </a:solidFill>
            </a:endParaRPr>
          </a:p>
        </p:txBody>
      </p:sp>
      <p:sp>
        <p:nvSpPr>
          <p:cNvPr id="312" name="Text Box 307"/>
          <p:cNvSpPr txBox="1">
            <a:spLocks noChangeArrowheads="1"/>
          </p:cNvSpPr>
          <p:nvPr/>
        </p:nvSpPr>
        <p:spPr bwMode="auto">
          <a:xfrm>
            <a:off x="1600200" y="4813300"/>
            <a:ext cx="3143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altLang="es-MX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Millones</a:t>
            </a:r>
          </a:p>
        </p:txBody>
      </p:sp>
      <p:sp>
        <p:nvSpPr>
          <p:cNvPr id="313" name="Rectangle 308"/>
          <p:cNvSpPr>
            <a:spLocks noChangeArrowheads="1"/>
          </p:cNvSpPr>
          <p:nvPr/>
        </p:nvSpPr>
        <p:spPr bwMode="auto">
          <a:xfrm>
            <a:off x="6081713" y="1317625"/>
            <a:ext cx="314325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4" name="Rectangle 309"/>
          <p:cNvSpPr>
            <a:spLocks noChangeArrowheads="1"/>
          </p:cNvSpPr>
          <p:nvPr/>
        </p:nvSpPr>
        <p:spPr bwMode="auto">
          <a:xfrm>
            <a:off x="6081713" y="1851025"/>
            <a:ext cx="314325" cy="304800"/>
          </a:xfrm>
          <a:prstGeom prst="rect">
            <a:avLst/>
          </a:prstGeom>
          <a:solidFill>
            <a:srgbClr val="66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5" name="Rectangle 310"/>
          <p:cNvSpPr>
            <a:spLocks noChangeArrowheads="1"/>
          </p:cNvSpPr>
          <p:nvPr/>
        </p:nvSpPr>
        <p:spPr bwMode="auto">
          <a:xfrm>
            <a:off x="6081713" y="2460625"/>
            <a:ext cx="314325" cy="304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6" name="Text Box 311"/>
          <p:cNvSpPr txBox="1">
            <a:spLocks noChangeArrowheads="1"/>
          </p:cNvSpPr>
          <p:nvPr/>
        </p:nvSpPr>
        <p:spPr bwMode="auto">
          <a:xfrm>
            <a:off x="6396038" y="1241425"/>
            <a:ext cx="863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altLang="es-MX" sz="2000" b="1">
                <a:solidFill>
                  <a:srgbClr val="C00000"/>
                </a:solidFill>
              </a:rPr>
              <a:t>1975</a:t>
            </a:r>
          </a:p>
        </p:txBody>
      </p:sp>
      <p:sp>
        <p:nvSpPr>
          <p:cNvPr id="317" name="Text Box 312"/>
          <p:cNvSpPr txBox="1">
            <a:spLocks noChangeArrowheads="1"/>
          </p:cNvSpPr>
          <p:nvPr/>
        </p:nvSpPr>
        <p:spPr bwMode="auto">
          <a:xfrm>
            <a:off x="6396038" y="1774825"/>
            <a:ext cx="863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altLang="es-MX" sz="2000" b="1" dirty="0">
                <a:solidFill>
                  <a:srgbClr val="C00000"/>
                </a:solidFill>
              </a:rPr>
              <a:t>2000</a:t>
            </a:r>
          </a:p>
        </p:txBody>
      </p:sp>
      <p:sp>
        <p:nvSpPr>
          <p:cNvPr id="318" name="Text Box 313"/>
          <p:cNvSpPr txBox="1">
            <a:spLocks noChangeArrowheads="1"/>
          </p:cNvSpPr>
          <p:nvPr/>
        </p:nvSpPr>
        <p:spPr bwMode="auto">
          <a:xfrm>
            <a:off x="6396038" y="2384425"/>
            <a:ext cx="863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altLang="es-MX" sz="2000" b="1" dirty="0">
                <a:solidFill>
                  <a:srgbClr val="C00000"/>
                </a:solidFill>
              </a:rPr>
              <a:t>2025</a:t>
            </a:r>
          </a:p>
        </p:txBody>
      </p:sp>
      <p:grpSp>
        <p:nvGrpSpPr>
          <p:cNvPr id="319" name="Group 314"/>
          <p:cNvGrpSpPr>
            <a:grpSpLocks/>
          </p:cNvGrpSpPr>
          <p:nvPr/>
        </p:nvGrpSpPr>
        <p:grpSpPr bwMode="auto">
          <a:xfrm>
            <a:off x="3386954" y="5180013"/>
            <a:ext cx="3340100" cy="1203325"/>
            <a:chOff x="3479" y="1767"/>
            <a:chExt cx="2104" cy="758"/>
          </a:xfrm>
        </p:grpSpPr>
        <p:sp>
          <p:nvSpPr>
            <p:cNvPr id="320" name="Text Box 315"/>
            <p:cNvSpPr txBox="1">
              <a:spLocks noChangeArrowheads="1"/>
            </p:cNvSpPr>
            <p:nvPr/>
          </p:nvSpPr>
          <p:spPr bwMode="auto">
            <a:xfrm>
              <a:off x="3479" y="1767"/>
              <a:ext cx="2023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" altLang="es-MX" sz="1800" b="1">
                  <a:solidFill>
                    <a:srgbClr val="0070C0"/>
                  </a:solidFill>
                </a:rPr>
                <a:t>Crecimiento anual:</a:t>
              </a:r>
            </a:p>
          </p:txBody>
        </p:sp>
        <p:sp>
          <p:nvSpPr>
            <p:cNvPr id="321" name="Text Box 316"/>
            <p:cNvSpPr txBox="1">
              <a:spLocks noChangeArrowheads="1"/>
            </p:cNvSpPr>
            <p:nvPr/>
          </p:nvSpPr>
          <p:spPr bwMode="auto">
            <a:xfrm>
              <a:off x="3615" y="2034"/>
              <a:ext cx="1968" cy="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altLang="es-MX" sz="1800" b="1" dirty="0">
                  <a:solidFill>
                    <a:srgbClr val="0070C0"/>
                  </a:solidFill>
                </a:rPr>
                <a:t>Arriba de 65 años:  3.8%</a:t>
              </a:r>
            </a:p>
            <a:p>
              <a:pPr>
                <a:spcBef>
                  <a:spcPct val="50000"/>
                </a:spcBef>
              </a:pPr>
              <a:r>
                <a:rPr lang="es-ES" altLang="es-MX" sz="1800" b="1" dirty="0">
                  <a:solidFill>
                    <a:srgbClr val="0070C0"/>
                  </a:solidFill>
                </a:rPr>
                <a:t>Abajo de 5 años:  -1.3%</a:t>
              </a:r>
            </a:p>
          </p:txBody>
        </p:sp>
      </p:grpSp>
      <p:sp>
        <p:nvSpPr>
          <p:cNvPr id="323" name="Text Box 318"/>
          <p:cNvSpPr txBox="1">
            <a:spLocks noChangeArrowheads="1"/>
          </p:cNvSpPr>
          <p:nvPr/>
        </p:nvSpPr>
        <p:spPr bwMode="auto">
          <a:xfrm>
            <a:off x="5919788" y="3375025"/>
            <a:ext cx="2100262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s-ES" altLang="es-MX"/>
              <a:t>Nuestro bono </a:t>
            </a:r>
          </a:p>
          <a:p>
            <a:r>
              <a:rPr lang="es-ES" altLang="es-MX"/>
              <a:t>demográfico</a:t>
            </a:r>
          </a:p>
          <a:p>
            <a:r>
              <a:rPr lang="es-ES" altLang="es-MX"/>
              <a:t>se acaba.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3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1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" grpId="0"/>
      <p:bldP spid="313" grpId="0" animBg="1"/>
      <p:bldP spid="314" grpId="0" animBg="1"/>
      <p:bldP spid="315" grpId="0" animBg="1"/>
      <p:bldP spid="316" grpId="0"/>
      <p:bldP spid="317" grpId="0"/>
      <p:bldP spid="3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49"/>
          <p:cNvSpPr>
            <a:spLocks noChangeArrowheads="1"/>
          </p:cNvSpPr>
          <p:nvPr/>
        </p:nvSpPr>
        <p:spPr bwMode="auto">
          <a:xfrm rot="10800000" flipV="1">
            <a:off x="3233738" y="16739"/>
            <a:ext cx="5338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just" eaLnBrk="0" hangingPunct="0">
              <a:spcBef>
                <a:spcPct val="20000"/>
              </a:spcBef>
              <a:buClr>
                <a:srgbClr val="00B050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Soberana Sans" pitchFamily="50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ü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6633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INSTITUTO MEXICANO DEL SEGURO SOCIAL  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DIRECCIÓN DE PRESTACIONES MÉDICAS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UNIDAD DE ATENCIÓN PRIMARIA A LA </a:t>
            </a: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SALUD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COORDINACIÓN DE ATENCIÓN INTEGRAL A LA SALUD EN EL PRIMER NIVEL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DIVISIÓN DE PROMOCIÓN A LA SALUD</a:t>
            </a:r>
            <a:endParaRPr lang="es-ES" altLang="es-MX" sz="800" b="1" dirty="0">
              <a:solidFill>
                <a:srgbClr val="A6A6A6"/>
              </a:solidFill>
              <a:latin typeface="Arial" pitchFamily="34" charset="0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78277" y="6538911"/>
            <a:ext cx="7299779" cy="451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825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 algn="just" defTabSz="914400"/>
            <a:r>
              <a:rPr lang="es-MX" altLang="en-US" sz="1400" baseline="30000" dirty="0">
                <a:solidFill>
                  <a:schemeClr val="bg1"/>
                </a:solidFill>
                <a:ea typeface="Times New Roman" pitchFamily="18" charset="0"/>
              </a:rPr>
              <a:t>Fuente: Dirección de Incorporación y Recaudación (DIR). Coordinación de Asesores, al 30 de Junio del </a:t>
            </a:r>
            <a:r>
              <a:rPr lang="es-MX" altLang="en-US" sz="1400" baseline="30000" dirty="0" smtClean="0">
                <a:solidFill>
                  <a:schemeClr val="bg1"/>
                </a:solidFill>
                <a:ea typeface="Times New Roman" pitchFamily="18" charset="0"/>
              </a:rPr>
              <a:t>2013</a:t>
            </a:r>
          </a:p>
          <a:p>
            <a:pPr lvl="0" algn="just" defTabSz="914400"/>
            <a:r>
              <a:rPr lang="es-MX" altLang="en-US" sz="1400" baseline="30000" dirty="0" smtClean="0">
                <a:solidFill>
                  <a:schemeClr val="bg1"/>
                </a:solidFill>
                <a:ea typeface="Times New Roman" pitchFamily="18" charset="0"/>
              </a:rPr>
              <a:t>Consejo Nacional de Población. CONAPO 2013.</a:t>
            </a:r>
            <a:endParaRPr kumimoji="0" lang="es-ES" altLang="en-US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2 Gráfico"/>
          <p:cNvGraphicFramePr/>
          <p:nvPr>
            <p:extLst>
              <p:ext uri="{D42A27DB-BD31-4B8C-83A1-F6EECF244321}">
                <p14:modId xmlns:p14="http://schemas.microsoft.com/office/powerpoint/2010/main" val="1782901178"/>
              </p:ext>
            </p:extLst>
          </p:nvPr>
        </p:nvGraphicFramePr>
        <p:xfrm>
          <a:off x="136752" y="724626"/>
          <a:ext cx="4812619" cy="2960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4 Gráfico"/>
          <p:cNvGraphicFramePr/>
          <p:nvPr>
            <p:extLst>
              <p:ext uri="{D42A27DB-BD31-4B8C-83A1-F6EECF244321}">
                <p14:modId xmlns:p14="http://schemas.microsoft.com/office/powerpoint/2010/main" val="1526687864"/>
              </p:ext>
            </p:extLst>
          </p:nvPr>
        </p:nvGraphicFramePr>
        <p:xfrm>
          <a:off x="4252686" y="3439886"/>
          <a:ext cx="4784271" cy="29825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6 CuadroTexto"/>
          <p:cNvSpPr txBox="1"/>
          <p:nvPr/>
        </p:nvSpPr>
        <p:spPr>
          <a:xfrm>
            <a:off x="4134474" y="2575979"/>
            <a:ext cx="2728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Total: 42,163,642</a:t>
            </a:r>
            <a:endParaRPr lang="es-MX" dirty="0"/>
          </a:p>
        </p:txBody>
      </p:sp>
      <p:sp>
        <p:nvSpPr>
          <p:cNvPr id="12" name="11 CuadroTexto"/>
          <p:cNvSpPr txBox="1"/>
          <p:nvPr/>
        </p:nvSpPr>
        <p:spPr>
          <a:xfrm>
            <a:off x="1886008" y="6038561"/>
            <a:ext cx="3537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Total: 6,794,767 (16.10%)</a:t>
            </a:r>
            <a:endParaRPr lang="es-MX" dirty="0"/>
          </a:p>
        </p:txBody>
      </p:sp>
      <p:sp>
        <p:nvSpPr>
          <p:cNvPr id="13" name="12 CuadroTexto"/>
          <p:cNvSpPr txBox="1"/>
          <p:nvPr/>
        </p:nvSpPr>
        <p:spPr>
          <a:xfrm>
            <a:off x="262163" y="3860185"/>
            <a:ext cx="42227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err="1" smtClean="0"/>
              <a:t>Pob</a:t>
            </a:r>
            <a:r>
              <a:rPr lang="es-MX" dirty="0" smtClean="0"/>
              <a:t>. CONAPO 2013: </a:t>
            </a:r>
            <a:r>
              <a:rPr lang="es-MX" b="1" dirty="0" smtClean="0"/>
              <a:t>117,644,777</a:t>
            </a:r>
          </a:p>
          <a:p>
            <a:r>
              <a:rPr lang="es-MX" dirty="0" err="1" smtClean="0"/>
              <a:t>Pob</a:t>
            </a:r>
            <a:r>
              <a:rPr lang="es-MX" dirty="0" smtClean="0"/>
              <a:t>. IMSS 2013: </a:t>
            </a:r>
            <a:r>
              <a:rPr lang="es-MX" b="1" dirty="0" smtClean="0"/>
              <a:t>42,163,642</a:t>
            </a:r>
          </a:p>
          <a:p>
            <a:r>
              <a:rPr lang="es-MX" dirty="0" smtClean="0"/>
              <a:t>36% población mexicana está adscrita al IMSS (6% adultos mayores)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8277134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49"/>
          <p:cNvSpPr>
            <a:spLocks noChangeArrowheads="1"/>
          </p:cNvSpPr>
          <p:nvPr/>
        </p:nvSpPr>
        <p:spPr bwMode="auto">
          <a:xfrm rot="10800000" flipV="1">
            <a:off x="3233738" y="16739"/>
            <a:ext cx="5338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just" eaLnBrk="0" hangingPunct="0">
              <a:spcBef>
                <a:spcPct val="20000"/>
              </a:spcBef>
              <a:buClr>
                <a:srgbClr val="00B050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Soberana Sans" pitchFamily="50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ü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6633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INSTITUTO MEXICANO DEL SEGURO SOCIAL  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DIRECCIÓN DE PRESTACIONES MÉDICAS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UNIDAD DE ATENCIÓN PRIMARIA A LA </a:t>
            </a: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SALUD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COORDINACIÓN DE ATENCIÓN INTEGRAL A LA SALUD EN EL PRIMER NIVEL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DIVISIÓN DE PROMOCIÓN A LA SALUD</a:t>
            </a:r>
            <a:endParaRPr lang="es-ES" altLang="es-MX" sz="800" b="1" dirty="0">
              <a:solidFill>
                <a:srgbClr val="A6A6A6"/>
              </a:solidFill>
              <a:latin typeface="Arial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209831" y="724626"/>
            <a:ext cx="8638678" cy="107721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indent="182563" algn="ctr" defTabSz="914400"/>
            <a:r>
              <a:rPr kumimoji="0" lang="es-ES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Composición de la población derechohabiente adscrita a médico familiar por grupo de edad, 2002-2012</a:t>
            </a:r>
            <a:r>
              <a:rPr kumimoji="0" lang="es-ES" altLang="en-US" sz="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egrita"/>
                <a:ea typeface="Times New Roman" pitchFamily="18" charset="0"/>
                <a:cs typeface="Arial" pitchFamily="34" charset="0"/>
              </a:rPr>
              <a:t>1/</a:t>
            </a:r>
            <a:endParaRPr kumimoji="0" lang="en-GB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indent="182563" algn="ctr" defTabSz="914400" eaLnBrk="0" hangingPunct="0"/>
            <a:r>
              <a:rPr kumimoji="0" lang="es-E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(porcentajes)</a:t>
            </a:r>
            <a:endParaRPr kumimoji="0" lang="en-GB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69" y="2061029"/>
            <a:ext cx="7835687" cy="4005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78277" y="6544099"/>
            <a:ext cx="7299779" cy="353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825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1825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n-US" sz="900" b="0" i="0" u="none" strike="noStrike" cap="none" normalizeH="0" baseline="3000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1/</a:t>
            </a:r>
            <a:r>
              <a:rPr kumimoji="0" lang="es-ES" altLang="en-US" sz="9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s-ES" altLang="en-US" sz="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 2002 a 2010, cifras al mes de junio de cada año. Para 2011 y 2012, cifras al mes de diciembre de cada año.</a:t>
            </a:r>
            <a:endParaRPr kumimoji="0" lang="en-GB" altLang="en-US" sz="11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825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n-US" sz="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Fuente: Antes del 2010, </a:t>
            </a:r>
            <a:r>
              <a:rPr kumimoji="0" lang="es-ES" altLang="en-US" sz="8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DPM</a:t>
            </a:r>
            <a:r>
              <a:rPr kumimoji="0" lang="es-ES" altLang="en-US" sz="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 a partir de 2011, </a:t>
            </a:r>
            <a:r>
              <a:rPr kumimoji="0" lang="es-ES" altLang="en-US" sz="8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DIR</a:t>
            </a:r>
            <a:r>
              <a:rPr kumimoji="0" lang="es-ES" altLang="en-US" sz="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IMSS.</a:t>
            </a:r>
            <a:endParaRPr kumimoji="0" lang="es-ES" altLang="en-US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7421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49"/>
          <p:cNvSpPr>
            <a:spLocks noChangeArrowheads="1"/>
          </p:cNvSpPr>
          <p:nvPr/>
        </p:nvSpPr>
        <p:spPr bwMode="auto">
          <a:xfrm rot="10800000" flipV="1">
            <a:off x="3233738" y="16739"/>
            <a:ext cx="5338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just" eaLnBrk="0" hangingPunct="0">
              <a:spcBef>
                <a:spcPct val="20000"/>
              </a:spcBef>
              <a:buClr>
                <a:srgbClr val="00B050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Soberana Sans" pitchFamily="50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ü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6633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INSTITUTO MEXICANO DEL SEGURO SOCIAL  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DIRECCIÓN DE PRESTACIONES MÉDICAS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>
                <a:solidFill>
                  <a:srgbClr val="A6A6A6"/>
                </a:solidFill>
                <a:latin typeface="Arial" pitchFamily="34" charset="0"/>
              </a:rPr>
              <a:t>UNIDAD DE ATENCIÓN PRIMARIA A LA </a:t>
            </a: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SALUD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COORDINACIÓN DE ATENCIÓN INTEGRAL A LA SALUD EN EL PRIMER NIVEL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MX" sz="800" b="1" dirty="0" smtClean="0">
                <a:solidFill>
                  <a:srgbClr val="A6A6A6"/>
                </a:solidFill>
                <a:latin typeface="Arial" pitchFamily="34" charset="0"/>
              </a:rPr>
              <a:t>DIVISIÓN DE PROMOCIÓN A LA SALUD</a:t>
            </a:r>
            <a:endParaRPr lang="es-ES" altLang="es-MX" sz="800" b="1" dirty="0">
              <a:solidFill>
                <a:srgbClr val="A6A6A6"/>
              </a:solidFill>
              <a:latin typeface="Arial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250135" y="6488668"/>
            <a:ext cx="23936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1400" dirty="0">
                <a:solidFill>
                  <a:schemeClr val="bg1"/>
                </a:solidFill>
              </a:rPr>
              <a:t>Fuente: ENCO 2006 y 2010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1175657" y="1219200"/>
            <a:ext cx="6096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Encuesta Nacional de Coberturas (ENCO) PREVENIMSS</a:t>
            </a:r>
            <a:endParaRPr lang="es-MX" dirty="0"/>
          </a:p>
        </p:txBody>
      </p:sp>
      <p:sp>
        <p:nvSpPr>
          <p:cNvPr id="9" name="8 CuadroTexto"/>
          <p:cNvSpPr txBox="1"/>
          <p:nvPr/>
        </p:nvSpPr>
        <p:spPr>
          <a:xfrm>
            <a:off x="209831" y="724626"/>
            <a:ext cx="8638678" cy="43088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Adultos mayores de 60 y más años, IMSS</a:t>
            </a:r>
            <a:endParaRPr lang="es-ES" sz="2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0686282"/>
              </p:ext>
            </p:extLst>
          </p:nvPr>
        </p:nvGraphicFramePr>
        <p:xfrm>
          <a:off x="1175657" y="1891165"/>
          <a:ext cx="7228114" cy="4262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084227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21751</TotalTime>
  <Words>1882</Words>
  <Application>Microsoft Office PowerPoint</Application>
  <PresentationFormat>Presentación en pantalla (4:3)</PresentationFormat>
  <Paragraphs>334</Paragraphs>
  <Slides>21</Slides>
  <Notes>21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2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Reconversión del Modelo Medicina Familiar en el Instituto Mexicano del Seguro Social</dc:title>
  <dc:creator>jaime guzman</dc:creator>
  <cp:lastModifiedBy>Leticia Jaimes Betancourt</cp:lastModifiedBy>
  <cp:revision>678</cp:revision>
  <cp:lastPrinted>2014-06-16T15:38:36Z</cp:lastPrinted>
  <dcterms:created xsi:type="dcterms:W3CDTF">2013-10-09T21:44:53Z</dcterms:created>
  <dcterms:modified xsi:type="dcterms:W3CDTF">2014-06-16T17:17:20Z</dcterms:modified>
</cp:coreProperties>
</file>