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76" r:id="rId3"/>
    <p:sldId id="306" r:id="rId4"/>
    <p:sldId id="317" r:id="rId5"/>
    <p:sldId id="318" r:id="rId6"/>
    <p:sldId id="321" r:id="rId7"/>
    <p:sldId id="261" r:id="rId8"/>
    <p:sldId id="263" r:id="rId9"/>
    <p:sldId id="310" r:id="rId10"/>
    <p:sldId id="323" r:id="rId11"/>
    <p:sldId id="305" r:id="rId12"/>
    <p:sldId id="265" r:id="rId13"/>
    <p:sldId id="325" r:id="rId14"/>
    <p:sldId id="290" r:id="rId15"/>
    <p:sldId id="329" r:id="rId16"/>
    <p:sldId id="328" r:id="rId17"/>
    <p:sldId id="333" r:id="rId18"/>
    <p:sldId id="287" r:id="rId19"/>
    <p:sldId id="289" r:id="rId20"/>
    <p:sldId id="273" r:id="rId21"/>
    <p:sldId id="334" r:id="rId22"/>
    <p:sldId id="336" r:id="rId23"/>
    <p:sldId id="338" r:id="rId2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>
      <p:cViewPr varScale="1">
        <p:scale>
          <a:sx n="70" d="100"/>
          <a:sy n="70" d="100"/>
        </p:scale>
        <p:origin x="118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is.martinez\Escritorio\2014\mayo\grafica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dministrador\Configuraci&#243;n%20local\Archivos%20temporales%20de%20Internet\Content.Outlook\L3YA0S5G\grafica_edad%20media%20de%20la%20poblacion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is.martinez\Escritorio\2014\febrero\causa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of.ortiz\Mis%20documentos\Concerta2014\Todo_concentrad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bar"/>
        <c:grouping val="stacked"/>
        <c:varyColors val="0"/>
        <c:ser>
          <c:idx val="0"/>
          <c:order val="0"/>
          <c:invertIfNegative val="0"/>
          <c:val>
            <c:numRef>
              <c:f>Hoja2!$B$2:$B$17</c:f>
              <c:numCache>
                <c:formatCode>General</c:formatCode>
                <c:ptCount val="16"/>
                <c:pt idx="0">
                  <c:v>731229</c:v>
                </c:pt>
                <c:pt idx="1">
                  <c:v>750922</c:v>
                </c:pt>
                <c:pt idx="2">
                  <c:v>764144</c:v>
                </c:pt>
                <c:pt idx="3">
                  <c:v>545120</c:v>
                </c:pt>
                <c:pt idx="4">
                  <c:v>367683</c:v>
                </c:pt>
                <c:pt idx="5">
                  <c:v>445678</c:v>
                </c:pt>
                <c:pt idx="6">
                  <c:v>384564</c:v>
                </c:pt>
                <c:pt idx="7">
                  <c:v>384565</c:v>
                </c:pt>
                <c:pt idx="8">
                  <c:v>366437</c:v>
                </c:pt>
                <c:pt idx="9">
                  <c:v>366438</c:v>
                </c:pt>
                <c:pt idx="10">
                  <c:v>387703</c:v>
                </c:pt>
                <c:pt idx="11">
                  <c:v>387703</c:v>
                </c:pt>
                <c:pt idx="12">
                  <c:v>421789</c:v>
                </c:pt>
                <c:pt idx="13">
                  <c:v>421790</c:v>
                </c:pt>
                <c:pt idx="14">
                  <c:v>184121</c:v>
                </c:pt>
                <c:pt idx="15">
                  <c:v>184122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Hoja2!$C$2:$C$17</c:f>
              <c:numCache>
                <c:formatCode>General</c:formatCode>
                <c:ptCount val="16"/>
                <c:pt idx="0">
                  <c:v>-696036</c:v>
                </c:pt>
                <c:pt idx="1">
                  <c:v>-693568</c:v>
                </c:pt>
                <c:pt idx="2">
                  <c:v>-713865</c:v>
                </c:pt>
                <c:pt idx="3">
                  <c:v>-493433</c:v>
                </c:pt>
                <c:pt idx="4">
                  <c:v>-235269</c:v>
                </c:pt>
                <c:pt idx="5">
                  <c:v>-221909</c:v>
                </c:pt>
                <c:pt idx="6">
                  <c:v>-181397</c:v>
                </c:pt>
                <c:pt idx="7">
                  <c:v>-181398</c:v>
                </c:pt>
                <c:pt idx="8">
                  <c:v>-199248</c:v>
                </c:pt>
                <c:pt idx="9">
                  <c:v>-199248</c:v>
                </c:pt>
                <c:pt idx="10">
                  <c:v>-289611</c:v>
                </c:pt>
                <c:pt idx="11">
                  <c:v>-289612</c:v>
                </c:pt>
                <c:pt idx="12">
                  <c:v>-404413</c:v>
                </c:pt>
                <c:pt idx="13">
                  <c:v>-404414</c:v>
                </c:pt>
                <c:pt idx="14">
                  <c:v>-166570</c:v>
                </c:pt>
                <c:pt idx="15">
                  <c:v>-166570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0"/>
        <c:shape val="cylinder"/>
        <c:axId val="201341904"/>
        <c:axId val="232555024"/>
        <c:axId val="0"/>
      </c:bar3DChart>
      <c:catAx>
        <c:axId val="201341904"/>
        <c:scaling>
          <c:orientation val="minMax"/>
        </c:scaling>
        <c:delete val="1"/>
        <c:axPos val="l"/>
        <c:majorTickMark val="out"/>
        <c:minorTickMark val="none"/>
        <c:tickLblPos val="none"/>
        <c:crossAx val="232555024"/>
        <c:crosses val="autoZero"/>
        <c:auto val="1"/>
        <c:lblAlgn val="ctr"/>
        <c:lblOffset val="100"/>
        <c:noMultiLvlLbl val="0"/>
      </c:catAx>
      <c:valAx>
        <c:axId val="2325550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013419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382387524846721"/>
          <c:y val="5.1661180724144405E-2"/>
          <c:w val="0.87728729807665351"/>
          <c:h val="0.63104270236329085"/>
        </c:manualLayout>
      </c:layout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1.1111111111111148E-2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111111111111148E-2"/>
                  <c:y val="6.9444444444444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3333333333334026E-3"/>
                  <c:y val="6.481481481481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3333333333333523E-3"/>
                  <c:y val="8.3333333333333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111111111111125E-2"/>
                  <c:y val="6.9444444444444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7222222222222374E-2"/>
                  <c:y val="8.3333333333333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Hoja1!$A$8:$F$8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Hoja1!$A$7:$F$7</c:f>
              <c:numCache>
                <c:formatCode>General</c:formatCode>
                <c:ptCount val="6"/>
                <c:pt idx="0">
                  <c:v>33.980000000000004</c:v>
                </c:pt>
                <c:pt idx="1">
                  <c:v>34.89</c:v>
                </c:pt>
                <c:pt idx="2">
                  <c:v>35.15</c:v>
                </c:pt>
                <c:pt idx="3">
                  <c:v>35.230000000000011</c:v>
                </c:pt>
                <c:pt idx="4">
                  <c:v>35.47</c:v>
                </c:pt>
                <c:pt idx="5">
                  <c:v>36.160000000000011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787104"/>
        <c:axId val="232787888"/>
      </c:lineChart>
      <c:catAx>
        <c:axId val="232787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ES"/>
            </a:pPr>
            <a:endParaRPr lang="es-MX"/>
          </a:p>
        </c:txPr>
        <c:crossAx val="232787888"/>
        <c:crosses val="autoZero"/>
        <c:auto val="1"/>
        <c:lblAlgn val="ctr"/>
        <c:lblOffset val="100"/>
        <c:noMultiLvlLbl val="0"/>
      </c:catAx>
      <c:valAx>
        <c:axId val="232787888"/>
        <c:scaling>
          <c:orientation val="minMax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ES"/>
            </a:pPr>
            <a:endParaRPr lang="es-MX"/>
          </a:p>
        </c:txPr>
        <c:crossAx val="232787104"/>
        <c:crosses val="autoZero"/>
        <c:crossBetween val="between"/>
      </c:valAx>
      <c:spPr>
        <a:gradFill flip="none" rotWithShape="1">
          <a:gsLst>
            <a:gs pos="40000">
              <a:srgbClr val="4F81BD">
                <a:lumMod val="60000"/>
                <a:lumOff val="40000"/>
                <a:alpha val="8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2700000" scaled="1"/>
          <a:tileRect/>
        </a:gradFill>
        <a:ln>
          <a:gradFill flip="none" rotWithShape="1">
            <a:gsLst>
              <a:gs pos="66000">
                <a:schemeClr val="accent1">
                  <a:lumMod val="60000"/>
                  <a:lumOff val="40000"/>
                </a:scheme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4826963498552175"/>
          <c:y val="5.555555555555549E-2"/>
          <c:w val="0.50419081336856852"/>
          <c:h val="0.8330941965587641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Hoja1!$B$8:$B$18</c:f>
              <c:strCache>
                <c:ptCount val="11"/>
                <c:pt idx="0">
                  <c:v>Otras Enfermedades del Hígado</c:v>
                </c:pt>
                <c:pt idx="1">
                  <c:v>Otras Enfermedades Cerebrovasculares</c:v>
                </c:pt>
                <c:pt idx="2">
                  <c:v>Enfermedades Pulmonares Obstructivas Crónicas</c:v>
                </c:pt>
                <c:pt idx="3">
                  <c:v>Las Demás Enfermedades del Aparato Respiratorio</c:v>
                </c:pt>
                <c:pt idx="4">
                  <c:v>Infarto Agudo del Miocardio</c:v>
                </c:pt>
                <c:pt idx="5">
                  <c:v>Septicemia</c:v>
                </c:pt>
                <c:pt idx="6">
                  <c:v>Hipertensión Esencial</c:v>
                </c:pt>
                <c:pt idx="7">
                  <c:v>Insuficiencia Renal</c:v>
                </c:pt>
                <c:pt idx="8">
                  <c:v>Neumonía</c:v>
                </c:pt>
                <c:pt idx="9">
                  <c:v>Tumores </c:v>
                </c:pt>
                <c:pt idx="10">
                  <c:v>Diabetes Mellitus</c:v>
                </c:pt>
              </c:strCache>
            </c:strRef>
          </c:cat>
          <c:val>
            <c:numRef>
              <c:f>Hoja1!$E$8:$E$18</c:f>
              <c:numCache>
                <c:formatCode>0.00</c:formatCode>
                <c:ptCount val="11"/>
                <c:pt idx="0">
                  <c:v>3.2088550983899822</c:v>
                </c:pt>
                <c:pt idx="1">
                  <c:v>3.2871198568873043</c:v>
                </c:pt>
                <c:pt idx="2">
                  <c:v>3.2871198568873043</c:v>
                </c:pt>
                <c:pt idx="3">
                  <c:v>3.3765652951699439</c:v>
                </c:pt>
                <c:pt idx="4">
                  <c:v>3.5442754919499104</c:v>
                </c:pt>
                <c:pt idx="5">
                  <c:v>3.644901610017889</c:v>
                </c:pt>
                <c:pt idx="6">
                  <c:v>4.6623434704830053</c:v>
                </c:pt>
                <c:pt idx="7">
                  <c:v>6.5518783542039394</c:v>
                </c:pt>
                <c:pt idx="8">
                  <c:v>9.4923971377459768</c:v>
                </c:pt>
                <c:pt idx="9">
                  <c:v>11.862701252236146</c:v>
                </c:pt>
                <c:pt idx="10">
                  <c:v>12.835420393559938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32788280"/>
        <c:axId val="232786712"/>
      </c:barChart>
      <c:catAx>
        <c:axId val="2327882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2786712"/>
        <c:crosses val="autoZero"/>
        <c:auto val="1"/>
        <c:lblAlgn val="ctr"/>
        <c:lblOffset val="100"/>
        <c:noMultiLvlLbl val="0"/>
      </c:catAx>
      <c:valAx>
        <c:axId val="232786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2788280"/>
        <c:crosses val="autoZero"/>
        <c:crossBetween val="between"/>
      </c:valAx>
      <c:spPr>
        <a:solidFill>
          <a:schemeClr val="accent3">
            <a:lumMod val="60000"/>
            <a:lumOff val="4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60"/>
      <c:rotY val="0"/>
      <c:rAngAx val="0"/>
      <c:perspective val="7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555555555555555E-2"/>
          <c:y val="5.4916438407773861E-2"/>
          <c:w val="0.86527777777777781"/>
          <c:h val="0.85305864974355394"/>
        </c:manualLayout>
      </c:layout>
      <c:pie3DChart>
        <c:varyColors val="1"/>
        <c:ser>
          <c:idx val="0"/>
          <c:order val="0"/>
          <c:explosion val="10"/>
          <c:dLbls>
            <c:delete val="1"/>
          </c:dLbls>
          <c:val>
            <c:numRef>
              <c:f>Hoja3!$A$1:$A$4</c:f>
              <c:numCache>
                <c:formatCode>General</c:formatCode>
                <c:ptCount val="4"/>
                <c:pt idx="0">
                  <c:v>55</c:v>
                </c:pt>
                <c:pt idx="1">
                  <c:v>20</c:v>
                </c:pt>
                <c:pt idx="2">
                  <c:v>20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cene3d>
      <a:camera prst="orthographicFront"/>
      <a:lightRig rig="threePt" dir="t"/>
    </a:scene3d>
    <a:sp3d prstMaterial="legacyWireframe"/>
  </c:spPr>
  <c:txPr>
    <a:bodyPr/>
    <a:lstStyle/>
    <a:p>
      <a:pPr>
        <a:defRPr sz="1800"/>
      </a:pPr>
      <a:endParaRPr lang="es-MX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D6F255-A321-43BC-9A57-AD005615DA7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E99AA27-535A-472B-B396-DF4F7C21886C}">
      <dgm:prSet phldrT="[Texto]"/>
      <dgm:spPr>
        <a:solidFill>
          <a:schemeClr val="accent5"/>
        </a:solidFill>
      </dgm:spPr>
      <dgm:t>
        <a:bodyPr/>
        <a:lstStyle/>
        <a:p>
          <a:r>
            <a:rPr lang="es-MX" dirty="0" smtClean="0"/>
            <a:t>1er Nivel</a:t>
          </a:r>
          <a:endParaRPr lang="es-MX" dirty="0"/>
        </a:p>
      </dgm:t>
    </dgm:pt>
    <dgm:pt modelId="{B8AA019D-C084-4ECC-AB3B-FD7E1D75E2E6}" type="parTrans" cxnId="{5ECCAE3E-BD14-49AE-AAB7-0734262C2A7E}">
      <dgm:prSet/>
      <dgm:spPr/>
      <dgm:t>
        <a:bodyPr/>
        <a:lstStyle/>
        <a:p>
          <a:endParaRPr lang="es-MX"/>
        </a:p>
      </dgm:t>
    </dgm:pt>
    <dgm:pt modelId="{B7E4ABAE-2A1A-4428-BA22-B36254E6781E}" type="sibTrans" cxnId="{5ECCAE3E-BD14-49AE-AAB7-0734262C2A7E}">
      <dgm:prSet/>
      <dgm:spPr/>
      <dgm:t>
        <a:bodyPr/>
        <a:lstStyle/>
        <a:p>
          <a:endParaRPr lang="es-MX"/>
        </a:p>
      </dgm:t>
    </dgm:pt>
    <dgm:pt modelId="{AE7D61A5-9793-4DF4-BAEB-AAE8C3B3AAB9}">
      <dgm:prSet phldrT="[Texto]" custT="1"/>
      <dgm:spPr/>
      <dgm:t>
        <a:bodyPr/>
        <a:lstStyle/>
        <a:p>
          <a:r>
            <a:rPr lang="es-MX" sz="1400" dirty="0" smtClean="0"/>
            <a:t>Hipertensión esencial primaria</a:t>
          </a:r>
          <a:endParaRPr lang="es-MX" sz="1400" dirty="0"/>
        </a:p>
      </dgm:t>
    </dgm:pt>
    <dgm:pt modelId="{098BCC10-B5CE-4B3B-8F50-BC78692BA536}" type="parTrans" cxnId="{F0502957-78FB-4697-8DDF-71622BD79A6D}">
      <dgm:prSet/>
      <dgm:spPr/>
      <dgm:t>
        <a:bodyPr/>
        <a:lstStyle/>
        <a:p>
          <a:endParaRPr lang="es-MX"/>
        </a:p>
      </dgm:t>
    </dgm:pt>
    <dgm:pt modelId="{C7896394-65FA-4681-B299-052F5A8ACD11}" type="sibTrans" cxnId="{F0502957-78FB-4697-8DDF-71622BD79A6D}">
      <dgm:prSet/>
      <dgm:spPr/>
      <dgm:t>
        <a:bodyPr/>
        <a:lstStyle/>
        <a:p>
          <a:endParaRPr lang="es-MX"/>
        </a:p>
      </dgm:t>
    </dgm:pt>
    <dgm:pt modelId="{32036CFA-AEDE-4D1D-9476-9A174D43B7D1}">
      <dgm:prSet phldrT="[Texto]" custT="1"/>
      <dgm:spPr/>
      <dgm:t>
        <a:bodyPr/>
        <a:lstStyle/>
        <a:p>
          <a:r>
            <a:rPr lang="es-MX" sz="1400" dirty="0" smtClean="0"/>
            <a:t>Diabetes Mellitus no insulinodependiente y no especificada, sin mención de complicación </a:t>
          </a:r>
          <a:endParaRPr lang="es-MX" sz="1400" dirty="0"/>
        </a:p>
      </dgm:t>
    </dgm:pt>
    <dgm:pt modelId="{C9EA83F9-EF94-4E2D-A46A-C511EAD6E5C2}" type="parTrans" cxnId="{C80C2A84-490E-4E2D-93FF-3113284F3B1A}">
      <dgm:prSet/>
      <dgm:spPr/>
      <dgm:t>
        <a:bodyPr/>
        <a:lstStyle/>
        <a:p>
          <a:endParaRPr lang="es-MX"/>
        </a:p>
      </dgm:t>
    </dgm:pt>
    <dgm:pt modelId="{5FD90D5F-1A3F-4E9E-AB07-9D55D29BFE80}" type="sibTrans" cxnId="{C80C2A84-490E-4E2D-93FF-3113284F3B1A}">
      <dgm:prSet/>
      <dgm:spPr/>
      <dgm:t>
        <a:bodyPr/>
        <a:lstStyle/>
        <a:p>
          <a:endParaRPr lang="es-MX"/>
        </a:p>
      </dgm:t>
    </dgm:pt>
    <dgm:pt modelId="{F5913694-5212-48AB-88FD-2726131AB6F0}">
      <dgm:prSet phldrT="[Texto]"/>
      <dgm:spPr>
        <a:solidFill>
          <a:schemeClr val="accent6"/>
        </a:solidFill>
      </dgm:spPr>
      <dgm:t>
        <a:bodyPr/>
        <a:lstStyle/>
        <a:p>
          <a:r>
            <a:rPr lang="es-MX" dirty="0" smtClean="0"/>
            <a:t>2do Nivel </a:t>
          </a:r>
          <a:endParaRPr lang="es-MX" dirty="0"/>
        </a:p>
      </dgm:t>
    </dgm:pt>
    <dgm:pt modelId="{6A8F180B-7DCB-4924-93E1-38B211309B06}" type="parTrans" cxnId="{B44BB6D3-9C33-4CBC-AAE8-F62C235AE466}">
      <dgm:prSet/>
      <dgm:spPr/>
      <dgm:t>
        <a:bodyPr/>
        <a:lstStyle/>
        <a:p>
          <a:endParaRPr lang="es-MX"/>
        </a:p>
      </dgm:t>
    </dgm:pt>
    <dgm:pt modelId="{5AA5FE7C-2598-4E5F-BBF6-371DFC41924A}" type="sibTrans" cxnId="{B44BB6D3-9C33-4CBC-AAE8-F62C235AE466}">
      <dgm:prSet/>
      <dgm:spPr/>
      <dgm:t>
        <a:bodyPr/>
        <a:lstStyle/>
        <a:p>
          <a:endParaRPr lang="es-MX"/>
        </a:p>
      </dgm:t>
    </dgm:pt>
    <dgm:pt modelId="{F754D2D7-EE8F-42D1-BCEB-94DEA6E26C65}">
      <dgm:prSet phldrT="[Texto]" custT="1"/>
      <dgm:spPr/>
      <dgm:t>
        <a:bodyPr/>
        <a:lstStyle/>
        <a:p>
          <a:r>
            <a:rPr lang="es-MX" sz="1400" dirty="0" smtClean="0"/>
            <a:t>Hipertensión Esencial Primaria </a:t>
          </a:r>
          <a:endParaRPr lang="es-MX" sz="1400" dirty="0"/>
        </a:p>
      </dgm:t>
    </dgm:pt>
    <dgm:pt modelId="{85026B5B-DBD1-4903-8DFB-2EB07FA9D8D9}" type="parTrans" cxnId="{D5B1CC55-0DAD-463D-91E9-5ABAAC5F9408}">
      <dgm:prSet/>
      <dgm:spPr/>
      <dgm:t>
        <a:bodyPr/>
        <a:lstStyle/>
        <a:p>
          <a:endParaRPr lang="es-MX"/>
        </a:p>
      </dgm:t>
    </dgm:pt>
    <dgm:pt modelId="{D89197D9-3889-4371-BC7E-7E5B89FE0E39}" type="sibTrans" cxnId="{D5B1CC55-0DAD-463D-91E9-5ABAAC5F9408}">
      <dgm:prSet/>
      <dgm:spPr/>
      <dgm:t>
        <a:bodyPr/>
        <a:lstStyle/>
        <a:p>
          <a:endParaRPr lang="es-MX"/>
        </a:p>
      </dgm:t>
    </dgm:pt>
    <dgm:pt modelId="{5280DE3D-6FB2-4267-B4B0-38EEECAE7A58}">
      <dgm:prSet phldrT="[Texto]" custT="1"/>
      <dgm:spPr/>
      <dgm:t>
        <a:bodyPr/>
        <a:lstStyle/>
        <a:p>
          <a:r>
            <a:rPr lang="es-MX" sz="1400" dirty="0" smtClean="0"/>
            <a:t>Diabetes Mellitus no insulinodependiente y no especificada, sin mención de complicación </a:t>
          </a:r>
          <a:endParaRPr lang="es-MX" sz="1400" dirty="0"/>
        </a:p>
      </dgm:t>
    </dgm:pt>
    <dgm:pt modelId="{E5ED77AA-1375-4CF6-B7F3-A7D8EF96000A}" type="parTrans" cxnId="{6DB6E664-4316-454F-998B-A84EFAD7FE38}">
      <dgm:prSet/>
      <dgm:spPr/>
      <dgm:t>
        <a:bodyPr/>
        <a:lstStyle/>
        <a:p>
          <a:endParaRPr lang="es-MX"/>
        </a:p>
      </dgm:t>
    </dgm:pt>
    <dgm:pt modelId="{B520E77A-30F8-4AEE-AC66-E946FBC57B20}" type="sibTrans" cxnId="{6DB6E664-4316-454F-998B-A84EFAD7FE38}">
      <dgm:prSet/>
      <dgm:spPr/>
      <dgm:t>
        <a:bodyPr/>
        <a:lstStyle/>
        <a:p>
          <a:endParaRPr lang="es-MX"/>
        </a:p>
      </dgm:t>
    </dgm:pt>
    <dgm:pt modelId="{E844AA5C-2648-4864-AE16-7A4186BADACB}">
      <dgm:prSet phldrT="[Texto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dirty="0" smtClean="0"/>
            <a:t>3er Nivel </a:t>
          </a:r>
          <a:endParaRPr lang="es-MX" dirty="0"/>
        </a:p>
      </dgm:t>
    </dgm:pt>
    <dgm:pt modelId="{6309077B-B177-4E0F-A640-223D887F5AD9}" type="parTrans" cxnId="{565E3693-A610-4B0B-A16D-1954614C9BFA}">
      <dgm:prSet/>
      <dgm:spPr/>
      <dgm:t>
        <a:bodyPr/>
        <a:lstStyle/>
        <a:p>
          <a:endParaRPr lang="es-MX"/>
        </a:p>
      </dgm:t>
    </dgm:pt>
    <dgm:pt modelId="{C6D18E2A-B33E-402A-8C6D-FFC95B73CF51}" type="sibTrans" cxnId="{565E3693-A610-4B0B-A16D-1954614C9BFA}">
      <dgm:prSet/>
      <dgm:spPr/>
      <dgm:t>
        <a:bodyPr/>
        <a:lstStyle/>
        <a:p>
          <a:endParaRPr lang="es-MX"/>
        </a:p>
      </dgm:t>
    </dgm:pt>
    <dgm:pt modelId="{354D9E79-AFD8-439A-A062-73080F7BE732}">
      <dgm:prSet phldrT="[Texto]" custT="1"/>
      <dgm:spPr/>
      <dgm:t>
        <a:bodyPr/>
        <a:lstStyle/>
        <a:p>
          <a:r>
            <a:rPr lang="es-MX" sz="1400" dirty="0" smtClean="0"/>
            <a:t>Hipertensión Esencial Primaria</a:t>
          </a:r>
          <a:endParaRPr lang="es-MX" sz="1400" dirty="0"/>
        </a:p>
      </dgm:t>
    </dgm:pt>
    <dgm:pt modelId="{24D26F54-8A5F-4058-B020-BEDA73BE3607}" type="parTrans" cxnId="{FE7D8948-74F5-4B65-BC00-13741300A1A3}">
      <dgm:prSet/>
      <dgm:spPr/>
      <dgm:t>
        <a:bodyPr/>
        <a:lstStyle/>
        <a:p>
          <a:endParaRPr lang="es-MX"/>
        </a:p>
      </dgm:t>
    </dgm:pt>
    <dgm:pt modelId="{271B428C-470E-42E6-A41C-6F030F8D3760}" type="sibTrans" cxnId="{FE7D8948-74F5-4B65-BC00-13741300A1A3}">
      <dgm:prSet/>
      <dgm:spPr/>
      <dgm:t>
        <a:bodyPr/>
        <a:lstStyle/>
        <a:p>
          <a:endParaRPr lang="es-MX"/>
        </a:p>
      </dgm:t>
    </dgm:pt>
    <dgm:pt modelId="{A413316D-3903-462B-9EC5-5064CEDDA3DD}">
      <dgm:prSet phldrT="[Texto]" custT="1"/>
      <dgm:spPr/>
      <dgm:t>
        <a:bodyPr/>
        <a:lstStyle/>
        <a:p>
          <a:endParaRPr lang="es-MX" sz="1400" dirty="0"/>
        </a:p>
      </dgm:t>
    </dgm:pt>
    <dgm:pt modelId="{E8D433F9-B6B3-4621-BE24-9438132EAAA0}" type="parTrans" cxnId="{3C2CCB66-0505-42F7-8C11-95C3BC587D65}">
      <dgm:prSet/>
      <dgm:spPr/>
      <dgm:t>
        <a:bodyPr/>
        <a:lstStyle/>
        <a:p>
          <a:endParaRPr lang="es-MX"/>
        </a:p>
      </dgm:t>
    </dgm:pt>
    <dgm:pt modelId="{492631AA-31E6-4217-8CFC-52BC55B13D5F}" type="sibTrans" cxnId="{3C2CCB66-0505-42F7-8C11-95C3BC587D65}">
      <dgm:prSet/>
      <dgm:spPr/>
      <dgm:t>
        <a:bodyPr/>
        <a:lstStyle/>
        <a:p>
          <a:endParaRPr lang="es-MX"/>
        </a:p>
      </dgm:t>
    </dgm:pt>
    <dgm:pt modelId="{6D0303A9-B521-4B11-881D-D59AFB1E9152}">
      <dgm:prSet phldrT="[Texto]" custT="1"/>
      <dgm:spPr/>
      <dgm:t>
        <a:bodyPr/>
        <a:lstStyle/>
        <a:p>
          <a:r>
            <a:rPr lang="es-MX" sz="1400" dirty="0" smtClean="0"/>
            <a:t>Faringitis Aguda y Rinofaringitis aguda</a:t>
          </a:r>
          <a:endParaRPr lang="es-MX" sz="1400" dirty="0"/>
        </a:p>
      </dgm:t>
    </dgm:pt>
    <dgm:pt modelId="{0694B80B-C37D-4E5E-9286-C07E0E4A35F8}" type="parTrans" cxnId="{BFAAC599-219F-43D8-ADCF-E82FB9095853}">
      <dgm:prSet/>
      <dgm:spPr/>
      <dgm:t>
        <a:bodyPr/>
        <a:lstStyle/>
        <a:p>
          <a:endParaRPr lang="es-MX"/>
        </a:p>
      </dgm:t>
    </dgm:pt>
    <dgm:pt modelId="{53B7032B-87EF-416F-BBE5-47AD422FB4A8}" type="sibTrans" cxnId="{BFAAC599-219F-43D8-ADCF-E82FB9095853}">
      <dgm:prSet/>
      <dgm:spPr/>
      <dgm:t>
        <a:bodyPr/>
        <a:lstStyle/>
        <a:p>
          <a:endParaRPr lang="es-MX"/>
        </a:p>
      </dgm:t>
    </dgm:pt>
    <dgm:pt modelId="{66BBC6D2-8967-45ED-BB29-CE7618DF3B1B}">
      <dgm:prSet phldrT="[Texto]" custT="1"/>
      <dgm:spPr/>
      <dgm:t>
        <a:bodyPr/>
        <a:lstStyle/>
        <a:p>
          <a:r>
            <a:rPr lang="es-MX" sz="1400" dirty="0" smtClean="0"/>
            <a:t>Diabetes Mellitus no Insulinodependiente, sin mención de complicación</a:t>
          </a:r>
          <a:endParaRPr lang="es-MX" sz="1400" dirty="0"/>
        </a:p>
      </dgm:t>
    </dgm:pt>
    <dgm:pt modelId="{0243EE98-D43D-471A-B37C-0766A14F572E}" type="parTrans" cxnId="{3063DC78-9980-4B53-8D62-1D72295ED42B}">
      <dgm:prSet/>
      <dgm:spPr/>
      <dgm:t>
        <a:bodyPr/>
        <a:lstStyle/>
        <a:p>
          <a:endParaRPr lang="es-MX"/>
        </a:p>
      </dgm:t>
    </dgm:pt>
    <dgm:pt modelId="{AF5EE61C-8507-4696-9C41-E0722A0DBFE0}" type="sibTrans" cxnId="{3063DC78-9980-4B53-8D62-1D72295ED42B}">
      <dgm:prSet/>
      <dgm:spPr/>
      <dgm:t>
        <a:bodyPr/>
        <a:lstStyle/>
        <a:p>
          <a:endParaRPr lang="es-MX"/>
        </a:p>
      </dgm:t>
    </dgm:pt>
    <dgm:pt modelId="{D2CC997B-A2F9-412B-A3C1-A059FF1DCF56}">
      <dgm:prSet phldrT="[Texto]" custT="1"/>
      <dgm:spPr/>
      <dgm:t>
        <a:bodyPr/>
        <a:lstStyle/>
        <a:p>
          <a:r>
            <a:rPr lang="es-MX" sz="1400" dirty="0" smtClean="0"/>
            <a:t>Insuficiencia renal crónica, no especificada</a:t>
          </a:r>
          <a:endParaRPr lang="es-MX" sz="1400" dirty="0"/>
        </a:p>
      </dgm:t>
    </dgm:pt>
    <dgm:pt modelId="{58B67819-A039-47B0-8FD8-1F82B1907CA5}" type="parTrans" cxnId="{238C068C-200A-42B6-940D-90C7D6673DA7}">
      <dgm:prSet/>
      <dgm:spPr/>
      <dgm:t>
        <a:bodyPr/>
        <a:lstStyle/>
        <a:p>
          <a:endParaRPr lang="es-MX"/>
        </a:p>
      </dgm:t>
    </dgm:pt>
    <dgm:pt modelId="{9F1F3386-8A4A-4E1F-A71F-97FE004519F8}" type="sibTrans" cxnId="{238C068C-200A-42B6-940D-90C7D6673DA7}">
      <dgm:prSet/>
      <dgm:spPr/>
      <dgm:t>
        <a:bodyPr/>
        <a:lstStyle/>
        <a:p>
          <a:endParaRPr lang="es-MX"/>
        </a:p>
      </dgm:t>
    </dgm:pt>
    <dgm:pt modelId="{801CB941-2DF2-4094-8A9D-C62746D2C0EA}">
      <dgm:prSet phldrT="[Texto]" custT="1"/>
      <dgm:spPr/>
      <dgm:t>
        <a:bodyPr/>
        <a:lstStyle/>
        <a:p>
          <a:r>
            <a:rPr lang="es-MX" sz="1400" dirty="0" smtClean="0"/>
            <a:t>Hiperplasia de la próstata</a:t>
          </a:r>
          <a:endParaRPr lang="es-MX" sz="1400" dirty="0"/>
        </a:p>
      </dgm:t>
    </dgm:pt>
    <dgm:pt modelId="{D3DE4339-6A1A-4F76-8DA4-9CF8FBB71E67}" type="parTrans" cxnId="{A3D8D177-97C5-4921-8171-744AEDDA94DD}">
      <dgm:prSet/>
      <dgm:spPr/>
      <dgm:t>
        <a:bodyPr/>
        <a:lstStyle/>
        <a:p>
          <a:endParaRPr lang="es-MX"/>
        </a:p>
      </dgm:t>
    </dgm:pt>
    <dgm:pt modelId="{5FBEC537-EE33-47AD-99A4-6CE8D47EBDAB}" type="sibTrans" cxnId="{A3D8D177-97C5-4921-8171-744AEDDA94DD}">
      <dgm:prSet/>
      <dgm:spPr/>
      <dgm:t>
        <a:bodyPr/>
        <a:lstStyle/>
        <a:p>
          <a:endParaRPr lang="es-MX"/>
        </a:p>
      </dgm:t>
    </dgm:pt>
    <dgm:pt modelId="{DBC07564-14DA-4727-8B89-97DD0E97219C}">
      <dgm:prSet phldrT="[Texto]" custT="1"/>
      <dgm:spPr/>
      <dgm:t>
        <a:bodyPr/>
        <a:lstStyle/>
        <a:p>
          <a:r>
            <a:rPr lang="es-MX" sz="1400" dirty="0" smtClean="0"/>
            <a:t>Tumor maligno de la mama, parte no especificada</a:t>
          </a:r>
          <a:endParaRPr lang="es-MX" sz="1400" dirty="0"/>
        </a:p>
      </dgm:t>
    </dgm:pt>
    <dgm:pt modelId="{A0E9C549-E6DE-4894-98B1-820D826DD337}" type="parTrans" cxnId="{73BEF0F2-8D83-43B8-B434-EE699151E807}">
      <dgm:prSet/>
      <dgm:spPr/>
      <dgm:t>
        <a:bodyPr/>
        <a:lstStyle/>
        <a:p>
          <a:endParaRPr lang="es-MX"/>
        </a:p>
      </dgm:t>
    </dgm:pt>
    <dgm:pt modelId="{FDEE55F0-D64A-4F4E-9E59-29642DD935BC}" type="sibTrans" cxnId="{73BEF0F2-8D83-43B8-B434-EE699151E807}">
      <dgm:prSet/>
      <dgm:spPr/>
      <dgm:t>
        <a:bodyPr/>
        <a:lstStyle/>
        <a:p>
          <a:endParaRPr lang="es-MX"/>
        </a:p>
      </dgm:t>
    </dgm:pt>
    <dgm:pt modelId="{F7B08E6E-D8C8-47C2-B191-3BADB8EDEEE9}">
      <dgm:prSet phldrT="[Texto]" custT="1"/>
      <dgm:spPr/>
      <dgm:t>
        <a:bodyPr/>
        <a:lstStyle/>
        <a:p>
          <a:r>
            <a:rPr lang="es-MX" sz="1400" dirty="0" smtClean="0"/>
            <a:t>Tumor maligno de la próstata</a:t>
          </a:r>
          <a:endParaRPr lang="es-MX" sz="1400" dirty="0"/>
        </a:p>
      </dgm:t>
    </dgm:pt>
    <dgm:pt modelId="{D92AAD60-12EF-4488-96C6-8202B7ADF153}" type="parTrans" cxnId="{6F877B14-1D25-42F8-B0A9-6FD88AD5C075}">
      <dgm:prSet/>
      <dgm:spPr/>
      <dgm:t>
        <a:bodyPr/>
        <a:lstStyle/>
        <a:p>
          <a:endParaRPr lang="es-MX"/>
        </a:p>
      </dgm:t>
    </dgm:pt>
    <dgm:pt modelId="{697BD1A5-405C-4780-8D8B-C56529232D10}" type="sibTrans" cxnId="{6F877B14-1D25-42F8-B0A9-6FD88AD5C075}">
      <dgm:prSet/>
      <dgm:spPr/>
      <dgm:t>
        <a:bodyPr/>
        <a:lstStyle/>
        <a:p>
          <a:endParaRPr lang="es-MX"/>
        </a:p>
      </dgm:t>
    </dgm:pt>
    <dgm:pt modelId="{BE7BF641-46F5-4F3B-88E4-A6BBADB39B19}">
      <dgm:prSet phldrT="[Texto]" custT="1"/>
      <dgm:spPr/>
      <dgm:t>
        <a:bodyPr/>
        <a:lstStyle/>
        <a:p>
          <a:r>
            <a:rPr lang="es-MX" sz="1400" dirty="0" smtClean="0"/>
            <a:t>Infección de vías urinarias, sitio no especificado</a:t>
          </a:r>
          <a:endParaRPr lang="es-MX" sz="1400" dirty="0"/>
        </a:p>
      </dgm:t>
    </dgm:pt>
    <dgm:pt modelId="{03480A3A-1E59-4174-923B-645555536E4C}" type="parTrans" cxnId="{624BB2C7-23D6-465D-866E-D90C1C729EF4}">
      <dgm:prSet/>
      <dgm:spPr/>
      <dgm:t>
        <a:bodyPr/>
        <a:lstStyle/>
        <a:p>
          <a:endParaRPr lang="es-MX"/>
        </a:p>
      </dgm:t>
    </dgm:pt>
    <dgm:pt modelId="{3197F053-BB31-4306-9016-A2C97E80556A}" type="sibTrans" cxnId="{624BB2C7-23D6-465D-866E-D90C1C729EF4}">
      <dgm:prSet/>
      <dgm:spPr/>
      <dgm:t>
        <a:bodyPr/>
        <a:lstStyle/>
        <a:p>
          <a:endParaRPr lang="es-MX"/>
        </a:p>
      </dgm:t>
    </dgm:pt>
    <dgm:pt modelId="{F3C5E535-267A-4421-9289-E4C2BB5F05A1}">
      <dgm:prSet phldrT="[Texto]" custT="1"/>
      <dgm:spPr/>
      <dgm:t>
        <a:bodyPr/>
        <a:lstStyle/>
        <a:p>
          <a:r>
            <a:rPr lang="es-MX" sz="1400" dirty="0" smtClean="0"/>
            <a:t>Diarrea y Gastroenteritis de presunto origen infeccioso</a:t>
          </a:r>
          <a:endParaRPr lang="es-MX" sz="1400" dirty="0"/>
        </a:p>
      </dgm:t>
    </dgm:pt>
    <dgm:pt modelId="{ECCEC430-1E4C-421A-B4AE-2489D596ADBB}" type="parTrans" cxnId="{7BF28C24-263A-4BC6-80D6-E689AB8092F2}">
      <dgm:prSet/>
      <dgm:spPr/>
      <dgm:t>
        <a:bodyPr/>
        <a:lstStyle/>
        <a:p>
          <a:endParaRPr lang="es-MX"/>
        </a:p>
      </dgm:t>
    </dgm:pt>
    <dgm:pt modelId="{0E252FBC-ED41-46D4-98B2-FA68A4CAF200}" type="sibTrans" cxnId="{7BF28C24-263A-4BC6-80D6-E689AB8092F2}">
      <dgm:prSet/>
      <dgm:spPr/>
      <dgm:t>
        <a:bodyPr/>
        <a:lstStyle/>
        <a:p>
          <a:endParaRPr lang="es-MX"/>
        </a:p>
      </dgm:t>
    </dgm:pt>
    <dgm:pt modelId="{1D958A4A-A6E4-4FF1-ADFE-9F105192B3AF}">
      <dgm:prSet phldrT="[Texto]" custT="1"/>
      <dgm:spPr/>
      <dgm:t>
        <a:bodyPr/>
        <a:lstStyle/>
        <a:p>
          <a:r>
            <a:rPr lang="es-MX" sz="1400" dirty="0" smtClean="0"/>
            <a:t>Infección de vías urinarias, sitio no especificado</a:t>
          </a:r>
          <a:endParaRPr lang="es-MX" sz="1400" dirty="0"/>
        </a:p>
      </dgm:t>
    </dgm:pt>
    <dgm:pt modelId="{95A3A4E5-0835-4E20-BA49-E0F28D2B1C1E}" type="parTrans" cxnId="{E5CFCC6D-EDF5-4B07-A464-3D7AB569D651}">
      <dgm:prSet/>
      <dgm:spPr/>
      <dgm:t>
        <a:bodyPr/>
        <a:lstStyle/>
        <a:p>
          <a:endParaRPr lang="es-MX"/>
        </a:p>
      </dgm:t>
    </dgm:pt>
    <dgm:pt modelId="{4170728E-90B6-4B3D-9F92-26CA0CFC35C9}" type="sibTrans" cxnId="{E5CFCC6D-EDF5-4B07-A464-3D7AB569D651}">
      <dgm:prSet/>
      <dgm:spPr/>
      <dgm:t>
        <a:bodyPr/>
        <a:lstStyle/>
        <a:p>
          <a:endParaRPr lang="es-MX"/>
        </a:p>
      </dgm:t>
    </dgm:pt>
    <dgm:pt modelId="{65E4A7E0-FCE8-4391-898A-C179544418BB}">
      <dgm:prSet phldrT="[Texto]" custT="1"/>
      <dgm:spPr/>
      <dgm:t>
        <a:bodyPr/>
        <a:lstStyle/>
        <a:p>
          <a:r>
            <a:rPr lang="es-MX" sz="1400" dirty="0" smtClean="0"/>
            <a:t>Lumbago y Gonartrosis no especificado </a:t>
          </a:r>
          <a:endParaRPr lang="es-MX" sz="1400" dirty="0"/>
        </a:p>
      </dgm:t>
    </dgm:pt>
    <dgm:pt modelId="{430BF95E-C032-45F0-AC20-757C6CE7A1ED}" type="parTrans" cxnId="{C28EE45E-9F9B-4C31-85F9-466A43AFA27D}">
      <dgm:prSet/>
      <dgm:spPr/>
      <dgm:t>
        <a:bodyPr/>
        <a:lstStyle/>
        <a:p>
          <a:endParaRPr lang="es-MX"/>
        </a:p>
      </dgm:t>
    </dgm:pt>
    <dgm:pt modelId="{9738BFC3-47A0-4925-8931-D51C0039A833}" type="sibTrans" cxnId="{C28EE45E-9F9B-4C31-85F9-466A43AFA27D}">
      <dgm:prSet/>
      <dgm:spPr/>
      <dgm:t>
        <a:bodyPr/>
        <a:lstStyle/>
        <a:p>
          <a:endParaRPr lang="es-MX"/>
        </a:p>
      </dgm:t>
    </dgm:pt>
    <dgm:pt modelId="{70D197B0-5323-4763-A081-32EEEB273523}">
      <dgm:prSet phldrT="[Texto]" custT="1"/>
      <dgm:spPr/>
      <dgm:t>
        <a:bodyPr/>
        <a:lstStyle/>
        <a:p>
          <a:r>
            <a:rPr lang="es-MX" sz="1400" dirty="0" smtClean="0"/>
            <a:t>Cardiomiopatía isquémica</a:t>
          </a:r>
          <a:endParaRPr lang="es-MX" sz="1400" dirty="0"/>
        </a:p>
      </dgm:t>
    </dgm:pt>
    <dgm:pt modelId="{132A9E0A-3831-4F93-AAFF-F04B09447FD5}" type="parTrans" cxnId="{35F887E4-FBD8-4DBF-8A80-EC3FE0CFC41C}">
      <dgm:prSet/>
      <dgm:spPr/>
      <dgm:t>
        <a:bodyPr/>
        <a:lstStyle/>
        <a:p>
          <a:endParaRPr lang="es-MX"/>
        </a:p>
      </dgm:t>
    </dgm:pt>
    <dgm:pt modelId="{0CAC0232-AB32-491E-AE32-FA881CB7D577}" type="sibTrans" cxnId="{35F887E4-FBD8-4DBF-8A80-EC3FE0CFC41C}">
      <dgm:prSet/>
      <dgm:spPr/>
      <dgm:t>
        <a:bodyPr/>
        <a:lstStyle/>
        <a:p>
          <a:endParaRPr lang="es-MX"/>
        </a:p>
      </dgm:t>
    </dgm:pt>
    <dgm:pt modelId="{60733A7F-7A3C-4B64-BC36-74C193F7EC84}" type="pres">
      <dgm:prSet presAssocID="{2CD6F255-A321-43BC-9A57-AD005615DA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A508AB0-7335-4415-A9CA-C578E4DDD22B}" type="pres">
      <dgm:prSet presAssocID="{7E99AA27-535A-472B-B396-DF4F7C21886C}" presName="composite" presStyleCnt="0"/>
      <dgm:spPr/>
    </dgm:pt>
    <dgm:pt modelId="{E5359547-9B3C-461F-AFE2-ADB52C6D9C58}" type="pres">
      <dgm:prSet presAssocID="{7E99AA27-535A-472B-B396-DF4F7C21886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53D6A52-CDE3-4E06-818B-92EDA71212CB}" type="pres">
      <dgm:prSet presAssocID="{7E99AA27-535A-472B-B396-DF4F7C21886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9A245B3-92BF-4DE6-B13F-0EBFF69803FF}" type="pres">
      <dgm:prSet presAssocID="{B7E4ABAE-2A1A-4428-BA22-B36254E6781E}" presName="sp" presStyleCnt="0"/>
      <dgm:spPr/>
    </dgm:pt>
    <dgm:pt modelId="{C5E1B7DC-D279-4D7B-BBE8-7897661B0675}" type="pres">
      <dgm:prSet presAssocID="{F5913694-5212-48AB-88FD-2726131AB6F0}" presName="composite" presStyleCnt="0"/>
      <dgm:spPr/>
    </dgm:pt>
    <dgm:pt modelId="{2A0572E9-6D73-47AA-B8B7-84CFD5AE0FF5}" type="pres">
      <dgm:prSet presAssocID="{F5913694-5212-48AB-88FD-2726131AB6F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EC3CAA4-3EB1-41C5-8837-8EBD3709001B}" type="pres">
      <dgm:prSet presAssocID="{F5913694-5212-48AB-88FD-2726131AB6F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41AB4DE-48C5-4AD8-9D98-E4CE5E1AED26}" type="pres">
      <dgm:prSet presAssocID="{5AA5FE7C-2598-4E5F-BBF6-371DFC41924A}" presName="sp" presStyleCnt="0"/>
      <dgm:spPr/>
    </dgm:pt>
    <dgm:pt modelId="{29DB0B3A-37F5-45A1-966F-40B0C7970F07}" type="pres">
      <dgm:prSet presAssocID="{E844AA5C-2648-4864-AE16-7A4186BADACB}" presName="composite" presStyleCnt="0"/>
      <dgm:spPr/>
    </dgm:pt>
    <dgm:pt modelId="{4E8F1E90-EC0E-422C-8AAF-0C268537B467}" type="pres">
      <dgm:prSet presAssocID="{E844AA5C-2648-4864-AE16-7A4186BADAC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C7B1016-FE45-443C-A949-E941A7A0CD62}" type="pres">
      <dgm:prSet presAssocID="{E844AA5C-2648-4864-AE16-7A4186BADACB}" presName="descendantText" presStyleLbl="alignAcc1" presStyleIdx="2" presStyleCnt="3" custScaleY="13189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9D78B620-AE5F-437A-9D58-08166DCEBCF2}" type="presOf" srcId="{70D197B0-5323-4763-A081-32EEEB273523}" destId="{7C7B1016-FE45-443C-A949-E941A7A0CD62}" srcOrd="0" destOrd="5" presId="urn:microsoft.com/office/officeart/2005/8/layout/chevron2"/>
    <dgm:cxn modelId="{7BF28C24-263A-4BC6-80D6-E689AB8092F2}" srcId="{7E99AA27-535A-472B-B396-DF4F7C21886C}" destId="{F3C5E535-267A-4421-9289-E4C2BB5F05A1}" srcOrd="4" destOrd="0" parTransId="{ECCEC430-1E4C-421A-B4AE-2489D596ADBB}" sibTransId="{0E252FBC-ED41-46D4-98B2-FA68A4CAF200}"/>
    <dgm:cxn modelId="{565E3693-A610-4B0B-A16D-1954614C9BFA}" srcId="{2CD6F255-A321-43BC-9A57-AD005615DA74}" destId="{E844AA5C-2648-4864-AE16-7A4186BADACB}" srcOrd="2" destOrd="0" parTransId="{6309077B-B177-4E0F-A640-223D887F5AD9}" sibTransId="{C6D18E2A-B33E-402A-8C6D-FFC95B73CF51}"/>
    <dgm:cxn modelId="{640413BB-C461-42AF-AC76-E0E628AEC7C4}" type="presOf" srcId="{1D958A4A-A6E4-4FF1-ADFE-9F105192B3AF}" destId="{7EC3CAA4-3EB1-41C5-8837-8EBD3709001B}" srcOrd="0" destOrd="4" presId="urn:microsoft.com/office/officeart/2005/8/layout/chevron2"/>
    <dgm:cxn modelId="{03DEE37B-9129-43B6-BC50-A988A6EEC621}" type="presOf" srcId="{7E99AA27-535A-472B-B396-DF4F7C21886C}" destId="{E5359547-9B3C-461F-AFE2-ADB52C6D9C58}" srcOrd="0" destOrd="0" presId="urn:microsoft.com/office/officeart/2005/8/layout/chevron2"/>
    <dgm:cxn modelId="{F98D0B02-A713-438B-885A-6EA9374CA472}" type="presOf" srcId="{32036CFA-AEDE-4D1D-9476-9A174D43B7D1}" destId="{653D6A52-CDE3-4E06-818B-92EDA71212CB}" srcOrd="0" destOrd="1" presId="urn:microsoft.com/office/officeart/2005/8/layout/chevron2"/>
    <dgm:cxn modelId="{238C068C-200A-42B6-940D-90C7D6673DA7}" srcId="{E844AA5C-2648-4864-AE16-7A4186BADACB}" destId="{D2CC997B-A2F9-412B-A3C1-A059FF1DCF56}" srcOrd="2" destOrd="0" parTransId="{58B67819-A039-47B0-8FD8-1F82B1907CA5}" sibTransId="{9F1F3386-8A4A-4E1F-A71F-97FE004519F8}"/>
    <dgm:cxn modelId="{FD647989-7091-4B8C-8E05-EAB4DC490CBA}" type="presOf" srcId="{F754D2D7-EE8F-42D1-BCEB-94DEA6E26C65}" destId="{7EC3CAA4-3EB1-41C5-8837-8EBD3709001B}" srcOrd="0" destOrd="0" presId="urn:microsoft.com/office/officeart/2005/8/layout/chevron2"/>
    <dgm:cxn modelId="{4D0CD0C3-58F1-4357-A59F-1A6AF1B242F5}" type="presOf" srcId="{65E4A7E0-FCE8-4391-898A-C179544418BB}" destId="{7EC3CAA4-3EB1-41C5-8837-8EBD3709001B}" srcOrd="0" destOrd="2" presId="urn:microsoft.com/office/officeart/2005/8/layout/chevron2"/>
    <dgm:cxn modelId="{6F877B14-1D25-42F8-B0A9-6FD88AD5C075}" srcId="{E844AA5C-2648-4864-AE16-7A4186BADACB}" destId="{F7B08E6E-D8C8-47C2-B191-3BADB8EDEEE9}" srcOrd="4" destOrd="0" parTransId="{D92AAD60-12EF-4488-96C6-8202B7ADF153}" sibTransId="{697BD1A5-405C-4780-8D8B-C56529232D10}"/>
    <dgm:cxn modelId="{C80C2A84-490E-4E2D-93FF-3113284F3B1A}" srcId="{7E99AA27-535A-472B-B396-DF4F7C21886C}" destId="{32036CFA-AEDE-4D1D-9476-9A174D43B7D1}" srcOrd="1" destOrd="0" parTransId="{C9EA83F9-EF94-4E2D-A46A-C511EAD6E5C2}" sibTransId="{5FD90D5F-1A3F-4E9E-AB07-9D55D29BFE80}"/>
    <dgm:cxn modelId="{73684859-17B1-4149-A874-864458ACDE09}" type="presOf" srcId="{2CD6F255-A321-43BC-9A57-AD005615DA74}" destId="{60733A7F-7A3C-4B64-BC36-74C193F7EC84}" srcOrd="0" destOrd="0" presId="urn:microsoft.com/office/officeart/2005/8/layout/chevron2"/>
    <dgm:cxn modelId="{D5B1CC55-0DAD-463D-91E9-5ABAAC5F9408}" srcId="{F5913694-5212-48AB-88FD-2726131AB6F0}" destId="{F754D2D7-EE8F-42D1-BCEB-94DEA6E26C65}" srcOrd="0" destOrd="0" parTransId="{85026B5B-DBD1-4903-8DFB-2EB07FA9D8D9}" sibTransId="{D89197D9-3889-4371-BC7E-7E5B89FE0E39}"/>
    <dgm:cxn modelId="{3C2CCB66-0505-42F7-8C11-95C3BC587D65}" srcId="{70D197B0-5323-4763-A081-32EEEB273523}" destId="{A413316D-3903-462B-9EC5-5064CEDDA3DD}" srcOrd="0" destOrd="0" parTransId="{E8D433F9-B6B3-4621-BE24-9438132EAAA0}" sibTransId="{492631AA-31E6-4217-8CFC-52BC55B13D5F}"/>
    <dgm:cxn modelId="{B7046903-CD6D-44BC-BC91-F8F5398C418B}" type="presOf" srcId="{DBC07564-14DA-4727-8B89-97DD0E97219C}" destId="{7C7B1016-FE45-443C-A949-E941A7A0CD62}" srcOrd="0" destOrd="3" presId="urn:microsoft.com/office/officeart/2005/8/layout/chevron2"/>
    <dgm:cxn modelId="{3063DC78-9980-4B53-8D62-1D72295ED42B}" srcId="{E844AA5C-2648-4864-AE16-7A4186BADACB}" destId="{66BBC6D2-8967-45ED-BB29-CE7618DF3B1B}" srcOrd="1" destOrd="0" parTransId="{0243EE98-D43D-471A-B37C-0766A14F572E}" sibTransId="{AF5EE61C-8507-4696-9C41-E0722A0DBFE0}"/>
    <dgm:cxn modelId="{B44BB6D3-9C33-4CBC-AAE8-F62C235AE466}" srcId="{2CD6F255-A321-43BC-9A57-AD005615DA74}" destId="{F5913694-5212-48AB-88FD-2726131AB6F0}" srcOrd="1" destOrd="0" parTransId="{6A8F180B-7DCB-4924-93E1-38B211309B06}" sibTransId="{5AA5FE7C-2598-4E5F-BBF6-371DFC41924A}"/>
    <dgm:cxn modelId="{6DB6E664-4316-454F-998B-A84EFAD7FE38}" srcId="{F5913694-5212-48AB-88FD-2726131AB6F0}" destId="{5280DE3D-6FB2-4267-B4B0-38EEECAE7A58}" srcOrd="1" destOrd="0" parTransId="{E5ED77AA-1375-4CF6-B7F3-A7D8EF96000A}" sibTransId="{B520E77A-30F8-4AEE-AC66-E946FBC57B20}"/>
    <dgm:cxn modelId="{3C822DBF-FF84-4BC7-93FD-AABE0341F6F8}" type="presOf" srcId="{F3C5E535-267A-4421-9289-E4C2BB5F05A1}" destId="{653D6A52-CDE3-4E06-818B-92EDA71212CB}" srcOrd="0" destOrd="4" presId="urn:microsoft.com/office/officeart/2005/8/layout/chevron2"/>
    <dgm:cxn modelId="{F7560120-B1F0-47DB-93AA-4E1FD9D6FE78}" type="presOf" srcId="{A413316D-3903-462B-9EC5-5064CEDDA3DD}" destId="{7C7B1016-FE45-443C-A949-E941A7A0CD62}" srcOrd="0" destOrd="6" presId="urn:microsoft.com/office/officeart/2005/8/layout/chevron2"/>
    <dgm:cxn modelId="{F0502957-78FB-4697-8DDF-71622BD79A6D}" srcId="{7E99AA27-535A-472B-B396-DF4F7C21886C}" destId="{AE7D61A5-9793-4DF4-BAEB-AAE8C3B3AAB9}" srcOrd="0" destOrd="0" parTransId="{098BCC10-B5CE-4B3B-8F50-BC78692BA536}" sibTransId="{C7896394-65FA-4681-B299-052F5A8ACD11}"/>
    <dgm:cxn modelId="{0D98A689-67DF-47A3-8D6B-48D3073B3C61}" type="presOf" srcId="{D2CC997B-A2F9-412B-A3C1-A059FF1DCF56}" destId="{7C7B1016-FE45-443C-A949-E941A7A0CD62}" srcOrd="0" destOrd="2" presId="urn:microsoft.com/office/officeart/2005/8/layout/chevron2"/>
    <dgm:cxn modelId="{A3D8D177-97C5-4921-8171-744AEDDA94DD}" srcId="{F5913694-5212-48AB-88FD-2726131AB6F0}" destId="{801CB941-2DF2-4094-8A9D-C62746D2C0EA}" srcOrd="3" destOrd="0" parTransId="{D3DE4339-6A1A-4F76-8DA4-9CF8FBB71E67}" sibTransId="{5FBEC537-EE33-47AD-99A4-6CE8D47EBDAB}"/>
    <dgm:cxn modelId="{BFE6DA37-02A8-42AB-BF5D-8DC238025BF2}" type="presOf" srcId="{F7B08E6E-D8C8-47C2-B191-3BADB8EDEEE9}" destId="{7C7B1016-FE45-443C-A949-E941A7A0CD62}" srcOrd="0" destOrd="4" presId="urn:microsoft.com/office/officeart/2005/8/layout/chevron2"/>
    <dgm:cxn modelId="{603CBAD1-61A9-4E0C-AAAB-5604FD3F688D}" type="presOf" srcId="{354D9E79-AFD8-439A-A062-73080F7BE732}" destId="{7C7B1016-FE45-443C-A949-E941A7A0CD62}" srcOrd="0" destOrd="0" presId="urn:microsoft.com/office/officeart/2005/8/layout/chevron2"/>
    <dgm:cxn modelId="{FDDDA766-DE34-473E-8743-E640711C16F2}" type="presOf" srcId="{AE7D61A5-9793-4DF4-BAEB-AAE8C3B3AAB9}" destId="{653D6A52-CDE3-4E06-818B-92EDA71212CB}" srcOrd="0" destOrd="0" presId="urn:microsoft.com/office/officeart/2005/8/layout/chevron2"/>
    <dgm:cxn modelId="{FB3FA470-544F-4BDB-B24F-ED3F8BB1C2B4}" type="presOf" srcId="{E844AA5C-2648-4864-AE16-7A4186BADACB}" destId="{4E8F1E90-EC0E-422C-8AAF-0C268537B467}" srcOrd="0" destOrd="0" presId="urn:microsoft.com/office/officeart/2005/8/layout/chevron2"/>
    <dgm:cxn modelId="{8901E39C-9136-49C5-809D-3433A9AA006E}" type="presOf" srcId="{F5913694-5212-48AB-88FD-2726131AB6F0}" destId="{2A0572E9-6D73-47AA-B8B7-84CFD5AE0FF5}" srcOrd="0" destOrd="0" presId="urn:microsoft.com/office/officeart/2005/8/layout/chevron2"/>
    <dgm:cxn modelId="{5ECCAE3E-BD14-49AE-AAB7-0734262C2A7E}" srcId="{2CD6F255-A321-43BC-9A57-AD005615DA74}" destId="{7E99AA27-535A-472B-B396-DF4F7C21886C}" srcOrd="0" destOrd="0" parTransId="{B8AA019D-C084-4ECC-AB3B-FD7E1D75E2E6}" sibTransId="{B7E4ABAE-2A1A-4428-BA22-B36254E6781E}"/>
    <dgm:cxn modelId="{D271AC9B-D274-440E-B98A-EEA087CA2395}" type="presOf" srcId="{66BBC6D2-8967-45ED-BB29-CE7618DF3B1B}" destId="{7C7B1016-FE45-443C-A949-E941A7A0CD62}" srcOrd="0" destOrd="1" presId="urn:microsoft.com/office/officeart/2005/8/layout/chevron2"/>
    <dgm:cxn modelId="{BFAAC599-219F-43D8-ADCF-E82FB9095853}" srcId="{7E99AA27-535A-472B-B396-DF4F7C21886C}" destId="{6D0303A9-B521-4B11-881D-D59AFB1E9152}" srcOrd="2" destOrd="0" parTransId="{0694B80B-C37D-4E5E-9286-C07E0E4A35F8}" sibTransId="{53B7032B-87EF-416F-BBE5-47AD422FB4A8}"/>
    <dgm:cxn modelId="{73BEF0F2-8D83-43B8-B434-EE699151E807}" srcId="{E844AA5C-2648-4864-AE16-7A4186BADACB}" destId="{DBC07564-14DA-4727-8B89-97DD0E97219C}" srcOrd="3" destOrd="0" parTransId="{A0E9C549-E6DE-4894-98B1-820D826DD337}" sibTransId="{FDEE55F0-D64A-4F4E-9E59-29642DD935BC}"/>
    <dgm:cxn modelId="{35F887E4-FBD8-4DBF-8A80-EC3FE0CFC41C}" srcId="{E844AA5C-2648-4864-AE16-7A4186BADACB}" destId="{70D197B0-5323-4763-A081-32EEEB273523}" srcOrd="5" destOrd="0" parTransId="{132A9E0A-3831-4F93-AAFF-F04B09447FD5}" sibTransId="{0CAC0232-AB32-491E-AE32-FA881CB7D577}"/>
    <dgm:cxn modelId="{8778070C-50E8-4BF8-9599-796FCB93FB45}" type="presOf" srcId="{801CB941-2DF2-4094-8A9D-C62746D2C0EA}" destId="{7EC3CAA4-3EB1-41C5-8837-8EBD3709001B}" srcOrd="0" destOrd="3" presId="urn:microsoft.com/office/officeart/2005/8/layout/chevron2"/>
    <dgm:cxn modelId="{FE7D8948-74F5-4B65-BC00-13741300A1A3}" srcId="{E844AA5C-2648-4864-AE16-7A4186BADACB}" destId="{354D9E79-AFD8-439A-A062-73080F7BE732}" srcOrd="0" destOrd="0" parTransId="{24D26F54-8A5F-4058-B020-BEDA73BE3607}" sibTransId="{271B428C-470E-42E6-A41C-6F030F8D3760}"/>
    <dgm:cxn modelId="{262C3157-7A37-495D-AE9D-ABC10F287BF3}" type="presOf" srcId="{5280DE3D-6FB2-4267-B4B0-38EEECAE7A58}" destId="{7EC3CAA4-3EB1-41C5-8837-8EBD3709001B}" srcOrd="0" destOrd="1" presId="urn:microsoft.com/office/officeart/2005/8/layout/chevron2"/>
    <dgm:cxn modelId="{9ACCA7E6-28FE-4F67-BDD3-B9BD6D26D9A4}" type="presOf" srcId="{BE7BF641-46F5-4F3B-88E4-A6BBADB39B19}" destId="{653D6A52-CDE3-4E06-818B-92EDA71212CB}" srcOrd="0" destOrd="3" presId="urn:microsoft.com/office/officeart/2005/8/layout/chevron2"/>
    <dgm:cxn modelId="{F6CD3B69-39E1-4803-9B6C-BDD6DC0255E0}" type="presOf" srcId="{6D0303A9-B521-4B11-881D-D59AFB1E9152}" destId="{653D6A52-CDE3-4E06-818B-92EDA71212CB}" srcOrd="0" destOrd="2" presId="urn:microsoft.com/office/officeart/2005/8/layout/chevron2"/>
    <dgm:cxn modelId="{624BB2C7-23D6-465D-866E-D90C1C729EF4}" srcId="{7E99AA27-535A-472B-B396-DF4F7C21886C}" destId="{BE7BF641-46F5-4F3B-88E4-A6BBADB39B19}" srcOrd="3" destOrd="0" parTransId="{03480A3A-1E59-4174-923B-645555536E4C}" sibTransId="{3197F053-BB31-4306-9016-A2C97E80556A}"/>
    <dgm:cxn modelId="{C28EE45E-9F9B-4C31-85F9-466A43AFA27D}" srcId="{F5913694-5212-48AB-88FD-2726131AB6F0}" destId="{65E4A7E0-FCE8-4391-898A-C179544418BB}" srcOrd="2" destOrd="0" parTransId="{430BF95E-C032-45F0-AC20-757C6CE7A1ED}" sibTransId="{9738BFC3-47A0-4925-8931-D51C0039A833}"/>
    <dgm:cxn modelId="{E5CFCC6D-EDF5-4B07-A464-3D7AB569D651}" srcId="{F5913694-5212-48AB-88FD-2726131AB6F0}" destId="{1D958A4A-A6E4-4FF1-ADFE-9F105192B3AF}" srcOrd="4" destOrd="0" parTransId="{95A3A4E5-0835-4E20-BA49-E0F28D2B1C1E}" sibTransId="{4170728E-90B6-4B3D-9F92-26CA0CFC35C9}"/>
    <dgm:cxn modelId="{39C2296D-6DB1-4C52-8318-6079E0F48F5A}" type="presParOf" srcId="{60733A7F-7A3C-4B64-BC36-74C193F7EC84}" destId="{8A508AB0-7335-4415-A9CA-C578E4DDD22B}" srcOrd="0" destOrd="0" presId="urn:microsoft.com/office/officeart/2005/8/layout/chevron2"/>
    <dgm:cxn modelId="{87121ED0-5AC2-432C-B640-9F43D51F2D86}" type="presParOf" srcId="{8A508AB0-7335-4415-A9CA-C578E4DDD22B}" destId="{E5359547-9B3C-461F-AFE2-ADB52C6D9C58}" srcOrd="0" destOrd="0" presId="urn:microsoft.com/office/officeart/2005/8/layout/chevron2"/>
    <dgm:cxn modelId="{D9F3AFD5-EBA5-4331-ACE9-3CB7BD0C0531}" type="presParOf" srcId="{8A508AB0-7335-4415-A9CA-C578E4DDD22B}" destId="{653D6A52-CDE3-4E06-818B-92EDA71212CB}" srcOrd="1" destOrd="0" presId="urn:microsoft.com/office/officeart/2005/8/layout/chevron2"/>
    <dgm:cxn modelId="{BDC43709-4D0E-46EC-9A14-D6811089428C}" type="presParOf" srcId="{60733A7F-7A3C-4B64-BC36-74C193F7EC84}" destId="{E9A245B3-92BF-4DE6-B13F-0EBFF69803FF}" srcOrd="1" destOrd="0" presId="urn:microsoft.com/office/officeart/2005/8/layout/chevron2"/>
    <dgm:cxn modelId="{4695150E-CD0C-4CBE-BD76-3D4094DE89ED}" type="presParOf" srcId="{60733A7F-7A3C-4B64-BC36-74C193F7EC84}" destId="{C5E1B7DC-D279-4D7B-BBE8-7897661B0675}" srcOrd="2" destOrd="0" presId="urn:microsoft.com/office/officeart/2005/8/layout/chevron2"/>
    <dgm:cxn modelId="{9ACF839B-8882-4FC2-97D7-9E30FEE1F3BB}" type="presParOf" srcId="{C5E1B7DC-D279-4D7B-BBE8-7897661B0675}" destId="{2A0572E9-6D73-47AA-B8B7-84CFD5AE0FF5}" srcOrd="0" destOrd="0" presId="urn:microsoft.com/office/officeart/2005/8/layout/chevron2"/>
    <dgm:cxn modelId="{7A3CBD3E-1892-43CA-8B15-BFEB1E9B8794}" type="presParOf" srcId="{C5E1B7DC-D279-4D7B-BBE8-7897661B0675}" destId="{7EC3CAA4-3EB1-41C5-8837-8EBD3709001B}" srcOrd="1" destOrd="0" presId="urn:microsoft.com/office/officeart/2005/8/layout/chevron2"/>
    <dgm:cxn modelId="{D1E7C53A-8B85-4470-8556-1099784110FB}" type="presParOf" srcId="{60733A7F-7A3C-4B64-BC36-74C193F7EC84}" destId="{841AB4DE-48C5-4AD8-9D98-E4CE5E1AED26}" srcOrd="3" destOrd="0" presId="urn:microsoft.com/office/officeart/2005/8/layout/chevron2"/>
    <dgm:cxn modelId="{573CCA4F-16C4-452D-A53C-5ED2CFA6DB43}" type="presParOf" srcId="{60733A7F-7A3C-4B64-BC36-74C193F7EC84}" destId="{29DB0B3A-37F5-45A1-966F-40B0C7970F07}" srcOrd="4" destOrd="0" presId="urn:microsoft.com/office/officeart/2005/8/layout/chevron2"/>
    <dgm:cxn modelId="{8EA8C453-8131-4B0A-ABCF-CA3A368BB06F}" type="presParOf" srcId="{29DB0B3A-37F5-45A1-966F-40B0C7970F07}" destId="{4E8F1E90-EC0E-422C-8AAF-0C268537B467}" srcOrd="0" destOrd="0" presId="urn:microsoft.com/office/officeart/2005/8/layout/chevron2"/>
    <dgm:cxn modelId="{D40EC853-8422-4EB9-BF3B-E61AA386F91A}" type="presParOf" srcId="{29DB0B3A-37F5-45A1-966F-40B0C7970F07}" destId="{7C7B1016-FE45-443C-A949-E941A7A0CD6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ECB28D-055E-4618-80A2-E65EB575EE5D}" type="doc">
      <dgm:prSet loTypeId="urn:microsoft.com/office/officeart/2005/8/layout/radial3" loCatId="cycle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es-MX"/>
        </a:p>
      </dgm:t>
    </dgm:pt>
    <dgm:pt modelId="{BC1D6AA3-B02E-4F6B-891D-48A9BB8B23EE}">
      <dgm:prSet phldrT="[Texto]"/>
      <dgm:spPr>
        <a:ln>
          <a:noFill/>
        </a:ln>
      </dgm:spPr>
      <dgm:t>
        <a:bodyPr/>
        <a:lstStyle/>
        <a:p>
          <a:r>
            <a:rPr lang="es-MX" b="1" dirty="0" smtClean="0"/>
            <a:t>Población Adulto Mayor</a:t>
          </a:r>
        </a:p>
        <a:p>
          <a:r>
            <a:rPr lang="es-MX" b="1" dirty="0" smtClean="0"/>
            <a:t>Heterogénea</a:t>
          </a:r>
          <a:endParaRPr lang="es-MX" b="1" dirty="0"/>
        </a:p>
      </dgm:t>
    </dgm:pt>
    <dgm:pt modelId="{B7D910A6-17F4-4574-B764-4B9164785AC3}" type="parTrans" cxnId="{7ADF735E-5437-48B4-A5EB-F1E27C04CE4C}">
      <dgm:prSet/>
      <dgm:spPr/>
      <dgm:t>
        <a:bodyPr/>
        <a:lstStyle/>
        <a:p>
          <a:endParaRPr lang="es-MX"/>
        </a:p>
      </dgm:t>
    </dgm:pt>
    <dgm:pt modelId="{3AC60AF8-CEA6-4FFE-A78E-5CE65332DE73}" type="sibTrans" cxnId="{7ADF735E-5437-48B4-A5EB-F1E27C04CE4C}">
      <dgm:prSet/>
      <dgm:spPr/>
      <dgm:t>
        <a:bodyPr/>
        <a:lstStyle/>
        <a:p>
          <a:endParaRPr lang="es-MX"/>
        </a:p>
      </dgm:t>
    </dgm:pt>
    <dgm:pt modelId="{3D1A3A99-E233-4A72-AA0F-4FA83FC9E77B}" type="pres">
      <dgm:prSet presAssocID="{6BECB28D-055E-4618-80A2-E65EB575EE5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2FE0275-44B3-4B4F-9583-6E4931E490DE}" type="pres">
      <dgm:prSet presAssocID="{6BECB28D-055E-4618-80A2-E65EB575EE5D}" presName="radial" presStyleCnt="0">
        <dgm:presLayoutVars>
          <dgm:animLvl val="ctr"/>
        </dgm:presLayoutVars>
      </dgm:prSet>
      <dgm:spPr/>
    </dgm:pt>
    <dgm:pt modelId="{0C21385F-76CD-4A47-B0BF-8B2EF7B1B90A}" type="pres">
      <dgm:prSet presAssocID="{BC1D6AA3-B02E-4F6B-891D-48A9BB8B23EE}" presName="centerShape" presStyleLbl="vennNode1" presStyleIdx="0" presStyleCnt="1" custScaleX="100171" custLinFactNeighborX="-2202" custLinFactNeighborY="4248"/>
      <dgm:spPr/>
      <dgm:t>
        <a:bodyPr/>
        <a:lstStyle/>
        <a:p>
          <a:endParaRPr lang="es-MX"/>
        </a:p>
      </dgm:t>
    </dgm:pt>
  </dgm:ptLst>
  <dgm:cxnLst>
    <dgm:cxn modelId="{6118ECA5-2DB6-4178-A3EC-E1166F1966E5}" type="presOf" srcId="{6BECB28D-055E-4618-80A2-E65EB575EE5D}" destId="{3D1A3A99-E233-4A72-AA0F-4FA83FC9E77B}" srcOrd="0" destOrd="0" presId="urn:microsoft.com/office/officeart/2005/8/layout/radial3"/>
    <dgm:cxn modelId="{7ADF735E-5437-48B4-A5EB-F1E27C04CE4C}" srcId="{6BECB28D-055E-4618-80A2-E65EB575EE5D}" destId="{BC1D6AA3-B02E-4F6B-891D-48A9BB8B23EE}" srcOrd="0" destOrd="0" parTransId="{B7D910A6-17F4-4574-B764-4B9164785AC3}" sibTransId="{3AC60AF8-CEA6-4FFE-A78E-5CE65332DE73}"/>
    <dgm:cxn modelId="{0F4337DA-658C-4AB3-9F55-A6E77BE8B499}" type="presOf" srcId="{BC1D6AA3-B02E-4F6B-891D-48A9BB8B23EE}" destId="{0C21385F-76CD-4A47-B0BF-8B2EF7B1B90A}" srcOrd="0" destOrd="0" presId="urn:microsoft.com/office/officeart/2005/8/layout/radial3"/>
    <dgm:cxn modelId="{75DB22C4-EDC7-48D0-805A-D0AAC49F238C}" type="presParOf" srcId="{3D1A3A99-E233-4A72-AA0F-4FA83FC9E77B}" destId="{F2FE0275-44B3-4B4F-9583-6E4931E490DE}" srcOrd="0" destOrd="0" presId="urn:microsoft.com/office/officeart/2005/8/layout/radial3"/>
    <dgm:cxn modelId="{E10974F7-19E7-497E-B648-93EF1F64F1DE}" type="presParOf" srcId="{F2FE0275-44B3-4B4F-9583-6E4931E490DE}" destId="{0C21385F-76CD-4A47-B0BF-8B2EF7B1B90A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F32BD1-20A7-4177-841F-4184246565DB}" type="doc">
      <dgm:prSet loTypeId="urn:microsoft.com/office/officeart/2005/8/layout/process4" loCatId="process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D50FF02A-7F53-487E-A638-02A9CCF48657}">
      <dgm:prSet phldrT="[Texto]" custT="1"/>
      <dgm:spPr/>
      <dgm:t>
        <a:bodyPr/>
        <a:lstStyle/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V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L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O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C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Ó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N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 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G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E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Á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T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C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 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N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T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E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G</a:t>
          </a:r>
        </a:p>
        <a:p>
          <a:r>
            <a:rPr lang="es-MX" sz="700" b="1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r>
            <a:rPr lang="es-MX" sz="7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r>
            <a:rPr lang="es-MX" sz="7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L</a:t>
          </a:r>
          <a:endParaRPr lang="es-MX" sz="700" dirty="0"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latin typeface="Arial Black" pitchFamily="34" charset="0"/>
          </a:endParaRPr>
        </a:p>
      </dgm:t>
    </dgm:pt>
    <dgm:pt modelId="{A8E783FD-AB6E-48B0-8F6F-120B18A4039E}" type="parTrans" cxnId="{BBD9D182-6C0C-4735-88F2-DF1A449B6107}">
      <dgm:prSet/>
      <dgm:spPr/>
      <dgm:t>
        <a:bodyPr/>
        <a:lstStyle/>
        <a:p>
          <a:endParaRPr lang="es-MX" sz="1000"/>
        </a:p>
      </dgm:t>
    </dgm:pt>
    <dgm:pt modelId="{379A3C97-BE12-450E-A4A8-C7380E4723D8}" type="sibTrans" cxnId="{BBD9D182-6C0C-4735-88F2-DF1A449B6107}">
      <dgm:prSet/>
      <dgm:spPr/>
      <dgm:t>
        <a:bodyPr/>
        <a:lstStyle/>
        <a:p>
          <a:endParaRPr lang="es-MX" sz="1000"/>
        </a:p>
      </dgm:t>
    </dgm:pt>
    <dgm:pt modelId="{8E710CF8-189A-4CEA-8F87-CBE5D8F2BF90}" type="pres">
      <dgm:prSet presAssocID="{F1F32BD1-20A7-4177-841F-4184246565D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6BDBEEF-CC53-4621-B20D-36C04CA8E527}" type="pres">
      <dgm:prSet presAssocID="{D50FF02A-7F53-487E-A638-02A9CCF48657}" presName="boxAndChildren" presStyleCnt="0"/>
      <dgm:spPr/>
    </dgm:pt>
    <dgm:pt modelId="{114451D0-3C18-45ED-A7F9-AF48342CACE7}" type="pres">
      <dgm:prSet presAssocID="{D50FF02A-7F53-487E-A638-02A9CCF48657}" presName="parentTextBox" presStyleLbl="node1" presStyleIdx="0" presStyleCnt="1" custLinFactNeighborY="-6941"/>
      <dgm:spPr/>
      <dgm:t>
        <a:bodyPr/>
        <a:lstStyle/>
        <a:p>
          <a:endParaRPr lang="es-MX"/>
        </a:p>
      </dgm:t>
    </dgm:pt>
  </dgm:ptLst>
  <dgm:cxnLst>
    <dgm:cxn modelId="{117AD59A-94C3-48DF-B757-696EB4276F96}" type="presOf" srcId="{D50FF02A-7F53-487E-A638-02A9CCF48657}" destId="{114451D0-3C18-45ED-A7F9-AF48342CACE7}" srcOrd="0" destOrd="0" presId="urn:microsoft.com/office/officeart/2005/8/layout/process4"/>
    <dgm:cxn modelId="{BBD9D182-6C0C-4735-88F2-DF1A449B6107}" srcId="{F1F32BD1-20A7-4177-841F-4184246565DB}" destId="{D50FF02A-7F53-487E-A638-02A9CCF48657}" srcOrd="0" destOrd="0" parTransId="{A8E783FD-AB6E-48B0-8F6F-120B18A4039E}" sibTransId="{379A3C97-BE12-450E-A4A8-C7380E4723D8}"/>
    <dgm:cxn modelId="{3EAF60C5-2900-4E61-B423-FD7EF3329648}" type="presOf" srcId="{F1F32BD1-20A7-4177-841F-4184246565DB}" destId="{8E710CF8-189A-4CEA-8F87-CBE5D8F2BF90}" srcOrd="0" destOrd="0" presId="urn:microsoft.com/office/officeart/2005/8/layout/process4"/>
    <dgm:cxn modelId="{E89B8EED-F53B-4143-B767-71AEFE4E01E2}" type="presParOf" srcId="{8E710CF8-189A-4CEA-8F87-CBE5D8F2BF90}" destId="{76BDBEEF-CC53-4621-B20D-36C04CA8E527}" srcOrd="0" destOrd="0" presId="urn:microsoft.com/office/officeart/2005/8/layout/process4"/>
    <dgm:cxn modelId="{0DC23EFB-3CB4-49BB-8C24-0CC05F39A4A7}" type="presParOf" srcId="{76BDBEEF-CC53-4621-B20D-36C04CA8E527}" destId="{114451D0-3C18-45ED-A7F9-AF48342CACE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7C9B09-65D4-45BD-8A93-51A059CB499B}" type="doc">
      <dgm:prSet loTypeId="urn:microsoft.com/office/officeart/2005/8/layout/cycle3" loCatId="cycle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43E02AA1-06CE-4DB6-94AE-B64463D0EA99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MX" sz="1900" b="1" dirty="0" smtClean="0"/>
            <a:t>Médicos Gerontólogos </a:t>
          </a:r>
        </a:p>
        <a:p>
          <a:r>
            <a:rPr lang="es-MX" sz="1400" b="1" dirty="0" smtClean="0">
              <a:solidFill>
                <a:schemeClr val="bg2"/>
              </a:solidFill>
            </a:rPr>
            <a:t>165</a:t>
          </a:r>
          <a:endParaRPr lang="es-ES" sz="1400" b="1" dirty="0">
            <a:solidFill>
              <a:schemeClr val="bg2"/>
            </a:solidFill>
          </a:endParaRPr>
        </a:p>
      </dgm:t>
    </dgm:pt>
    <dgm:pt modelId="{1B6042CD-7248-4648-B42C-84E373156614}" type="parTrans" cxnId="{469B6F17-56CF-45F7-B8A8-4728ACC7790E}">
      <dgm:prSet/>
      <dgm:spPr/>
      <dgm:t>
        <a:bodyPr/>
        <a:lstStyle/>
        <a:p>
          <a:endParaRPr lang="es-ES"/>
        </a:p>
      </dgm:t>
    </dgm:pt>
    <dgm:pt modelId="{1EC9B819-13DD-4CE6-A995-357CFFC065E4}" type="sibTrans" cxnId="{469B6F17-56CF-45F7-B8A8-4728ACC7790E}">
      <dgm:prSet/>
      <dgm:spPr/>
      <dgm:t>
        <a:bodyPr/>
        <a:lstStyle/>
        <a:p>
          <a:endParaRPr lang="es-ES"/>
        </a:p>
      </dgm:t>
    </dgm:pt>
    <dgm:pt modelId="{B7C82DA0-8BDA-4310-B33E-5C60BCE91592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MX" sz="1900" b="1" dirty="0" smtClean="0"/>
            <a:t>Apoyo Funcional </a:t>
          </a:r>
        </a:p>
        <a:p>
          <a:r>
            <a:rPr lang="es-MX" sz="1400" dirty="0" smtClean="0"/>
            <a:t>Personal capacitado en terapia física y rehabilitación  </a:t>
          </a:r>
          <a:r>
            <a:rPr lang="es-MX" sz="1400" b="1" dirty="0" smtClean="0"/>
            <a:t>160</a:t>
          </a:r>
          <a:endParaRPr lang="es-ES" sz="1400" b="1" dirty="0"/>
        </a:p>
      </dgm:t>
    </dgm:pt>
    <dgm:pt modelId="{96A46023-75C4-4385-8DA8-C93DEAAF38C7}" type="parTrans" cxnId="{5EEB83FA-F51E-44A7-BACC-21221BFB8F61}">
      <dgm:prSet/>
      <dgm:spPr/>
      <dgm:t>
        <a:bodyPr/>
        <a:lstStyle/>
        <a:p>
          <a:endParaRPr lang="es-ES"/>
        </a:p>
      </dgm:t>
    </dgm:pt>
    <dgm:pt modelId="{A1C97821-93D7-4900-B4FC-4C973D3693A3}" type="sibTrans" cxnId="{5EEB83FA-F51E-44A7-BACC-21221BFB8F61}">
      <dgm:prSet/>
      <dgm:spPr/>
      <dgm:t>
        <a:bodyPr/>
        <a:lstStyle/>
        <a:p>
          <a:endParaRPr lang="es-ES"/>
        </a:p>
      </dgm:t>
    </dgm:pt>
    <dgm:pt modelId="{461B0657-FDDB-411D-8899-5BBA3CDEA61B}">
      <dgm:prSet phldrT="[Texto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MX" sz="1900" b="1" dirty="0" smtClean="0"/>
            <a:t>Equipo Multidisciplinario </a:t>
          </a:r>
          <a:r>
            <a:rPr lang="es-MX" sz="1400" dirty="0" smtClean="0"/>
            <a:t>Trabajadora social, enfermera, psicólogo, nutriólogo, activador físico  </a:t>
          </a:r>
          <a:r>
            <a:rPr lang="es-MX" sz="1400" b="1" dirty="0" smtClean="0"/>
            <a:t>195</a:t>
          </a:r>
          <a:endParaRPr lang="es-ES" sz="1400" b="1" dirty="0"/>
        </a:p>
      </dgm:t>
    </dgm:pt>
    <dgm:pt modelId="{39C7F633-1B83-4FF7-9A42-82E5E6B42088}" type="parTrans" cxnId="{95D67DE7-2A79-46E0-9F70-495F5D1686C0}">
      <dgm:prSet/>
      <dgm:spPr/>
      <dgm:t>
        <a:bodyPr/>
        <a:lstStyle/>
        <a:p>
          <a:endParaRPr lang="es-ES"/>
        </a:p>
      </dgm:t>
    </dgm:pt>
    <dgm:pt modelId="{4F94F995-4E08-42DE-9CCF-A7D63A21F141}" type="sibTrans" cxnId="{95D67DE7-2A79-46E0-9F70-495F5D1686C0}">
      <dgm:prSet/>
      <dgm:spPr/>
      <dgm:t>
        <a:bodyPr/>
        <a:lstStyle/>
        <a:p>
          <a:endParaRPr lang="es-ES"/>
        </a:p>
      </dgm:t>
    </dgm:pt>
    <dgm:pt modelId="{85FA658B-1426-411C-9B1E-0C80A3F2F6EA}">
      <dgm:prSet phldrT="[Texto]" custT="1"/>
      <dgm:spPr>
        <a:solidFill>
          <a:srgbClr val="7030A0"/>
        </a:solidFill>
      </dgm:spPr>
      <dgm:t>
        <a:bodyPr/>
        <a:lstStyle/>
        <a:p>
          <a:r>
            <a:rPr lang="es-MX" sz="1900" b="1" dirty="0" smtClean="0"/>
            <a:t>Enfermera Gerontóloga </a:t>
          </a:r>
          <a:r>
            <a:rPr lang="es-MX" sz="1400" dirty="0" err="1" smtClean="0"/>
            <a:t>Somatometría</a:t>
          </a:r>
          <a:r>
            <a:rPr lang="es-MX" sz="1400" dirty="0" smtClean="0"/>
            <a:t>  </a:t>
          </a:r>
          <a:r>
            <a:rPr lang="es-MX" sz="1400" b="1" dirty="0" smtClean="0"/>
            <a:t>185</a:t>
          </a:r>
          <a:endParaRPr lang="es-ES" sz="1400" b="1" dirty="0"/>
        </a:p>
      </dgm:t>
    </dgm:pt>
    <dgm:pt modelId="{9C59CFB4-B8FB-42E3-8A53-FAC44CD97E95}" type="parTrans" cxnId="{B6D19CEA-738B-4BFC-9F26-F1A93599883C}">
      <dgm:prSet/>
      <dgm:spPr/>
      <dgm:t>
        <a:bodyPr/>
        <a:lstStyle/>
        <a:p>
          <a:endParaRPr lang="es-ES"/>
        </a:p>
      </dgm:t>
    </dgm:pt>
    <dgm:pt modelId="{2ADEAB82-3372-42C4-A788-FCF3D995C00F}" type="sibTrans" cxnId="{B6D19CEA-738B-4BFC-9F26-F1A93599883C}">
      <dgm:prSet/>
      <dgm:spPr/>
      <dgm:t>
        <a:bodyPr/>
        <a:lstStyle/>
        <a:p>
          <a:endParaRPr lang="es-ES"/>
        </a:p>
      </dgm:t>
    </dgm:pt>
    <dgm:pt modelId="{CEA87769-E2B7-4C85-877E-ADE9F63C02FE}" type="pres">
      <dgm:prSet presAssocID="{807C9B09-65D4-45BD-8A93-51A059CB49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5B190798-3B0C-463B-BC2D-206488743D6F}" type="pres">
      <dgm:prSet presAssocID="{807C9B09-65D4-45BD-8A93-51A059CB499B}" presName="cycle" presStyleCnt="0"/>
      <dgm:spPr/>
    </dgm:pt>
    <dgm:pt modelId="{528E79E6-90E8-4122-919A-1C58F4EE8AEC}" type="pres">
      <dgm:prSet presAssocID="{43E02AA1-06CE-4DB6-94AE-B64463D0EA99}" presName="nodeFirstNode" presStyleLbl="node1" presStyleIdx="0" presStyleCnt="4" custScaleX="1098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B89D3C-B0D7-4FC7-9664-8236777B045E}" type="pres">
      <dgm:prSet presAssocID="{1EC9B819-13DD-4CE6-A995-357CFFC065E4}" presName="sibTransFirstNode" presStyleLbl="bgShp" presStyleIdx="0" presStyleCnt="1"/>
      <dgm:spPr/>
      <dgm:t>
        <a:bodyPr/>
        <a:lstStyle/>
        <a:p>
          <a:endParaRPr lang="es-MX"/>
        </a:p>
      </dgm:t>
    </dgm:pt>
    <dgm:pt modelId="{EE4DEDAC-93D7-4531-93C7-63C4B3C0E8E0}" type="pres">
      <dgm:prSet presAssocID="{85FA658B-1426-411C-9B1E-0C80A3F2F6EA}" presName="nodeFollowingNodes" presStyleLbl="node1" presStyleIdx="1" presStyleCnt="4" custScaleX="111140" custScaleY="109033" custRadScaleRad="160429" custRadScaleInc="-139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A5D109A-05CE-4B9C-BA78-D0628FF14CB1}" type="pres">
      <dgm:prSet presAssocID="{461B0657-FDDB-411D-8899-5BBA3CDEA61B}" presName="nodeFollowingNodes" presStyleLbl="node1" presStyleIdx="2" presStyleCnt="4" custScaleX="158633" custScaleY="11296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8D87252-8F3C-4197-B57B-E1122547EDB6}" type="pres">
      <dgm:prSet presAssocID="{B7C82DA0-8BDA-4310-B33E-5C60BCE91592}" presName="nodeFollowingNodes" presStyleLbl="node1" presStyleIdx="3" presStyleCnt="4" custScaleX="113587" custScaleY="109034" custRadScaleRad="156573" custRadScaleInc="142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5EEB83FA-F51E-44A7-BACC-21221BFB8F61}" srcId="{807C9B09-65D4-45BD-8A93-51A059CB499B}" destId="{B7C82DA0-8BDA-4310-B33E-5C60BCE91592}" srcOrd="3" destOrd="0" parTransId="{96A46023-75C4-4385-8DA8-C93DEAAF38C7}" sibTransId="{A1C97821-93D7-4900-B4FC-4C973D3693A3}"/>
    <dgm:cxn modelId="{FFB58783-49CE-4B72-B0BD-9306BAE2ABD9}" type="presOf" srcId="{1EC9B819-13DD-4CE6-A995-357CFFC065E4}" destId="{DAB89D3C-B0D7-4FC7-9664-8236777B045E}" srcOrd="0" destOrd="0" presId="urn:microsoft.com/office/officeart/2005/8/layout/cycle3"/>
    <dgm:cxn modelId="{40303E6E-E8FF-4EC5-84FF-3DDE357CBF76}" type="presOf" srcId="{461B0657-FDDB-411D-8899-5BBA3CDEA61B}" destId="{0A5D109A-05CE-4B9C-BA78-D0628FF14CB1}" srcOrd="0" destOrd="0" presId="urn:microsoft.com/office/officeart/2005/8/layout/cycle3"/>
    <dgm:cxn modelId="{4E272B89-C4C2-4FE7-A0CE-D4D9C9BFCE31}" type="presOf" srcId="{43E02AA1-06CE-4DB6-94AE-B64463D0EA99}" destId="{528E79E6-90E8-4122-919A-1C58F4EE8AEC}" srcOrd="0" destOrd="0" presId="urn:microsoft.com/office/officeart/2005/8/layout/cycle3"/>
    <dgm:cxn modelId="{7C9B3343-F308-444F-A282-7D9E45048B6B}" type="presOf" srcId="{85FA658B-1426-411C-9B1E-0C80A3F2F6EA}" destId="{EE4DEDAC-93D7-4531-93C7-63C4B3C0E8E0}" srcOrd="0" destOrd="0" presId="urn:microsoft.com/office/officeart/2005/8/layout/cycle3"/>
    <dgm:cxn modelId="{2C2C54F2-406C-4FC4-8CBC-05CC2E988967}" type="presOf" srcId="{B7C82DA0-8BDA-4310-B33E-5C60BCE91592}" destId="{28D87252-8F3C-4197-B57B-E1122547EDB6}" srcOrd="0" destOrd="0" presId="urn:microsoft.com/office/officeart/2005/8/layout/cycle3"/>
    <dgm:cxn modelId="{E6034DA1-5B6F-442F-8D47-3C3402837526}" type="presOf" srcId="{807C9B09-65D4-45BD-8A93-51A059CB499B}" destId="{CEA87769-E2B7-4C85-877E-ADE9F63C02FE}" srcOrd="0" destOrd="0" presId="urn:microsoft.com/office/officeart/2005/8/layout/cycle3"/>
    <dgm:cxn modelId="{95D67DE7-2A79-46E0-9F70-495F5D1686C0}" srcId="{807C9B09-65D4-45BD-8A93-51A059CB499B}" destId="{461B0657-FDDB-411D-8899-5BBA3CDEA61B}" srcOrd="2" destOrd="0" parTransId="{39C7F633-1B83-4FF7-9A42-82E5E6B42088}" sibTransId="{4F94F995-4E08-42DE-9CCF-A7D63A21F141}"/>
    <dgm:cxn modelId="{469B6F17-56CF-45F7-B8A8-4728ACC7790E}" srcId="{807C9B09-65D4-45BD-8A93-51A059CB499B}" destId="{43E02AA1-06CE-4DB6-94AE-B64463D0EA99}" srcOrd="0" destOrd="0" parTransId="{1B6042CD-7248-4648-B42C-84E373156614}" sibTransId="{1EC9B819-13DD-4CE6-A995-357CFFC065E4}"/>
    <dgm:cxn modelId="{B6D19CEA-738B-4BFC-9F26-F1A93599883C}" srcId="{807C9B09-65D4-45BD-8A93-51A059CB499B}" destId="{85FA658B-1426-411C-9B1E-0C80A3F2F6EA}" srcOrd="1" destOrd="0" parTransId="{9C59CFB4-B8FB-42E3-8A53-FAC44CD97E95}" sibTransId="{2ADEAB82-3372-42C4-A788-FCF3D995C00F}"/>
    <dgm:cxn modelId="{BD467CA7-1578-4C45-936B-22B606CE83D3}" type="presParOf" srcId="{CEA87769-E2B7-4C85-877E-ADE9F63C02FE}" destId="{5B190798-3B0C-463B-BC2D-206488743D6F}" srcOrd="0" destOrd="0" presId="urn:microsoft.com/office/officeart/2005/8/layout/cycle3"/>
    <dgm:cxn modelId="{00B6BBE6-3B85-4954-B795-D57922CB2EF5}" type="presParOf" srcId="{5B190798-3B0C-463B-BC2D-206488743D6F}" destId="{528E79E6-90E8-4122-919A-1C58F4EE8AEC}" srcOrd="0" destOrd="0" presId="urn:microsoft.com/office/officeart/2005/8/layout/cycle3"/>
    <dgm:cxn modelId="{FEDFA1B2-4F3C-4D60-A084-039F19ABBB6D}" type="presParOf" srcId="{5B190798-3B0C-463B-BC2D-206488743D6F}" destId="{DAB89D3C-B0D7-4FC7-9664-8236777B045E}" srcOrd="1" destOrd="0" presId="urn:microsoft.com/office/officeart/2005/8/layout/cycle3"/>
    <dgm:cxn modelId="{DB9A843D-6DBA-4D21-AC2C-960007A10354}" type="presParOf" srcId="{5B190798-3B0C-463B-BC2D-206488743D6F}" destId="{EE4DEDAC-93D7-4531-93C7-63C4B3C0E8E0}" srcOrd="2" destOrd="0" presId="urn:microsoft.com/office/officeart/2005/8/layout/cycle3"/>
    <dgm:cxn modelId="{56A17456-40D1-4140-AE8C-A410F62B8195}" type="presParOf" srcId="{5B190798-3B0C-463B-BC2D-206488743D6F}" destId="{0A5D109A-05CE-4B9C-BA78-D0628FF14CB1}" srcOrd="3" destOrd="0" presId="urn:microsoft.com/office/officeart/2005/8/layout/cycle3"/>
    <dgm:cxn modelId="{313AB77A-13B0-4533-8543-EA4F8AAFA3E3}" type="presParOf" srcId="{5B190798-3B0C-463B-BC2D-206488743D6F}" destId="{28D87252-8F3C-4197-B57B-E1122547EDB6}" srcOrd="4" destOrd="0" presId="urn:microsoft.com/office/officeart/2005/8/layout/cycle3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F9E662-CAC1-4B05-841B-C821D47233F8}" type="doc">
      <dgm:prSet loTypeId="urn:microsoft.com/office/officeart/2005/8/layout/hProcess10#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62A52C97-5B76-4C0D-ACD6-B4B22A499AD1}">
      <dgm:prSet phldrT="[Texto]" custT="1"/>
      <dgm:spPr/>
      <dgm:t>
        <a:bodyPr/>
        <a:lstStyle/>
        <a:p>
          <a:r>
            <a:rPr lang="es-MX" sz="1600" b="1" dirty="0" smtClean="0"/>
            <a:t>MÒDULO</a:t>
          </a:r>
        </a:p>
        <a:p>
          <a:r>
            <a:rPr lang="es-MX" sz="1600" b="1" dirty="0" smtClean="0"/>
            <a:t>PREVENISSSTE</a:t>
          </a:r>
          <a:endParaRPr lang="es-MX" sz="1600" b="1" dirty="0"/>
        </a:p>
      </dgm:t>
    </dgm:pt>
    <dgm:pt modelId="{1D4E362B-7C4D-4983-9DCD-0FE40BE29986}" type="parTrans" cxnId="{26E34D30-E6F8-463E-8D16-C5AC1780067C}">
      <dgm:prSet/>
      <dgm:spPr/>
      <dgm:t>
        <a:bodyPr/>
        <a:lstStyle/>
        <a:p>
          <a:endParaRPr lang="es-MX"/>
        </a:p>
      </dgm:t>
    </dgm:pt>
    <dgm:pt modelId="{B068FB19-D95E-4808-9BA5-76D47C7ECC7C}" type="sibTrans" cxnId="{26E34D30-E6F8-463E-8D16-C5AC1780067C}">
      <dgm:prSet/>
      <dgm:spPr/>
      <dgm:t>
        <a:bodyPr/>
        <a:lstStyle/>
        <a:p>
          <a:endParaRPr lang="es-MX"/>
        </a:p>
      </dgm:t>
    </dgm:pt>
    <dgm:pt modelId="{64CB246B-7347-4D07-9AD4-3D638F907AD6}">
      <dgm:prSet phldrT="[Texto]" custT="1"/>
      <dgm:spPr/>
      <dgm:t>
        <a:bodyPr/>
        <a:lstStyle/>
        <a:p>
          <a:r>
            <a:rPr lang="es-MX" sz="1600" b="1" dirty="0" smtClean="0"/>
            <a:t>MÈDICO PREVENISSSTE</a:t>
          </a:r>
          <a:endParaRPr lang="es-MX" sz="1600" b="1" dirty="0"/>
        </a:p>
      </dgm:t>
    </dgm:pt>
    <dgm:pt modelId="{0E3B2553-5F18-49EC-A650-B0B92219DCEE}" type="parTrans" cxnId="{06635495-08D7-4ECE-9259-93B6675F42B6}">
      <dgm:prSet/>
      <dgm:spPr/>
      <dgm:t>
        <a:bodyPr/>
        <a:lstStyle/>
        <a:p>
          <a:endParaRPr lang="es-MX"/>
        </a:p>
      </dgm:t>
    </dgm:pt>
    <dgm:pt modelId="{2D674B03-8324-47FD-8C40-FA1341731653}" type="sibTrans" cxnId="{06635495-08D7-4ECE-9259-93B6675F42B6}">
      <dgm:prSet/>
      <dgm:spPr/>
      <dgm:t>
        <a:bodyPr/>
        <a:lstStyle/>
        <a:p>
          <a:endParaRPr lang="es-MX"/>
        </a:p>
      </dgm:t>
    </dgm:pt>
    <dgm:pt modelId="{24F29A1D-9D8F-4B82-ABED-7092196A72FC}">
      <dgm:prSet phldrT="[Texto]" custT="1"/>
      <dgm:spPr/>
      <dgm:t>
        <a:bodyPr anchor="ctr"/>
        <a:lstStyle/>
        <a:p>
          <a:pPr algn="ctr"/>
          <a:endParaRPr lang="es-MX" sz="1600" b="1" dirty="0" smtClean="0"/>
        </a:p>
        <a:p>
          <a:pPr algn="ctr"/>
          <a:r>
            <a:rPr lang="es-MX" sz="1600" b="1" dirty="0" smtClean="0"/>
            <a:t>MÉDICO FAMILIAR</a:t>
          </a:r>
          <a:endParaRPr lang="es-MX" sz="1600" b="1" dirty="0"/>
        </a:p>
      </dgm:t>
    </dgm:pt>
    <dgm:pt modelId="{2C1FF48D-6FF1-4468-929F-85863764498E}" type="parTrans" cxnId="{47E24F32-AC17-431F-9FB2-A9725471B6F4}">
      <dgm:prSet/>
      <dgm:spPr/>
      <dgm:t>
        <a:bodyPr/>
        <a:lstStyle/>
        <a:p>
          <a:endParaRPr lang="es-MX"/>
        </a:p>
      </dgm:t>
    </dgm:pt>
    <dgm:pt modelId="{8BD47E8E-3EB3-40C7-8A6C-105986CE1D09}" type="sibTrans" cxnId="{47E24F32-AC17-431F-9FB2-A9725471B6F4}">
      <dgm:prSet/>
      <dgm:spPr/>
      <dgm:t>
        <a:bodyPr/>
        <a:lstStyle/>
        <a:p>
          <a:endParaRPr lang="es-MX"/>
        </a:p>
      </dgm:t>
    </dgm:pt>
    <dgm:pt modelId="{E2279145-D5B3-4C02-A45C-C3DF62DE0AAE}" type="pres">
      <dgm:prSet presAssocID="{71F9E662-CAC1-4B05-841B-C821D47233F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80939D9-D192-4D2A-A345-901386C2BB66}" type="pres">
      <dgm:prSet presAssocID="{62A52C97-5B76-4C0D-ACD6-B4B22A499AD1}" presName="composite" presStyleCnt="0"/>
      <dgm:spPr/>
    </dgm:pt>
    <dgm:pt modelId="{A57B512F-6E52-4D75-BFB7-EFA762E24723}" type="pres">
      <dgm:prSet presAssocID="{62A52C97-5B76-4C0D-ACD6-B4B22A499AD1}" presName="imagSh" presStyleLbl="bgImgPlace1" presStyleIdx="0" presStyleCnt="3" custFlipHor="1" custScaleX="89615" custLinFactNeighborX="11047" custLinFactNeighborY="-369"/>
      <dgm:spPr/>
      <dgm:t>
        <a:bodyPr/>
        <a:lstStyle/>
        <a:p>
          <a:endParaRPr lang="es-MX"/>
        </a:p>
      </dgm:t>
    </dgm:pt>
    <dgm:pt modelId="{487AD8DB-04F2-4EA8-BA37-8F9B1E66949F}" type="pres">
      <dgm:prSet presAssocID="{62A52C97-5B76-4C0D-ACD6-B4B22A499AD1}" presName="txNode" presStyleLbl="node1" presStyleIdx="0" presStyleCnt="3" custLinFactNeighborX="15417" custLinFactNeighborY="9395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73D8F6-9708-4733-B9CD-22890C31A627}" type="pres">
      <dgm:prSet presAssocID="{B068FB19-D95E-4808-9BA5-76D47C7ECC7C}" presName="sibTrans" presStyleLbl="sibTrans2D1" presStyleIdx="0" presStyleCnt="2" custScaleY="90470"/>
      <dgm:spPr/>
      <dgm:t>
        <a:bodyPr/>
        <a:lstStyle/>
        <a:p>
          <a:endParaRPr lang="es-ES"/>
        </a:p>
      </dgm:t>
    </dgm:pt>
    <dgm:pt modelId="{74221A91-C661-4AE5-9877-E429653771E3}" type="pres">
      <dgm:prSet presAssocID="{B068FB19-D95E-4808-9BA5-76D47C7ECC7C}" presName="connTx" presStyleLbl="sibTrans2D1" presStyleIdx="0" presStyleCnt="2"/>
      <dgm:spPr/>
      <dgm:t>
        <a:bodyPr/>
        <a:lstStyle/>
        <a:p>
          <a:endParaRPr lang="es-ES"/>
        </a:p>
      </dgm:t>
    </dgm:pt>
    <dgm:pt modelId="{37697B1A-4D2E-48A8-A2F4-5DF63AC230CC}" type="pres">
      <dgm:prSet presAssocID="{64CB246B-7347-4D07-9AD4-3D638F907AD6}" presName="composite" presStyleCnt="0"/>
      <dgm:spPr/>
    </dgm:pt>
    <dgm:pt modelId="{5E478FC1-48FD-45FE-94F1-A963BCCB70CF}" type="pres">
      <dgm:prSet presAssocID="{64CB246B-7347-4D07-9AD4-3D638F907AD6}" presName="imagSh" presStyleLbl="bgImgPlace1" presStyleIdx="1" presStyleCnt="3" custLinFactNeighborX="24237" custLinFactNeighborY="-5440"/>
      <dgm:spPr/>
      <dgm:t>
        <a:bodyPr/>
        <a:lstStyle/>
        <a:p>
          <a:endParaRPr lang="es-MX"/>
        </a:p>
      </dgm:t>
    </dgm:pt>
    <dgm:pt modelId="{B0DA2A37-012F-4CD9-9DFA-7E718FDA8ABC}" type="pres">
      <dgm:prSet presAssocID="{64CB246B-7347-4D07-9AD4-3D638F907AD6}" presName="tx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B0E918D-7077-4E30-8741-8A07A3267D6C}" type="pres">
      <dgm:prSet presAssocID="{2D674B03-8324-47FD-8C40-FA1341731653}" presName="sibTrans" presStyleLbl="sibTrans2D1" presStyleIdx="1" presStyleCnt="2"/>
      <dgm:spPr/>
      <dgm:t>
        <a:bodyPr/>
        <a:lstStyle/>
        <a:p>
          <a:endParaRPr lang="es-ES"/>
        </a:p>
      </dgm:t>
    </dgm:pt>
    <dgm:pt modelId="{FAA2375A-FAEC-4E7E-92B0-912DFE94DD52}" type="pres">
      <dgm:prSet presAssocID="{2D674B03-8324-47FD-8C40-FA1341731653}" presName="connTx" presStyleLbl="sibTrans2D1" presStyleIdx="1" presStyleCnt="2"/>
      <dgm:spPr/>
      <dgm:t>
        <a:bodyPr/>
        <a:lstStyle/>
        <a:p>
          <a:endParaRPr lang="es-ES"/>
        </a:p>
      </dgm:t>
    </dgm:pt>
    <dgm:pt modelId="{E13F1B01-BA56-4865-ABC1-D80E76F09B3A}" type="pres">
      <dgm:prSet presAssocID="{24F29A1D-9D8F-4B82-ABED-7092196A72FC}" presName="composite" presStyleCnt="0"/>
      <dgm:spPr/>
    </dgm:pt>
    <dgm:pt modelId="{61BB50D6-3586-4F80-9F9B-69BDA11DCB8B}" type="pres">
      <dgm:prSet presAssocID="{24F29A1D-9D8F-4B82-ABED-7092196A72FC}" presName="imagSh" presStyleLbl="bgImgPlace1" presStyleIdx="2" presStyleCnt="3"/>
      <dgm:spPr/>
    </dgm:pt>
    <dgm:pt modelId="{1D339B88-0E96-4F19-8202-E203DEC4D5B2}" type="pres">
      <dgm:prSet presAssocID="{24F29A1D-9D8F-4B82-ABED-7092196A72FC}" presName="txNode" presStyleLbl="node1" presStyleIdx="2" presStyleCnt="3" custLinFactNeighborX="499" custLinFactNeighborY="-1250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63AE303-6FF5-42B5-ADE2-9833EB835DF9}" type="presOf" srcId="{62A52C97-5B76-4C0D-ACD6-B4B22A499AD1}" destId="{487AD8DB-04F2-4EA8-BA37-8F9B1E66949F}" srcOrd="0" destOrd="0" presId="urn:microsoft.com/office/officeart/2005/8/layout/hProcess10#1"/>
    <dgm:cxn modelId="{BF7D7193-2C74-48BE-82AE-83530B2BA1DC}" type="presOf" srcId="{71F9E662-CAC1-4B05-841B-C821D47233F8}" destId="{E2279145-D5B3-4C02-A45C-C3DF62DE0AAE}" srcOrd="0" destOrd="0" presId="urn:microsoft.com/office/officeart/2005/8/layout/hProcess10#1"/>
    <dgm:cxn modelId="{47E24F32-AC17-431F-9FB2-A9725471B6F4}" srcId="{71F9E662-CAC1-4B05-841B-C821D47233F8}" destId="{24F29A1D-9D8F-4B82-ABED-7092196A72FC}" srcOrd="2" destOrd="0" parTransId="{2C1FF48D-6FF1-4468-929F-85863764498E}" sibTransId="{8BD47E8E-3EB3-40C7-8A6C-105986CE1D09}"/>
    <dgm:cxn modelId="{848BD5D3-043A-480D-8E0B-C0592B762738}" type="presOf" srcId="{64CB246B-7347-4D07-9AD4-3D638F907AD6}" destId="{B0DA2A37-012F-4CD9-9DFA-7E718FDA8ABC}" srcOrd="0" destOrd="0" presId="urn:microsoft.com/office/officeart/2005/8/layout/hProcess10#1"/>
    <dgm:cxn modelId="{AB54ED6A-8B4A-4CA0-BE0B-A7CB94C3A099}" type="presOf" srcId="{2D674B03-8324-47FD-8C40-FA1341731653}" destId="{4B0E918D-7077-4E30-8741-8A07A3267D6C}" srcOrd="0" destOrd="0" presId="urn:microsoft.com/office/officeart/2005/8/layout/hProcess10#1"/>
    <dgm:cxn modelId="{A11489A8-F3A8-4562-9D04-E06690EFE0BB}" type="presOf" srcId="{2D674B03-8324-47FD-8C40-FA1341731653}" destId="{FAA2375A-FAEC-4E7E-92B0-912DFE94DD52}" srcOrd="1" destOrd="0" presId="urn:microsoft.com/office/officeart/2005/8/layout/hProcess10#1"/>
    <dgm:cxn modelId="{5DF4A0C5-8BDB-432B-8984-A116A3BB60E4}" type="presOf" srcId="{B068FB19-D95E-4808-9BA5-76D47C7ECC7C}" destId="{74221A91-C661-4AE5-9877-E429653771E3}" srcOrd="1" destOrd="0" presId="urn:microsoft.com/office/officeart/2005/8/layout/hProcess10#1"/>
    <dgm:cxn modelId="{26E34D30-E6F8-463E-8D16-C5AC1780067C}" srcId="{71F9E662-CAC1-4B05-841B-C821D47233F8}" destId="{62A52C97-5B76-4C0D-ACD6-B4B22A499AD1}" srcOrd="0" destOrd="0" parTransId="{1D4E362B-7C4D-4983-9DCD-0FE40BE29986}" sibTransId="{B068FB19-D95E-4808-9BA5-76D47C7ECC7C}"/>
    <dgm:cxn modelId="{06635495-08D7-4ECE-9259-93B6675F42B6}" srcId="{71F9E662-CAC1-4B05-841B-C821D47233F8}" destId="{64CB246B-7347-4D07-9AD4-3D638F907AD6}" srcOrd="1" destOrd="0" parTransId="{0E3B2553-5F18-49EC-A650-B0B92219DCEE}" sibTransId="{2D674B03-8324-47FD-8C40-FA1341731653}"/>
    <dgm:cxn modelId="{86F15669-95B7-45A6-A261-C6AC07C07FF7}" type="presOf" srcId="{24F29A1D-9D8F-4B82-ABED-7092196A72FC}" destId="{1D339B88-0E96-4F19-8202-E203DEC4D5B2}" srcOrd="0" destOrd="0" presId="urn:microsoft.com/office/officeart/2005/8/layout/hProcess10#1"/>
    <dgm:cxn modelId="{A375F3F6-ADBD-49DF-8047-59B9CAC66141}" type="presOf" srcId="{B068FB19-D95E-4808-9BA5-76D47C7ECC7C}" destId="{C373D8F6-9708-4733-B9CD-22890C31A627}" srcOrd="0" destOrd="0" presId="urn:microsoft.com/office/officeart/2005/8/layout/hProcess10#1"/>
    <dgm:cxn modelId="{67D79967-313D-4215-AA7D-199E2B64B458}" type="presParOf" srcId="{E2279145-D5B3-4C02-A45C-C3DF62DE0AAE}" destId="{680939D9-D192-4D2A-A345-901386C2BB66}" srcOrd="0" destOrd="0" presId="urn:microsoft.com/office/officeart/2005/8/layout/hProcess10#1"/>
    <dgm:cxn modelId="{E5DFCB3A-F57A-4F9D-8318-E76C7784A11B}" type="presParOf" srcId="{680939D9-D192-4D2A-A345-901386C2BB66}" destId="{A57B512F-6E52-4D75-BFB7-EFA762E24723}" srcOrd="0" destOrd="0" presId="urn:microsoft.com/office/officeart/2005/8/layout/hProcess10#1"/>
    <dgm:cxn modelId="{E5BEF26B-939D-46AC-8152-82BC2765DDE8}" type="presParOf" srcId="{680939D9-D192-4D2A-A345-901386C2BB66}" destId="{487AD8DB-04F2-4EA8-BA37-8F9B1E66949F}" srcOrd="1" destOrd="0" presId="urn:microsoft.com/office/officeart/2005/8/layout/hProcess10#1"/>
    <dgm:cxn modelId="{DF3E39ED-626A-43A4-875C-4DC0EFC3817A}" type="presParOf" srcId="{E2279145-D5B3-4C02-A45C-C3DF62DE0AAE}" destId="{C373D8F6-9708-4733-B9CD-22890C31A627}" srcOrd="1" destOrd="0" presId="urn:microsoft.com/office/officeart/2005/8/layout/hProcess10#1"/>
    <dgm:cxn modelId="{AA65DDA0-EBFF-42FB-8A45-E299CACCB654}" type="presParOf" srcId="{C373D8F6-9708-4733-B9CD-22890C31A627}" destId="{74221A91-C661-4AE5-9877-E429653771E3}" srcOrd="0" destOrd="0" presId="urn:microsoft.com/office/officeart/2005/8/layout/hProcess10#1"/>
    <dgm:cxn modelId="{E908107A-B069-4F83-A85E-BEE24376ACFC}" type="presParOf" srcId="{E2279145-D5B3-4C02-A45C-C3DF62DE0AAE}" destId="{37697B1A-4D2E-48A8-A2F4-5DF63AC230CC}" srcOrd="2" destOrd="0" presId="urn:microsoft.com/office/officeart/2005/8/layout/hProcess10#1"/>
    <dgm:cxn modelId="{96C84475-2E00-4EF5-91BC-6A2F53DD60DB}" type="presParOf" srcId="{37697B1A-4D2E-48A8-A2F4-5DF63AC230CC}" destId="{5E478FC1-48FD-45FE-94F1-A963BCCB70CF}" srcOrd="0" destOrd="0" presId="urn:microsoft.com/office/officeart/2005/8/layout/hProcess10#1"/>
    <dgm:cxn modelId="{E3A39F6B-2308-4CCA-B853-DDBB1E6C7B19}" type="presParOf" srcId="{37697B1A-4D2E-48A8-A2F4-5DF63AC230CC}" destId="{B0DA2A37-012F-4CD9-9DFA-7E718FDA8ABC}" srcOrd="1" destOrd="0" presId="urn:microsoft.com/office/officeart/2005/8/layout/hProcess10#1"/>
    <dgm:cxn modelId="{B0857FF0-5A89-42CC-80F0-997E069713EE}" type="presParOf" srcId="{E2279145-D5B3-4C02-A45C-C3DF62DE0AAE}" destId="{4B0E918D-7077-4E30-8741-8A07A3267D6C}" srcOrd="3" destOrd="0" presId="urn:microsoft.com/office/officeart/2005/8/layout/hProcess10#1"/>
    <dgm:cxn modelId="{B3B07990-5DA3-4BDD-8D1B-DAD3E0E4AEF8}" type="presParOf" srcId="{4B0E918D-7077-4E30-8741-8A07A3267D6C}" destId="{FAA2375A-FAEC-4E7E-92B0-912DFE94DD52}" srcOrd="0" destOrd="0" presId="urn:microsoft.com/office/officeart/2005/8/layout/hProcess10#1"/>
    <dgm:cxn modelId="{377B1BF4-6954-4EA9-BC81-F02531AC8565}" type="presParOf" srcId="{E2279145-D5B3-4C02-A45C-C3DF62DE0AAE}" destId="{E13F1B01-BA56-4865-ABC1-D80E76F09B3A}" srcOrd="4" destOrd="0" presId="urn:microsoft.com/office/officeart/2005/8/layout/hProcess10#1"/>
    <dgm:cxn modelId="{0154A8E7-1B20-4D47-9475-A4B0118344CB}" type="presParOf" srcId="{E13F1B01-BA56-4865-ABC1-D80E76F09B3A}" destId="{61BB50D6-3586-4F80-9F9B-69BDA11DCB8B}" srcOrd="0" destOrd="0" presId="urn:microsoft.com/office/officeart/2005/8/layout/hProcess10#1"/>
    <dgm:cxn modelId="{8D665920-06EB-48ED-A5D6-1C16B0C2136B}" type="presParOf" srcId="{E13F1B01-BA56-4865-ABC1-D80E76F09B3A}" destId="{1D339B88-0E96-4F19-8202-E203DEC4D5B2}" srcOrd="1" destOrd="0" presId="urn:microsoft.com/office/officeart/2005/8/layout/hProcess10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359547-9B3C-461F-AFE2-ADB52C6D9C58}">
      <dsp:nvSpPr>
        <dsp:cNvPr id="0" name=""/>
        <dsp:cNvSpPr/>
      </dsp:nvSpPr>
      <dsp:spPr>
        <a:xfrm rot="5400000">
          <a:off x="-275720" y="287030"/>
          <a:ext cx="1838135" cy="1286694"/>
        </a:xfrm>
        <a:prstGeom prst="chevron">
          <a:avLst/>
        </a:prstGeom>
        <a:solidFill>
          <a:schemeClr val="accent5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1er Nivel</a:t>
          </a:r>
          <a:endParaRPr lang="es-MX" sz="2500" kern="1200" dirty="0"/>
        </a:p>
      </dsp:txBody>
      <dsp:txXfrm rot="-5400000">
        <a:off x="1" y="654656"/>
        <a:ext cx="1286694" cy="551441"/>
      </dsp:txXfrm>
    </dsp:sp>
    <dsp:sp modelId="{653D6A52-CDE3-4E06-818B-92EDA71212CB}">
      <dsp:nvSpPr>
        <dsp:cNvPr id="0" name=""/>
        <dsp:cNvSpPr/>
      </dsp:nvSpPr>
      <dsp:spPr>
        <a:xfrm rot="5400000">
          <a:off x="4150409" y="-2852404"/>
          <a:ext cx="1194788" cy="6922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Hipertensión esencial primaria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Diabetes Mellitus no insulinodependiente y no especificada, sin mención de complicación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Faringitis Aguda y Rinofaringitis aguda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Infección de vías urinarias, sitio no especificado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Diarrea y Gastroenteritis de presunto origen infeccioso</a:t>
          </a:r>
          <a:endParaRPr lang="es-MX" sz="1400" kern="1200" dirty="0"/>
        </a:p>
      </dsp:txBody>
      <dsp:txXfrm rot="-5400000">
        <a:off x="1286695" y="69635"/>
        <a:ext cx="6863892" cy="1078138"/>
      </dsp:txXfrm>
    </dsp:sp>
    <dsp:sp modelId="{2A0572E9-6D73-47AA-B8B7-84CFD5AE0FF5}">
      <dsp:nvSpPr>
        <dsp:cNvPr id="0" name=""/>
        <dsp:cNvSpPr/>
      </dsp:nvSpPr>
      <dsp:spPr>
        <a:xfrm rot="5400000">
          <a:off x="-275720" y="1941467"/>
          <a:ext cx="1838135" cy="1286694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2do Nivel </a:t>
          </a:r>
          <a:endParaRPr lang="es-MX" sz="2500" kern="1200" dirty="0"/>
        </a:p>
      </dsp:txBody>
      <dsp:txXfrm rot="-5400000">
        <a:off x="1" y="2309093"/>
        <a:ext cx="1286694" cy="551441"/>
      </dsp:txXfrm>
    </dsp:sp>
    <dsp:sp modelId="{7EC3CAA4-3EB1-41C5-8837-8EBD3709001B}">
      <dsp:nvSpPr>
        <dsp:cNvPr id="0" name=""/>
        <dsp:cNvSpPr/>
      </dsp:nvSpPr>
      <dsp:spPr>
        <a:xfrm rot="5400000">
          <a:off x="4150409" y="-1197967"/>
          <a:ext cx="1194788" cy="6922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Hipertensión Esencial Primaria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Diabetes Mellitus no insulinodependiente y no especificada, sin mención de complicación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Lumbago y Gonartrosis no especificado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Hiperplasia de la próstata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Infección de vías urinarias, sitio no especificado</a:t>
          </a:r>
          <a:endParaRPr lang="es-MX" sz="1400" kern="1200" dirty="0"/>
        </a:p>
      </dsp:txBody>
      <dsp:txXfrm rot="-5400000">
        <a:off x="1286695" y="1724072"/>
        <a:ext cx="6863892" cy="1078138"/>
      </dsp:txXfrm>
    </dsp:sp>
    <dsp:sp modelId="{4E8F1E90-EC0E-422C-8AAF-0C268537B467}">
      <dsp:nvSpPr>
        <dsp:cNvPr id="0" name=""/>
        <dsp:cNvSpPr/>
      </dsp:nvSpPr>
      <dsp:spPr>
        <a:xfrm rot="5400000">
          <a:off x="-275720" y="3786418"/>
          <a:ext cx="1838135" cy="1286694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3er Nivel </a:t>
          </a:r>
          <a:endParaRPr lang="es-MX" sz="2500" kern="1200" dirty="0"/>
        </a:p>
      </dsp:txBody>
      <dsp:txXfrm rot="-5400000">
        <a:off x="1" y="4154044"/>
        <a:ext cx="1286694" cy="551441"/>
      </dsp:txXfrm>
    </dsp:sp>
    <dsp:sp modelId="{7C7B1016-FE45-443C-A949-E941A7A0CD62}">
      <dsp:nvSpPr>
        <dsp:cNvPr id="0" name=""/>
        <dsp:cNvSpPr/>
      </dsp:nvSpPr>
      <dsp:spPr>
        <a:xfrm rot="5400000">
          <a:off x="3959894" y="646983"/>
          <a:ext cx="1575817" cy="6922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Hipertensión Esencial Primaria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Diabetes Mellitus no Insulinodependiente, sin mención de complicación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Insuficiencia renal crónica, no especificada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Tumor maligno de la mama, parte no especificada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Tumor maligno de la próstata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Cardiomiopatía isquémica</a:t>
          </a:r>
          <a:endParaRPr lang="es-MX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400" kern="1200" dirty="0"/>
        </a:p>
      </dsp:txBody>
      <dsp:txXfrm rot="-5400000">
        <a:off x="1286695" y="3397108"/>
        <a:ext cx="6845292" cy="1421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1385F-76CD-4A47-B0BF-8B2EF7B1B90A}">
      <dsp:nvSpPr>
        <dsp:cNvPr id="0" name=""/>
        <dsp:cNvSpPr/>
      </dsp:nvSpPr>
      <dsp:spPr>
        <a:xfrm>
          <a:off x="0" y="0"/>
          <a:ext cx="1274708" cy="1272532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Población Adulto Mayor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Heterogénea</a:t>
          </a:r>
          <a:endParaRPr lang="es-MX" sz="1200" b="1" kern="1200" dirty="0"/>
        </a:p>
      </dsp:txBody>
      <dsp:txXfrm>
        <a:off x="186677" y="186358"/>
        <a:ext cx="901354" cy="899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451D0-3C18-45ED-A7F9-AF48342CACE7}">
      <dsp:nvSpPr>
        <dsp:cNvPr id="0" name=""/>
        <dsp:cNvSpPr/>
      </dsp:nvSpPr>
      <dsp:spPr>
        <a:xfrm>
          <a:off x="0" y="0"/>
          <a:ext cx="432048" cy="472052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V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L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O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C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Ó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N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 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G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E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Á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T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C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 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I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N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T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E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G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b="1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R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A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700" kern="1200" dirty="0" smtClean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rPr>
            <a:t>L</a:t>
          </a:r>
          <a:endParaRPr lang="es-MX" sz="700" kern="1200" dirty="0"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latin typeface="Arial Black" pitchFamily="34" charset="0"/>
          </a:endParaRPr>
        </a:p>
      </dsp:txBody>
      <dsp:txXfrm>
        <a:off x="0" y="0"/>
        <a:ext cx="432048" cy="47205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B89D3C-B0D7-4FC7-9664-8236777B045E}">
      <dsp:nvSpPr>
        <dsp:cNvPr id="0" name=""/>
        <dsp:cNvSpPr/>
      </dsp:nvSpPr>
      <dsp:spPr>
        <a:xfrm>
          <a:off x="1543277" y="-191040"/>
          <a:ext cx="2985387" cy="2985387"/>
        </a:xfrm>
        <a:prstGeom prst="circularArrow">
          <a:avLst>
            <a:gd name="adj1" fmla="val 4668"/>
            <a:gd name="adj2" fmla="val 272909"/>
            <a:gd name="adj3" fmla="val 12621764"/>
            <a:gd name="adj4" fmla="val 18175998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E79E6-90E8-4122-919A-1C58F4EE8AEC}">
      <dsp:nvSpPr>
        <dsp:cNvPr id="0" name=""/>
        <dsp:cNvSpPr/>
      </dsp:nvSpPr>
      <dsp:spPr>
        <a:xfrm>
          <a:off x="1991408" y="-30106"/>
          <a:ext cx="2089125" cy="951011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1" kern="1200" dirty="0" smtClean="0"/>
            <a:t>Médicos Gerontólogos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2"/>
              </a:solidFill>
            </a:rPr>
            <a:t>165</a:t>
          </a:r>
          <a:endParaRPr lang="es-ES" sz="1400" b="1" kern="1200" dirty="0">
            <a:solidFill>
              <a:schemeClr val="bg2"/>
            </a:solidFill>
          </a:endParaRPr>
        </a:p>
      </dsp:txBody>
      <dsp:txXfrm>
        <a:off x="2037833" y="16319"/>
        <a:ext cx="1996275" cy="858161"/>
      </dsp:txXfrm>
    </dsp:sp>
    <dsp:sp modelId="{EE4DEDAC-93D7-4531-93C7-63C4B3C0E8E0}">
      <dsp:nvSpPr>
        <dsp:cNvPr id="0" name=""/>
        <dsp:cNvSpPr/>
      </dsp:nvSpPr>
      <dsp:spPr>
        <a:xfrm>
          <a:off x="3698475" y="968769"/>
          <a:ext cx="2113909" cy="1036916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1" kern="1200" dirty="0" smtClean="0"/>
            <a:t>Enfermera Gerontóloga </a:t>
          </a:r>
          <a:r>
            <a:rPr lang="es-MX" sz="1400" kern="1200" dirty="0" err="1" smtClean="0"/>
            <a:t>Somatometría</a:t>
          </a:r>
          <a:r>
            <a:rPr lang="es-MX" sz="1400" kern="1200" dirty="0" smtClean="0"/>
            <a:t>  </a:t>
          </a:r>
          <a:r>
            <a:rPr lang="es-MX" sz="1400" b="1" kern="1200" dirty="0" smtClean="0"/>
            <a:t>185</a:t>
          </a:r>
          <a:endParaRPr lang="es-ES" sz="1400" b="1" kern="1200" dirty="0"/>
        </a:p>
      </dsp:txBody>
      <dsp:txXfrm>
        <a:off x="3749093" y="1019387"/>
        <a:ext cx="2012673" cy="935680"/>
      </dsp:txXfrm>
    </dsp:sp>
    <dsp:sp modelId="{0A5D109A-05CE-4B9C-BA78-D0628FF14CB1}">
      <dsp:nvSpPr>
        <dsp:cNvPr id="0" name=""/>
        <dsp:cNvSpPr/>
      </dsp:nvSpPr>
      <dsp:spPr>
        <a:xfrm>
          <a:off x="1527352" y="2052158"/>
          <a:ext cx="3017237" cy="1074291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1" kern="1200" dirty="0" smtClean="0"/>
            <a:t>Equipo Multidisciplinario </a:t>
          </a:r>
          <a:r>
            <a:rPr lang="es-MX" sz="1400" kern="1200" dirty="0" smtClean="0"/>
            <a:t>Trabajadora social, enfermera, psicólogo, nutriólogo, activador físico  </a:t>
          </a:r>
          <a:r>
            <a:rPr lang="es-MX" sz="1400" b="1" kern="1200" dirty="0" smtClean="0"/>
            <a:t>195</a:t>
          </a:r>
          <a:endParaRPr lang="es-ES" sz="1400" b="1" kern="1200" dirty="0"/>
        </a:p>
      </dsp:txBody>
      <dsp:txXfrm>
        <a:off x="1579795" y="2104601"/>
        <a:ext cx="2912351" cy="969405"/>
      </dsp:txXfrm>
    </dsp:sp>
    <dsp:sp modelId="{28D87252-8F3C-4197-B57B-E1122547EDB6}">
      <dsp:nvSpPr>
        <dsp:cNvPr id="0" name=""/>
        <dsp:cNvSpPr/>
      </dsp:nvSpPr>
      <dsp:spPr>
        <a:xfrm>
          <a:off x="277627" y="968793"/>
          <a:ext cx="2160451" cy="1036926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1" kern="1200" dirty="0" smtClean="0"/>
            <a:t>Apoyo Funcional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Personal capacitado en terapia física y rehabilitación  </a:t>
          </a:r>
          <a:r>
            <a:rPr lang="es-MX" sz="1400" b="1" kern="1200" dirty="0" smtClean="0"/>
            <a:t>160</a:t>
          </a:r>
          <a:endParaRPr lang="es-ES" sz="1400" b="1" kern="1200" dirty="0"/>
        </a:p>
      </dsp:txBody>
      <dsp:txXfrm>
        <a:off x="328246" y="1019412"/>
        <a:ext cx="2059213" cy="9356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7B512F-6E52-4D75-BFB7-EFA762E24723}">
      <dsp:nvSpPr>
        <dsp:cNvPr id="0" name=""/>
        <dsp:cNvSpPr/>
      </dsp:nvSpPr>
      <dsp:spPr>
        <a:xfrm flipH="1">
          <a:off x="210700" y="0"/>
          <a:ext cx="1684112" cy="9587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AD8DB-04F2-4EA8-BA37-8F9B1E66949F}">
      <dsp:nvSpPr>
        <dsp:cNvPr id="0" name=""/>
        <dsp:cNvSpPr/>
      </dsp:nvSpPr>
      <dsp:spPr>
        <a:xfrm>
          <a:off x="501171" y="575278"/>
          <a:ext cx="1879275" cy="958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MÒDULO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PREVENISSSTE</a:t>
          </a:r>
          <a:endParaRPr lang="es-MX" sz="1600" b="1" kern="1200" dirty="0"/>
        </a:p>
      </dsp:txBody>
      <dsp:txXfrm>
        <a:off x="529253" y="603360"/>
        <a:ext cx="1823111" cy="902634"/>
      </dsp:txXfrm>
    </dsp:sp>
    <dsp:sp modelId="{C373D8F6-9708-4733-B9CD-22890C31A627}">
      <dsp:nvSpPr>
        <dsp:cNvPr id="0" name=""/>
        <dsp:cNvSpPr/>
      </dsp:nvSpPr>
      <dsp:spPr>
        <a:xfrm>
          <a:off x="2377712" y="275134"/>
          <a:ext cx="482900" cy="4085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700" kern="1200"/>
        </a:p>
      </dsp:txBody>
      <dsp:txXfrm>
        <a:off x="2377712" y="356840"/>
        <a:ext cx="360341" cy="245117"/>
      </dsp:txXfrm>
    </dsp:sp>
    <dsp:sp modelId="{5E478FC1-48FD-45FE-94F1-A963BCCB70CF}">
      <dsp:nvSpPr>
        <dsp:cNvPr id="0" name=""/>
        <dsp:cNvSpPr/>
      </dsp:nvSpPr>
      <dsp:spPr>
        <a:xfrm>
          <a:off x="3274527" y="0"/>
          <a:ext cx="1879275" cy="9587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DA2A37-012F-4CD9-9DFA-7E718FDA8ABC}">
      <dsp:nvSpPr>
        <dsp:cNvPr id="0" name=""/>
        <dsp:cNvSpPr/>
      </dsp:nvSpPr>
      <dsp:spPr>
        <a:xfrm>
          <a:off x="3124975" y="575278"/>
          <a:ext cx="1879275" cy="958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MÈDICO PREVENISSSTE</a:t>
          </a:r>
          <a:endParaRPr lang="es-MX" sz="1600" b="1" kern="1200" dirty="0"/>
        </a:p>
      </dsp:txBody>
      <dsp:txXfrm>
        <a:off x="3153057" y="603360"/>
        <a:ext cx="1823111" cy="902634"/>
      </dsp:txXfrm>
    </dsp:sp>
    <dsp:sp modelId="{4B0E918D-7077-4E30-8741-8A07A3267D6C}">
      <dsp:nvSpPr>
        <dsp:cNvPr id="0" name=""/>
        <dsp:cNvSpPr/>
      </dsp:nvSpPr>
      <dsp:spPr>
        <a:xfrm>
          <a:off x="5356374" y="253617"/>
          <a:ext cx="202571" cy="4515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900" kern="1200"/>
        </a:p>
      </dsp:txBody>
      <dsp:txXfrm>
        <a:off x="5356374" y="343930"/>
        <a:ext cx="141800" cy="270937"/>
      </dsp:txXfrm>
    </dsp:sp>
    <dsp:sp modelId="{61BB50D6-3586-4F80-9F9B-69BDA11DCB8B}">
      <dsp:nvSpPr>
        <dsp:cNvPr id="0" name=""/>
        <dsp:cNvSpPr/>
      </dsp:nvSpPr>
      <dsp:spPr>
        <a:xfrm>
          <a:off x="5732579" y="0"/>
          <a:ext cx="1879275" cy="9587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339B88-0E96-4F19-8202-E203DEC4D5B2}">
      <dsp:nvSpPr>
        <dsp:cNvPr id="0" name=""/>
        <dsp:cNvSpPr/>
      </dsp:nvSpPr>
      <dsp:spPr>
        <a:xfrm>
          <a:off x="6041604" y="455361"/>
          <a:ext cx="1879275" cy="958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MÉDICO FAMILIAR</a:t>
          </a:r>
          <a:endParaRPr lang="es-MX" sz="1600" b="1" kern="1200" dirty="0"/>
        </a:p>
      </dsp:txBody>
      <dsp:txXfrm>
        <a:off x="6069686" y="483443"/>
        <a:ext cx="1823111" cy="902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0#1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0.51176</cdr:x>
      <cdr:y>0.24283</cdr:y>
    </cdr:from>
    <cdr:to>
      <cdr:x>0.6415</cdr:x>
      <cdr:y>0.43246</cdr:y>
    </cdr:to>
    <cdr:pic>
      <cdr:nvPicPr>
        <cdr:cNvPr id="2" name="10 Imagen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4679533" y="1392207"/>
          <a:ext cx="1186363" cy="1087197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rgbClr val="147F94"/>
          </a:solidFill>
        </a:ln>
      </cdr:spPr>
    </cdr:pic>
  </cdr:relSizeAnchor>
  <cdr:relSizeAnchor xmlns:cdr="http://schemas.openxmlformats.org/drawingml/2006/chartDrawing">
    <cdr:from>
      <cdr:x>0.46462</cdr:x>
      <cdr:y>0.59031</cdr:y>
    </cdr:from>
    <cdr:to>
      <cdr:x>0.64055</cdr:x>
      <cdr:y>0.79967</cdr:y>
    </cdr:to>
    <cdr:sp macro="" textlink="">
      <cdr:nvSpPr>
        <cdr:cNvPr id="4" name="5 CuadroTexto"/>
        <cdr:cNvSpPr txBox="1"/>
      </cdr:nvSpPr>
      <cdr:spPr>
        <a:xfrm xmlns:a="http://schemas.openxmlformats.org/drawingml/2006/main">
          <a:off x="4248472" y="3384376"/>
          <a:ext cx="1608704" cy="120032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MX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177800" indent="-177800">
            <a:buFont typeface="Arial" pitchFamily="34" charset="0"/>
            <a:buChar char="•"/>
          </a:pPr>
          <a:r>
            <a:rPr lang="es-MX" sz="1400" b="1" dirty="0" smtClean="0">
              <a:solidFill>
                <a:schemeClr val="bg1"/>
              </a:solidFill>
            </a:rPr>
            <a:t>ECNT:</a:t>
          </a:r>
        </a:p>
        <a:p xmlns:a="http://schemas.openxmlformats.org/drawingml/2006/main">
          <a:pPr marL="177800" indent="-177800">
            <a:buFont typeface="Arial" pitchFamily="34" charset="0"/>
            <a:buChar char="•"/>
          </a:pPr>
          <a:r>
            <a:rPr lang="es-MX" sz="1400" b="1" dirty="0" smtClean="0">
              <a:solidFill>
                <a:schemeClr val="bg1"/>
              </a:solidFill>
            </a:rPr>
            <a:t>HTA. Diabetes</a:t>
          </a:r>
        </a:p>
        <a:p xmlns:a="http://schemas.openxmlformats.org/drawingml/2006/main">
          <a:pPr marL="177800" indent="-177800">
            <a:buFont typeface="Arial" pitchFamily="34" charset="0"/>
            <a:buChar char="•"/>
          </a:pPr>
          <a:r>
            <a:rPr lang="es-MX" sz="1400" b="1" dirty="0" smtClean="0">
              <a:solidFill>
                <a:schemeClr val="bg1"/>
              </a:solidFill>
            </a:rPr>
            <a:t>ECV</a:t>
          </a:r>
        </a:p>
        <a:p xmlns:a="http://schemas.openxmlformats.org/drawingml/2006/main">
          <a:pPr marL="177800" indent="-177800">
            <a:buFont typeface="Arial" pitchFamily="34" charset="0"/>
            <a:buChar char="•"/>
          </a:pPr>
          <a:r>
            <a:rPr lang="es-MX" sz="1400" b="1" dirty="0" smtClean="0">
              <a:solidFill>
                <a:schemeClr val="bg1"/>
              </a:solidFill>
            </a:rPr>
            <a:t>Cardiopatías</a:t>
          </a:r>
        </a:p>
        <a:p xmlns:a="http://schemas.openxmlformats.org/drawingml/2006/main">
          <a:pPr marL="177800" indent="-177800">
            <a:buFont typeface="Arial" pitchFamily="34" charset="0"/>
            <a:buChar char="•"/>
          </a:pPr>
          <a:r>
            <a:rPr lang="es-MX" sz="1400" b="1" dirty="0" smtClean="0">
              <a:solidFill>
                <a:schemeClr val="bg1"/>
              </a:solidFill>
            </a:rPr>
            <a:t>Demencia</a:t>
          </a:r>
          <a:endParaRPr lang="es-MX" sz="14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0.24412</cdr:x>
      <cdr:y>0.70708</cdr:y>
    </cdr:from>
    <cdr:to>
      <cdr:x>0.315</cdr:x>
      <cdr:y>0.79583</cdr:y>
    </cdr:to>
    <cdr:pic>
      <cdr:nvPicPr>
        <cdr:cNvPr id="5" name="12 Imagen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232248" y="4053871"/>
          <a:ext cx="648073" cy="50882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0.22837</cdr:x>
      <cdr:y>0.16328</cdr:y>
    </cdr:from>
    <cdr:to>
      <cdr:x>0.37799</cdr:x>
      <cdr:y>0.28887</cdr:y>
    </cdr:to>
    <cdr:sp macro="" textlink="">
      <cdr:nvSpPr>
        <cdr:cNvPr id="8" name="7 CuadroTexto"/>
        <cdr:cNvSpPr txBox="1"/>
      </cdr:nvSpPr>
      <cdr:spPr>
        <a:xfrm xmlns:a="http://schemas.openxmlformats.org/drawingml/2006/main">
          <a:off x="2088232" y="936104"/>
          <a:ext cx="1368152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ES" b="1" dirty="0" err="1" smtClean="0">
              <a:solidFill>
                <a:schemeClr val="tx1"/>
              </a:solidFill>
            </a:rPr>
            <a:t>Comor</a:t>
          </a:r>
          <a:r>
            <a:rPr lang="es-ES" sz="1100" b="1" dirty="0" err="1" smtClean="0">
              <a:solidFill>
                <a:schemeClr val="tx1"/>
              </a:solidFill>
            </a:rPr>
            <a:t>bilidad</a:t>
          </a:r>
          <a:endParaRPr lang="es-ES" sz="1100" b="1" dirty="0" smtClean="0">
            <a:solidFill>
              <a:schemeClr val="tx1"/>
            </a:solidFill>
          </a:endParaRPr>
        </a:p>
        <a:p xmlns:a="http://schemas.openxmlformats.org/drawingml/2006/main">
          <a:pPr algn="ctr"/>
          <a:r>
            <a:rPr lang="es-ES" b="1" dirty="0" smtClean="0">
              <a:solidFill>
                <a:schemeClr val="tx1"/>
              </a:solidFill>
            </a:rPr>
            <a:t>+</a:t>
          </a:r>
        </a:p>
        <a:p xmlns:a="http://schemas.openxmlformats.org/drawingml/2006/main">
          <a:pPr algn="ctr"/>
          <a:r>
            <a:rPr lang="es-ES" b="1" dirty="0" smtClean="0">
              <a:solidFill>
                <a:schemeClr val="tx1"/>
              </a:solidFill>
            </a:rPr>
            <a:t>Fragilidad</a:t>
          </a:r>
          <a:endParaRPr lang="es-ES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0.43312</cdr:x>
      <cdr:y>0.46471</cdr:y>
    </cdr:from>
    <cdr:to>
      <cdr:x>0.70874</cdr:x>
      <cdr:y>0.59031</cdr:y>
    </cdr:to>
    <cdr:sp macro="" textlink="">
      <cdr:nvSpPr>
        <cdr:cNvPr id="9" name="8 CuadroTexto"/>
        <cdr:cNvSpPr txBox="1"/>
      </cdr:nvSpPr>
      <cdr:spPr>
        <a:xfrm xmlns:a="http://schemas.openxmlformats.org/drawingml/2006/main">
          <a:off x="3960440" y="2664296"/>
          <a:ext cx="252028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ES" sz="1400" b="1" dirty="0" smtClean="0">
              <a:latin typeface="Arial" pitchFamily="34" charset="0"/>
              <a:cs typeface="Arial" pitchFamily="34" charset="0"/>
            </a:rPr>
            <a:t>Aparentemente</a:t>
          </a:r>
        </a:p>
        <a:p xmlns:a="http://schemas.openxmlformats.org/drawingml/2006/main">
          <a:pPr algn="ctr"/>
          <a:r>
            <a:rPr lang="es-ES" sz="1400" b="1" dirty="0" smtClean="0">
              <a:latin typeface="Arial" pitchFamily="34" charset="0"/>
              <a:cs typeface="Arial" pitchFamily="34" charset="0"/>
            </a:rPr>
            <a:t>Sanos y </a:t>
          </a:r>
          <a:r>
            <a:rPr lang="es-E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Funcionales</a:t>
          </a:r>
          <a:endParaRPr lang="es-ES" sz="14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52A15-38B1-4579-818E-832D3BB636C0}" type="datetimeFigureOut">
              <a:rPr lang="es-MX" smtClean="0"/>
              <a:pPr/>
              <a:t>15/06/2014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FE15B8-70B2-45A7-98E8-84BA80517A86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7706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43EEE-D277-4346-9BF0-774FC2812F75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95072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MX" dirty="0" smtClean="0"/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D0D2E0-A3E0-4725-A0AF-6DE109FA5FE8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84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70251"/>
      </p:ext>
    </p:extLst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569445"/>
      </p:ext>
    </p:extLst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106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110C23-FC4D-41D8-BAC5-A8CC83ECC62C}" type="datetimeFigureOut">
              <a:rPr lang="es-ES" smtClean="0"/>
              <a:pPr/>
              <a:t>15/06/2014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4D0698-9E98-49AD-B708-F5C65AB1880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4" r:id="rId13"/>
    <p:sldLayoutId id="2147483665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hyperlink" Target="https://www.google.com.mx/url?q=http://chimalhuacan.olx.com.mx/enfermeras-tituladas-auxiliars-cuidadoras-iid-261029015&amp;sa=U&amp;ei=TzByU76GLIvF8QGapoHoCQ&amp;ved=0CDwQ9QEwCA&amp;usg=AFQjCNGtbFBOVZecwckU_67DC3N86PwnHQ" TargetMode="Externa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18.jpeg"/><Relationship Id="rId2" Type="http://schemas.openxmlformats.org/officeDocument/2006/relationships/diagramData" Target="../diagrams/data4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hyperlink" Target="https://www.google.com.mx/url?q=http://www.cuanto-gana.com/cuanto-gana-un-medico/&amp;sa=U&amp;ei=yTByU8vRE8bc8gGm34FQ&amp;ved=0CDQQ9QEwBA&amp;usg=AFQjCNEaWFUNmdSWuxm7gI7izjiCDXztKw" TargetMode="Externa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Título"/>
          <p:cNvSpPr txBox="1">
            <a:spLocks/>
          </p:cNvSpPr>
          <p:nvPr/>
        </p:nvSpPr>
        <p:spPr>
          <a:xfrm>
            <a:off x="457200" y="5805264"/>
            <a:ext cx="8219256" cy="10081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</a:rPr>
              <a:t>DIRECCIÓN MÉDICA</a:t>
            </a:r>
          </a:p>
          <a:p>
            <a:r>
              <a:rPr lang="es-MX" sz="1800" dirty="0" smtClean="0">
                <a:solidFill>
                  <a:schemeClr val="bg1"/>
                </a:solidFill>
              </a:rPr>
              <a:t>SUBDIRECCIÓN DE PREVENCIÓN Y  PROTECCIÓN A LA SALUD</a:t>
            </a:r>
            <a:endParaRPr lang="es-ES" sz="1800" dirty="0">
              <a:solidFill>
                <a:schemeClr val="bg1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20" y="0"/>
            <a:ext cx="9184820" cy="6757495"/>
          </a:xfrm>
          <a:prstGeom prst="rect">
            <a:avLst/>
          </a:prstGeom>
        </p:spPr>
      </p:pic>
      <p:sp>
        <p:nvSpPr>
          <p:cNvPr id="10" name="1 Título"/>
          <p:cNvSpPr>
            <a:spLocks noGrp="1"/>
          </p:cNvSpPr>
          <p:nvPr>
            <p:ph type="ctrTitle"/>
          </p:nvPr>
        </p:nvSpPr>
        <p:spPr>
          <a:xfrm>
            <a:off x="214282" y="3857628"/>
            <a:ext cx="8649344" cy="1584176"/>
          </a:xfrm>
        </p:spPr>
        <p:txBody>
          <a:bodyPr/>
          <a:lstStyle/>
          <a:p>
            <a:r>
              <a:rPr lang="es-MX" sz="3600" dirty="0" smtClean="0">
                <a:solidFill>
                  <a:schemeClr val="bg1"/>
                </a:solidFill>
              </a:rPr>
              <a:t> Modelo de Atención al Adulto  Mayor </a:t>
            </a:r>
            <a:br>
              <a:rPr lang="es-MX" sz="3600" dirty="0" smtClean="0">
                <a:solidFill>
                  <a:schemeClr val="bg1"/>
                </a:solidFill>
              </a:rPr>
            </a:br>
            <a:r>
              <a:rPr lang="es-MX" sz="3600" dirty="0" smtClean="0">
                <a:solidFill>
                  <a:schemeClr val="bg1"/>
                </a:solidFill>
              </a:rPr>
              <a:t>en el ISSSTE</a:t>
            </a:r>
            <a:br>
              <a:rPr lang="es-MX" sz="3600" dirty="0" smtClean="0">
                <a:solidFill>
                  <a:schemeClr val="bg1"/>
                </a:solidFill>
              </a:rPr>
            </a:br>
            <a:r>
              <a:rPr lang="es-MX" sz="3600" dirty="0" smtClean="0">
                <a:solidFill>
                  <a:schemeClr val="bg1"/>
                </a:solidFill>
              </a:rPr>
              <a:t/>
            </a:r>
            <a:br>
              <a:rPr lang="es-MX" sz="3600" dirty="0" smtClean="0">
                <a:solidFill>
                  <a:schemeClr val="bg1"/>
                </a:solidFill>
              </a:rPr>
            </a:br>
            <a:r>
              <a:rPr lang="es-MX" sz="3600" dirty="0" smtClean="0">
                <a:solidFill>
                  <a:schemeClr val="bg1"/>
                </a:solidFill>
              </a:rPr>
              <a:t> 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142844" y="5643578"/>
            <a:ext cx="8995984" cy="10435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b="1" dirty="0" smtClean="0">
                <a:solidFill>
                  <a:schemeClr val="bg1"/>
                </a:solidFill>
              </a:rPr>
              <a:t>Dra. Ma. Del Carmen Ceballos Urbina</a:t>
            </a:r>
          </a:p>
          <a:p>
            <a:r>
              <a:rPr lang="es-MX" sz="1800" b="1" dirty="0" smtClean="0">
                <a:solidFill>
                  <a:schemeClr val="bg1"/>
                </a:solidFill>
              </a:rPr>
              <a:t>Jefatura de Envejecimiento Saludable</a:t>
            </a:r>
          </a:p>
          <a:p>
            <a:endParaRPr lang="es-MX" sz="1800" b="1" dirty="0" smtClean="0">
              <a:solidFill>
                <a:schemeClr val="bg1"/>
              </a:solidFill>
            </a:endParaRPr>
          </a:p>
          <a:p>
            <a:r>
              <a:rPr lang="es-PA" sz="1800" dirty="0" smtClean="0">
                <a:solidFill>
                  <a:schemeClr val="bg1"/>
                </a:solidFill>
              </a:rPr>
              <a:t> Subdirección de Prevención y Protección a la Salud</a:t>
            </a:r>
            <a:endParaRPr lang="es-ES" sz="1800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7786202" y="6509838"/>
            <a:ext cx="4764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1000" dirty="0" smtClean="0">
                <a:solidFill>
                  <a:schemeClr val="bg1"/>
                </a:solidFill>
              </a:rPr>
              <a:t> 2014</a:t>
            </a:r>
            <a:endParaRPr lang="es-MX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4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0747070"/>
              </p:ext>
            </p:extLst>
          </p:nvPr>
        </p:nvGraphicFramePr>
        <p:xfrm>
          <a:off x="-642974" y="1124744"/>
          <a:ext cx="9144000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3754264" y="874812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latin typeface="+mn-lt"/>
              </a:rPr>
              <a:t>Estado de Salud de los PAM</a:t>
            </a:r>
          </a:p>
          <a:p>
            <a:pPr algn="ctr"/>
            <a:r>
              <a:rPr lang="es-MX" sz="2800" b="1" smtClean="0">
                <a:latin typeface="+mn-lt"/>
              </a:rPr>
              <a:t>En el ISSSTE</a:t>
            </a:r>
            <a:endParaRPr lang="es-MX" sz="2800" b="1" dirty="0" smtClean="0">
              <a:latin typeface="+mn-lt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57818" y="3429000"/>
            <a:ext cx="1008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 smtClean="0"/>
              <a:t>55 %</a:t>
            </a:r>
            <a:endParaRPr lang="es-MX" sz="22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2411760" y="126876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+mn-lt"/>
              </a:rPr>
              <a:t>Dependientes </a:t>
            </a:r>
            <a:endParaRPr lang="es-MX" b="1" dirty="0"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256524" y="2215868"/>
            <a:ext cx="55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latin typeface="Arial" pitchFamily="34" charset="0"/>
                <a:cs typeface="Arial" pitchFamily="34" charset="0"/>
              </a:rPr>
              <a:t>5%</a:t>
            </a:r>
            <a:endParaRPr lang="es-MX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285852" y="2357430"/>
            <a:ext cx="582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2000" b="1" dirty="0" smtClean="0"/>
              <a:t>20%</a:t>
            </a:r>
            <a:endParaRPr lang="es-MX" sz="20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1071539" y="3660440"/>
            <a:ext cx="21431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Síndromes Geriátricos</a:t>
            </a:r>
          </a:p>
          <a:p>
            <a:endParaRPr lang="es-MX" sz="1400" b="1" dirty="0" smtClean="0">
              <a:solidFill>
                <a:schemeClr val="bg1"/>
              </a:solidFill>
            </a:endParaRPr>
          </a:p>
          <a:p>
            <a:pPr marL="177800" indent="-95250">
              <a:buFont typeface="Arial" pitchFamily="34" charset="0"/>
              <a:buChar char="•"/>
            </a:pPr>
            <a:r>
              <a:rPr lang="es-MX" sz="1200" b="1" dirty="0" smtClean="0">
                <a:solidFill>
                  <a:schemeClr val="bg1"/>
                </a:solidFill>
              </a:rPr>
              <a:t> Caídas</a:t>
            </a:r>
          </a:p>
          <a:p>
            <a:pPr marL="177800" indent="-95250">
              <a:buFont typeface="Arial" pitchFamily="34" charset="0"/>
              <a:buChar char="•"/>
            </a:pPr>
            <a:r>
              <a:rPr lang="es-MX" sz="1200" b="1" dirty="0" smtClean="0">
                <a:solidFill>
                  <a:schemeClr val="bg1"/>
                </a:solidFill>
              </a:rPr>
              <a:t> Malnutrición/Sarcopenia</a:t>
            </a:r>
          </a:p>
          <a:p>
            <a:pPr marL="177800" indent="-95250">
              <a:buFont typeface="Arial" pitchFamily="34" charset="0"/>
              <a:buChar char="•"/>
            </a:pPr>
            <a:r>
              <a:rPr lang="es-MX" sz="1200" b="1" dirty="0" smtClean="0">
                <a:solidFill>
                  <a:schemeClr val="bg1"/>
                </a:solidFill>
              </a:rPr>
              <a:t> Dolor</a:t>
            </a:r>
          </a:p>
          <a:p>
            <a:pPr marL="177800" indent="-95250">
              <a:buFont typeface="Arial" pitchFamily="34" charset="0"/>
              <a:buChar char="•"/>
            </a:pPr>
            <a:r>
              <a:rPr lang="es-MX" sz="1200" b="1" dirty="0" smtClean="0">
                <a:solidFill>
                  <a:schemeClr val="bg1"/>
                </a:solidFill>
              </a:rPr>
              <a:t> Deterioro sensorial</a:t>
            </a:r>
          </a:p>
          <a:p>
            <a:pPr marL="177800" indent="-95250">
              <a:buFont typeface="Arial" pitchFamily="34" charset="0"/>
              <a:buChar char="•"/>
            </a:pPr>
            <a:r>
              <a:rPr lang="es-MX" sz="1200" b="1" dirty="0" smtClean="0">
                <a:solidFill>
                  <a:schemeClr val="bg1"/>
                </a:solidFill>
              </a:rPr>
              <a:t> Depresión</a:t>
            </a:r>
            <a:endParaRPr lang="es-MX" sz="12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85786" y="407194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20%</a:t>
            </a:r>
            <a:endParaRPr lang="es-MX" sz="2000" b="1" dirty="0"/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36912"/>
            <a:ext cx="1008112" cy="576064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4714876" y="4857760"/>
            <a:ext cx="400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b="1" dirty="0" smtClean="0">
                <a:latin typeface="+mn-lt"/>
              </a:rPr>
              <a:t>Mayores d</a:t>
            </a:r>
            <a:r>
              <a:rPr lang="es-MX" b="1" dirty="0" smtClean="0"/>
              <a:t>e 60 </a:t>
            </a:r>
            <a:r>
              <a:rPr lang="es-MX" b="1" dirty="0" smtClean="0">
                <a:latin typeface="+mn-lt"/>
              </a:rPr>
              <a:t>años 2014             </a:t>
            </a:r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706" y="1804637"/>
            <a:ext cx="408190" cy="359685"/>
          </a:xfrm>
          <a:prstGeom prst="rect">
            <a:avLst/>
          </a:prstGeom>
          <a:scene3d>
            <a:camera prst="orthographicFront">
              <a:rot lat="0" lon="96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81365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Marcador de contenido"/>
          <p:cNvSpPr txBox="1">
            <a:spLocks/>
          </p:cNvSpPr>
          <p:nvPr/>
        </p:nvSpPr>
        <p:spPr>
          <a:xfrm>
            <a:off x="0" y="1268760"/>
            <a:ext cx="6588224" cy="460851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s-MX" sz="2200" b="1" dirty="0">
                <a:ea typeface="Calibri" pitchFamily="34" charset="0"/>
                <a:cs typeface="Arial" pitchFamily="34" charset="0"/>
              </a:rPr>
              <a:t>El nuevo rostro de la Vejez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MX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La creciente longevidad de nuestras poblaciones debe ser motivo de celebración.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MX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El envejecimiento poblacional abre nuevas oportunidades para reinventar la política de salud para beneficio de todos: jóvenes y viejos.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s-MX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MX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El tema clave que determina la relación entre el envejecimiento poblacional y el gasto en salud es el estado funcional de nuestros mayores.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MX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lang="es-MX" sz="1200" i="1" dirty="0" smtClean="0">
                <a:latin typeface="+mn-lt"/>
              </a:rPr>
              <a:t>Lloyd-Sherlock P, </a:t>
            </a:r>
            <a:r>
              <a:rPr lang="es-MX" sz="1200" i="1" dirty="0" err="1" smtClean="0">
                <a:latin typeface="+mn-lt"/>
              </a:rPr>
              <a:t>McKee</a:t>
            </a:r>
            <a:r>
              <a:rPr lang="es-MX" sz="1200" i="1" dirty="0" smtClean="0">
                <a:latin typeface="+mn-lt"/>
              </a:rPr>
              <a:t> M, </a:t>
            </a:r>
            <a:r>
              <a:rPr lang="es-MX" sz="1200" i="1" dirty="0" err="1" smtClean="0">
                <a:latin typeface="+mn-lt"/>
              </a:rPr>
              <a:t>Ebrahim</a:t>
            </a:r>
            <a:r>
              <a:rPr lang="es-MX" sz="1200" i="1" dirty="0" smtClean="0">
                <a:latin typeface="+mn-lt"/>
              </a:rPr>
              <a:t> S, Gorman M, </a:t>
            </a:r>
            <a:r>
              <a:rPr lang="es-MX" sz="1200" i="1" dirty="0" err="1" smtClean="0">
                <a:latin typeface="+mn-lt"/>
              </a:rPr>
              <a:t>Greengross</a:t>
            </a:r>
            <a:r>
              <a:rPr lang="es-MX" sz="1200" i="1" dirty="0" smtClean="0">
                <a:latin typeface="+mn-lt"/>
              </a:rPr>
              <a:t> S, Prince M, </a:t>
            </a:r>
            <a:r>
              <a:rPr lang="es-MX" sz="1200" i="1" dirty="0" err="1" smtClean="0">
                <a:latin typeface="+mn-lt"/>
              </a:rPr>
              <a:t>Pruchno</a:t>
            </a:r>
            <a:r>
              <a:rPr lang="es-MX" sz="1200" i="1" dirty="0" smtClean="0">
                <a:latin typeface="+mn-lt"/>
              </a:rPr>
              <a:t> R, </a:t>
            </a:r>
            <a:r>
              <a:rPr lang="es-MX" sz="1200" i="1" dirty="0" err="1" smtClean="0">
                <a:latin typeface="+mn-lt"/>
              </a:rPr>
              <a:t>Gutman</a:t>
            </a:r>
            <a:r>
              <a:rPr lang="es-MX" sz="1200" i="1" dirty="0" smtClean="0">
                <a:latin typeface="+mn-lt"/>
              </a:rPr>
              <a:t> G, </a:t>
            </a:r>
            <a:r>
              <a:rPr lang="es-MX" sz="1200" i="1" dirty="0" err="1" smtClean="0">
                <a:latin typeface="+mn-lt"/>
              </a:rPr>
              <a:t>Kirkwood</a:t>
            </a:r>
            <a:r>
              <a:rPr lang="es-MX" sz="1200" i="1" dirty="0" smtClean="0">
                <a:latin typeface="+mn-lt"/>
              </a:rPr>
              <a:t> T, O’Neill D, </a:t>
            </a:r>
            <a:r>
              <a:rPr lang="es-MX" sz="1200" i="1" dirty="0" err="1" smtClean="0">
                <a:latin typeface="+mn-lt"/>
              </a:rPr>
              <a:t>Ferrucci</a:t>
            </a:r>
            <a:r>
              <a:rPr lang="es-MX" sz="1200" i="1" dirty="0" smtClean="0">
                <a:latin typeface="+mn-lt"/>
              </a:rPr>
              <a:t> L, </a:t>
            </a:r>
            <a:r>
              <a:rPr lang="es-MX" sz="1200" i="1" dirty="0" err="1" smtClean="0">
                <a:latin typeface="+mn-lt"/>
              </a:rPr>
              <a:t>Kritchevsky</a:t>
            </a:r>
            <a:r>
              <a:rPr lang="es-MX" sz="1200" i="1" dirty="0" smtClean="0">
                <a:latin typeface="+mn-lt"/>
              </a:rPr>
              <a:t> SB, </a:t>
            </a:r>
            <a:r>
              <a:rPr lang="es-MX" sz="1200" i="1" dirty="0" err="1" smtClean="0">
                <a:latin typeface="+mn-lt"/>
              </a:rPr>
              <a:t>Vellas</a:t>
            </a:r>
            <a:r>
              <a:rPr lang="es-MX" sz="1200" i="1" dirty="0" smtClean="0">
                <a:latin typeface="+mn-lt"/>
              </a:rPr>
              <a:t> B </a:t>
            </a:r>
            <a:r>
              <a:rPr lang="es-MX" sz="1200" i="1" dirty="0" err="1" smtClean="0">
                <a:latin typeface="+mn-lt"/>
              </a:rPr>
              <a:t>Population</a:t>
            </a:r>
            <a:r>
              <a:rPr lang="es-MX" sz="1200" i="1" dirty="0" smtClean="0">
                <a:latin typeface="+mn-lt"/>
              </a:rPr>
              <a:t> </a:t>
            </a:r>
            <a:r>
              <a:rPr lang="es-MX" sz="1200" i="1" dirty="0" err="1" smtClean="0">
                <a:latin typeface="+mn-lt"/>
              </a:rPr>
              <a:t>ageing</a:t>
            </a:r>
            <a:r>
              <a:rPr lang="es-MX" sz="1200" i="1" dirty="0" smtClean="0">
                <a:latin typeface="+mn-lt"/>
              </a:rPr>
              <a:t> and </a:t>
            </a:r>
            <a:r>
              <a:rPr lang="es-MX" sz="1200" i="1" dirty="0" err="1" smtClean="0">
                <a:latin typeface="+mn-lt"/>
              </a:rPr>
              <a:t>health</a:t>
            </a:r>
            <a:r>
              <a:rPr lang="es-MX" sz="1200" i="1" dirty="0" smtClean="0">
                <a:latin typeface="+mn-lt"/>
              </a:rPr>
              <a:t> </a:t>
            </a:r>
            <a:r>
              <a:rPr lang="es-MX" sz="1200" i="1" dirty="0" err="1" smtClean="0">
                <a:latin typeface="+mn-lt"/>
              </a:rPr>
              <a:t>The</a:t>
            </a:r>
            <a:r>
              <a:rPr lang="es-MX" sz="1200" i="1" dirty="0" smtClean="0">
                <a:latin typeface="+mn-lt"/>
              </a:rPr>
              <a:t> </a:t>
            </a:r>
            <a:r>
              <a:rPr lang="es-MX" sz="1200" i="1" dirty="0" err="1" smtClean="0">
                <a:latin typeface="+mn-lt"/>
              </a:rPr>
              <a:t>Lancet</a:t>
            </a:r>
            <a:r>
              <a:rPr lang="es-MX" sz="1200" i="1" dirty="0" smtClean="0">
                <a:latin typeface="+mn-lt"/>
              </a:rPr>
              <a:t> </a:t>
            </a:r>
            <a:r>
              <a:rPr lang="en-US" sz="1200" dirty="0" smtClean="0">
                <a:latin typeface="+mn-lt"/>
              </a:rPr>
              <a:t>379:1295-6,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012 </a:t>
            </a:r>
            <a:endParaRPr kumimoji="0" lang="es-MX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2483768" y="316860"/>
            <a:ext cx="4616895" cy="73587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A" sz="2400" b="1" dirty="0" smtClean="0"/>
              <a:t>Antecedentes</a:t>
            </a:r>
            <a:endParaRPr lang="es-MX" sz="2400" b="1" dirty="0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  <p:pic>
        <p:nvPicPr>
          <p:cNvPr id="8" name="7 Imagen" descr="Imagen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6643702" y="3929066"/>
            <a:ext cx="2286016" cy="1857388"/>
          </a:xfrm>
          <a:prstGeom prst="rect">
            <a:avLst/>
          </a:prstGeom>
        </p:spPr>
      </p:pic>
      <p:pic>
        <p:nvPicPr>
          <p:cNvPr id="10" name="9 Imagen" descr="Imagen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1571612"/>
            <a:ext cx="2201036" cy="220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5293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Rectángulo"/>
          <p:cNvSpPr>
            <a:spLocks noGrp="1" noChangeArrowheads="1"/>
          </p:cNvSpPr>
          <p:nvPr>
            <p:ph idx="1"/>
          </p:nvPr>
        </p:nvSpPr>
        <p:spPr bwMode="auto">
          <a:xfrm>
            <a:off x="287522" y="1556792"/>
            <a:ext cx="8568952" cy="4062651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s-MX" sz="2000" b="1" dirty="0">
                <a:solidFill>
                  <a:srgbClr val="000000"/>
                </a:solidFill>
              </a:rPr>
              <a:t>PROPÓSITO </a:t>
            </a:r>
            <a:r>
              <a:rPr lang="es-MX" sz="2000" b="1" dirty="0" smtClean="0">
                <a:solidFill>
                  <a:srgbClr val="000000"/>
                </a:solidFill>
              </a:rPr>
              <a:t>GENERAL: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s-MX" sz="2000" dirty="0" smtClean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smtClean="0">
                <a:cs typeface="Arial" pitchFamily="34" charset="0"/>
              </a:rPr>
              <a:t>Fomentar la cultura del autocuidado de la salud.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 smtClean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 smtClean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smtClean="0">
                <a:cs typeface="Arial" pitchFamily="34" charset="0"/>
              </a:rPr>
              <a:t>Promover  estilos de vida saludable.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 smtClean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smtClean="0">
                <a:cs typeface="Arial" pitchFamily="34" charset="0"/>
              </a:rPr>
              <a:t>Desarrollar  actividades y programas que mantengan, prolonguen y/o recuperen su funcionalidad.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 smtClean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endParaRPr lang="es-MX" sz="2000" dirty="0"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smtClean="0">
                <a:cs typeface="Arial" pitchFamily="34" charset="0"/>
              </a:rPr>
              <a:t>Detectar  la fragilidad y grado de vulnerabilidad para evitar la dependencia. 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2483768" y="476672"/>
            <a:ext cx="4680520" cy="43588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dirty="0" smtClean="0"/>
              <a:t> Programa de Envejecimiento Saludable</a:t>
            </a:r>
            <a:endParaRPr lang="es-ES" sz="2400" b="1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348581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628900" y="1487606"/>
            <a:ext cx="3987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  <a:buFont typeface="Wingdings" pitchFamily="2" charset="2"/>
              <a:buChar char="v"/>
            </a:pPr>
            <a:r>
              <a:rPr lang="es-MX" sz="2200" dirty="0" smtClean="0">
                <a:latin typeface="+mn-lt"/>
              </a:rPr>
              <a:t>Que el Adulto Mayor  permanezca funcional e independiente en su entorno habitual.</a:t>
            </a:r>
          </a:p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</a:pPr>
            <a:endParaRPr lang="es-MX" sz="2200" dirty="0" smtClean="0">
              <a:latin typeface="+mn-lt"/>
            </a:endParaRPr>
          </a:p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  <a:buFont typeface="Wingdings" pitchFamily="2" charset="2"/>
              <a:buChar char="v"/>
            </a:pPr>
            <a:r>
              <a:rPr lang="es-MX" sz="2200" dirty="0" smtClean="0">
                <a:latin typeface="+mn-lt"/>
              </a:rPr>
              <a:t> Rehabilitar al Adulto para devolverlo a su comunidad y al entorno familiar o de residencia a largo plazo funcional  e independiente.</a:t>
            </a:r>
          </a:p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  <a:buFont typeface="Wingdings" pitchFamily="2" charset="2"/>
              <a:buChar char="v"/>
            </a:pPr>
            <a:endParaRPr lang="es-MX" sz="2200" dirty="0" smtClean="0">
              <a:latin typeface="+mn-lt"/>
            </a:endParaRPr>
          </a:p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  <a:buFont typeface="Wingdings" pitchFamily="2" charset="2"/>
              <a:buChar char="v"/>
            </a:pPr>
            <a:r>
              <a:rPr lang="es-MX" sz="2200" dirty="0" smtClean="0">
                <a:latin typeface="+mn-lt"/>
              </a:rPr>
              <a:t>Lograr una vida longeva, saludable y de calidad</a:t>
            </a:r>
          </a:p>
          <a:p>
            <a:pPr marL="355600" indent="-355600" algn="just">
              <a:buClr>
                <a:schemeClr val="accent6">
                  <a:lumMod val="75000"/>
                </a:schemeClr>
              </a:buClr>
              <a:buSzPct val="126000"/>
            </a:pPr>
            <a:endParaRPr lang="es-MX" sz="2200" dirty="0" smtClean="0">
              <a:latin typeface="+mn-lt"/>
            </a:endParaRPr>
          </a:p>
          <a:p>
            <a:pPr algn="just">
              <a:buFont typeface="Wingdings" pitchFamily="2" charset="2"/>
              <a:buChar char="v"/>
            </a:pPr>
            <a:endParaRPr lang="es-MX" sz="2200" dirty="0"/>
          </a:p>
        </p:txBody>
      </p:sp>
      <p:pic>
        <p:nvPicPr>
          <p:cNvPr id="5" name="Picture 14" descr="http://t3.gstatic.com/images?q=tbn:ANd9GcSLu9aMFAXe2s_ltQpJ_EIWw4RgSVXrPpoXOXS96y-6foeUQ7xsx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9133" y="1721768"/>
            <a:ext cx="1894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istrador\Mis documentos\Mis imágenes\adulto mayor labora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20" y="1697808"/>
            <a:ext cx="1851316" cy="147072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483768" y="862112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defRPr/>
            </a:pPr>
            <a:r>
              <a:rPr lang="es-ES" sz="2800" b="1" dirty="0" smtClean="0">
                <a:latin typeface="+mn-lt"/>
                <a:ea typeface="ＭＳ Ｐゴシック" pitchFamily="-49" charset="-128"/>
              </a:rPr>
              <a:t>Objetivo</a:t>
            </a:r>
            <a:endParaRPr lang="es-ES" sz="2800" b="1" dirty="0">
              <a:latin typeface="+mn-lt"/>
              <a:ea typeface="ＭＳ Ｐゴシック" pitchFamily="-49" charset="-128"/>
            </a:endParaRPr>
          </a:p>
        </p:txBody>
      </p:sp>
      <p:pic>
        <p:nvPicPr>
          <p:cNvPr id="10" name="9 Imagen" descr="SenioraConComp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665984"/>
            <a:ext cx="2016224" cy="1944216"/>
          </a:xfrm>
          <a:prstGeom prst="rect">
            <a:avLst/>
          </a:prstGeom>
        </p:spPr>
      </p:pic>
      <p:pic>
        <p:nvPicPr>
          <p:cNvPr id="11" name="10 Imagen" descr="asilo_para_adultos_mayores_en_el_d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9080" y="3665984"/>
            <a:ext cx="1944216" cy="1944216"/>
          </a:xfrm>
          <a:prstGeom prst="rect">
            <a:avLst/>
          </a:prstGeom>
        </p:spPr>
      </p:pic>
      <p:sp>
        <p:nvSpPr>
          <p:cNvPr id="14" name="1 CuadroTexto"/>
          <p:cNvSpPr txBox="1">
            <a:spLocks noChangeArrowheads="1"/>
          </p:cNvSpPr>
          <p:nvPr/>
        </p:nvSpPr>
        <p:spPr bwMode="auto">
          <a:xfrm>
            <a:off x="539552" y="6177607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 Rounded MT Bold" pitchFamily="34" charset="0"/>
                <a:ea typeface="Calibri" pitchFamily="34" charset="0"/>
                <a:cs typeface="Arial" pitchFamily="34" charset="0"/>
              </a:rPr>
              <a:t>Fortalecer la cultura del Autocuidado de la salud</a:t>
            </a:r>
            <a:endParaRPr lang="es-MX" sz="2400" b="1" dirty="0">
              <a:solidFill>
                <a:schemeClr val="bg1"/>
              </a:solidFill>
              <a:latin typeface="Arial Rounded MT Bold" pitchFamily="34" charset="0"/>
              <a:ea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2130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e 76"/>
          <p:cNvGrpSpPr/>
          <p:nvPr/>
        </p:nvGrpSpPr>
        <p:grpSpPr>
          <a:xfrm>
            <a:off x="755576" y="-497240"/>
            <a:ext cx="3354094" cy="6446520"/>
            <a:chOff x="5942306" y="581728"/>
            <a:chExt cx="2714014" cy="6012651"/>
          </a:xfrm>
          <a:scene3d>
            <a:camera prst="perspectiveRelaxed" fov="5100000"/>
            <a:lightRig rig="threePt" dir="t">
              <a:rot lat="0" lon="0" rev="4800000"/>
            </a:lightRig>
          </a:scene3d>
        </p:grpSpPr>
        <p:grpSp>
          <p:nvGrpSpPr>
            <p:cNvPr id="38" name="Gruppe 64"/>
            <p:cNvGrpSpPr/>
            <p:nvPr/>
          </p:nvGrpSpPr>
          <p:grpSpPr>
            <a:xfrm rot="5400000">
              <a:off x="4292987" y="2231047"/>
              <a:ext cx="6012651" cy="2714014"/>
              <a:chOff x="252924" y="2033077"/>
              <a:chExt cx="8589523" cy="3093399"/>
            </a:xfrm>
            <a:solidFill>
              <a:schemeClr val="bg1"/>
            </a:solidFill>
          </p:grpSpPr>
          <p:sp>
            <p:nvSpPr>
              <p:cNvPr id="49" name="Pentagon 97"/>
              <p:cNvSpPr/>
              <p:nvPr/>
            </p:nvSpPr>
            <p:spPr>
              <a:xfrm>
                <a:off x="252924" y="2033077"/>
                <a:ext cx="8589523" cy="3093399"/>
              </a:xfrm>
              <a:prstGeom prst="homePlate">
                <a:avLst>
                  <a:gd name="adj" fmla="val 21509"/>
                </a:avLst>
              </a:prstGeom>
              <a:gradFill flip="none" rotWithShape="1">
                <a:gsLst>
                  <a:gs pos="44000">
                    <a:schemeClr val="accent5">
                      <a:lumMod val="60000"/>
                      <a:lumOff val="40000"/>
                    </a:schemeClr>
                  </a:gs>
                  <a:gs pos="100000">
                    <a:srgbClr val="0070C0"/>
                  </a:gs>
                </a:gsLst>
                <a:lin ang="10800000" scaled="1"/>
                <a:tileRect/>
              </a:gradFill>
              <a:ln w="76200" cap="flat" cmpd="sng" algn="ctr">
                <a:gradFill flip="none" rotWithShape="1">
                  <a:gsLst>
                    <a:gs pos="0">
                      <a:srgbClr val="0070C0"/>
                    </a:gs>
                    <a:gs pos="50000">
                      <a:schemeClr val="accent5">
                        <a:lumMod val="7500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254000"/>
            </p:spPr>
            <p:txBody>
              <a:bodyPr anchor="ctr"/>
              <a:lstStyle/>
              <a:p>
                <a:pPr algn="ctr">
                  <a:defRPr/>
                </a:pPr>
                <a:endParaRPr lang="da-DK" sz="4000" kern="0">
                  <a:solidFill>
                    <a:schemeClr val="bg1"/>
                  </a:solidFill>
                  <a:latin typeface="Calibri"/>
                </a:endParaRPr>
              </a:p>
            </p:txBody>
          </p:sp>
          <p:grpSp>
            <p:nvGrpSpPr>
              <p:cNvPr id="50" name="Gruppe 28"/>
              <p:cNvGrpSpPr/>
              <p:nvPr/>
            </p:nvGrpSpPr>
            <p:grpSpPr>
              <a:xfrm>
                <a:off x="979255" y="2075212"/>
                <a:ext cx="6855283" cy="3012355"/>
                <a:chOff x="979255" y="2130354"/>
                <a:chExt cx="6855283" cy="2422187"/>
              </a:xfrm>
              <a:grpFill/>
            </p:grpSpPr>
            <p:cxnSp>
              <p:nvCxnSpPr>
                <p:cNvPr id="51" name="Lige forbindelse 99"/>
                <p:cNvCxnSpPr/>
                <p:nvPr/>
              </p:nvCxnSpPr>
              <p:spPr>
                <a:xfrm rot="5400000">
                  <a:off x="554191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Lige forbindelse 101"/>
                <p:cNvCxnSpPr/>
                <p:nvPr/>
              </p:nvCxnSpPr>
              <p:spPr>
                <a:xfrm rot="5400000">
                  <a:off x="-226975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Lige forbindelse 103"/>
                <p:cNvCxnSpPr/>
                <p:nvPr/>
              </p:nvCxnSpPr>
              <p:spPr>
                <a:xfrm rot="5400000">
                  <a:off x="2106794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Lige forbindelse 104"/>
                <p:cNvCxnSpPr/>
                <p:nvPr/>
              </p:nvCxnSpPr>
              <p:spPr>
                <a:xfrm rot="5400000">
                  <a:off x="1335357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Lige forbindelse 114"/>
                <p:cNvCxnSpPr/>
                <p:nvPr/>
              </p:nvCxnSpPr>
              <p:spPr>
                <a:xfrm rot="5400000">
                  <a:off x="2870576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Lige forbindelse 116"/>
                <p:cNvCxnSpPr/>
                <p:nvPr/>
              </p:nvCxnSpPr>
              <p:spPr>
                <a:xfrm rot="5400000">
                  <a:off x="4352533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Lige forbindelse 117"/>
                <p:cNvCxnSpPr/>
                <p:nvPr/>
              </p:nvCxnSpPr>
              <p:spPr>
                <a:xfrm rot="5400000">
                  <a:off x="3621709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Lige forbindelse 118"/>
                <p:cNvCxnSpPr/>
                <p:nvPr/>
              </p:nvCxnSpPr>
              <p:spPr>
                <a:xfrm rot="5400000">
                  <a:off x="5174311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Lige forbindelse 119"/>
                <p:cNvCxnSpPr/>
                <p:nvPr/>
              </p:nvCxnSpPr>
              <p:spPr>
                <a:xfrm rot="5400000">
                  <a:off x="6618580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Lige forbindelse 120"/>
                <p:cNvCxnSpPr/>
                <p:nvPr/>
              </p:nvCxnSpPr>
              <p:spPr>
                <a:xfrm rot="5400000">
                  <a:off x="5918638" y="3336584"/>
                  <a:ext cx="2422187" cy="9728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  <a:sp3d extrusionH="2540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Tekstboks 82"/>
            <p:cNvSpPr txBox="1"/>
            <p:nvPr/>
          </p:nvSpPr>
          <p:spPr>
            <a:xfrm>
              <a:off x="6206069" y="3824472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kstboks 83"/>
            <p:cNvSpPr txBox="1"/>
            <p:nvPr/>
          </p:nvSpPr>
          <p:spPr>
            <a:xfrm>
              <a:off x="6206069" y="3303234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Tekstboks 88"/>
            <p:cNvSpPr txBox="1"/>
            <p:nvPr/>
          </p:nvSpPr>
          <p:spPr>
            <a:xfrm>
              <a:off x="6206069" y="2755619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Tekstboks 89"/>
            <p:cNvSpPr txBox="1"/>
            <p:nvPr/>
          </p:nvSpPr>
          <p:spPr>
            <a:xfrm>
              <a:off x="6206068" y="1658339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kstboks 90"/>
            <p:cNvSpPr txBox="1"/>
            <p:nvPr/>
          </p:nvSpPr>
          <p:spPr>
            <a:xfrm>
              <a:off x="6191554" y="1152342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Tekstboks 91"/>
            <p:cNvSpPr txBox="1"/>
            <p:nvPr/>
          </p:nvSpPr>
          <p:spPr>
            <a:xfrm>
              <a:off x="6206068" y="592568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kstboks 92"/>
            <p:cNvSpPr txBox="1"/>
            <p:nvPr/>
          </p:nvSpPr>
          <p:spPr>
            <a:xfrm>
              <a:off x="6206069" y="2221194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Tekstboks 93"/>
            <p:cNvSpPr txBox="1"/>
            <p:nvPr/>
          </p:nvSpPr>
          <p:spPr>
            <a:xfrm>
              <a:off x="6206069" y="5442990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Tekstboks 94"/>
            <p:cNvSpPr txBox="1"/>
            <p:nvPr/>
          </p:nvSpPr>
          <p:spPr>
            <a:xfrm>
              <a:off x="6206069" y="4932889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Tekstboks 95"/>
            <p:cNvSpPr txBox="1"/>
            <p:nvPr/>
          </p:nvSpPr>
          <p:spPr>
            <a:xfrm>
              <a:off x="6206069" y="4355820"/>
              <a:ext cx="149477" cy="430594"/>
            </a:xfrm>
            <a:prstGeom prst="rect">
              <a:avLst/>
            </a:prstGeom>
            <a:noFill/>
            <a:sp3d extrusionH="254000"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da-DK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179512" y="3751232"/>
            <a:ext cx="2880320" cy="2088232"/>
            <a:chOff x="2555776" y="3933056"/>
            <a:chExt cx="2880320" cy="2088232"/>
          </a:xfrm>
        </p:grpSpPr>
        <p:grpSp>
          <p:nvGrpSpPr>
            <p:cNvPr id="11" name="Gruppe 199"/>
            <p:cNvGrpSpPr>
              <a:grpSpLocks/>
            </p:cNvGrpSpPr>
            <p:nvPr/>
          </p:nvGrpSpPr>
          <p:grpSpPr bwMode="auto">
            <a:xfrm>
              <a:off x="2555776" y="3933056"/>
              <a:ext cx="2880320" cy="2088232"/>
              <a:chOff x="2636520" y="2831705"/>
              <a:chExt cx="1919605" cy="1330207"/>
            </a:xfrm>
          </p:grpSpPr>
          <p:sp>
            <p:nvSpPr>
              <p:cNvPr id="13" name="Ellipse 108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 err="1">
                  <a:latin typeface="Calibri"/>
                </a:endParaRPr>
              </a:p>
            </p:txBody>
          </p:sp>
          <p:grpSp>
            <p:nvGrpSpPr>
              <p:cNvPr id="14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15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4F4FF"/>
                    </a:gs>
                    <a:gs pos="100000">
                      <a:srgbClr val="208ECD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0081BE">
                      <a:lumMod val="75000"/>
                    </a:srgbClr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latin typeface="Calibri"/>
                  </a:endParaRPr>
                </a:p>
              </p:txBody>
            </p:sp>
            <p:sp>
              <p:nvSpPr>
                <p:cNvPr id="16" name="Ellipse 45"/>
                <p:cNvSpPr/>
                <p:nvPr/>
              </p:nvSpPr>
              <p:spPr bwMode="auto">
                <a:xfrm>
                  <a:off x="1285366" y="2949904"/>
                  <a:ext cx="1027008" cy="7672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>
                    <a:latin typeface="Calibri"/>
                  </a:endParaRPr>
                </a:p>
              </p:txBody>
            </p:sp>
            <p:sp>
              <p:nvSpPr>
                <p:cNvPr id="17" name="Måne 112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 err="1">
                    <a:latin typeface="Calibri"/>
                  </a:endParaRPr>
                </a:p>
              </p:txBody>
            </p:sp>
          </p:grpSp>
        </p:grpSp>
        <p:sp>
          <p:nvSpPr>
            <p:cNvPr id="12" name="Tekstboks 113"/>
            <p:cNvSpPr txBox="1">
              <a:spLocks noChangeArrowheads="1"/>
            </p:cNvSpPr>
            <p:nvPr/>
          </p:nvSpPr>
          <p:spPr bwMode="auto">
            <a:xfrm>
              <a:off x="3356065" y="4653136"/>
              <a:ext cx="1261885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2600" b="1" dirty="0"/>
                <a:t>Dirigida</a:t>
              </a:r>
            </a:p>
          </p:txBody>
        </p:sp>
      </p:grpSp>
      <p:grpSp>
        <p:nvGrpSpPr>
          <p:cNvPr id="18" name="17 Grupo"/>
          <p:cNvGrpSpPr/>
          <p:nvPr/>
        </p:nvGrpSpPr>
        <p:grpSpPr>
          <a:xfrm>
            <a:off x="2339752" y="2311072"/>
            <a:ext cx="2376264" cy="1656184"/>
            <a:chOff x="3779912" y="2276872"/>
            <a:chExt cx="2376264" cy="1656184"/>
          </a:xfrm>
        </p:grpSpPr>
        <p:grpSp>
          <p:nvGrpSpPr>
            <p:cNvPr id="19" name="Gruppe 199"/>
            <p:cNvGrpSpPr>
              <a:grpSpLocks/>
            </p:cNvGrpSpPr>
            <p:nvPr/>
          </p:nvGrpSpPr>
          <p:grpSpPr bwMode="auto">
            <a:xfrm>
              <a:off x="3779912" y="2276872"/>
              <a:ext cx="2376264" cy="1656184"/>
              <a:chOff x="2636520" y="2831705"/>
              <a:chExt cx="1919605" cy="1330207"/>
            </a:xfrm>
          </p:grpSpPr>
          <p:sp>
            <p:nvSpPr>
              <p:cNvPr id="21" name="Ellipse 98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 err="1">
                  <a:latin typeface="Calibri"/>
                </a:endParaRPr>
              </a:p>
            </p:txBody>
          </p:sp>
          <p:grpSp>
            <p:nvGrpSpPr>
              <p:cNvPr id="22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23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4F4FF"/>
                    </a:gs>
                    <a:gs pos="100000">
                      <a:srgbClr val="208ECD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0081BE">
                      <a:lumMod val="75000"/>
                    </a:srgbClr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latin typeface="Calibri"/>
                  </a:endParaRPr>
                </a:p>
              </p:txBody>
            </p:sp>
            <p:sp>
              <p:nvSpPr>
                <p:cNvPr id="24" name="Ellipse 45"/>
                <p:cNvSpPr/>
                <p:nvPr/>
              </p:nvSpPr>
              <p:spPr bwMode="auto">
                <a:xfrm>
                  <a:off x="1286559" y="2950796"/>
                  <a:ext cx="1026047" cy="76587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>
                    <a:latin typeface="Calibri"/>
                  </a:endParaRPr>
                </a:p>
              </p:txBody>
            </p:sp>
            <p:sp>
              <p:nvSpPr>
                <p:cNvPr id="25" name="Måne 106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 err="1">
                    <a:latin typeface="Calibri"/>
                  </a:endParaRPr>
                </a:p>
              </p:txBody>
            </p:sp>
          </p:grpSp>
        </p:grpSp>
        <p:sp>
          <p:nvSpPr>
            <p:cNvPr id="20" name="Tekstboks 115"/>
            <p:cNvSpPr txBox="1">
              <a:spLocks noChangeArrowheads="1"/>
            </p:cNvSpPr>
            <p:nvPr/>
          </p:nvSpPr>
          <p:spPr bwMode="auto">
            <a:xfrm>
              <a:off x="4322947" y="2812866"/>
              <a:ext cx="128445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2000" b="1" dirty="0"/>
                <a:t>Focalizada</a:t>
              </a: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683568" y="1086936"/>
            <a:ext cx="1872208" cy="1368152"/>
            <a:chOff x="2267744" y="1124744"/>
            <a:chExt cx="1872208" cy="1368152"/>
          </a:xfrm>
        </p:grpSpPr>
        <p:grpSp>
          <p:nvGrpSpPr>
            <p:cNvPr id="27" name="Gruppe 199"/>
            <p:cNvGrpSpPr>
              <a:grpSpLocks/>
            </p:cNvGrpSpPr>
            <p:nvPr/>
          </p:nvGrpSpPr>
          <p:grpSpPr bwMode="auto">
            <a:xfrm>
              <a:off x="2267744" y="1124744"/>
              <a:ext cx="1872208" cy="1368152"/>
              <a:chOff x="2636520" y="2831705"/>
              <a:chExt cx="1919605" cy="1330207"/>
            </a:xfrm>
          </p:grpSpPr>
          <p:sp>
            <p:nvSpPr>
              <p:cNvPr id="29" name="Ellipse 81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 err="1">
                  <a:latin typeface="Calibri"/>
                </a:endParaRPr>
              </a:p>
            </p:txBody>
          </p:sp>
          <p:grpSp>
            <p:nvGrpSpPr>
              <p:cNvPr id="30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31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4F4FF"/>
                    </a:gs>
                    <a:gs pos="100000">
                      <a:srgbClr val="208ECD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0081BE">
                      <a:lumMod val="75000"/>
                    </a:srgbClr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latin typeface="Calibri"/>
                  </a:endParaRPr>
                </a:p>
              </p:txBody>
            </p:sp>
            <p:sp>
              <p:nvSpPr>
                <p:cNvPr id="32" name="Ellipse 45"/>
                <p:cNvSpPr/>
                <p:nvPr/>
              </p:nvSpPr>
              <p:spPr bwMode="auto">
                <a:xfrm>
                  <a:off x="1285661" y="2950306"/>
                  <a:ext cx="1025053" cy="76688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>
                    <a:latin typeface="Calibri"/>
                  </a:endParaRPr>
                </a:p>
              </p:txBody>
            </p:sp>
            <p:sp>
              <p:nvSpPr>
                <p:cNvPr id="33" name="Måne 87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dirty="0" err="1">
                    <a:latin typeface="Calibri"/>
                  </a:endParaRPr>
                </a:p>
              </p:txBody>
            </p:sp>
          </p:grpSp>
        </p:grpSp>
        <p:sp>
          <p:nvSpPr>
            <p:cNvPr id="28" name="Tekstboks 121"/>
            <p:cNvSpPr txBox="1">
              <a:spLocks noChangeArrowheads="1"/>
            </p:cNvSpPr>
            <p:nvPr/>
          </p:nvSpPr>
          <p:spPr bwMode="auto">
            <a:xfrm>
              <a:off x="2684277" y="1475492"/>
              <a:ext cx="10774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b="1" dirty="0" smtClean="0"/>
                <a:t>Universal</a:t>
              </a:r>
              <a:endParaRPr lang="da-DK" b="1" dirty="0"/>
            </a:p>
          </p:txBody>
        </p:sp>
      </p:grpSp>
      <p:sp>
        <p:nvSpPr>
          <p:cNvPr id="34" name="62 Rectángulo"/>
          <p:cNvSpPr>
            <a:spLocks noChangeArrowheads="1"/>
          </p:cNvSpPr>
          <p:nvPr/>
        </p:nvSpPr>
        <p:spPr bwMode="auto">
          <a:xfrm>
            <a:off x="4455273" y="1150722"/>
            <a:ext cx="4608512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solidFill>
                  <a:srgbClr val="00456C"/>
                </a:solidFill>
              </a:rPr>
              <a:t>A TODA LA POBLACIÓN PARA  INICIAR UN LARGO PROCESO DE </a:t>
            </a:r>
            <a:r>
              <a:rPr lang="es-ES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EMPODERAMIENTO.</a:t>
            </a:r>
          </a:p>
          <a:p>
            <a:pPr algn="just"/>
            <a:r>
              <a:rPr lang="es-ES" sz="1400" b="1" dirty="0" smtClean="0">
                <a:solidFill>
                  <a:srgbClr val="00456C"/>
                </a:solidFill>
              </a:rPr>
              <a:t>PARA EL ADULTO MAYOR SANO, LA </a:t>
            </a:r>
            <a:r>
              <a:rPr lang="es-ES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AUTONOMÍA Y LA FUNCIONALIDAD</a:t>
            </a:r>
            <a:r>
              <a:rPr lang="es-ES" sz="1400" b="1" dirty="0" smtClean="0"/>
              <a:t> </a:t>
            </a:r>
            <a:r>
              <a:rPr lang="es-ES" sz="1400" b="1" dirty="0" smtClean="0">
                <a:solidFill>
                  <a:srgbClr val="00456C"/>
                </a:solidFill>
              </a:rPr>
              <a:t>DEBEN SER LOS VALORES QUE GUIEN TODOS LOS ESFUERZOS.</a:t>
            </a:r>
          </a:p>
          <a:p>
            <a:pPr algn="just"/>
            <a:r>
              <a:rPr lang="es-ES" sz="1400" b="1" dirty="0" smtClean="0">
                <a:solidFill>
                  <a:srgbClr val="00456C"/>
                </a:solidFill>
              </a:rPr>
              <a:t>APLICACIÓN  DE LA </a:t>
            </a:r>
            <a:r>
              <a:rPr lang="es-ES" sz="1400" b="1" dirty="0" smtClean="0"/>
              <a:t>ERES EN DHB  18 años y más </a:t>
            </a:r>
            <a:endParaRPr lang="es-ES" sz="14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64 Rectángulo"/>
          <p:cNvSpPr>
            <a:spLocks noChangeArrowheads="1"/>
          </p:cNvSpPr>
          <p:nvPr/>
        </p:nvSpPr>
        <p:spPr bwMode="auto">
          <a:xfrm>
            <a:off x="4932040" y="2636912"/>
            <a:ext cx="4104456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solidFill>
                  <a:srgbClr val="00456C"/>
                </a:solidFill>
              </a:rPr>
              <a:t>CÉDULAS DE </a:t>
            </a:r>
            <a:r>
              <a:rPr lang="es-ES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TAMIZAJE</a:t>
            </a:r>
            <a:r>
              <a:rPr lang="es-ES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400" b="1" dirty="0" smtClean="0">
                <a:solidFill>
                  <a:srgbClr val="00456C"/>
                </a:solidFill>
              </a:rPr>
              <a:t>Y ALGORITMOS DE IDENTIFICACIÓN, PARA </a:t>
            </a:r>
            <a:r>
              <a:rPr lang="es-ES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VALORACIÓN GERIÁTRICA INTEGRAL, </a:t>
            </a:r>
            <a:r>
              <a:rPr lang="es-ES" sz="1400" b="1" dirty="0" smtClean="0">
                <a:solidFill>
                  <a:srgbClr val="00456C"/>
                </a:solidFill>
              </a:rPr>
              <a:t>PARA IDENTIFICACIÓN DE FUNCIONALIDAD FÍSICA, MARCHA Y BALANCE,  SÍNDROMES DE LA ESFERA EMOCIONAL (DEPRESIÓN) Y  DETERIORO COGNITIVO.</a:t>
            </a:r>
            <a:endParaRPr lang="es-ES" sz="1400" b="1" dirty="0">
              <a:solidFill>
                <a:srgbClr val="00456C"/>
              </a:solidFill>
            </a:endParaRPr>
          </a:p>
        </p:txBody>
      </p:sp>
      <p:sp>
        <p:nvSpPr>
          <p:cNvPr id="36" name="65 Rectángulo"/>
          <p:cNvSpPr>
            <a:spLocks noChangeArrowheads="1"/>
          </p:cNvSpPr>
          <p:nvPr/>
        </p:nvSpPr>
        <p:spPr bwMode="auto">
          <a:xfrm>
            <a:off x="5292080" y="4221088"/>
            <a:ext cx="3672408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400" b="1" smtClean="0">
                <a:solidFill>
                  <a:srgbClr val="00456C"/>
                </a:solidFill>
              </a:rPr>
              <a:t>ATENCIÓN </a:t>
            </a:r>
            <a:r>
              <a:rPr lang="es-ES" sz="1400" b="1" i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ESPECIALIZADA</a:t>
            </a:r>
            <a:r>
              <a:rPr lang="es-ES" sz="1400" b="1" smtClean="0">
                <a:solidFill>
                  <a:srgbClr val="00456C"/>
                </a:solidFill>
              </a:rPr>
              <a:t> AL ADULTO MAYOR</a:t>
            </a:r>
          </a:p>
          <a:p>
            <a:pPr algn="just"/>
            <a:r>
              <a:rPr lang="es-ES" sz="1400" b="1" smtClean="0">
                <a:solidFill>
                  <a:srgbClr val="00456C"/>
                </a:solidFill>
              </a:rPr>
              <a:t>ENFERMO PARA </a:t>
            </a:r>
            <a:r>
              <a:rPr lang="es-ES" sz="1400" b="1" i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MINIMIZAR EL DAÑO.</a:t>
            </a:r>
          </a:p>
          <a:p>
            <a:pPr algn="just"/>
            <a:r>
              <a:rPr lang="es-ES" sz="1400" b="1" smtClean="0">
                <a:solidFill>
                  <a:srgbClr val="00456C"/>
                </a:solidFill>
              </a:rPr>
              <a:t>HOSPITALIZACIÓN O ALTERNATIVA DE CALIDAD A LA</a:t>
            </a:r>
            <a:r>
              <a:rPr lang="es-ES" sz="1400" b="1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400" b="1" i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HOSPITALIZACIÓN.</a:t>
            </a:r>
          </a:p>
          <a:p>
            <a:pPr algn="just"/>
            <a:r>
              <a:rPr lang="es-ES" sz="1400" b="1" smtClean="0">
                <a:solidFill>
                  <a:srgbClr val="00456C"/>
                </a:solidFill>
              </a:rPr>
              <a:t>PARTICIPACIÓN DE REDES DE APOYO PARA </a:t>
            </a:r>
            <a:r>
              <a:rPr lang="es-ES" sz="1400" b="1" i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CONTENCIÓN AL PACIENTE </a:t>
            </a:r>
            <a:r>
              <a:rPr lang="es-ES" sz="1400" b="1" smtClean="0">
                <a:solidFill>
                  <a:srgbClr val="00456C"/>
                </a:solidFill>
              </a:rPr>
              <a:t>Y SU FAMILIA.</a:t>
            </a:r>
            <a:endParaRPr lang="es-ES" sz="1400" b="1" dirty="0">
              <a:solidFill>
                <a:srgbClr val="00456C"/>
              </a:solidFill>
            </a:endParaRPr>
          </a:p>
        </p:txBody>
      </p:sp>
      <p:sp>
        <p:nvSpPr>
          <p:cNvPr id="61" name="62 Rectángulo"/>
          <p:cNvSpPr>
            <a:spLocks noChangeArrowheads="1"/>
          </p:cNvSpPr>
          <p:nvPr/>
        </p:nvSpPr>
        <p:spPr bwMode="auto">
          <a:xfrm>
            <a:off x="2138968" y="1518984"/>
            <a:ext cx="21602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200" b="1" dirty="0" smtClean="0">
                <a:solidFill>
                  <a:schemeClr val="bg1"/>
                </a:solidFill>
              </a:rPr>
              <a:t>ADULTO MAYOR SANO</a:t>
            </a:r>
          </a:p>
        </p:txBody>
      </p:sp>
      <p:sp>
        <p:nvSpPr>
          <p:cNvPr id="63" name="62 Rectángulo"/>
          <p:cNvSpPr>
            <a:spLocks noChangeArrowheads="1"/>
          </p:cNvSpPr>
          <p:nvPr/>
        </p:nvSpPr>
        <p:spPr bwMode="auto">
          <a:xfrm>
            <a:off x="786056" y="2692895"/>
            <a:ext cx="21602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ADULTO MAYOR FRÁGIL</a:t>
            </a:r>
            <a:endParaRPr lang="es-E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62 Rectángulo"/>
          <p:cNvSpPr>
            <a:spLocks noChangeArrowheads="1"/>
          </p:cNvSpPr>
          <p:nvPr/>
        </p:nvSpPr>
        <p:spPr bwMode="auto">
          <a:xfrm>
            <a:off x="2699792" y="4390593"/>
            <a:ext cx="1584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dirty="0" smtClean="0"/>
              <a:t>ADULTO MAYOR</a:t>
            </a:r>
          </a:p>
          <a:p>
            <a:pPr algn="just"/>
            <a:r>
              <a:rPr lang="es-ES" sz="1600" b="1" dirty="0" smtClean="0"/>
              <a:t>DEPENDIENTE</a:t>
            </a:r>
            <a:endParaRPr lang="es-ES" sz="1600" b="1" dirty="0"/>
          </a:p>
        </p:txBody>
      </p:sp>
      <p:sp>
        <p:nvSpPr>
          <p:cNvPr id="62" name="61 Rectángulo"/>
          <p:cNvSpPr/>
          <p:nvPr/>
        </p:nvSpPr>
        <p:spPr>
          <a:xfrm>
            <a:off x="2452114" y="260648"/>
            <a:ext cx="4706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400" b="1" dirty="0" smtClean="0">
                <a:solidFill>
                  <a:srgbClr val="27455D"/>
                </a:solidFill>
                <a:latin typeface="+mj-lt"/>
              </a:rPr>
              <a:t> </a:t>
            </a:r>
            <a:r>
              <a:rPr lang="es-MX" sz="2400" b="1" dirty="0" smtClean="0">
                <a:latin typeface="+mj-lt"/>
                <a:ea typeface="+mj-ea"/>
                <a:cs typeface="+mj-cs"/>
              </a:rPr>
              <a:t>Intervenciones a </a:t>
            </a:r>
            <a:r>
              <a:rPr lang="es-MX" sz="2400" b="1" dirty="0">
                <a:latin typeface="+mj-lt"/>
                <a:ea typeface="+mj-ea"/>
                <a:cs typeface="+mj-cs"/>
              </a:rPr>
              <a:t>l</a:t>
            </a:r>
            <a:r>
              <a:rPr lang="es-MX" sz="2400" b="1" dirty="0" smtClean="0">
                <a:latin typeface="+mj-lt"/>
                <a:ea typeface="+mj-ea"/>
                <a:cs typeface="+mj-cs"/>
              </a:rPr>
              <a:t>a Salud </a:t>
            </a:r>
          </a:p>
          <a:p>
            <a:pPr algn="ctr">
              <a:spcBef>
                <a:spcPct val="0"/>
              </a:spcBef>
            </a:pPr>
            <a:r>
              <a:rPr lang="es-MX" sz="2400" b="1" dirty="0">
                <a:latin typeface="+mj-lt"/>
                <a:ea typeface="+mj-ea"/>
                <a:cs typeface="+mj-cs"/>
              </a:rPr>
              <a:t>d</a:t>
            </a:r>
            <a:r>
              <a:rPr lang="es-MX" sz="2400" b="1" dirty="0" smtClean="0">
                <a:latin typeface="+mj-lt"/>
                <a:ea typeface="+mj-ea"/>
                <a:cs typeface="+mj-cs"/>
              </a:rPr>
              <a:t>el Adulto Mayor</a:t>
            </a:r>
            <a:endParaRPr lang="es-MX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65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25518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61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46 Redondear rectángulo de esquina sencilla"/>
          <p:cNvSpPr/>
          <p:nvPr/>
        </p:nvSpPr>
        <p:spPr bwMode="auto">
          <a:xfrm rot="16200000">
            <a:off x="3939036" y="2676921"/>
            <a:ext cx="800099" cy="1152130"/>
          </a:xfrm>
          <a:prstGeom prst="round1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77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1472" y="798494"/>
            <a:ext cx="8028384" cy="56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10000"/>
              </a:lnSpc>
            </a:pPr>
            <a:r>
              <a:rPr lang="es-MX" sz="2800" b="1" dirty="0" smtClean="0">
                <a:latin typeface="+mn-lt"/>
                <a:ea typeface="ＭＳ Ｐゴシック" pitchFamily="34" charset="-128"/>
              </a:rPr>
              <a:t>Modelo </a:t>
            </a:r>
            <a:r>
              <a:rPr lang="es-MX" sz="2800" b="1" dirty="0">
                <a:latin typeface="+mn-lt"/>
                <a:ea typeface="ＭＳ Ｐゴシック" pitchFamily="34" charset="-128"/>
              </a:rPr>
              <a:t>de Atención </a:t>
            </a:r>
            <a:r>
              <a:rPr lang="es-MX" sz="2600" b="1" dirty="0">
                <a:latin typeface="+mn-lt"/>
                <a:ea typeface="ＭＳ Ｐゴシック" pitchFamily="34" charset="-128"/>
              </a:rPr>
              <a:t>Gerontológica</a:t>
            </a:r>
            <a:r>
              <a:rPr lang="es-MX" sz="2800" b="1" dirty="0">
                <a:latin typeface="+mn-lt"/>
                <a:ea typeface="ＭＳ Ｐゴシック" pitchFamily="34" charset="-128"/>
              </a:rPr>
              <a:t> en el Primer Nivel</a:t>
            </a:r>
            <a:endParaRPr lang="de-DE" sz="2800" b="1" dirty="0">
              <a:latin typeface="+mn-lt"/>
              <a:ea typeface="ＭＳ Ｐゴシック" pitchFamily="34" charset="-128"/>
            </a:endParaRPr>
          </a:p>
        </p:txBody>
      </p:sp>
      <p:graphicFrame>
        <p:nvGraphicFramePr>
          <p:cNvPr id="45" name="44 Diagrama"/>
          <p:cNvGraphicFramePr/>
          <p:nvPr/>
        </p:nvGraphicFramePr>
        <p:xfrm>
          <a:off x="179512" y="3140967"/>
          <a:ext cx="1496888" cy="1272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" name="28 Grupo"/>
          <p:cNvGrpSpPr/>
          <p:nvPr/>
        </p:nvGrpSpPr>
        <p:grpSpPr bwMode="auto">
          <a:xfrm>
            <a:off x="3763019" y="1628799"/>
            <a:ext cx="1152130" cy="800099"/>
            <a:chOff x="-322032" y="740547"/>
            <a:chExt cx="1186795" cy="82830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5" name="84 Redondear rectángulo de esquina sencilla"/>
            <p:cNvSpPr/>
            <p:nvPr/>
          </p:nvSpPr>
          <p:spPr>
            <a:xfrm rot="16200000">
              <a:off x="-142786" y="561301"/>
              <a:ext cx="828304" cy="1186795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6" name="Redondear rectángulo de esquina sencilla 4"/>
            <p:cNvSpPr/>
            <p:nvPr/>
          </p:nvSpPr>
          <p:spPr>
            <a:xfrm>
              <a:off x="-322031" y="815093"/>
              <a:ext cx="1186793" cy="72969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8232" tIns="78232" rIns="78232" bIns="78232" spcCol="1270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Adulto Mayor Sano</a:t>
              </a:r>
            </a:p>
          </p:txBody>
        </p:sp>
      </p:grpSp>
      <p:grpSp>
        <p:nvGrpSpPr>
          <p:cNvPr id="5" name="34 Grupo"/>
          <p:cNvGrpSpPr/>
          <p:nvPr/>
        </p:nvGrpSpPr>
        <p:grpSpPr bwMode="auto">
          <a:xfrm>
            <a:off x="3763019" y="4019753"/>
            <a:ext cx="1152128" cy="777394"/>
            <a:chOff x="1921207" y="846328"/>
            <a:chExt cx="1004199" cy="70844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1" name="80 Redondear rectángulo de esquina sencilla"/>
            <p:cNvSpPr/>
            <p:nvPr/>
          </p:nvSpPr>
          <p:spPr>
            <a:xfrm rot="5400000">
              <a:off x="2069084" y="698451"/>
              <a:ext cx="708443" cy="1004198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82" name="Redondear rectángulo de esquina sencilla 4"/>
            <p:cNvSpPr/>
            <p:nvPr/>
          </p:nvSpPr>
          <p:spPr>
            <a:xfrm>
              <a:off x="1983970" y="875575"/>
              <a:ext cx="941436" cy="5479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8232" tIns="78232" rIns="78232" bIns="78232" spcCol="1270" anchor="b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Adulto Mayor Frágil</a:t>
              </a:r>
            </a:p>
          </p:txBody>
        </p:sp>
      </p:grpSp>
      <p:grpSp>
        <p:nvGrpSpPr>
          <p:cNvPr id="6" name="37 Grupo"/>
          <p:cNvGrpSpPr/>
          <p:nvPr/>
        </p:nvGrpSpPr>
        <p:grpSpPr bwMode="auto">
          <a:xfrm>
            <a:off x="3750320" y="5157190"/>
            <a:ext cx="1179491" cy="815838"/>
            <a:chOff x="2905249" y="759041"/>
            <a:chExt cx="1214980" cy="84459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9" name="78 Redondear rectángulo de esquina sencilla"/>
            <p:cNvSpPr/>
            <p:nvPr/>
          </p:nvSpPr>
          <p:spPr>
            <a:xfrm>
              <a:off x="2909474" y="759041"/>
              <a:ext cx="1182567" cy="776793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</p:sp>
        <p:sp>
          <p:nvSpPr>
            <p:cNvPr id="80" name="Redondear rectángulo de esquina sencilla 4"/>
            <p:cNvSpPr/>
            <p:nvPr/>
          </p:nvSpPr>
          <p:spPr>
            <a:xfrm>
              <a:off x="2905249" y="893663"/>
              <a:ext cx="1214980" cy="7099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8232" tIns="78232" rIns="78232" bIns="78232" spcCol="1270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Adulto Mayor </a:t>
              </a: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Geriátrico</a:t>
              </a:r>
            </a:p>
          </p:txBody>
        </p:sp>
      </p:grpSp>
      <p:graphicFrame>
        <p:nvGraphicFramePr>
          <p:cNvPr id="51" name="50 Diagrama"/>
          <p:cNvGraphicFramePr/>
          <p:nvPr/>
        </p:nvGraphicFramePr>
        <p:xfrm>
          <a:off x="4974456" y="1340768"/>
          <a:ext cx="432048" cy="472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7" name="76 Rectángulo"/>
          <p:cNvSpPr/>
          <p:nvPr/>
        </p:nvSpPr>
        <p:spPr bwMode="auto">
          <a:xfrm rot="16200000">
            <a:off x="3716512" y="3496717"/>
            <a:ext cx="4824535" cy="419421"/>
          </a:xfrm>
          <a:prstGeom prst="rect">
            <a:avLst/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" anchor="ctr"/>
          <a:lstStyle/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</a:t>
            </a:r>
          </a:p>
          <a:p>
            <a:pPr algn="ctr"/>
            <a:endParaRPr lang="es-ES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Z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</a:t>
            </a:r>
          </a:p>
          <a:p>
            <a:pPr algn="ctr"/>
            <a:endParaRPr lang="es-ES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</a:t>
            </a:r>
          </a:p>
          <a:p>
            <a:pPr algn="ctr"/>
            <a:endParaRPr lang="es-ES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</a:t>
            </a:r>
          </a:p>
          <a:p>
            <a:pPr algn="ctr"/>
            <a:r>
              <a:rPr lang="es-ES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</a:t>
            </a:r>
            <a:endParaRPr lang="es-ES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8" name="77 Rectángulo"/>
          <p:cNvSpPr/>
          <p:nvPr/>
        </p:nvSpPr>
        <p:spPr bwMode="auto">
          <a:xfrm rot="16200000">
            <a:off x="3852229" y="3789347"/>
            <a:ext cx="5145447" cy="326546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" lIns="0" tIns="106680" rIns="106680" bIns="106680" spcCol="1270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s-MX" sz="900" b="1" dirty="0">
              <a:solidFill>
                <a:schemeClr val="bg1"/>
              </a:solidFill>
            </a:endParaRPr>
          </a:p>
        </p:txBody>
      </p:sp>
      <p:grpSp>
        <p:nvGrpSpPr>
          <p:cNvPr id="8" name="44 Grupo"/>
          <p:cNvGrpSpPr/>
          <p:nvPr/>
        </p:nvGrpSpPr>
        <p:grpSpPr bwMode="auto">
          <a:xfrm>
            <a:off x="6363092" y="1252014"/>
            <a:ext cx="2120508" cy="1135587"/>
            <a:chOff x="-119700" y="338290"/>
            <a:chExt cx="1611977" cy="1517250"/>
          </a:xfrm>
          <a:scene3d>
            <a:camera prst="orthographicFront"/>
            <a:lightRig rig="chilly" dir="t"/>
          </a:scene3d>
        </p:grpSpPr>
        <p:sp>
          <p:nvSpPr>
            <p:cNvPr id="75" name="74 Rectángulo"/>
            <p:cNvSpPr/>
            <p:nvPr/>
          </p:nvSpPr>
          <p:spPr>
            <a:xfrm>
              <a:off x="-90216" y="506556"/>
              <a:ext cx="1582493" cy="1348984"/>
            </a:xfrm>
            <a:prstGeom prst="rect">
              <a:avLst/>
            </a:prstGeom>
            <a:sp3d z="12700" extrusionH="1700" prstMaterial="dkEdge">
              <a:bevelT w="25400" h="6350" prst="softRound"/>
              <a:bevelB w="0" h="0" prst="convex"/>
            </a:sp3d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75 Rectángulo"/>
            <p:cNvSpPr/>
            <p:nvPr/>
          </p:nvSpPr>
          <p:spPr>
            <a:xfrm>
              <a:off x="-119700" y="338290"/>
              <a:ext cx="1489998" cy="1486934"/>
            </a:xfrm>
            <a:prstGeom prst="rect">
              <a:avLst/>
            </a:prstGeom>
            <a:sp3d z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8232" tIns="13970" rIns="78232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/>
                <a:t>Promoción, prevención  y  Empoderamiento</a:t>
              </a:r>
            </a:p>
          </p:txBody>
        </p:sp>
      </p:grpSp>
      <p:grpSp>
        <p:nvGrpSpPr>
          <p:cNvPr id="9" name="47 Grupo"/>
          <p:cNvGrpSpPr/>
          <p:nvPr/>
        </p:nvGrpSpPr>
        <p:grpSpPr bwMode="auto">
          <a:xfrm>
            <a:off x="6352291" y="2452046"/>
            <a:ext cx="2194809" cy="1378424"/>
            <a:chOff x="1136650" y="483666"/>
            <a:chExt cx="1916555" cy="2014242"/>
          </a:xfrm>
          <a:scene3d>
            <a:camera prst="orthographicFront"/>
            <a:lightRig rig="chilly" dir="t"/>
          </a:scene3d>
        </p:grpSpPr>
        <p:sp>
          <p:nvSpPr>
            <p:cNvPr id="73" name="72 Rectángulo"/>
            <p:cNvSpPr/>
            <p:nvPr/>
          </p:nvSpPr>
          <p:spPr>
            <a:xfrm>
              <a:off x="1181886" y="483666"/>
              <a:ext cx="1871319" cy="2014242"/>
            </a:xfrm>
            <a:prstGeom prst="rect">
              <a:avLst/>
            </a:prstGeom>
            <a:sp3d z="12700" extrusionH="1700" prstMaterial="dkEdge">
              <a:bevelT w="25400" h="6350" prst="softRound"/>
              <a:bevelB w="0" h="0" prst="convex"/>
            </a:sp3d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-13333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73 Rectángulo"/>
            <p:cNvSpPr/>
            <p:nvPr/>
          </p:nvSpPr>
          <p:spPr>
            <a:xfrm>
              <a:off x="1136650" y="662106"/>
              <a:ext cx="1860163" cy="1815859"/>
            </a:xfrm>
            <a:prstGeom prst="rect">
              <a:avLst/>
            </a:prstGeom>
            <a:sp3d z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8232" tIns="13970" rIns="78232" bIns="13970" spcCol="1270" anchor="ctr"/>
            <a:lstStyle/>
            <a:p>
              <a:pPr algn="ctr" defTabSz="488950">
                <a:spcAft>
                  <a:spcPts val="0"/>
                </a:spcAft>
                <a:defRPr/>
              </a:pPr>
              <a:r>
                <a:rPr lang="es-MX" sz="1300" b="1" dirty="0"/>
                <a:t>Atención al daño, Rehabilitación, Acciones de promoción y prevención. Integración  en </a:t>
              </a:r>
            </a:p>
            <a:p>
              <a:pPr algn="ctr" defTabSz="488950">
                <a:spcAft>
                  <a:spcPts val="0"/>
                </a:spcAft>
                <a:defRPr/>
              </a:pPr>
              <a:r>
                <a:rPr lang="es-MX" sz="1300" b="1" dirty="0"/>
                <a:t>Grupos de Ayuda Mutua</a:t>
              </a:r>
            </a:p>
          </p:txBody>
        </p:sp>
      </p:grpSp>
      <p:grpSp>
        <p:nvGrpSpPr>
          <p:cNvPr id="10" name="50 Grupo"/>
          <p:cNvGrpSpPr/>
          <p:nvPr/>
        </p:nvGrpSpPr>
        <p:grpSpPr bwMode="auto">
          <a:xfrm>
            <a:off x="6408783" y="3977692"/>
            <a:ext cx="2138317" cy="1063637"/>
            <a:chOff x="2260037" y="703838"/>
            <a:chExt cx="1950700" cy="1669436"/>
          </a:xfrm>
          <a:scene3d>
            <a:camera prst="orthographicFront"/>
            <a:lightRig rig="chilly" dir="t"/>
          </a:scene3d>
        </p:grpSpPr>
        <p:sp>
          <p:nvSpPr>
            <p:cNvPr id="71" name="70 Rectángulo"/>
            <p:cNvSpPr/>
            <p:nvPr/>
          </p:nvSpPr>
          <p:spPr>
            <a:xfrm>
              <a:off x="2260037" y="703843"/>
              <a:ext cx="1950700" cy="1669431"/>
            </a:xfrm>
            <a:prstGeom prst="rect">
              <a:avLst/>
            </a:prstGeom>
            <a:sp3d z="12700" extrusionH="1700" prstMaterial="dkEdge">
              <a:bevelT w="25400" h="6350" prst="softRound"/>
              <a:bevelB w="0" h="0" prst="convex"/>
            </a:sp3d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-26667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71 Rectángulo"/>
            <p:cNvSpPr/>
            <p:nvPr/>
          </p:nvSpPr>
          <p:spPr>
            <a:xfrm>
              <a:off x="2265885" y="703838"/>
              <a:ext cx="1766100" cy="1610529"/>
            </a:xfrm>
            <a:prstGeom prst="rect">
              <a:avLst/>
            </a:prstGeom>
            <a:sp3d z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8232" tIns="13970" rIns="78232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/>
                <a:t>Acciones de Prevención de discapacidad. Capacitación a Cuidadores </a:t>
              </a:r>
            </a:p>
          </p:txBody>
        </p:sp>
      </p:grpSp>
      <p:grpSp>
        <p:nvGrpSpPr>
          <p:cNvPr id="11" name="53 Grupo"/>
          <p:cNvGrpSpPr/>
          <p:nvPr/>
        </p:nvGrpSpPr>
        <p:grpSpPr bwMode="auto">
          <a:xfrm>
            <a:off x="6381326" y="5106539"/>
            <a:ext cx="2127674" cy="846917"/>
            <a:chOff x="3325626" y="654864"/>
            <a:chExt cx="1912799" cy="1232070"/>
          </a:xfrm>
          <a:scene3d>
            <a:camera prst="orthographicFront"/>
            <a:lightRig rig="chilly" dir="t"/>
          </a:scene3d>
        </p:grpSpPr>
        <p:sp>
          <p:nvSpPr>
            <p:cNvPr id="69" name="68 Rectángulo"/>
            <p:cNvSpPr/>
            <p:nvPr/>
          </p:nvSpPr>
          <p:spPr>
            <a:xfrm>
              <a:off x="3367108" y="714427"/>
              <a:ext cx="1871317" cy="1155962"/>
            </a:xfrm>
            <a:prstGeom prst="rect">
              <a:avLst/>
            </a:prstGeom>
            <a:sp3d z="12700" extrusionH="1700" prstMaterial="dkEdge">
              <a:bevelT w="25400" h="6350" prst="softRound"/>
              <a:bevelB w="0" h="0" prst="convex"/>
            </a:sp3d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69 Rectángulo"/>
            <p:cNvSpPr/>
            <p:nvPr/>
          </p:nvSpPr>
          <p:spPr>
            <a:xfrm>
              <a:off x="3325626" y="654864"/>
              <a:ext cx="1802105" cy="1232070"/>
            </a:xfrm>
            <a:prstGeom prst="rect">
              <a:avLst/>
            </a:prstGeom>
            <a:sp3d z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8232" tIns="13970" rIns="78232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400" b="1" dirty="0"/>
                <a:t>Atención Especializada</a:t>
              </a:r>
            </a:p>
          </p:txBody>
        </p:sp>
      </p:grpSp>
      <p:sp>
        <p:nvSpPr>
          <p:cNvPr id="57" name="56 Flecha abajo"/>
          <p:cNvSpPr/>
          <p:nvPr/>
        </p:nvSpPr>
        <p:spPr bwMode="auto">
          <a:xfrm rot="13805446">
            <a:off x="2897526" y="2202093"/>
            <a:ext cx="333888" cy="1694957"/>
          </a:xfrm>
          <a:prstGeom prst="downArrow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58" name="57 Flecha abajo"/>
          <p:cNvSpPr/>
          <p:nvPr/>
        </p:nvSpPr>
        <p:spPr bwMode="auto">
          <a:xfrm rot="16398965">
            <a:off x="2984919" y="2891430"/>
            <a:ext cx="331981" cy="1124952"/>
          </a:xfrm>
          <a:prstGeom prst="downArrow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59" name="58 Flecha abajo"/>
          <p:cNvSpPr/>
          <p:nvPr/>
        </p:nvSpPr>
        <p:spPr bwMode="auto">
          <a:xfrm rot="17488796">
            <a:off x="2977751" y="3547222"/>
            <a:ext cx="331382" cy="1196256"/>
          </a:xfrm>
          <a:prstGeom prst="downArrow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0" name="59 Flecha abajo"/>
          <p:cNvSpPr/>
          <p:nvPr/>
        </p:nvSpPr>
        <p:spPr bwMode="auto">
          <a:xfrm rot="18944109">
            <a:off x="2798357" y="3784718"/>
            <a:ext cx="379241" cy="1917964"/>
          </a:xfrm>
          <a:prstGeom prst="downArrow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1" name="60 Flecha abajo"/>
          <p:cNvSpPr/>
          <p:nvPr/>
        </p:nvSpPr>
        <p:spPr bwMode="auto">
          <a:xfrm rot="16200000">
            <a:off x="5461647" y="1814313"/>
            <a:ext cx="367629" cy="419429"/>
          </a:xfrm>
          <a:prstGeom prst="downArrow">
            <a:avLst/>
          </a:prstGeom>
          <a:gradFill>
            <a:gsLst>
              <a:gs pos="47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2" name="61 Flecha abajo"/>
          <p:cNvSpPr/>
          <p:nvPr/>
        </p:nvSpPr>
        <p:spPr bwMode="auto">
          <a:xfrm rot="16200000">
            <a:off x="5461647" y="3066321"/>
            <a:ext cx="367629" cy="419429"/>
          </a:xfrm>
          <a:prstGeom prst="downArrow">
            <a:avLst/>
          </a:prstGeom>
          <a:gradFill>
            <a:gsLst>
              <a:gs pos="47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3" name="62 Flecha abajo"/>
          <p:cNvSpPr/>
          <p:nvPr/>
        </p:nvSpPr>
        <p:spPr bwMode="auto">
          <a:xfrm rot="16200000">
            <a:off x="5461647" y="4223961"/>
            <a:ext cx="367629" cy="419429"/>
          </a:xfrm>
          <a:prstGeom prst="downArrow">
            <a:avLst/>
          </a:prstGeom>
          <a:gradFill>
            <a:gsLst>
              <a:gs pos="47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4" name="63 Flecha abajo"/>
          <p:cNvSpPr/>
          <p:nvPr/>
        </p:nvSpPr>
        <p:spPr bwMode="auto">
          <a:xfrm rot="16200000">
            <a:off x="5461647" y="5361669"/>
            <a:ext cx="367629" cy="419429"/>
          </a:xfrm>
          <a:prstGeom prst="downArrow">
            <a:avLst/>
          </a:prstGeom>
          <a:gradFill>
            <a:gsLst>
              <a:gs pos="47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chilly" dir="t"/>
          </a:scene3d>
          <a:sp3d prstMaterial="flat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5" name="64 Rectángulo redondeado"/>
          <p:cNvSpPr/>
          <p:nvPr/>
        </p:nvSpPr>
        <p:spPr bwMode="auto">
          <a:xfrm>
            <a:off x="7987499" y="5684027"/>
            <a:ext cx="1115559" cy="692696"/>
          </a:xfrm>
          <a:prstGeom prst="roundRect">
            <a:avLst/>
          </a:prstGeom>
          <a:solidFill>
            <a:srgbClr val="FFCC99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b="1" dirty="0">
                <a:solidFill>
                  <a:schemeClr val="tx1"/>
                </a:solidFill>
              </a:rPr>
              <a:t>Planificar</a:t>
            </a:r>
          </a:p>
          <a:p>
            <a:pPr algn="ctr">
              <a:defRPr/>
            </a:pPr>
            <a:r>
              <a:rPr lang="es-MX" sz="1400" b="1" dirty="0">
                <a:solidFill>
                  <a:schemeClr val="tx1"/>
                </a:solidFill>
              </a:rPr>
              <a:t>Cuidados</a:t>
            </a:r>
          </a:p>
        </p:txBody>
      </p:sp>
      <p:sp>
        <p:nvSpPr>
          <p:cNvPr id="66" name="65 Rectángulo redondeado"/>
          <p:cNvSpPr/>
          <p:nvPr/>
        </p:nvSpPr>
        <p:spPr bwMode="auto">
          <a:xfrm>
            <a:off x="8000129" y="2057401"/>
            <a:ext cx="1162921" cy="819149"/>
          </a:xfrm>
          <a:prstGeom prst="roundRect">
            <a:avLst/>
          </a:prstGeom>
          <a:solidFill>
            <a:srgbClr val="FFCC99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b="1" dirty="0">
                <a:solidFill>
                  <a:schemeClr val="tx1"/>
                </a:solidFill>
              </a:rPr>
              <a:t>Sociales y Culturales</a:t>
            </a:r>
          </a:p>
        </p:txBody>
      </p:sp>
      <p:sp>
        <p:nvSpPr>
          <p:cNvPr id="67" name="66 Decisión"/>
          <p:cNvSpPr/>
          <p:nvPr/>
        </p:nvSpPr>
        <p:spPr bwMode="auto">
          <a:xfrm>
            <a:off x="1428729" y="3022351"/>
            <a:ext cx="1606572" cy="1441566"/>
          </a:xfrm>
          <a:prstGeom prst="flowChartDecision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es-MX" sz="1200" b="1" dirty="0" smtClean="0">
              <a:solidFill>
                <a:schemeClr val="tx1"/>
              </a:solidFill>
            </a:endParaRP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s-MX" sz="1200" b="1" dirty="0" smtClean="0">
                <a:solidFill>
                  <a:schemeClr val="tx1"/>
                </a:solidFill>
              </a:rPr>
              <a:t>CEDULA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s-MX" sz="1200" b="1" dirty="0" smtClean="0">
                <a:solidFill>
                  <a:schemeClr val="tx1"/>
                </a:solidFill>
              </a:rPr>
              <a:t>DE 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s-MX" sz="1100" b="1" dirty="0" smtClean="0">
                <a:solidFill>
                  <a:schemeClr val="tx1"/>
                </a:solidFill>
              </a:rPr>
              <a:t>TAMIZAJE </a:t>
            </a:r>
            <a:endParaRPr lang="es-MX" sz="1100" b="1" dirty="0">
              <a:solidFill>
                <a:schemeClr val="tx1"/>
              </a:solidFill>
            </a:endParaRP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es-MX" sz="1200" b="1" dirty="0">
              <a:solidFill>
                <a:schemeClr val="tx1"/>
              </a:solidFill>
            </a:endParaRPr>
          </a:p>
        </p:txBody>
      </p:sp>
      <p:sp>
        <p:nvSpPr>
          <p:cNvPr id="32801" name="Rectangle 12"/>
          <p:cNvSpPr>
            <a:spLocks noChangeArrowheads="1"/>
          </p:cNvSpPr>
          <p:nvPr/>
        </p:nvSpPr>
        <p:spPr bwMode="auto">
          <a:xfrm>
            <a:off x="195263" y="2135776"/>
            <a:ext cx="28284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200" b="1" dirty="0">
                <a:solidFill>
                  <a:schemeClr val="tx2"/>
                </a:solidFill>
                <a:latin typeface="+mn-lt"/>
              </a:rPr>
              <a:t>VALORACIÓN PRIMARIA</a:t>
            </a:r>
          </a:p>
        </p:txBody>
      </p:sp>
      <p:sp>
        <p:nvSpPr>
          <p:cNvPr id="84" name="Redondear rectángulo de esquina sencilla 4"/>
          <p:cNvSpPr/>
          <p:nvPr/>
        </p:nvSpPr>
        <p:spPr bwMode="auto">
          <a:xfrm>
            <a:off x="3714814" y="2913068"/>
            <a:ext cx="1237475" cy="58793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8232" tIns="78232" rIns="78232" bIns="78232" spcCol="1270" anchor="b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s-MX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Adulto  </a:t>
            </a:r>
            <a:r>
              <a: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Mayor comorbilidad</a:t>
            </a:r>
          </a:p>
        </p:txBody>
      </p:sp>
    </p:spTree>
    <p:extLst>
      <p:ext uri="{BB962C8B-B14F-4D97-AF65-F5344CB8AC3E}">
        <p14:creationId xmlns:p14="http://schemas.microsoft.com/office/powerpoint/2010/main" val="363859669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42 Diagrama"/>
          <p:cNvGraphicFramePr/>
          <p:nvPr>
            <p:extLst>
              <p:ext uri="{D42A27DB-BD31-4B8C-83A1-F6EECF244321}">
                <p14:modId xmlns:p14="http://schemas.microsoft.com/office/powerpoint/2010/main" val="2658866591"/>
              </p:ext>
            </p:extLst>
          </p:nvPr>
        </p:nvGraphicFramePr>
        <p:xfrm>
          <a:off x="1611587" y="2996194"/>
          <a:ext cx="604867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4143373" y="4358459"/>
            <a:ext cx="972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tx2"/>
                </a:solidFill>
              </a:rPr>
              <a:t>7  0 5</a:t>
            </a:r>
            <a:endParaRPr lang="es-ES" sz="2400" b="1" dirty="0">
              <a:solidFill>
                <a:schemeClr val="tx2"/>
              </a:solidFill>
            </a:endParaRPr>
          </a:p>
        </p:txBody>
      </p:sp>
      <p:sp>
        <p:nvSpPr>
          <p:cNvPr id="24" name="1 Título"/>
          <p:cNvSpPr txBox="1">
            <a:spLocks/>
          </p:cNvSpPr>
          <p:nvPr/>
        </p:nvSpPr>
        <p:spPr>
          <a:xfrm>
            <a:off x="2526694" y="409228"/>
            <a:ext cx="4637593" cy="571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 smtClean="0">
                <a:latin typeface="+mn-lt"/>
                <a:cs typeface="Calibri" panose="020F0502020204030204" pitchFamily="34" charset="0"/>
              </a:rPr>
              <a:t>Envejecimiento </a:t>
            </a:r>
            <a:r>
              <a:rPr lang="es-MX" sz="2800" b="1" dirty="0">
                <a:latin typeface="+mn-lt"/>
                <a:cs typeface="Calibri" panose="020F0502020204030204" pitchFamily="34" charset="0"/>
              </a:rPr>
              <a:t>Saludable</a:t>
            </a:r>
            <a:endParaRPr lang="es-ES" sz="28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2" name="1 Título"/>
          <p:cNvSpPr txBox="1">
            <a:spLocks/>
          </p:cNvSpPr>
          <p:nvPr/>
        </p:nvSpPr>
        <p:spPr>
          <a:xfrm>
            <a:off x="-1" y="6291864"/>
            <a:ext cx="9143999" cy="36004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672815593"/>
              </p:ext>
            </p:extLst>
          </p:nvPr>
        </p:nvGraphicFramePr>
        <p:xfrm>
          <a:off x="467544" y="1030827"/>
          <a:ext cx="7920880" cy="153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Flecha arriba y abajo 2"/>
          <p:cNvSpPr/>
          <p:nvPr/>
        </p:nvSpPr>
        <p:spPr>
          <a:xfrm>
            <a:off x="4500562" y="2500306"/>
            <a:ext cx="276344" cy="497216"/>
          </a:xfrm>
          <a:prstGeom prst="upDownArrow">
            <a:avLst/>
          </a:prstGeom>
          <a:solidFill>
            <a:srgbClr val="45A5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030827"/>
            <a:ext cx="692696" cy="764704"/>
          </a:xfrm>
          <a:prstGeom prst="rect">
            <a:avLst/>
          </a:prstGeom>
        </p:spPr>
      </p:pic>
      <p:pic>
        <p:nvPicPr>
          <p:cNvPr id="1026" name="Picture 2" descr="https://encrypted-tbn3.gstatic.com/images?q=tbn:ANd9GcTyowIdLi4oVaqBjQ2-SWS8WS92v9rB-SHjvPglnIqm-iaTPi0A1q25Xy0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1030827"/>
            <a:ext cx="763200" cy="74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2.gstatic.com/images?q=tbn:ANd9GcSPuaLfz7RFA25IIxz--ZLHOD-xRZMbSghJZEAbFunlOEW2w1WYT-8iYKM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81624"/>
            <a:ext cx="864096" cy="76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8300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496" y="6072188"/>
            <a:ext cx="5429250" cy="649287"/>
          </a:xfrm>
        </p:spPr>
        <p:txBody>
          <a:bodyPr/>
          <a:lstStyle/>
          <a:p>
            <a:pPr>
              <a:defRPr/>
            </a:pPr>
            <a:r>
              <a:rPr lang="es-MX" dirty="0" smtClean="0">
                <a:solidFill>
                  <a:schemeClr val="bg1"/>
                </a:solidFill>
              </a:rPr>
              <a:t> Dirección Médica</a:t>
            </a:r>
          </a:p>
          <a:p>
            <a:pPr>
              <a:defRPr/>
            </a:pPr>
            <a:r>
              <a:rPr lang="es-MX" dirty="0" smtClean="0">
                <a:solidFill>
                  <a:schemeClr val="bg1"/>
                </a:solidFill>
              </a:rPr>
              <a:t> Subdirección de Prevención y Protección a la Salud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0" y="0"/>
            <a:ext cx="18415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 sz="1100"/>
          </a:p>
          <a:p>
            <a:pPr eaLnBrk="0" hangingPunct="0"/>
            <a:endParaRPr lang="es-ES"/>
          </a:p>
        </p:txBody>
      </p:sp>
      <p:sp>
        <p:nvSpPr>
          <p:cNvPr id="7" name="5 CuadroTexto"/>
          <p:cNvSpPr txBox="1">
            <a:spLocks noChangeArrowheads="1"/>
          </p:cNvSpPr>
          <p:nvPr/>
        </p:nvSpPr>
        <p:spPr bwMode="auto">
          <a:xfrm>
            <a:off x="2771800" y="1268760"/>
            <a:ext cx="61928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6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rPr>
              <a:t> Apoyo Funcional</a:t>
            </a:r>
            <a:endParaRPr lang="es-ES" sz="2600" b="1" dirty="0">
              <a:solidFill>
                <a:schemeClr val="accent1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0" name="6 Rectángulo"/>
          <p:cNvSpPr>
            <a:spLocks noChangeArrowheads="1"/>
          </p:cNvSpPr>
          <p:nvPr/>
        </p:nvSpPr>
        <p:spPr bwMode="auto">
          <a:xfrm>
            <a:off x="3059832" y="1917407"/>
            <a:ext cx="5833343" cy="40318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5250" indent="-95250" algn="just">
              <a:spcBef>
                <a:spcPct val="50000"/>
              </a:spcBef>
              <a:defRPr/>
            </a:pPr>
            <a:r>
              <a:rPr lang="es-MX" sz="2000" dirty="0">
                <a:latin typeface="Calibri" pitchFamily="34" charset="0"/>
                <a:cs typeface="Arial" pitchFamily="34" charset="0"/>
              </a:rPr>
              <a:t> 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En </a:t>
            </a:r>
            <a:r>
              <a:rPr lang="es-MX" sz="2100" dirty="0">
                <a:latin typeface="Calibri" pitchFamily="34" charset="0"/>
                <a:cs typeface="Arial" pitchFamily="34" charset="0"/>
              </a:rPr>
              <a:t>los Módulos de Apoyo Funcional se otorga atención a las PAM portadores de los problemas musculo-esqueléticos más frecuentes como problemas de rodilla, hombros, dolor muscular, etc., utilizando equipo de rehabilitación básico, consistente en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: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  <a:p>
            <a:pPr marL="1081088" indent="-2730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s-MX" sz="2100" dirty="0" smtClean="0">
                <a:latin typeface="Calibri" pitchFamily="34" charset="0"/>
                <a:cs typeface="Arial" pitchFamily="34" charset="0"/>
              </a:rPr>
              <a:t>Compresero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  <a:p>
            <a:pPr marL="1081088" indent="-2730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s-MX" sz="2100" dirty="0">
                <a:latin typeface="Calibri" pitchFamily="34" charset="0"/>
                <a:cs typeface="Arial" pitchFamily="34" charset="0"/>
              </a:rPr>
              <a:t>Ultrasonido 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terapéutico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  <a:p>
            <a:pPr marL="1081088" indent="-2730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s-MX" sz="2100" dirty="0" err="1">
                <a:latin typeface="Calibri" pitchFamily="34" charset="0"/>
                <a:cs typeface="Arial" pitchFamily="34" charset="0"/>
              </a:rPr>
              <a:t>Electroestimulador</a:t>
            </a:r>
            <a:r>
              <a:rPr lang="es-MX" sz="2100" dirty="0">
                <a:latin typeface="Calibri" pitchFamily="34" charset="0"/>
                <a:cs typeface="Arial" pitchFamily="34" charset="0"/>
              </a:rPr>
              <a:t> 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neuromuscular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  <a:p>
            <a:pPr marL="1081088" indent="-2730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s-MX" sz="2100" dirty="0">
                <a:latin typeface="Calibri" pitchFamily="34" charset="0"/>
                <a:cs typeface="Arial" pitchFamily="34" charset="0"/>
              </a:rPr>
              <a:t> Rueda para brazo y 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hombro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  <a:p>
            <a:pPr marL="1081088" indent="-2730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s-MX" sz="2100" dirty="0">
                <a:latin typeface="Calibri" pitchFamily="34" charset="0"/>
                <a:cs typeface="Arial" pitchFamily="34" charset="0"/>
              </a:rPr>
              <a:t>Silla con </a:t>
            </a:r>
            <a:r>
              <a:rPr lang="es-MX" sz="2100" dirty="0" smtClean="0">
                <a:latin typeface="Calibri" pitchFamily="34" charset="0"/>
                <a:cs typeface="Arial" pitchFamily="34" charset="0"/>
              </a:rPr>
              <a:t>descansabrazos</a:t>
            </a:r>
            <a:endParaRPr lang="es-MX" sz="2100" dirty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7654" name="5 Imagen" descr="C:\Documents and Settings\Administrador\Mis documentos\Mis imágenes de CMF acreditadas\25 Ene 2010 (CMF. Juárez D.F.)\100_0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2016224" cy="223224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" name="11 Grupo"/>
          <p:cNvGrpSpPr>
            <a:grpSpLocks/>
          </p:cNvGrpSpPr>
          <p:nvPr/>
        </p:nvGrpSpPr>
        <p:grpSpPr bwMode="auto">
          <a:xfrm>
            <a:off x="696201" y="3717033"/>
            <a:ext cx="2232248" cy="2245618"/>
            <a:chOff x="827584" y="3861048"/>
            <a:chExt cx="1944216" cy="1944216"/>
          </a:xfrm>
        </p:grpSpPr>
        <p:sp>
          <p:nvSpPr>
            <p:cNvPr id="13" name="12 Rectángulo"/>
            <p:cNvSpPr/>
            <p:nvPr/>
          </p:nvSpPr>
          <p:spPr>
            <a:xfrm>
              <a:off x="827584" y="3861048"/>
              <a:ext cx="1944216" cy="19442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2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27658" name="7 Imagen" descr="C:\Documents and Settings\Administrador\Mis documentos\Mis imágenes de CMF acreditadas\25 Ene 2010 (CMF. Juárez D.F.)\100_028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8642" y="3923530"/>
              <a:ext cx="1754407" cy="1824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5993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CuadroTexto"/>
          <p:cNvSpPr txBox="1">
            <a:spLocks noChangeArrowheads="1"/>
          </p:cNvSpPr>
          <p:nvPr/>
        </p:nvSpPr>
        <p:spPr bwMode="auto">
          <a:xfrm>
            <a:off x="251521" y="1196752"/>
            <a:ext cx="865048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>
              <a:lnSpc>
                <a:spcPct val="200000"/>
              </a:lnSpc>
              <a:defRPr/>
            </a:pPr>
            <a:r>
              <a:rPr lang="es-PA" sz="2000" dirty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Arial" charset="0"/>
              </a:rPr>
              <a:t>Actividades</a:t>
            </a:r>
            <a:r>
              <a:rPr lang="es-PA" sz="2000" dirty="0"/>
              <a:t> </a:t>
            </a:r>
            <a:r>
              <a:rPr lang="es-PA" sz="2000" dirty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Arial" charset="0"/>
              </a:rPr>
              <a:t>Complementarias </a:t>
            </a:r>
            <a:endParaRPr lang="es-MX" sz="2000" dirty="0" smtClean="0">
              <a:solidFill>
                <a:schemeClr val="tx2">
                  <a:lumMod val="75000"/>
                </a:schemeClr>
              </a:solidFill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-441325">
              <a:lnSpc>
                <a:spcPct val="200000"/>
              </a:lnSpc>
              <a:buFont typeface="Wingdings" panose="05000000000000000000" pitchFamily="2" charset="2"/>
              <a:buChar char="ü"/>
              <a:defRPr/>
            </a:pP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Esquema 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de vacunación para el adulto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mayor</a:t>
            </a:r>
          </a:p>
          <a:p>
            <a:pPr marL="898525" lvl="1" indent="-441325">
              <a:lnSpc>
                <a:spcPct val="200000"/>
              </a:lnSpc>
              <a:buFont typeface="Wingdings" panose="05000000000000000000" pitchFamily="2" charset="2"/>
              <a:buChar char="ü"/>
              <a:defRPr/>
            </a:pPr>
            <a:r>
              <a:rPr lang="es-MX" sz="2000" dirty="0" smtClean="0">
                <a:ea typeface="ＭＳ Ｐゴシック" pitchFamily="34" charset="-128"/>
                <a:cs typeface="Calibri" panose="020F0502020204030204" pitchFamily="34" charset="0"/>
              </a:rPr>
              <a:t>Semana </a:t>
            </a:r>
            <a:r>
              <a:rPr lang="es-MX" sz="2000" dirty="0">
                <a:ea typeface="ＭＳ Ｐゴシック" pitchFamily="34" charset="-128"/>
                <a:cs typeface="Calibri" panose="020F0502020204030204" pitchFamily="34" charset="0"/>
              </a:rPr>
              <a:t>de Salud </a:t>
            </a:r>
            <a:r>
              <a:rPr lang="es-MX" sz="2000" dirty="0" smtClean="0">
                <a:ea typeface="ＭＳ Ｐゴシック" pitchFamily="34" charset="-128"/>
                <a:cs typeface="Calibri" panose="020F0502020204030204" pitchFamily="34" charset="0"/>
              </a:rPr>
              <a:t>para gente grande </a:t>
            </a:r>
            <a:endParaRPr lang="es-MX" sz="2000" dirty="0"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-441325">
              <a:lnSpc>
                <a:spcPct val="200000"/>
              </a:lnSpc>
              <a:buFont typeface="Wingdings" panose="05000000000000000000" pitchFamily="2" charset="2"/>
              <a:buChar char="ü"/>
              <a:defRPr/>
            </a:pP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Detección 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e intervenciones en: síndromes geriátricos, salud mental,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hiperplasia 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prostática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ea typeface="ＭＳ Ｐゴシック" pitchFamily="34" charset="-128"/>
                <a:cs typeface="Calibri" panose="020F0502020204030204" pitchFamily="34" charset="0"/>
              </a:rPr>
              <a:t>benigna</a:t>
            </a:r>
          </a:p>
          <a:p>
            <a:pPr marL="898525" lvl="1" indent="-441325">
              <a:lnSpc>
                <a:spcPct val="200000"/>
              </a:lnSpc>
              <a:buFont typeface="Wingdings" panose="05000000000000000000" pitchFamily="2" charset="2"/>
              <a:buChar char="ü"/>
              <a:defRPr/>
            </a:pPr>
            <a:r>
              <a:rPr lang="es-MX" sz="2000" dirty="0" smtClean="0">
                <a:ea typeface="ＭＳ Ｐゴシック" pitchFamily="34" charset="-128"/>
                <a:cs typeface="Calibri" panose="020F0502020204030204" pitchFamily="34" charset="0"/>
              </a:rPr>
              <a:t>Capacitación </a:t>
            </a:r>
            <a:r>
              <a:rPr lang="es-MX" sz="2000" dirty="0">
                <a:ea typeface="ＭＳ Ｐゴシック" pitchFamily="34" charset="-128"/>
                <a:cs typeface="Calibri" panose="020F0502020204030204" pitchFamily="34" charset="0"/>
              </a:rPr>
              <a:t>del </a:t>
            </a:r>
            <a:r>
              <a:rPr lang="es-MX" sz="2000" dirty="0" smtClean="0">
                <a:ea typeface="ＭＳ Ｐゴシック" pitchFamily="34" charset="-128"/>
                <a:cs typeface="Calibri" panose="020F0502020204030204" pitchFamily="34" charset="0"/>
              </a:rPr>
              <a:t>personal</a:t>
            </a:r>
          </a:p>
          <a:p>
            <a:pPr marL="898525" lvl="1" indent="-441325">
              <a:lnSpc>
                <a:spcPct val="200000"/>
              </a:lnSpc>
              <a:buFont typeface="Wingdings" panose="05000000000000000000" pitchFamily="2" charset="2"/>
              <a:buChar char="ü"/>
              <a:defRPr/>
            </a:pPr>
            <a:r>
              <a:rPr lang="es-PA" sz="2000" dirty="0" smtClean="0">
                <a:ea typeface="ＭＳ Ｐゴシック" pitchFamily="34" charset="-128"/>
                <a:cs typeface="Calibri" panose="020F0502020204030204" pitchFamily="34" charset="0"/>
              </a:rPr>
              <a:t>Capacitación a los cuidadores de PAM </a:t>
            </a:r>
            <a:endParaRPr lang="es-MX" sz="2000" dirty="0">
              <a:ea typeface="ＭＳ Ｐゴシック" pitchFamily="34" charset="-128"/>
              <a:cs typeface="Calibri" panose="020F050202020403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2483768" y="409228"/>
            <a:ext cx="4608511" cy="571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dirty="0" smtClean="0"/>
              <a:t>Envejecimiento </a:t>
            </a:r>
            <a:r>
              <a:rPr lang="es-MX" sz="2400" b="1" dirty="0"/>
              <a:t>Saludable</a:t>
            </a:r>
            <a:endParaRPr lang="es-ES" sz="2400" b="1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14534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23528" y="1340768"/>
            <a:ext cx="856895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E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s necesario cambiar la concepción de que envejecer implica:</a:t>
            </a:r>
            <a:endParaRPr lang="es-MX" sz="20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31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Pasividad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,</a:t>
            </a:r>
          </a:p>
          <a:p>
            <a:pPr marL="989013" lvl="1" indent="3175" defTabSz="992188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Aislamiento </a:t>
            </a:r>
            <a:endParaRPr lang="es-MX" sz="20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31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D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ependencia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Por una concepción donde se focalice:</a:t>
            </a:r>
            <a:endParaRPr lang="es-MX" sz="20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31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La autonomía</a:t>
            </a:r>
            <a:endParaRPr lang="es-MX" sz="20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31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El 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ejercicio pleno de sus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derechos</a:t>
            </a:r>
            <a:endParaRPr lang="es-MX" sz="20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  <a:p>
            <a:pPr marL="898525" lvl="1" indent="31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 </a:t>
            </a:r>
            <a:r>
              <a:rPr lang="es-MX" sz="20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La </a:t>
            </a:r>
            <a:r>
              <a:rPr lang="es-MX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Calibri" panose="020F0502020204030204" pitchFamily="34" charset="0"/>
              </a:rPr>
              <a:t>participación</a:t>
            </a:r>
          </a:p>
        </p:txBody>
      </p:sp>
      <p:pic>
        <p:nvPicPr>
          <p:cNvPr id="5" name="Picture 6" descr="http://img.emol.com/2012/06/10/adultos-mayores-juanedolope_151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0042" y="1917337"/>
            <a:ext cx="2242438" cy="1494959"/>
          </a:xfrm>
          <a:prstGeom prst="rect">
            <a:avLst/>
          </a:prstGeom>
          <a:noFill/>
        </p:spPr>
      </p:pic>
      <p:pic>
        <p:nvPicPr>
          <p:cNvPr id="6" name="Picture 8" descr="http://sergiomancilla.org/wp-content/uploads/2012/07/adultos-mayo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09120"/>
            <a:ext cx="2324637" cy="1559566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555776" y="319147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400" b="1" dirty="0">
                <a:latin typeface="+mj-lt"/>
                <a:ea typeface="+mj-ea"/>
                <a:cs typeface="Calibri" panose="020F0502020204030204" pitchFamily="34" charset="0"/>
              </a:rPr>
              <a:t>El Adulto Mayor en el </a:t>
            </a:r>
            <a:r>
              <a:rPr lang="es-MX" sz="2400" b="1" dirty="0" smtClean="0">
                <a:latin typeface="+mj-lt"/>
                <a:ea typeface="+mj-ea"/>
                <a:cs typeface="Calibri" panose="020F0502020204030204" pitchFamily="34" charset="0"/>
              </a:rPr>
              <a:t>ISSSTE</a:t>
            </a:r>
          </a:p>
          <a:p>
            <a:pPr algn="ctr">
              <a:spcBef>
                <a:spcPct val="0"/>
              </a:spcBef>
            </a:pPr>
            <a:r>
              <a:rPr lang="es-MX" sz="2400" b="1" dirty="0" smtClean="0">
                <a:latin typeface="+mj-lt"/>
              </a:rPr>
              <a:t>La </a:t>
            </a:r>
            <a:r>
              <a:rPr lang="es-MX" sz="2400" b="1" dirty="0">
                <a:latin typeface="+mj-lt"/>
              </a:rPr>
              <a:t>Perspectiva Preventiva</a:t>
            </a:r>
            <a:endParaRPr lang="es-MX" sz="2400" b="1" dirty="0" smtClean="0">
              <a:latin typeface="+mj-lt"/>
              <a:ea typeface="+mj-ea"/>
              <a:cs typeface="Calibri" panose="020F0502020204030204" pitchFamily="34" charset="0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66228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18"/>
          <p:cNvSpPr/>
          <p:nvPr/>
        </p:nvSpPr>
        <p:spPr>
          <a:xfrm>
            <a:off x="-1492469" y="1905000"/>
            <a:ext cx="3048000" cy="3048000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0" y="488746"/>
            <a:ext cx="9192125" cy="7940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2000" dirty="0">
              <a:solidFill>
                <a:schemeClr val="accent2"/>
              </a:solidFill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 flipH="1">
            <a:off x="3449638" y="1320800"/>
            <a:ext cx="54895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Panorama </a:t>
            </a:r>
            <a:r>
              <a:rPr lang="en-US" sz="2000" b="1" dirty="0" smtClean="0"/>
              <a:t>Demográfico y Epidemiológico,  Mundial, México , el ISSSTE </a:t>
            </a:r>
            <a:endParaRPr lang="en-US" sz="2000" b="1" dirty="0"/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 flipH="1">
            <a:off x="3816350" y="2624710"/>
            <a:ext cx="5327650" cy="32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algn="ctr" eaLnBrk="0" hangingPunct="0">
              <a:lnSpc>
                <a:spcPct val="70000"/>
              </a:lnSpc>
              <a:defRPr/>
            </a:pPr>
            <a:r>
              <a:rPr lang="es-MX" sz="2000" b="1" dirty="0"/>
              <a:t>E</a:t>
            </a:r>
            <a:r>
              <a:rPr lang="es-MX" sz="2000" b="1" dirty="0" smtClean="0"/>
              <a:t>volución del </a:t>
            </a:r>
            <a:r>
              <a:rPr lang="es-MX" sz="2000" b="1" dirty="0"/>
              <a:t>cuidado a la salud </a:t>
            </a:r>
            <a:r>
              <a:rPr lang="es-MX" sz="2000" b="1" dirty="0" smtClean="0"/>
              <a:t>de las PAM</a:t>
            </a:r>
            <a:endParaRPr lang="es-MX" sz="2000" b="1" dirty="0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 flipH="1">
            <a:off x="3816349" y="3862388"/>
            <a:ext cx="5327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/>
              <a:t>Modelo de </a:t>
            </a:r>
            <a:r>
              <a:rPr lang="es-MX" sz="2000" b="1" dirty="0" smtClean="0"/>
              <a:t>Atención</a:t>
            </a:r>
            <a:r>
              <a:rPr lang="en-US" sz="2000" b="1" dirty="0" smtClean="0"/>
              <a:t> “</a:t>
            </a:r>
            <a:r>
              <a:rPr lang="es-MX" sz="2000" b="1" dirty="0" smtClean="0"/>
              <a:t>Envejecimiento</a:t>
            </a:r>
            <a:r>
              <a:rPr lang="en-US" sz="2000" b="1" dirty="0" smtClean="0"/>
              <a:t> </a:t>
            </a:r>
            <a:r>
              <a:rPr lang="es-MX" sz="2000" b="1" dirty="0" smtClean="0"/>
              <a:t>Saludable</a:t>
            </a:r>
            <a:r>
              <a:rPr lang="en-US" sz="2000" b="1" dirty="0" smtClean="0"/>
              <a:t>” </a:t>
            </a:r>
            <a:endParaRPr lang="en-US" sz="2000" b="1" dirty="0"/>
          </a:p>
        </p:txBody>
      </p:sp>
      <p:sp>
        <p:nvSpPr>
          <p:cNvPr id="18" name="Oval 14"/>
          <p:cNvSpPr/>
          <p:nvPr/>
        </p:nvSpPr>
        <p:spPr>
          <a:xfrm>
            <a:off x="2910862" y="1370363"/>
            <a:ext cx="311727" cy="3117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5"/>
          <p:cNvSpPr/>
          <p:nvPr/>
        </p:nvSpPr>
        <p:spPr>
          <a:xfrm>
            <a:off x="3409378" y="2638879"/>
            <a:ext cx="311727" cy="3117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6"/>
          <p:cNvSpPr/>
          <p:nvPr/>
        </p:nvSpPr>
        <p:spPr>
          <a:xfrm>
            <a:off x="3411360" y="3907395"/>
            <a:ext cx="311727" cy="3117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17"/>
          <p:cNvSpPr/>
          <p:nvPr/>
        </p:nvSpPr>
        <p:spPr>
          <a:xfrm>
            <a:off x="2922737" y="5175910"/>
            <a:ext cx="311727" cy="3117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11760" y="488746"/>
            <a:ext cx="4680520" cy="48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s-MX" sz="2400" b="1" dirty="0">
                <a:latin typeface="+mj-lt"/>
                <a:ea typeface="ＭＳ Ｐゴシック" pitchFamily="-49" charset="-128"/>
              </a:rPr>
              <a:t>Contenido</a:t>
            </a:r>
            <a:endParaRPr lang="de-DE" sz="2400" b="1" dirty="0">
              <a:latin typeface="+mj-lt"/>
              <a:ea typeface="ＭＳ Ｐゴシック" pitchFamily="-49" charset="-128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 flipH="1">
            <a:off x="3723087" y="5133694"/>
            <a:ext cx="5027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smtClean="0"/>
              <a:t>Perspectivas de la Atención Gerontológica </a:t>
            </a:r>
            <a:endParaRPr lang="en-US" sz="2000" b="1" dirty="0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225957628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Elipse"/>
          <p:cNvSpPr/>
          <p:nvPr/>
        </p:nvSpPr>
        <p:spPr>
          <a:xfrm>
            <a:off x="3820856" y="3559368"/>
            <a:ext cx="1800200" cy="158417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900" b="1" dirty="0"/>
              <a:t>Valoración Geriátrica Integral</a:t>
            </a:r>
          </a:p>
        </p:txBody>
      </p:sp>
      <p:cxnSp>
        <p:nvCxnSpPr>
          <p:cNvPr id="4" name="3 Conector recto de flecha"/>
          <p:cNvCxnSpPr/>
          <p:nvPr/>
        </p:nvCxnSpPr>
        <p:spPr>
          <a:xfrm flipV="1">
            <a:off x="5724128" y="4346070"/>
            <a:ext cx="936104" cy="9518"/>
          </a:xfrm>
          <a:prstGeom prst="straightConnector1">
            <a:avLst/>
          </a:prstGeom>
          <a:ln w="31750">
            <a:solidFill>
              <a:schemeClr val="tx1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 de flecha"/>
          <p:cNvCxnSpPr/>
          <p:nvPr/>
        </p:nvCxnSpPr>
        <p:spPr>
          <a:xfrm>
            <a:off x="2715703" y="4355588"/>
            <a:ext cx="992201" cy="9516"/>
          </a:xfrm>
          <a:prstGeom prst="straightConnector1">
            <a:avLst/>
          </a:prstGeom>
          <a:ln w="31750">
            <a:solidFill>
              <a:schemeClr val="tx1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14 Rectángulo"/>
          <p:cNvSpPr/>
          <p:nvPr/>
        </p:nvSpPr>
        <p:spPr>
          <a:xfrm>
            <a:off x="2717208" y="1741752"/>
            <a:ext cx="3888432" cy="1440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0000"/>
            </a:solidFill>
          </a:ln>
          <a:effectLst>
            <a:outerShdw blurRad="63500" sx="102000" sy="102000" algn="ctr" rotWithShape="0">
              <a:schemeClr val="tx2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s-MX" b="1" dirty="0">
                <a:solidFill>
                  <a:schemeClr val="tx1"/>
                </a:solidFill>
              </a:rPr>
              <a:t>Hospitales 2o y 3er </a:t>
            </a:r>
            <a:r>
              <a:rPr lang="es-MX" b="1" dirty="0" smtClean="0">
                <a:solidFill>
                  <a:schemeClr val="tx1"/>
                </a:solidFill>
              </a:rPr>
              <a:t>niveles </a:t>
            </a:r>
            <a:r>
              <a:rPr lang="es-MX" b="1" dirty="0">
                <a:solidFill>
                  <a:schemeClr val="tx1"/>
                </a:solidFill>
              </a:rPr>
              <a:t>de atención</a:t>
            </a:r>
          </a:p>
          <a:p>
            <a:pPr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1600" dirty="0" smtClean="0">
                <a:solidFill>
                  <a:schemeClr val="tx1"/>
                </a:solidFill>
              </a:rPr>
              <a:t>Hospitalización</a:t>
            </a:r>
            <a:endParaRPr lang="es-MX" sz="1600" dirty="0">
              <a:solidFill>
                <a:schemeClr val="tx1"/>
              </a:solidFill>
            </a:endParaRPr>
          </a:p>
          <a:p>
            <a:pPr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1600" dirty="0" smtClean="0">
                <a:solidFill>
                  <a:schemeClr val="tx1"/>
                </a:solidFill>
              </a:rPr>
              <a:t>Urgencias</a:t>
            </a:r>
            <a:endParaRPr lang="es-MX" sz="1600" dirty="0">
              <a:solidFill>
                <a:schemeClr val="tx1"/>
              </a:solidFill>
            </a:endParaRPr>
          </a:p>
          <a:p>
            <a:pPr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Consulta  Externa</a:t>
            </a:r>
          </a:p>
          <a:p>
            <a:pPr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sz="1600" dirty="0" smtClean="0">
                <a:solidFill>
                  <a:schemeClr val="tx1"/>
                </a:solidFill>
              </a:rPr>
              <a:t>Especializada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7" name="14 Rectángulo"/>
          <p:cNvSpPr/>
          <p:nvPr/>
        </p:nvSpPr>
        <p:spPr>
          <a:xfrm>
            <a:off x="6804248" y="1734694"/>
            <a:ext cx="2178021" cy="349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chemeClr val="tx2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chemeClr val="tx1"/>
                </a:solidFill>
              </a:rPr>
              <a:t>Hospital de día Geriátrico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 b="1" dirty="0">
              <a:solidFill>
                <a:schemeClr val="tx1"/>
              </a:solidFill>
            </a:endParaRPr>
          </a:p>
          <a:p>
            <a:pPr indent="-177800" fontAlgn="auto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s-MX" sz="1600" dirty="0" smtClean="0">
                <a:solidFill>
                  <a:schemeClr val="tx1"/>
                </a:solidFill>
              </a:rPr>
              <a:t>Rehabilitación</a:t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</a:t>
            </a:r>
            <a:r>
              <a:rPr lang="es-MX" sz="1600" dirty="0">
                <a:solidFill>
                  <a:schemeClr val="tx1"/>
                </a:solidFill>
              </a:rPr>
              <a:t>funcional, post </a:t>
            </a:r>
            <a:r>
              <a:rPr lang="es-MX" sz="1600" dirty="0" smtClean="0">
                <a:solidFill>
                  <a:schemeClr val="tx1"/>
                </a:solidFill>
              </a:rPr>
              <a:t/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trauma </a:t>
            </a:r>
            <a:r>
              <a:rPr lang="es-MX" sz="1600" dirty="0">
                <a:solidFill>
                  <a:schemeClr val="tx1"/>
                </a:solidFill>
              </a:rPr>
              <a:t>y ortopedia, </a:t>
            </a:r>
            <a:r>
              <a:rPr lang="es-MX" sz="1600" dirty="0" smtClean="0">
                <a:solidFill>
                  <a:schemeClr val="tx1"/>
                </a:solidFill>
              </a:rPr>
              <a:t/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Postquirúrgico</a:t>
            </a:r>
            <a:endParaRPr lang="es-MX" sz="1600" dirty="0">
              <a:solidFill>
                <a:schemeClr val="tx1"/>
              </a:solidFill>
            </a:endParaRPr>
          </a:p>
          <a:p>
            <a:pPr indent="-177800" fontAlgn="auto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Prevención de caídas</a:t>
            </a:r>
          </a:p>
          <a:p>
            <a:pPr indent="-177800" fontAlgn="auto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Seguimiento de </a:t>
            </a:r>
            <a:r>
              <a:rPr lang="es-MX" sz="1600" dirty="0" smtClean="0">
                <a:solidFill>
                  <a:schemeClr val="tx1"/>
                </a:solidFill>
              </a:rPr>
              <a:t/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tratamiento </a:t>
            </a:r>
            <a:r>
              <a:rPr lang="es-MX" sz="1600" dirty="0">
                <a:solidFill>
                  <a:schemeClr val="tx1"/>
                </a:solidFill>
              </a:rPr>
              <a:t>no </a:t>
            </a:r>
            <a:r>
              <a:rPr lang="es-MX" sz="1600" dirty="0" smtClean="0">
                <a:solidFill>
                  <a:schemeClr val="tx1"/>
                </a:solidFill>
              </a:rPr>
              <a:t/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agudo </a:t>
            </a:r>
            <a:r>
              <a:rPr lang="es-MX" sz="1600" dirty="0">
                <a:solidFill>
                  <a:schemeClr val="tx1"/>
                </a:solidFill>
              </a:rPr>
              <a:t>enfermedades </a:t>
            </a:r>
            <a:r>
              <a:rPr lang="es-MX" sz="1600" dirty="0" smtClean="0">
                <a:solidFill>
                  <a:schemeClr val="tx1"/>
                </a:solidFill>
              </a:rPr>
              <a:t/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crónicas 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23528" y="1772816"/>
            <a:ext cx="2176770" cy="34563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tx2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chemeClr val="tx1"/>
                </a:solidFill>
              </a:rPr>
              <a:t>1er. Primer Nivel de Atención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chemeClr val="tx1"/>
                </a:solidFill>
              </a:rPr>
              <a:t>Módulos </a:t>
            </a:r>
            <a:r>
              <a:rPr lang="es-MX" b="1" dirty="0" smtClean="0">
                <a:solidFill>
                  <a:schemeClr val="tx1"/>
                </a:solidFill>
              </a:rPr>
              <a:t> Gerontológicos </a:t>
            </a:r>
            <a:endParaRPr lang="es-MX" b="1" dirty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 b="1" dirty="0">
              <a:solidFill>
                <a:schemeClr val="tx1"/>
              </a:solidFill>
            </a:endParaRPr>
          </a:p>
          <a:p>
            <a:pPr indent="-177800" algn="just" fontAlgn="auto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Activación Funcional</a:t>
            </a:r>
          </a:p>
          <a:p>
            <a:pPr indent="-177800" algn="just" fontAlgn="auto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Nutrición adecuada</a:t>
            </a:r>
          </a:p>
          <a:p>
            <a:pPr indent="-177800" algn="just" fontAlgn="auto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Grupos de </a:t>
            </a:r>
            <a:r>
              <a:rPr lang="es-MX" sz="1600" dirty="0" smtClean="0">
                <a:solidFill>
                  <a:schemeClr val="tx1"/>
                </a:solidFill>
              </a:rPr>
              <a:t>Ayuda</a:t>
            </a:r>
            <a:br>
              <a:rPr lang="es-MX" sz="1600" dirty="0" smtClean="0">
                <a:solidFill>
                  <a:schemeClr val="tx1"/>
                </a:solidFill>
              </a:rPr>
            </a:br>
            <a:r>
              <a:rPr lang="es-MX" sz="1600" dirty="0" smtClean="0">
                <a:solidFill>
                  <a:schemeClr val="tx1"/>
                </a:solidFill>
              </a:rPr>
              <a:t>    </a:t>
            </a:r>
            <a:r>
              <a:rPr lang="es-MX" sz="1600" dirty="0">
                <a:solidFill>
                  <a:schemeClr val="tx1"/>
                </a:solidFill>
              </a:rPr>
              <a:t>Mutua</a:t>
            </a:r>
          </a:p>
          <a:p>
            <a:pPr indent="-177800" algn="just" fontAlgn="auto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MX" sz="1600" dirty="0">
                <a:solidFill>
                  <a:schemeClr val="tx1"/>
                </a:solidFill>
              </a:rPr>
              <a:t>Redes Sociales</a:t>
            </a:r>
          </a:p>
        </p:txBody>
      </p:sp>
      <p:grpSp>
        <p:nvGrpSpPr>
          <p:cNvPr id="9" name="45 Grupo"/>
          <p:cNvGrpSpPr>
            <a:grpSpLocks/>
          </p:cNvGrpSpPr>
          <p:nvPr/>
        </p:nvGrpSpPr>
        <p:grpSpPr bwMode="auto">
          <a:xfrm>
            <a:off x="2991592" y="5373216"/>
            <a:ext cx="3500463" cy="648072"/>
            <a:chOff x="3059832" y="5877272"/>
            <a:chExt cx="3528392" cy="484864"/>
          </a:xfrm>
          <a:solidFill>
            <a:schemeClr val="bg1">
              <a:lumMod val="95000"/>
            </a:schemeClr>
          </a:solidFill>
        </p:grpSpPr>
        <p:sp>
          <p:nvSpPr>
            <p:cNvPr id="11" name="10 Flecha izquierda y derecha"/>
            <p:cNvSpPr/>
            <p:nvPr/>
          </p:nvSpPr>
          <p:spPr>
            <a:xfrm>
              <a:off x="3059832" y="5877272"/>
              <a:ext cx="3528392" cy="484864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3740589" y="5979998"/>
              <a:ext cx="2160527" cy="2532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/>
                <a:t>TELEMEDICINA</a:t>
              </a:r>
              <a:endParaRPr lang="es-ES" sz="1600" b="1" dirty="0"/>
            </a:p>
          </p:txBody>
        </p:sp>
      </p:grpSp>
      <p:sp>
        <p:nvSpPr>
          <p:cNvPr id="13" name="12 Rectángulo redondeado"/>
          <p:cNvSpPr/>
          <p:nvPr/>
        </p:nvSpPr>
        <p:spPr>
          <a:xfrm>
            <a:off x="5124536" y="2393592"/>
            <a:ext cx="1364384" cy="733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200" b="1" dirty="0"/>
              <a:t>Equipo </a:t>
            </a:r>
            <a:r>
              <a:rPr lang="es-MX" sz="1200" b="1" dirty="0" smtClean="0"/>
              <a:t>Móvil de urgencias y</a:t>
            </a:r>
            <a:endParaRPr lang="es-MX" sz="1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200" b="1" dirty="0"/>
              <a:t>Planeación del egreso</a:t>
            </a:r>
            <a:endParaRPr lang="es-ES" sz="1200" b="1" dirty="0"/>
          </a:p>
        </p:txBody>
      </p:sp>
      <p:sp>
        <p:nvSpPr>
          <p:cNvPr id="14" name="13 Rectángulo"/>
          <p:cNvSpPr/>
          <p:nvPr/>
        </p:nvSpPr>
        <p:spPr>
          <a:xfrm>
            <a:off x="323528" y="5373216"/>
            <a:ext cx="2232248" cy="64807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tx2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0"/>
              </a:spcAft>
              <a:defRPr/>
            </a:pPr>
            <a:endParaRPr lang="es-MX" sz="600" b="1" dirty="0" smtClean="0">
              <a:solidFill>
                <a:schemeClr val="tx1"/>
              </a:solidFill>
            </a:endParaRPr>
          </a:p>
          <a:p>
            <a:pPr algn="ctr">
              <a:spcAft>
                <a:spcPts val="0"/>
              </a:spcAft>
              <a:defRPr/>
            </a:pPr>
            <a:r>
              <a:rPr lang="es-MX" sz="1600" b="1" dirty="0" smtClean="0">
                <a:solidFill>
                  <a:schemeClr val="tx1"/>
                </a:solidFill>
              </a:rPr>
              <a:t>Visita </a:t>
            </a:r>
            <a:r>
              <a:rPr lang="es-MX" sz="1600" b="1" dirty="0">
                <a:solidFill>
                  <a:schemeClr val="tx1"/>
                </a:solidFill>
              </a:rPr>
              <a:t>domiciliaria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6804248" y="5373216"/>
            <a:ext cx="2232248" cy="64527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tx2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0"/>
              </a:spcAft>
              <a:defRPr/>
            </a:pPr>
            <a:r>
              <a:rPr lang="es-MX" sz="1600" b="1" dirty="0">
                <a:solidFill>
                  <a:schemeClr val="tx1"/>
                </a:solidFill>
              </a:rPr>
              <a:t>Extensión hospitalaria geriátrica </a:t>
            </a:r>
          </a:p>
        </p:txBody>
      </p:sp>
      <p:cxnSp>
        <p:nvCxnSpPr>
          <p:cNvPr id="16" name="15 Conector recto de flecha"/>
          <p:cNvCxnSpPr/>
          <p:nvPr/>
        </p:nvCxnSpPr>
        <p:spPr>
          <a:xfrm flipV="1">
            <a:off x="4675072" y="3223551"/>
            <a:ext cx="0" cy="287337"/>
          </a:xfrm>
          <a:prstGeom prst="straightConnector1">
            <a:avLst/>
          </a:prstGeom>
          <a:ln w="31750">
            <a:solidFill>
              <a:schemeClr val="tx1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rot="5400000" flipH="1" flipV="1">
            <a:off x="4546938" y="5339918"/>
            <a:ext cx="339742" cy="1586"/>
          </a:xfrm>
          <a:prstGeom prst="straightConnector1">
            <a:avLst/>
          </a:prstGeom>
          <a:ln w="31750">
            <a:solidFill>
              <a:schemeClr val="tx1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 CuadroTexto"/>
          <p:cNvSpPr txBox="1">
            <a:spLocks noChangeArrowheads="1"/>
          </p:cNvSpPr>
          <p:nvPr/>
        </p:nvSpPr>
        <p:spPr bwMode="auto">
          <a:xfrm>
            <a:off x="1366472" y="1459935"/>
            <a:ext cx="6624637" cy="29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algn="ctr" eaLnBrk="0" hangingPunct="0">
              <a:lnSpc>
                <a:spcPct val="70000"/>
              </a:lnSpc>
            </a:pPr>
            <a:r>
              <a:rPr lang="es-MX" b="1" dirty="0" smtClean="0"/>
              <a:t>Red Integral de Atención Geriátrica</a:t>
            </a:r>
            <a:endParaRPr lang="es-MX" b="1" dirty="0"/>
          </a:p>
        </p:txBody>
      </p:sp>
      <p:sp>
        <p:nvSpPr>
          <p:cNvPr id="19" name="1 Título"/>
          <p:cNvSpPr>
            <a:spLocks noGrp="1"/>
          </p:cNvSpPr>
          <p:nvPr>
            <p:ph type="title"/>
          </p:nvPr>
        </p:nvSpPr>
        <p:spPr>
          <a:xfrm>
            <a:off x="2257547" y="197768"/>
            <a:ext cx="4968552" cy="1143000"/>
          </a:xfrm>
        </p:spPr>
        <p:txBody>
          <a:bodyPr/>
          <a:lstStyle/>
          <a:p>
            <a:pPr lvl="0"/>
            <a:r>
              <a:rPr lang="es-MX" sz="2400" b="1" dirty="0"/>
              <a:t>Hacia dónde vamos</a:t>
            </a:r>
            <a:br>
              <a:rPr lang="es-MX" sz="2400" b="1" dirty="0"/>
            </a:br>
            <a:r>
              <a:rPr lang="es-MX" sz="2400" b="1" dirty="0"/>
              <a:t>Atención Integral al Adulto Mayor</a:t>
            </a:r>
            <a:endParaRPr lang="es-ES" sz="2400" b="1" dirty="0"/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12528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 bwMode="auto">
          <a:xfrm>
            <a:off x="2699792" y="850702"/>
            <a:ext cx="3960440" cy="63408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b="1" dirty="0" smtClean="0">
                <a:solidFill>
                  <a:srgbClr val="7030A0"/>
                </a:solidFill>
                <a:latin typeface="+mn-lt"/>
              </a:rPr>
              <a:t>Conclusiones</a:t>
            </a:r>
            <a:endParaRPr lang="es-ES" sz="2800" dirty="0" smtClean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" name="4 Marcador de contenido"/>
          <p:cNvSpPr txBox="1">
            <a:spLocks noGrp="1"/>
          </p:cNvSpPr>
          <p:nvPr>
            <p:ph idx="1"/>
          </p:nvPr>
        </p:nvSpPr>
        <p:spPr>
          <a:xfrm>
            <a:off x="457200" y="1412776"/>
            <a:ext cx="8229600" cy="4810548"/>
          </a:xfrm>
        </p:spPr>
        <p:txBody>
          <a:bodyPr wrap="square">
            <a:spAutoFit/>
          </a:bodyPr>
          <a:lstStyle/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r>
              <a:rPr lang="es-ES" sz="2100" dirty="0" smtClean="0"/>
              <a:t> En el Programa de Envejecimiento Saludable en las Unidades del Primer Nivel de Atención privilegia  la Atención Preventiva. </a:t>
            </a:r>
          </a:p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endParaRPr lang="es-ES" sz="2100" dirty="0" smtClean="0"/>
          </a:p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r>
              <a:rPr lang="es-MX" sz="2100" dirty="0" smtClean="0"/>
              <a:t>Su alcance es empoderar a </a:t>
            </a:r>
            <a:r>
              <a:rPr lang="es-MX" sz="2100" dirty="0"/>
              <a:t>los </a:t>
            </a:r>
            <a:r>
              <a:rPr lang="es-MX" sz="2100" dirty="0" smtClean="0"/>
              <a:t>pacientes Adultos Mayores  y sus familiares  </a:t>
            </a:r>
            <a:r>
              <a:rPr lang="es-MX" sz="2100" dirty="0"/>
              <a:t>y </a:t>
            </a:r>
            <a:r>
              <a:rPr lang="es-MX" sz="2100" dirty="0" smtClean="0"/>
              <a:t> hacerlos </a:t>
            </a:r>
            <a:r>
              <a:rPr lang="es-MX" sz="2100" dirty="0"/>
              <a:t>corresponsables</a:t>
            </a:r>
            <a:r>
              <a:rPr lang="es-MX" sz="2100" dirty="0" smtClean="0"/>
              <a:t>.</a:t>
            </a:r>
          </a:p>
          <a:p>
            <a:pPr marL="266700" algn="just">
              <a:buSzPct val="83000"/>
              <a:defRPr/>
            </a:pPr>
            <a:endParaRPr lang="es-MX" sz="2100" dirty="0"/>
          </a:p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r>
              <a:rPr lang="es-MX" sz="2100" dirty="0" smtClean="0"/>
              <a:t> El fomento de la </a:t>
            </a:r>
            <a:r>
              <a:rPr lang="es-MX" sz="2100" dirty="0"/>
              <a:t>participación de los equipos multidisciplinarios para la atención, control y seguimiento de </a:t>
            </a:r>
            <a:r>
              <a:rPr lang="es-MX" sz="2100" dirty="0" smtClean="0"/>
              <a:t>las PAM es indispensable.</a:t>
            </a:r>
          </a:p>
          <a:p>
            <a:pPr marL="266700" algn="just">
              <a:buSzPct val="83000"/>
              <a:defRPr/>
            </a:pPr>
            <a:endParaRPr lang="es-MX" sz="2100" dirty="0"/>
          </a:p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r>
              <a:rPr lang="es-MX" sz="2100" dirty="0" smtClean="0"/>
              <a:t>Coadyuvar </a:t>
            </a:r>
            <a:r>
              <a:rPr lang="es-MX" sz="2100" dirty="0"/>
              <a:t>en la reducción de </a:t>
            </a:r>
            <a:r>
              <a:rPr lang="es-MX" sz="2100" dirty="0" smtClean="0"/>
              <a:t>la institucionalización de </a:t>
            </a:r>
            <a:r>
              <a:rPr lang="es-MX" sz="2100" dirty="0"/>
              <a:t>las </a:t>
            </a:r>
            <a:r>
              <a:rPr lang="es-MX" sz="2100" dirty="0" smtClean="0"/>
              <a:t>PAM, para contribuir </a:t>
            </a:r>
            <a:r>
              <a:rPr lang="es-MX" sz="2100" dirty="0"/>
              <a:t>en la reducción de costos de atención y </a:t>
            </a:r>
            <a:r>
              <a:rPr lang="es-MX" sz="2100" dirty="0" smtClean="0"/>
              <a:t>hospitalización.</a:t>
            </a:r>
            <a:endParaRPr lang="es-MX" sz="2100" dirty="0"/>
          </a:p>
          <a:p>
            <a:pPr marL="533400" indent="-266700" algn="just">
              <a:buSzPct val="83000"/>
              <a:defRPr/>
            </a:pPr>
            <a:endParaRPr lang="es-MX" sz="2100" dirty="0"/>
          </a:p>
          <a:p>
            <a:pPr marL="533400" indent="-266700" algn="just">
              <a:buSzPct val="83000"/>
              <a:buFontTx/>
              <a:buBlip>
                <a:blip r:embed="rId2"/>
              </a:buBlip>
              <a:defRPr/>
            </a:pPr>
            <a:r>
              <a:rPr lang="es-MX" sz="2100" dirty="0" smtClean="0"/>
              <a:t>El propósito final Reducir </a:t>
            </a:r>
            <a:r>
              <a:rPr lang="es-MX" sz="2100" dirty="0"/>
              <a:t>la invalidez y mejorar la </a:t>
            </a:r>
            <a:r>
              <a:rPr lang="es-MX" sz="2100" dirty="0" smtClean="0"/>
              <a:t>calidad </a:t>
            </a:r>
            <a:r>
              <a:rPr lang="es-MX" sz="2100" dirty="0"/>
              <a:t>de vida.</a:t>
            </a:r>
            <a:endParaRPr lang="es-ES" sz="2100" dirty="0"/>
          </a:p>
        </p:txBody>
      </p:sp>
    </p:spTree>
    <p:extLst>
      <p:ext uri="{BB962C8B-B14F-4D97-AF65-F5344CB8AC3E}">
        <p14:creationId xmlns:p14="http://schemas.microsoft.com/office/powerpoint/2010/main" val="2573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533400" algn="just">
              <a:buFont typeface="Arial" charset="0"/>
              <a:buNone/>
            </a:pPr>
            <a:endParaRPr lang="es-MX" sz="1800" dirty="0" smtClean="0">
              <a:latin typeface="Soberana Sans" charset="0"/>
            </a:endParaRPr>
          </a:p>
          <a:p>
            <a:pPr marL="0" indent="533400" algn="just">
              <a:buFont typeface="Arial" charset="0"/>
              <a:buNone/>
            </a:pPr>
            <a:endParaRPr lang="es-MX" sz="1800" dirty="0" smtClean="0">
              <a:latin typeface="Soberana Sans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900246" y="6153148"/>
            <a:ext cx="5491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chemeClr val="bg1"/>
                </a:solidFill>
                <a:latin typeface="Bauhaus 93" pitchFamily="82" charset="0"/>
              </a:rPr>
              <a:t>LA VEJEZ ASUNTO DE TODOS</a:t>
            </a:r>
            <a:endParaRPr lang="es-ES" sz="3200" dirty="0">
              <a:solidFill>
                <a:schemeClr val="bg1"/>
              </a:solidFill>
              <a:latin typeface="Bauhaus 93" pitchFamily="8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543" t="31746" r="3139" b="19528"/>
          <a:stretch>
            <a:fillRect/>
          </a:stretch>
        </p:blipFill>
        <p:spPr bwMode="auto">
          <a:xfrm>
            <a:off x="4703316" y="1222152"/>
            <a:ext cx="40469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634" t="3814" r="50000" b="5499"/>
          <a:stretch>
            <a:fillRect/>
          </a:stretch>
        </p:blipFill>
        <p:spPr bwMode="auto">
          <a:xfrm>
            <a:off x="4715258" y="1221260"/>
            <a:ext cx="208823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55762" y="1230861"/>
            <a:ext cx="4344230" cy="4524315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S" sz="24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s-ES" sz="2400" dirty="0" smtClean="0">
                <a:solidFill>
                  <a:schemeClr val="bg1"/>
                </a:solidFill>
                <a:latin typeface="+mn-lt"/>
              </a:rPr>
              <a:t>“El cuerpo se me arruga, </a:t>
            </a:r>
          </a:p>
          <a:p>
            <a:pPr algn="ctr"/>
            <a:r>
              <a:rPr lang="es-ES" sz="2400" dirty="0" smtClean="0">
                <a:solidFill>
                  <a:schemeClr val="bg1"/>
                </a:solidFill>
                <a:latin typeface="+mn-lt"/>
              </a:rPr>
              <a:t>es inevitable, pero no el cerebro.</a:t>
            </a:r>
          </a:p>
          <a:p>
            <a:pPr algn="ctr"/>
            <a:r>
              <a:rPr lang="es-ES" sz="2400" dirty="0" smtClean="0">
                <a:solidFill>
                  <a:schemeClr val="bg1"/>
                </a:solidFill>
                <a:latin typeface="+mn-lt"/>
              </a:rPr>
              <a:t>Mantén tu cerebro ilusionado, activo, hazlo funcionar y nunca se degenerará”</a:t>
            </a:r>
          </a:p>
          <a:p>
            <a:pPr algn="ctr"/>
            <a:endParaRPr lang="es-ES" sz="24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s-ES" sz="2400" i="1" dirty="0" smtClean="0">
                <a:solidFill>
                  <a:schemeClr val="bg1"/>
                </a:solidFill>
                <a:latin typeface="+mn-lt"/>
              </a:rPr>
              <a:t>Rita </a:t>
            </a:r>
            <a:r>
              <a:rPr lang="es-ES" sz="2400" i="1" dirty="0" err="1" smtClean="0">
                <a:solidFill>
                  <a:schemeClr val="bg1"/>
                </a:solidFill>
                <a:latin typeface="+mn-lt"/>
              </a:rPr>
              <a:t>Levi-Montalcini</a:t>
            </a:r>
            <a:r>
              <a:rPr lang="es-ES" sz="2400" i="1" dirty="0" smtClean="0">
                <a:solidFill>
                  <a:schemeClr val="bg1"/>
                </a:solidFill>
                <a:latin typeface="+mn-lt"/>
              </a:rPr>
              <a:t>,</a:t>
            </a:r>
          </a:p>
          <a:p>
            <a:pPr algn="ctr"/>
            <a:r>
              <a:rPr lang="es-ES" sz="2400" i="1" dirty="0" smtClean="0">
                <a:solidFill>
                  <a:schemeClr val="bg1"/>
                </a:solidFill>
                <a:latin typeface="+mn-lt"/>
              </a:rPr>
              <a:t>Neuróloga italiana, 22/04/1909</a:t>
            </a:r>
          </a:p>
          <a:p>
            <a:pPr algn="ctr"/>
            <a:r>
              <a:rPr lang="es-ES" sz="2400" i="1" dirty="0" smtClean="0">
                <a:solidFill>
                  <a:schemeClr val="bg1"/>
                </a:solidFill>
                <a:latin typeface="+mn-lt"/>
              </a:rPr>
              <a:t>Premio Nobel de Medicina 1986</a:t>
            </a:r>
          </a:p>
          <a:p>
            <a:pPr algn="ctr"/>
            <a:endParaRPr lang="es-ES" sz="2400" i="1" dirty="0" smtClean="0">
              <a:solidFill>
                <a:schemeClr val="bg1"/>
              </a:solidFill>
            </a:endParaRPr>
          </a:p>
          <a:p>
            <a:pPr algn="ctr"/>
            <a:endParaRPr lang="es-ES" sz="24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71250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Elipse"/>
          <p:cNvSpPr/>
          <p:nvPr/>
        </p:nvSpPr>
        <p:spPr>
          <a:xfrm>
            <a:off x="4114800" y="1152525"/>
            <a:ext cx="4152900" cy="4057650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8 Rectángulo"/>
          <p:cNvSpPr/>
          <p:nvPr/>
        </p:nvSpPr>
        <p:spPr>
          <a:xfrm>
            <a:off x="272165" y="2452846"/>
            <a:ext cx="4181715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¡Envejecimiento </a:t>
            </a:r>
          </a:p>
          <a:p>
            <a:pPr algn="ctr">
              <a:defRPr/>
            </a:pPr>
            <a:r>
              <a:rPr lang="es-ES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Saludable!</a:t>
            </a:r>
          </a:p>
          <a:p>
            <a:pPr algn="ctr">
              <a:defRPr/>
            </a:pPr>
            <a:endParaRPr lang="es-ES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endParaRPr lang="es-ES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es-ES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uhaus 93" pitchFamily="82" charset="0"/>
              </a:rPr>
              <a:t>GRACIAS</a:t>
            </a:r>
          </a:p>
        </p:txBody>
      </p:sp>
      <p:sp>
        <p:nvSpPr>
          <p:cNvPr id="36868" name="17 CuadroTexto"/>
          <p:cNvSpPr txBox="1">
            <a:spLocks noChangeArrowheads="1"/>
          </p:cNvSpPr>
          <p:nvPr/>
        </p:nvSpPr>
        <p:spPr bwMode="auto">
          <a:xfrm>
            <a:off x="4148138" y="5335588"/>
            <a:ext cx="523398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000" dirty="0">
                <a:solidFill>
                  <a:srgbClr val="0000CC"/>
                </a:solidFill>
                <a:latin typeface="Bauhaus 93" pitchFamily="82" charset="0"/>
              </a:rPr>
              <a:t>“Cambia tu estilo de Vida”</a:t>
            </a:r>
          </a:p>
        </p:txBody>
      </p:sp>
    </p:spTree>
    <p:extLst>
      <p:ext uri="{BB962C8B-B14F-4D97-AF65-F5344CB8AC3E}">
        <p14:creationId xmlns:p14="http://schemas.microsoft.com/office/powerpoint/2010/main" val="410365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89946"/>
            <a:ext cx="5189096" cy="446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CuadroTexto"/>
          <p:cNvSpPr txBox="1">
            <a:spLocks noChangeArrowheads="1"/>
          </p:cNvSpPr>
          <p:nvPr/>
        </p:nvSpPr>
        <p:spPr bwMode="auto">
          <a:xfrm>
            <a:off x="5508104" y="2060848"/>
            <a:ext cx="33843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sz="2000" dirty="0"/>
              <a:t>El crecimiento y modificación de la estructura poblacional ha sido en el mundo una constante ascendente, que en el 2050, podría rebasar la posibilidad de atención, sino se realizan acciones de previsión. 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1168077"/>
            <a:ext cx="7920880" cy="735876"/>
          </a:xfrm>
        </p:spPr>
        <p:txBody>
          <a:bodyPr/>
          <a:lstStyle/>
          <a:p>
            <a:r>
              <a:rPr lang="es-PA" sz="2400" dirty="0" smtClean="0"/>
              <a:t>Situación demográfica mundial </a:t>
            </a:r>
            <a:endParaRPr lang="es-MX" sz="2400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2483768" y="476672"/>
            <a:ext cx="4616895" cy="5198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A" sz="2400" b="1" dirty="0" smtClean="0"/>
              <a:t>Antecedentes</a:t>
            </a:r>
            <a:endParaRPr lang="es-MX" sz="2400" b="1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19851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9508" y="5483522"/>
            <a:ext cx="4101318" cy="451107"/>
          </a:xfrm>
          <a:prstGeom prst="rect">
            <a:avLst/>
          </a:prstGeom>
          <a:solidFill>
            <a:srgbClr val="FFFFFF"/>
          </a:solidFill>
          <a:ln w="63500" cmpd="thickThin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s-MX" sz="2000" b="1" dirty="0">
                <a:latin typeface="+mn-lt"/>
              </a:rPr>
              <a:t>Población </a:t>
            </a:r>
            <a:r>
              <a:rPr lang="es-MX" sz="2000" b="1" dirty="0" smtClean="0">
                <a:latin typeface="+mn-lt"/>
              </a:rPr>
              <a:t>Nacional : </a:t>
            </a:r>
          </a:p>
          <a:p>
            <a:pPr>
              <a:defRPr/>
            </a:pPr>
            <a:r>
              <a:rPr lang="es-MX" sz="2000" b="1" dirty="0" smtClean="0">
                <a:latin typeface="+mn-lt"/>
              </a:rPr>
              <a:t>112.3 </a:t>
            </a:r>
            <a:r>
              <a:rPr lang="es-MX" sz="2000" b="1" dirty="0">
                <a:latin typeface="+mn-lt"/>
              </a:rPr>
              <a:t>millones </a:t>
            </a:r>
            <a:r>
              <a:rPr lang="es-MX" sz="2000" b="1" dirty="0" smtClean="0"/>
              <a:t>9.1</a:t>
            </a:r>
            <a:r>
              <a:rPr lang="es-MX" sz="2000" b="1" dirty="0" smtClean="0">
                <a:latin typeface="+mn-lt"/>
              </a:rPr>
              <a:t>%  &gt; o= a 60 años</a:t>
            </a:r>
            <a:endParaRPr lang="es-MX" sz="2000" b="1" dirty="0">
              <a:latin typeface="+mn-lt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857488" y="571480"/>
            <a:ext cx="4000528" cy="357190"/>
          </a:xfrm>
          <a:prstGeom prst="roundRect">
            <a:avLst>
              <a:gd name="adj" fmla="val 476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48000">
                <a:schemeClr val="bg1">
                  <a:alpha val="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0"/>
          </a:gradFill>
          <a:ln w="95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Pirámide Poblacional</a:t>
            </a:r>
            <a:endParaRPr lang="es-ES" sz="2000" b="1" dirty="0">
              <a:solidFill>
                <a:schemeClr val="tx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936171" y="5355768"/>
            <a:ext cx="3962720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ES" sz="2000" b="1" dirty="0" smtClean="0">
                <a:latin typeface="+mn-lt"/>
              </a:rPr>
              <a:t>12,630,569  Derechohabientes </a:t>
            </a:r>
          </a:p>
          <a:p>
            <a:r>
              <a:rPr lang="es-ES" sz="2000" b="1" dirty="0" smtClean="0">
                <a:latin typeface="+mn-lt"/>
              </a:rPr>
              <a:t>13.2 </a:t>
            </a:r>
            <a:r>
              <a:rPr lang="es-ES" sz="2000" b="1" dirty="0">
                <a:latin typeface="+mn-lt"/>
              </a:rPr>
              <a:t>% son </a:t>
            </a:r>
            <a:r>
              <a:rPr lang="es-ES" sz="2000" b="1" dirty="0" smtClean="0">
                <a:latin typeface="+mn-lt"/>
              </a:rPr>
              <a:t>Mayores </a:t>
            </a:r>
            <a:r>
              <a:rPr lang="es-ES" sz="2000" b="1" dirty="0">
                <a:latin typeface="+mn-lt"/>
              </a:rPr>
              <a:t>de 60 años </a:t>
            </a:r>
          </a:p>
          <a:p>
            <a:endParaRPr lang="es-ES" sz="2000" b="1" dirty="0">
              <a:latin typeface="+mn-lt"/>
            </a:endParaRPr>
          </a:p>
        </p:txBody>
      </p:sp>
      <p:pic>
        <p:nvPicPr>
          <p:cNvPr id="7" name="17 Imagen" descr="PIRAMIDE NACIONAL SIN NUMERO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931374"/>
            <a:ext cx="56832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4021746" y="1772816"/>
          <a:ext cx="576064" cy="3252202"/>
        </p:xfrm>
        <a:graphic>
          <a:graphicData uri="http://schemas.openxmlformats.org/drawingml/2006/table">
            <a:tbl>
              <a:tblPr/>
              <a:tblGrid>
                <a:gridCol w="576064"/>
              </a:tblGrid>
              <a:tr h="20857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 y mas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553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70 - 74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65 - 69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8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60 - 64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55 - 59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50 - 54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45 - 49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40 - 44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35 - 39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30 -34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921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25 - 29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20 - 24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15 - 19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10 - 14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5 - 9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64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0 - 4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1368425"/>
            <a:ext cx="3395662" cy="350838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0"/>
          </a:gradFill>
          <a:ln w="12700">
            <a:noFill/>
            <a:miter lim="800000"/>
            <a:headEnd/>
            <a:tailEnd/>
          </a:ln>
          <a:effectLst>
            <a:outerShdw dist="28398" dir="3806097" algn="ctr" rotWithShape="0">
              <a:srgbClr val="6F2C1C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s-MX" sz="1600" b="1" dirty="0">
                <a:latin typeface="Calibri" pitchFamily="34" charset="0"/>
                <a:cs typeface="Arial" pitchFamily="34" charset="0"/>
              </a:rPr>
              <a:t>Población Nacional </a:t>
            </a:r>
            <a:endParaRPr lang="es-MX" sz="1600" b="1" dirty="0">
              <a:cs typeface="Arial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219700" y="1349375"/>
            <a:ext cx="3395663" cy="350838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0"/>
          </a:gradFill>
          <a:ln w="12700">
            <a:noFill/>
            <a:miter lim="800000"/>
            <a:headEnd/>
            <a:tailEnd/>
          </a:ln>
          <a:effectLst>
            <a:outerShdw dist="28398" dir="3806097" algn="ctr" rotWithShape="0">
              <a:srgbClr val="6F2C1C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s-MX" sz="1600" b="1" dirty="0">
                <a:latin typeface="Calibri" pitchFamily="34" charset="0"/>
                <a:cs typeface="Arial" pitchFamily="34" charset="0"/>
              </a:rPr>
              <a:t>Población ISSSTE</a:t>
            </a:r>
            <a:endParaRPr lang="es-MX" sz="16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/>
          </p:nvPr>
        </p:nvGraphicFramePr>
        <p:xfrm>
          <a:off x="3205501" y="5108278"/>
          <a:ext cx="1714122" cy="285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597218"/>
                <a:gridCol w="208280"/>
                <a:gridCol w="700344"/>
              </a:tblGrid>
              <a:tr h="285368">
                <a:tc>
                  <a:txBody>
                    <a:bodyPr/>
                    <a:lstStyle/>
                    <a:p>
                      <a:endParaRPr lang="es-ES" sz="800" dirty="0"/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dirty="0" smtClean="0">
                          <a:solidFill>
                            <a:schemeClr val="tx1"/>
                          </a:solidFill>
                        </a:rPr>
                        <a:t>Mujeres</a:t>
                      </a:r>
                      <a:endParaRPr lang="es-E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800" b="1" dirty="0" smtClean="0">
                          <a:solidFill>
                            <a:schemeClr val="tx1"/>
                          </a:solidFill>
                        </a:rPr>
                        <a:t>Hombres</a:t>
                      </a:r>
                      <a:endParaRPr lang="es-E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1 Gráfico"/>
          <p:cNvGraphicFramePr>
            <a:graphicFrameLocks/>
          </p:cNvGraphicFramePr>
          <p:nvPr>
            <p:extLst/>
          </p:nvPr>
        </p:nvGraphicFramePr>
        <p:xfrm>
          <a:off x="4152429" y="1735287"/>
          <a:ext cx="4991571" cy="3541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1 CuadroTexto"/>
          <p:cNvSpPr txBox="1"/>
          <p:nvPr/>
        </p:nvSpPr>
        <p:spPr>
          <a:xfrm>
            <a:off x="5909210" y="6136784"/>
            <a:ext cx="3094618" cy="28575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dirty="0">
                <a:solidFill>
                  <a:schemeClr val="bg1"/>
                </a:solidFill>
              </a:rPr>
              <a:t>Fuente: 2013 Información preliminar, JS de Estadística Institucional</a:t>
            </a:r>
            <a:r>
              <a:rPr lang="es-MX" sz="800" b="1" dirty="0" smtClean="0">
                <a:solidFill>
                  <a:schemeClr val="bg1"/>
                </a:solidFill>
              </a:rPr>
              <a:t>.</a:t>
            </a:r>
            <a:endParaRPr lang="es-MX" sz="800" dirty="0">
              <a:solidFill>
                <a:schemeClr val="bg1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65138" y="6105525"/>
            <a:ext cx="424338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MX" sz="900" dirty="0" smtClean="0">
                <a:solidFill>
                  <a:schemeClr val="bg1"/>
                </a:solidFill>
                <a:latin typeface="+mn-lt"/>
              </a:rPr>
              <a:t>Fuente: INEGI , Instituto Nacional de Estadística y Geografía,2010</a:t>
            </a:r>
            <a:endParaRPr lang="es-MX" sz="9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4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0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74528" y="1136531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  <a:buSzPct val="120000"/>
            </a:pPr>
            <a:r>
              <a:rPr lang="es-MX" sz="2000" dirty="0" smtClean="0">
                <a:latin typeface="+mn-lt"/>
              </a:rPr>
              <a:t>En </a:t>
            </a:r>
            <a:r>
              <a:rPr lang="es-MX" sz="2000" dirty="0">
                <a:latin typeface="+mn-lt"/>
              </a:rPr>
              <a:t>el grupo de </a:t>
            </a:r>
            <a:r>
              <a:rPr lang="es-MX" sz="2000" dirty="0" smtClean="0">
                <a:latin typeface="+mn-lt"/>
              </a:rPr>
              <a:t>Adultos </a:t>
            </a:r>
            <a:r>
              <a:rPr lang="es-MX" sz="2000" dirty="0">
                <a:latin typeface="+mn-lt"/>
              </a:rPr>
              <a:t>M</a:t>
            </a:r>
            <a:r>
              <a:rPr lang="es-MX" sz="2000" dirty="0" smtClean="0">
                <a:latin typeface="+mn-lt"/>
              </a:rPr>
              <a:t>ayores</a:t>
            </a:r>
            <a:r>
              <a:rPr lang="es-MX" sz="2000" dirty="0">
                <a:latin typeface="+mn-lt"/>
              </a:rPr>
              <a:t>, </a:t>
            </a:r>
            <a:r>
              <a:rPr lang="es-MX" sz="2000" dirty="0" smtClean="0">
                <a:latin typeface="+mn-lt"/>
              </a:rPr>
              <a:t>las </a:t>
            </a:r>
            <a:r>
              <a:rPr lang="es-MX" sz="2000" dirty="0">
                <a:latin typeface="+mn-lt"/>
              </a:rPr>
              <a:t>Enfermedades No Transmisibles se reportan como principales razones de </a:t>
            </a:r>
            <a:r>
              <a:rPr lang="es-MX" sz="2000" dirty="0" smtClean="0">
                <a:latin typeface="+mn-lt"/>
              </a:rPr>
              <a:t>búsqueda </a:t>
            </a:r>
            <a:r>
              <a:rPr lang="es-MX" sz="2000" dirty="0">
                <a:latin typeface="+mn-lt"/>
              </a:rPr>
              <a:t>de servicios  con frecuencias de </a:t>
            </a:r>
            <a:r>
              <a:rPr lang="es-MX" sz="2000" dirty="0" smtClean="0">
                <a:latin typeface="+mn-lt"/>
              </a:rPr>
              <a:t>39  hasta  41%</a:t>
            </a:r>
            <a:endParaRPr lang="es-MX" sz="20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318" y="2601287"/>
            <a:ext cx="71287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630670" y="2267580"/>
            <a:ext cx="621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b="1" dirty="0" smtClean="0">
                <a:latin typeface="+mn-lt"/>
              </a:rPr>
              <a:t>Problemas de Salud en el Adulto Mayor por tipo ENSANUT 2012</a:t>
            </a:r>
            <a:endParaRPr lang="es-MX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2" t="25464" r="10951" b="11444"/>
          <a:stretch/>
        </p:blipFill>
        <p:spPr bwMode="auto">
          <a:xfrm>
            <a:off x="1043608" y="1443414"/>
            <a:ext cx="7691600" cy="45365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</p:pic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xfrm>
            <a:off x="1956122" y="986475"/>
            <a:ext cx="55697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/>
              <a:t>Prevalencia Síndromes </a:t>
            </a:r>
            <a:r>
              <a:rPr lang="es-MX" sz="2800" b="1" dirty="0"/>
              <a:t>G</a:t>
            </a:r>
            <a:r>
              <a:rPr lang="es-MX" sz="2800" b="1" dirty="0" smtClean="0"/>
              <a:t>eriátricos </a:t>
            </a:r>
            <a:br>
              <a:rPr lang="es-MX" sz="2800" b="1" dirty="0" smtClean="0"/>
            </a:br>
            <a:endParaRPr lang="es-MX" sz="2800" b="1" dirty="0"/>
          </a:p>
        </p:txBody>
      </p:sp>
    </p:spTree>
    <p:extLst>
      <p:ext uri="{BB962C8B-B14F-4D97-AF65-F5344CB8AC3E}">
        <p14:creationId xmlns:p14="http://schemas.microsoft.com/office/powerpoint/2010/main" val="369184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51520" y="1700808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s-MX" sz="2000" dirty="0" smtClean="0"/>
              <a:t>En </a:t>
            </a:r>
            <a:r>
              <a:rPr lang="es-MX" sz="2000" dirty="0"/>
              <a:t>el ISSSTE el grupo de 40 años y más, representa el </a:t>
            </a:r>
            <a:r>
              <a:rPr lang="es-MX" sz="2000" dirty="0" smtClean="0"/>
              <a:t>31.16% de la población </a:t>
            </a:r>
            <a:r>
              <a:rPr lang="es-MX" sz="2000" dirty="0"/>
              <a:t>susceptible para realizar acciones preventivas hacia un buen </a:t>
            </a:r>
            <a:r>
              <a:rPr lang="es-MX" sz="2000" dirty="0" smtClean="0"/>
              <a:t>envejecer.</a:t>
            </a:r>
          </a:p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s-MX" sz="2000" dirty="0" smtClean="0"/>
              <a:t>La población de 60 años y mas  es de  1,654,731  derechohabientes 13.29 % </a:t>
            </a:r>
          </a:p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s-MX" sz="2000" dirty="0" smtClean="0"/>
              <a:t>De este grupo (&gt;60años) los  mayores de 75 años </a:t>
            </a:r>
            <a:r>
              <a:rPr lang="es-MX" sz="2000" dirty="0"/>
              <a:t>corresponden a 31.7</a:t>
            </a:r>
            <a:r>
              <a:rPr lang="es-MX" sz="2000" dirty="0" smtClean="0"/>
              <a:t>%,   525,558  derechohabientes </a:t>
            </a:r>
            <a:endParaRPr lang="es-ES" sz="20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483768" y="519063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El Adulto Mayor en el ISSSTE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110242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3069846" y="2605788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Principales causas de Mortalidad en PAM  en el ISSSTE** 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:p14="http://schemas.microsoft.com/office/powerpoint/2010/main" val="2995153733"/>
              </p:ext>
            </p:extLst>
          </p:nvPr>
        </p:nvGraphicFramePr>
        <p:xfrm>
          <a:off x="32544" y="1598218"/>
          <a:ext cx="5544616" cy="923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12 Rectángulo"/>
          <p:cNvSpPr/>
          <p:nvPr/>
        </p:nvSpPr>
        <p:spPr>
          <a:xfrm>
            <a:off x="71500" y="1238196"/>
            <a:ext cx="5436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MX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Edad media de la población  </a:t>
            </a:r>
            <a:r>
              <a:rPr lang="es-MX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Derechohabiente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2 Rectángulo redondeado"/>
          <p:cNvSpPr/>
          <p:nvPr/>
        </p:nvSpPr>
        <p:spPr>
          <a:xfrm>
            <a:off x="5652120" y="1550790"/>
            <a:ext cx="3024336" cy="7980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es-MX" sz="105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 edad media de la población trabajadora en el país es de 2</a:t>
            </a:r>
            <a:r>
              <a:rPr lang="es-MX" sz="1050" dirty="0" smtClean="0">
                <a:solidFill>
                  <a:schemeClr val="tx1"/>
                </a:solidFill>
              </a:rPr>
              <a:t>9 años. </a:t>
            </a:r>
          </a:p>
          <a:p>
            <a:pPr>
              <a:defRPr/>
            </a:pPr>
            <a:r>
              <a:rPr lang="es-MX" sz="1050" dirty="0" smtClean="0">
                <a:solidFill>
                  <a:schemeClr val="tx1"/>
                </a:solidFill>
              </a:rPr>
              <a:t>En el Continente Europeo es de 41 años*</a:t>
            </a:r>
          </a:p>
          <a:p>
            <a:endParaRPr lang="es-MX" sz="1050" dirty="0">
              <a:solidFill>
                <a:schemeClr val="tx1"/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2483768" y="493663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400" b="1" dirty="0">
                <a:latin typeface="+mj-lt"/>
                <a:ea typeface="+mj-ea"/>
                <a:cs typeface="+mj-cs"/>
              </a:rPr>
              <a:t>El Adulto Mayor en el ISSSTE</a:t>
            </a:r>
            <a:endParaRPr lang="es-E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 flipH="1">
            <a:off x="2621876" y="837123"/>
            <a:ext cx="454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Panorama Demográfico y Epidemiológico</a:t>
            </a:r>
            <a:endParaRPr lang="en-US" sz="2000" dirty="0"/>
          </a:p>
        </p:txBody>
      </p:sp>
      <p:sp>
        <p:nvSpPr>
          <p:cNvPr id="17" name="16 Rectángulo"/>
          <p:cNvSpPr/>
          <p:nvPr/>
        </p:nvSpPr>
        <p:spPr>
          <a:xfrm>
            <a:off x="260114" y="5506097"/>
            <a:ext cx="8589880" cy="901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900" dirty="0"/>
              <a:t>La atención </a:t>
            </a:r>
            <a:r>
              <a:rPr lang="es-MX" sz="1900" dirty="0" smtClean="0"/>
              <a:t> a la PAM </a:t>
            </a:r>
            <a:r>
              <a:rPr lang="es-MX" sz="1900" dirty="0"/>
              <a:t>consume el 30% del presupuesto de la seguridad social y ocupa hasta el 60% de las camas de hospital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932040" y="5795320"/>
            <a:ext cx="400356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tabLst>
                <a:tab pos="7708900" algn="l"/>
              </a:tabLst>
              <a:defRPr/>
            </a:pPr>
            <a:r>
              <a:rPr lang="es-MX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*</a:t>
            </a:r>
            <a:r>
              <a:rPr lang="es-MX" sz="1000" dirty="0" err="1">
                <a:cs typeface="Arial" pitchFamily="34" charset="0"/>
              </a:rPr>
              <a:t>World</a:t>
            </a:r>
            <a:r>
              <a:rPr lang="es-MX" sz="1000" dirty="0">
                <a:cs typeface="Arial" pitchFamily="34" charset="0"/>
              </a:rPr>
              <a:t> </a:t>
            </a:r>
            <a:r>
              <a:rPr lang="es-MX" sz="1000" dirty="0" err="1">
                <a:cs typeface="Arial" pitchFamily="34" charset="0"/>
              </a:rPr>
              <a:t>Population</a:t>
            </a:r>
            <a:r>
              <a:rPr lang="es-MX" sz="1000" dirty="0">
                <a:cs typeface="Arial" pitchFamily="34" charset="0"/>
              </a:rPr>
              <a:t> </a:t>
            </a:r>
            <a:r>
              <a:rPr lang="es-MX" sz="1000" dirty="0" err="1">
                <a:cs typeface="Arial" pitchFamily="34" charset="0"/>
              </a:rPr>
              <a:t>Prospect</a:t>
            </a:r>
            <a:r>
              <a:rPr lang="es-MX" sz="1000" dirty="0">
                <a:cs typeface="Arial" pitchFamily="34" charset="0"/>
              </a:rPr>
              <a:t> OMS 2010. </a:t>
            </a:r>
          </a:p>
          <a:p>
            <a:pPr algn="ctr" eaLnBrk="0" hangingPunct="0">
              <a:tabLst>
                <a:tab pos="7708900" algn="l"/>
              </a:tabLst>
              <a:defRPr/>
            </a:pPr>
            <a:r>
              <a:rPr lang="es-MX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**Anuario </a:t>
            </a:r>
            <a:r>
              <a:rPr lang="es-MX" sz="1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EstadistIco</a:t>
            </a:r>
            <a:r>
              <a:rPr lang="es-MX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2012 </a:t>
            </a:r>
          </a:p>
          <a:p>
            <a:pPr algn="ctr" eaLnBrk="0" hangingPunct="0">
              <a:tabLst>
                <a:tab pos="7708900" algn="l"/>
              </a:tabLst>
              <a:defRPr/>
            </a:pPr>
            <a:endParaRPr lang="es-ES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9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808950"/>
              </p:ext>
            </p:extLst>
          </p:nvPr>
        </p:nvGraphicFramePr>
        <p:xfrm>
          <a:off x="1979712" y="2836864"/>
          <a:ext cx="625188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1 Título"/>
          <p:cNvSpPr txBox="1">
            <a:spLocks/>
          </p:cNvSpPr>
          <p:nvPr/>
        </p:nvSpPr>
        <p:spPr>
          <a:xfrm>
            <a:off x="-1" y="6237312"/>
            <a:ext cx="9143999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800" dirty="0" smtClean="0">
                <a:solidFill>
                  <a:schemeClr val="bg1"/>
                </a:solidFill>
                <a:latin typeface="+mn-lt"/>
              </a:rPr>
              <a:t>Subdirección de Prevención y Protección a la Salud</a:t>
            </a:r>
          </a:p>
        </p:txBody>
      </p:sp>
    </p:spTree>
    <p:extLst>
      <p:ext uri="{BB962C8B-B14F-4D97-AF65-F5344CB8AC3E}">
        <p14:creationId xmlns:p14="http://schemas.microsoft.com/office/powerpoint/2010/main" val="347650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142515837"/>
              </p:ext>
            </p:extLst>
          </p:nvPr>
        </p:nvGraphicFramePr>
        <p:xfrm>
          <a:off x="539552" y="1124744"/>
          <a:ext cx="8208912" cy="536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2449116" y="188640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+mj-lt"/>
              </a:rPr>
              <a:t>Principales causas de demanda de consulta de PAM por nivel de atención</a:t>
            </a:r>
            <a:endParaRPr lang="es-MX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485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8ptFLU8EmW8ZqSOTh0h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8ptFLU8EmW8ZqSOTh0hw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1332</TotalTime>
  <Words>1553</Words>
  <Application>Microsoft Office PowerPoint</Application>
  <PresentationFormat>Presentación en pantalla (4:3)</PresentationFormat>
  <Paragraphs>356</Paragraphs>
  <Slides>23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4" baseType="lpstr">
      <vt:lpstr>Arial Unicode MS</vt:lpstr>
      <vt:lpstr>ＭＳ Ｐゴシック</vt:lpstr>
      <vt:lpstr>Arial</vt:lpstr>
      <vt:lpstr>Arial Black</vt:lpstr>
      <vt:lpstr>Arial Rounded MT Bold</vt:lpstr>
      <vt:lpstr>Bauhaus 93</vt:lpstr>
      <vt:lpstr>Calibri</vt:lpstr>
      <vt:lpstr>Soberana Sans</vt:lpstr>
      <vt:lpstr>Times New Roman</vt:lpstr>
      <vt:lpstr>Wingdings</vt:lpstr>
      <vt:lpstr>Tema de Office</vt:lpstr>
      <vt:lpstr> Modelo de Atención al Adulto  Mayor  en el ISSSTE   </vt:lpstr>
      <vt:lpstr>Presentación de PowerPoint</vt:lpstr>
      <vt:lpstr>Situación demográfica mundial </vt:lpstr>
      <vt:lpstr>Presentación de PowerPoint</vt:lpstr>
      <vt:lpstr>Presentación de PowerPoint</vt:lpstr>
      <vt:lpstr>Prevalencia Síndromes Geriátricos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Hacia dónde vamos Atención Integral al Adulto Mayor</vt:lpstr>
      <vt:lpstr>Conclusiones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carmen ceballos</dc:creator>
  <cp:lastModifiedBy>carmen ceballos</cp:lastModifiedBy>
  <cp:revision>130</cp:revision>
  <cp:lastPrinted>2014-03-05T19:13:48Z</cp:lastPrinted>
  <dcterms:created xsi:type="dcterms:W3CDTF">2012-05-25T01:57:48Z</dcterms:created>
  <dcterms:modified xsi:type="dcterms:W3CDTF">2014-06-16T04:33:38Z</dcterms:modified>
</cp:coreProperties>
</file>