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73" r:id="rId2"/>
    <p:sldMasterId id="2147483685" r:id="rId3"/>
  </p:sldMasterIdLst>
  <p:notesMasterIdLst>
    <p:notesMasterId r:id="rId25"/>
  </p:notesMasterIdLst>
  <p:handoutMasterIdLst>
    <p:handoutMasterId r:id="rId26"/>
  </p:handoutMasterIdLst>
  <p:sldIdLst>
    <p:sldId id="370" r:id="rId4"/>
    <p:sldId id="395" r:id="rId5"/>
    <p:sldId id="373" r:id="rId6"/>
    <p:sldId id="376" r:id="rId7"/>
    <p:sldId id="377" r:id="rId8"/>
    <p:sldId id="378" r:id="rId9"/>
    <p:sldId id="379" r:id="rId10"/>
    <p:sldId id="394" r:id="rId11"/>
    <p:sldId id="396" r:id="rId12"/>
    <p:sldId id="397" r:id="rId13"/>
    <p:sldId id="383" r:id="rId14"/>
    <p:sldId id="384" r:id="rId15"/>
    <p:sldId id="385" r:id="rId16"/>
    <p:sldId id="386" r:id="rId17"/>
    <p:sldId id="387" r:id="rId18"/>
    <p:sldId id="388" r:id="rId19"/>
    <p:sldId id="390" r:id="rId20"/>
    <p:sldId id="391" r:id="rId21"/>
    <p:sldId id="398" r:id="rId22"/>
    <p:sldId id="392" r:id="rId23"/>
    <p:sldId id="372" r:id="rId24"/>
  </p:sldIdLst>
  <p:sldSz cx="9144000" cy="6858000" type="screen4x3"/>
  <p:notesSz cx="7019925" cy="9305925"/>
  <p:defaultTextStyle>
    <a:defPPr>
      <a:defRPr lang="es-E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83">
          <p15:clr>
            <a:srgbClr val="A4A3A4"/>
          </p15:clr>
        </p15:guide>
        <p15:guide id="2" pos="56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797"/>
    <a:srgbClr val="E60000"/>
    <a:srgbClr val="FF4F4F"/>
    <a:srgbClr val="C00000"/>
    <a:srgbClr val="CC0000"/>
    <a:srgbClr val="FF1515"/>
    <a:srgbClr val="AE6E02"/>
    <a:srgbClr val="B87605"/>
    <a:srgbClr val="C58008"/>
    <a:srgbClr val="D2B6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22" autoAdjust="0"/>
    <p:restoredTop sz="94747" autoAdjust="0"/>
  </p:normalViewPr>
  <p:slideViewPr>
    <p:cSldViewPr snapToGrid="0" snapToObjects="1">
      <p:cViewPr>
        <p:scale>
          <a:sx n="96" d="100"/>
          <a:sy n="96" d="100"/>
        </p:scale>
        <p:origin x="-1146" y="-30"/>
      </p:cViewPr>
      <p:guideLst>
        <p:guide orient="horz" pos="4283"/>
        <p:guide pos="56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615"/>
          </a:xfrm>
          <a:prstGeom prst="rect">
            <a:avLst/>
          </a:prstGeom>
        </p:spPr>
        <p:txBody>
          <a:bodyPr vert="horz" lIns="92409" tIns="46205" rIns="92409" bIns="4620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615"/>
          </a:xfrm>
          <a:prstGeom prst="rect">
            <a:avLst/>
          </a:prstGeom>
        </p:spPr>
        <p:txBody>
          <a:bodyPr vert="horz" lIns="92409" tIns="46205" rIns="92409" bIns="4620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335465D-BC65-4ED1-AD4B-730986F784F9}" type="datetimeFigureOut">
              <a:rPr lang="es-ES"/>
              <a:pPr>
                <a:defRPr/>
              </a:pPr>
              <a:t>13/06/2014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38722"/>
            <a:ext cx="3041968" cy="465615"/>
          </a:xfrm>
          <a:prstGeom prst="rect">
            <a:avLst/>
          </a:prstGeom>
        </p:spPr>
        <p:txBody>
          <a:bodyPr vert="horz" lIns="92409" tIns="46205" rIns="92409" bIns="4620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6333" y="8838722"/>
            <a:ext cx="3041968" cy="465615"/>
          </a:xfrm>
          <a:prstGeom prst="rect">
            <a:avLst/>
          </a:prstGeom>
        </p:spPr>
        <p:txBody>
          <a:bodyPr vert="horz" lIns="92409" tIns="46205" rIns="92409" bIns="4620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9CB2E7D-A30D-403A-9ECC-AF57699F47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8501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615"/>
          </a:xfrm>
          <a:prstGeom prst="rect">
            <a:avLst/>
          </a:prstGeom>
        </p:spPr>
        <p:txBody>
          <a:bodyPr vert="horz" lIns="92409" tIns="46205" rIns="92409" bIns="4620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615"/>
          </a:xfrm>
          <a:prstGeom prst="rect">
            <a:avLst/>
          </a:prstGeom>
        </p:spPr>
        <p:txBody>
          <a:bodyPr vert="horz" lIns="92409" tIns="46205" rIns="92409" bIns="4620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0315D43-A923-440E-8DA3-382707A1AB2E}" type="datetimeFigureOut">
              <a:rPr lang="es-ES"/>
              <a:pPr>
                <a:defRPr/>
              </a:pPr>
              <a:t>13/06/2014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6913"/>
            <a:ext cx="4654550" cy="3490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09" tIns="46205" rIns="92409" bIns="46205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993" y="4420950"/>
            <a:ext cx="5615940" cy="4187349"/>
          </a:xfrm>
          <a:prstGeom prst="rect">
            <a:avLst/>
          </a:prstGeom>
        </p:spPr>
        <p:txBody>
          <a:bodyPr vert="horz" lIns="92409" tIns="46205" rIns="92409" bIns="46205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38722"/>
            <a:ext cx="3041968" cy="465615"/>
          </a:xfrm>
          <a:prstGeom prst="rect">
            <a:avLst/>
          </a:prstGeom>
        </p:spPr>
        <p:txBody>
          <a:bodyPr vert="horz" lIns="92409" tIns="46205" rIns="92409" bIns="4620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6333" y="8838722"/>
            <a:ext cx="3041968" cy="465615"/>
          </a:xfrm>
          <a:prstGeom prst="rect">
            <a:avLst/>
          </a:prstGeom>
        </p:spPr>
        <p:txBody>
          <a:bodyPr vert="horz" lIns="92409" tIns="46205" rIns="92409" bIns="4620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42070DE-4F26-46B3-8BCB-C72AF0D79BE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5030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512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D2D100E-4283-47B6-BE0E-C8F36C67D744}" type="datetimeFigureOut">
              <a:rPr lang="es-MX" smtClean="0"/>
              <a:pPr/>
              <a:t>13/06/2014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40799D-3926-477B-B963-6C2C9D1F41BE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7037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57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8278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494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950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2216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337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00" y="877457"/>
            <a:ext cx="8027987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2" descr="data:image/jpeg;base64,/9j/4AAQSkZJRgABAQAAAQABAAD/2wCEAAkGBxQSEREUEhIQEhUPFBQUExYQEBQUGBgVGREYGBgSFBkYHiggGBolHBQUITEhJiktLi4uFx8zODMsNygtLisBCgoKDg0OGxAQGywkICQsLCwwLCwsNCwsLCwsLC8sLCwsLCwsLCwsLCwsLCwsLCwsLCwsLCwsLCwsLCwsLCwsLP/AABEIAIwBHAMBEQACEQEDEQH/xAAcAAEAAgIDAQAAAAAAAAAAAAAABQcBBgIECAP/xABNEAACAQMABgUDDgsGBwAAAAAAAQIDBBEFBgcSITETQVFhcVKB0RQXIjI1VHKRk6Gxs8PSIyQ0U2JzhJKyweElM0JDg6MVFmN0gsLx/8QAGgEBAAMBAQEAAAAAAAAAAAAAAAMEBQECBv/EADARAQACAQIEBAUEAQUAAAAAAAABAgMEERIUITETQVFhBTIzQoEiI1JxNBUkQ2Lh/9oADAMBAAIRAxEAPwC8DgAAAAAAAAAAAAAAAAAAAAAAAAAAAAAAAAAAAAAAAAAAAAAAAAAAAAAAAAAAAAAAAAAAAAAAAAAAAAAAAAAAAAAAAAAAAAAAAAAAAAAAAAAAAAAAAAAAAAAAAAAAAAAAAAGDoYAYAYAYAYAYAYAYAYAYAYAYAYAYAYAYAYAYAYAYAYAYAYAYAAcI1E20nxXMbG8OYDAA4AAAAAADoyAAAAAAAAAAAAAAAAAAAAAAAAAAAABhgQ1/U6K5oy/w1s0p+K4wfzv4yxjrF8do846quS00yxbynomUV1pkDDOAAAAAAA6MgAAAAAAAAAAAAAAAAAAAAAAAAAAAAYyBCa2wzbuS505RmvM/6lnRztk2nzU9dXfFvHkl6FTejGXlJP40V7RtaYWqzvWJfTJx6GcAAAAAAB0RGntZLez6P1RU6Ppd7c9i3ndxnkv0kSY8V8m/DDxfJWndFeuPo73x/tz9BLyeb+LxzGP1PXH0d74/25+gcnm/iePj9RbRtHe+F+5P0HeTzfxPHx+rvWOudjWe7C6otvkpS3f4iO2ny17w7Gak+adUiFK5AAAAAAAAAAAAAAAAAAAAAwzg1f8A4zJULhx4zpVJLwi58JeC4mhy0eLXftMM3mZ8K23eJRNDS1WdKvCpLfThnLxwe8seZ5Ld9NTHkpNPVTpqcmTHaLejatGXCjaU5y5RppvzLkZeev71oj1a2C22GLT6O3ZU3jel7afGXd2RXZgjvt2hLTtvLss8PYAAAAAA6Km27c7H9o+yNT4b934Z2u+38qwtLSdWcYUoSnOed2MeLeFnh5jTtatY3mVKteJK/wDKN97zuP3P6kXM4Z+5Jy1/RiWqV8uLs7nh2U8/MjnM4f5HL5PRDVqbTcZRacXhxksNPsafInjbbpO6KYmJWfsf1nn0vqOrJyhKLlQcnxi48XDPWmuK7MGXr9PERx1X9JmmZ4ZblrBp+rCq6dNqO5jLazltfMjml0dL04rItXrL478NYTWgNIOvSU5LDTcXjlldZT1GHwsk1hc0uacuOLSkyBZAAAAAAAAAAAAAAAAADDAr7TEJ29zNx4bzcl1pxlzTXWs5NzTcGfDFZ8mBqYvhzTNfN07i+lKO6lThHKbUIKOX2vtJ6YK1tvO8ob57Wrt0htFCX4raw/OSin4J59BlWr+9efRq1nbDSPVsqKLQGcAAAAAAAFTbd+dh+0fZGr8N+78M/Xfb+Wn7Nl/adp8KX1ci3rI/alX00/uQ9EI+fbAJFJbaowV7Sccb8qP4THP273c9+Mmz8O3nHO7M1kRxRsh9mVJy0pa447jnJ+CptfzRPrZjwJRaWN8kS3/W3WiwhczpVlcqpSwpOlBNP2Ka5vsfMp6Suoim9NtpT6muG1v1bth1a09b1LKdahGoqVvv72/Fbz3Y70nz4lPNS/ibW7ytYbUin6eyGW1qy8m5+Tj94m5DL7PHOY2VtZsvJuPk194ToM3sc5jT+rut9retxoVMzisuE4uMsduHzRXy4L4vmS48tL9kRpLabaUK1SlONfeozcJbtNNZXZx5E1NFkvXijZHbVUrO0uv67Vl5Nz8nH7x65DL7Oc3j9z12rLybn5OP3h/p+X2OcxnrtWXk3PycfvHeQy+xzmP3cqe1exfPp497pehsT8Pzbb9CNXjltOhdPW93Fyt6sKij7ZJ8Y/CT4oqXxXxztaNk9L1t2SbZ4e2t6a14srWThUrxc1wcKac5Lue7yJ8emyZO0Ib6ile6Fe1mx8m4f+mvSTchl9kfOYxbWbLybl/6cfvDkMvsRq8fuPazZeTc/Jx+8I0GWfQ5zH7ty0TpKnc0YVqT3oVFlfzT7Gipak0ttZYreLRvDr6w6cpWdF1qzaimklFZlJvlGK63zO48dr24auXvFI3lq9LaraTlGMKd1KU2oxUaSbbbwkvZFm2hy177II1dJnaGzab0WrinyxOKzFvqfXF/QRafNOKzupwRlq0CUWm01hrg13n0NZiesdnzt67fpmOraKtTcp2X6MN750ZVI4rZPdr3nhrjbZCWTMno1N92WcAAAAAAAFTbd1xsP2j7I1fhv3fhn677fyrPR99OhUjVpScJ08uMkk8cMdfiaVqResxKjW81neE5/wA/aR99z/cp/dIOSxeibmcnqxLXzSLX5XU80YL/ANRyeL0OZyeqAuK8qk5SqSlOU3lym8tvvbLFYisbRHRDNptO8ru2Y6qU7Wl0/SU69W4ilvU3mEY+RF9bzzfcYesz2yW2mNtmrpsUUjffdWW0v3Uu/hQ+riami+jVQ1X1Jbvs69xL3xuPqkUdXH+4ha0/0ZVFTjndXa0vnS/ma8ztDPjvssrWbZfG2ta1eFzOboRc92dOKTS5pNPgzMw6+bXisx3XsmkiKb7tR1IryhpCzceDdaEX4Se618TLerjiw2VdNMRkhw10X9oXn6+f0ndLP7UdDP8AUlP6ubNKt5b068bilBVM4jKnJtYeOafcQ5NfGO014U2PScdeLdF656nz0c6KnVhV6ffxuQlHG5u5zl/pol0+q8bfaOyPPg8LzfDVDViWkKs6UKkKbhDfzOLkmt5LHB9561Go8GN5jdzBi8Sdk5p7ZhcW1GdZVaNWNJOU1FSjLdXNpPgyvj+IUtbbbZNfSTWN92tasaXlaXVGtF43ZpT7JU20pRfm+hFnPhjJTZBhyTS0Stna3rPO2owoUW41LlSzJPjGmsJ4723jzMydDp4yTNreS/qss0iIhVGrGr1W+rdFR3U1HenKed2Mc4y8cW+Jr59RGGsbqGPFOSW9Q2NTxxvaee61k/tCh/qf/Va5L3fSjsdnGUX6th7GUZY9Svqefzhy3xHesxw9/f8A8eo0cRMTu6W1nVHoaju6MfwdV/hlFe0m3wn4Szx7H4nvQ6r/AI7PGqw7fqq6GzDWz1HWdGtLFCu+b5U6nldyfJ+CZ612l444q93nTZ+GdrT0RmvmtDv7jeWVRo5jRi+xvjUffLC8xLo9P4VN57o9Rm47dOzdtkWqO6le1l7KS/F4tco9dV975LsWe0p67U8U8ELOkw7fqlaWDNXmia4Wu5X3l/mR3vOuD/kbXw7JM49p8mF8QxxXJEx5u9pqOOhh5FKK876iHTT81vdZ1G8cMezYbWWJqHk04583/wBM+0dOL3X6T14XdIkoAAAAAACptu3Ox/aPsjW+Gx1t+Gdrvt/LRNTNHU7m+oUaqbhUlJSSbXKDfNd6LuqtalJmqtgrFrRErhWzHR35qfy0/SY/O5fVpcrj9GJ7L9H/AJqovCtP0jns0HK4/RVmv+q60fcRhCcp06sN+nve2WHhxeOeHjj3mppNROas7s/UYvDsk9kWmp0b2NDLdO6TTj1KaTamvMmiPXYYmnHHkk0mWYtwovaX7qXfwofVRJdF9GEeq+rLdtnXuJe+Nx9Uilq/8iFrT/RlUlHnHxj9KNW/ZQr80PUGmNHRuaFWjNyUa0HCTjzSfZk+apbgtxQ25jijZqOjdl1rQrUqsaty5UZxnFSnDDcXlZ9jyLV9dkvWaz5oK6WlZiYVLrp7oXn6+f0mtpumGv8ATOz/ADyunZd7mW3hL+NmLq/rWamn+nDUNu3trDwuPsi58M+5W13kj9iP5ZX/AO3+0RJ8R+SP7eND80rY1l/I7r9RV/gZlY/nhft8svMcerzfSfTT2jZiR3b5tlm3pBJ8o0KePO5NlD4ftGOZ91rV/PDWtX9Yq9lKcrecYOqoqWYKWVFtrn8JlnLgpl24kGPNbHvsmfXL0h+dh8lEg5LAl5vI50dpWkHOCdWGHKK/uo8nJI5bRYIpMvVdVkmYXrd20akJwnFShNOMk+TT5oxInhneGnMb9JebNaNFRtbqtRhUVSNOWIvrS57kv0lyfgfR6fJN8fFPdjZq1reYSGz7QVO8vY06soqEU6kot8aiT/u4/Gs9yItXmtix7w9abHF7bS9EQgkkksJLCS5JdiMHu2Ic2BquttDfrWkfKck/DMf6mjorcNLyzddXivSPd23TUq9SrL2tJ7sV2yS6vAhi0xjikd5SzXfJN57Q++ipOVScn1rj8f8AQ85o4aRD3hmbXmyXKy0HAAAAAA6Km27c7H9o+yNT4bG/F+Gdrvt/LRNTdJQtr2hWqtqFKUnJxjvPjBrgl4l7U45vjmKq2C8UvvK3fXT0f5db5CZk8hm9GjzeL1cZ7U7Dyqz7uhkORzOc3iVfr9rR/wAQuIzjBwp0ouFNSacmm8uUscE28cO409Jp/BrtPeVLPn8SX02ZWrqaTtscqblUl4KLX0yRzXWiuKYnzNLXe8S4bSvdO7+FD6uJ3RfRhzVfVlu2zv3EvfG4+qRS1X+TC1p/oyqShzj8KP8AEjWtHRQr80PViPl25HZlnJdeatc/dC8/Xz+k+i00/tQxdR88rp2Xe5dt4S/jZj6v61mnp/pw1Hbt7aw8K/2Za+Gfcr67yR2xL8sr/qPtES/Efkj+3jQ/NK2dZfyO6/UVf4GZWP5o/tfv8svMUerzH03mw1mbbtGuNe3uEvY1IOlJ9k4vMV505fuszPhuSNrVXtZTtKB2cXtpTr1I3sKUoVoRUJVYqSjOLfPPLKfPuJtbW8xvjlFpbVidrLUjb6IazjRvx0jNm2o92hti9nKNtojKwtHZzwxKlzzw/kc49Rt3k4ce/k+G0fW71DQ3KbXT101T/QXJ1X4Z4d40un8W/Xs86jN4dfdSWg9E1buvCjS9lOpltyb4Lm5yfZ6TbyZa4a7yzKUnJLg+lta/+KlWt5+eM4v519KY/Tlpv5S51x36+T0HqZrLC/t41I4jOOI1YZ9rPH0PmjBz4Jw24Za+HL4ld0+2QSlQlxT372H/AEKTf/lN4X0fMWomKYJ95VLRx5/6h8LuquEY8ofO88X8ZLjptG8o8l956JXRltuR485cX6CtmvxWWcNOGrusiTBwAAAAAArva3q5c3jtPU9LpOi6bf8AZRWN7o8c/gv4i/os9MUW4vNU1WK2TbhV963mkfez+Uh6TQjW4vVT5XJ6Met1pD3s/lIekc7h9Tlcnoz63ekfez+Uh6RzuL1OVyejuWWy+/m1vRpUl1udRPHfiOcni2vxxHTq9V0l57rS1K1OpaPhLEnUq1MdJUaxlL/DFdUTLz57Zp3lfxYYxx0V9rxqXe3F/cVaVBypzlFxe/FZShFcm+1Mv6bVY8eKInuqZ9Pe15mG06l6AuKGirqhVpbtWo625Hei871NJcU8cyrny1vmi8dk+LFauOayrqns70jmP4s+Di3+Eh1Nd5o87imOqpXS5N+r0IjCasDOSKN1m1Fvqt5c1KdvvQqVZyi9+CynyfM2cOsxUxxEszLpr2tMwtDUHR1S3sKFKtHcnBS3o5TxmTfNGbqckXyTaF/DWa0iJa5ta1cubx2nqel0nRKtv+yisb25jm+5ljRZ6Yt5sg1WK2TbhdLZZqtdWl1VncUejjKjup70Xl76eOD7j3rdTTLSIr6vOlw2xzO6w9OUZVLavCCzKdKcYrtbi0kUKTEWiZW7xvXaFER2d6RwvxZ9X+ZD0m5OuxerL5TJuvfTOiqd1RnRrR3oT59qfVJPqaMOl7UtvDUtSLRtKotMbJrqEn6nnTrw6t99HNLsfU/E1cfxGlo2tDOvorR8qH9brSHvb/cp+km53F6o+UyejlS2e6QUov1LndlGWOkprOGnjn3CdbhmJjfvD1GmyRPZ3NO6paUuq9SvVt25VHnCqQxGK5Qjx5JEeLUYMVeGJesmDNeeKVjbOdUfUNByqJOvXSdR+SlypruXX2sz9VnnNbv0W9Ph8OvujNp2pErvdr20U68MRnHgukh1PL5Sj9DJdHqvC6X7PGo0/H1hrOp+r2k7C4VWNrKUJYjVgqkPZQz1cfbLmv6ljUZ8GanWeqHDiy453XOjJaDowt5R6WSWZ1X8SS3Y+nzknFHSJ7Qi4Z6zHeWbPRyjxl7J/MjuTNNukdnMeGK9Z7pAiTsM4AAAAAAAAAAdA4AAAAAAAAAAAAAAAAAAAAAAAAAAAAAAAAAAAAAAAAAAAAAAAAAAAAAAAAAAAAAAAAAAAAAAAAAAAAAAAAAAAAAAAAAAAAAAAAAAAAAAAAAAAAAAAAAAAAAAAAAAAAAAAAAAAAAAAAAAAAAAAAAAAAAAAAAAAAAAAAAAAAAAAAAAAAAAAAAAAAAAAAAAAAAAAAAAAAAAAAAAf//Z"/>
          <p:cNvSpPr>
            <a:spLocks noChangeAspect="1" noChangeArrowheads="1"/>
          </p:cNvSpPr>
          <p:nvPr userDrawn="1"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568" y="157717"/>
            <a:ext cx="2210981" cy="675166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021" y="6458244"/>
            <a:ext cx="1258406" cy="32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81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97" r:id="rId2"/>
    <p:sldLayoutId id="2147483698" r:id="rId3"/>
    <p:sldLayoutId id="2147483699" r:id="rId4"/>
    <p:sldLayoutId id="2147483700" r:id="rId5"/>
    <p:sldLayoutId id="2147483701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>
              <a:latin typeface="+mj-lt"/>
            </a:endParaRPr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585" y="1114396"/>
            <a:ext cx="4626830" cy="141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207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585" y="2722554"/>
            <a:ext cx="4626830" cy="141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63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CuadroTexto"/>
          <p:cNvSpPr txBox="1">
            <a:spLocks noChangeArrowheads="1"/>
          </p:cNvSpPr>
          <p:nvPr/>
        </p:nvSpPr>
        <p:spPr bwMode="auto">
          <a:xfrm>
            <a:off x="0" y="3468914"/>
            <a:ext cx="914717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s-MX" sz="3000" b="1" dirty="0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Estrategia Nacional </a:t>
            </a:r>
            <a:br>
              <a:rPr lang="es-MX" sz="3000" b="1" dirty="0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</a:br>
            <a:r>
              <a:rPr lang="es-MX" sz="3000" b="1" dirty="0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para la Prevención y Control </a:t>
            </a:r>
            <a:br>
              <a:rPr lang="es-MX" sz="3000" b="1" dirty="0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</a:br>
            <a:r>
              <a:rPr lang="es-MX" sz="3000" b="1" dirty="0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de la Obesidad y la Diabetes</a:t>
            </a:r>
            <a:endParaRPr lang="es-MX" sz="3000" b="1" dirty="0">
              <a:solidFill>
                <a:schemeClr val="bg1"/>
              </a:solidFill>
              <a:latin typeface="Soberana Sans" pitchFamily="50" charset="0"/>
              <a:cs typeface="Times New Roman" pitchFamily="18" charset="0"/>
            </a:endParaRPr>
          </a:p>
        </p:txBody>
      </p:sp>
      <p:sp>
        <p:nvSpPr>
          <p:cNvPr id="8" name="3 CuadroTexto"/>
          <p:cNvSpPr txBox="1">
            <a:spLocks noChangeArrowheads="1"/>
          </p:cNvSpPr>
          <p:nvPr/>
        </p:nvSpPr>
        <p:spPr bwMode="auto">
          <a:xfrm>
            <a:off x="0" y="6532650"/>
            <a:ext cx="9144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US" sz="1600" b="1" dirty="0" smtClean="0">
                <a:solidFill>
                  <a:schemeClr val="bg1"/>
                </a:solidFill>
                <a:cs typeface="Times New Roman" pitchFamily="18" charset="0"/>
              </a:rPr>
              <a:t>Mayo-2014</a:t>
            </a:r>
            <a:endParaRPr lang="en-US" sz="16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3175" y="5041823"/>
            <a:ext cx="9144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sz="2000" b="1" i="1" dirty="0" err="1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Dra</a:t>
            </a:r>
            <a:r>
              <a:rPr lang="en-US" sz="2000" b="1" i="1" dirty="0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. Gabriela Ortiz </a:t>
            </a:r>
            <a:r>
              <a:rPr lang="en-US" sz="2000" b="1" i="1" dirty="0" err="1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Solís</a:t>
            </a:r>
            <a:endParaRPr lang="en-US" sz="2000" b="1" i="1" dirty="0" smtClean="0">
              <a:solidFill>
                <a:schemeClr val="bg1"/>
              </a:solidFill>
              <a:latin typeface="Soberana Sans" pitchFamily="50" charset="0"/>
              <a:cs typeface="Times New Roman" pitchFamily="18" charset="0"/>
            </a:endParaRPr>
          </a:p>
          <a:p>
            <a:pPr algn="ctr" eaLnBrk="1" hangingPunct="1"/>
            <a:endParaRPr lang="en-US" sz="2000" b="1" i="1" dirty="0" smtClean="0">
              <a:solidFill>
                <a:schemeClr val="bg1"/>
              </a:solidFill>
              <a:latin typeface="Soberana Sans" pitchFamily="50" charset="0"/>
              <a:cs typeface="Times New Roman" pitchFamily="18" charset="0"/>
            </a:endParaRPr>
          </a:p>
          <a:p>
            <a:pPr algn="ctr" eaLnBrk="1" hangingPunct="1"/>
            <a:r>
              <a:rPr lang="en-US" sz="1600" dirty="0" err="1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Directora</a:t>
            </a:r>
            <a:r>
              <a:rPr lang="en-US" sz="1600" dirty="0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 del </a:t>
            </a:r>
            <a:r>
              <a:rPr lang="en-US" sz="1600" dirty="0" err="1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Programa</a:t>
            </a:r>
            <a:r>
              <a:rPr lang="en-US" sz="1600" dirty="0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 de Salud en el </a:t>
            </a:r>
            <a:r>
              <a:rPr lang="en-US" sz="1600" dirty="0" err="1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Adulto</a:t>
            </a:r>
            <a:r>
              <a:rPr lang="en-US" sz="1600" dirty="0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 y en el </a:t>
            </a:r>
            <a:r>
              <a:rPr lang="en-US" sz="1600" dirty="0" err="1" smtClean="0">
                <a:solidFill>
                  <a:schemeClr val="bg1"/>
                </a:solidFill>
                <a:latin typeface="Soberana Sans" pitchFamily="50" charset="0"/>
                <a:cs typeface="Times New Roman" pitchFamily="18" charset="0"/>
              </a:rPr>
              <a:t>Anciano</a:t>
            </a:r>
            <a:endParaRPr lang="en-US" sz="1600" dirty="0" smtClean="0">
              <a:solidFill>
                <a:schemeClr val="bg1"/>
              </a:solidFill>
              <a:latin typeface="Soberana Sans" pitchFamily="50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672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8 CuadroTexto"/>
          <p:cNvSpPr txBox="1"/>
          <p:nvPr/>
        </p:nvSpPr>
        <p:spPr>
          <a:xfrm rot="16200000">
            <a:off x="2804822" y="3376069"/>
            <a:ext cx="2655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Ejes Rectores</a:t>
            </a:r>
            <a:endParaRPr lang="es-ES" sz="24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6034196" y="1340768"/>
            <a:ext cx="2835619" cy="4821778"/>
            <a:chOff x="5578835" y="1435801"/>
            <a:chExt cx="2944908" cy="4821778"/>
          </a:xfrm>
        </p:grpSpPr>
        <p:sp>
          <p:nvSpPr>
            <p:cNvPr id="4" name="37 Flecha a la derecha con bandas"/>
            <p:cNvSpPr/>
            <p:nvPr/>
          </p:nvSpPr>
          <p:spPr>
            <a:xfrm>
              <a:off x="5578835" y="2628284"/>
              <a:ext cx="504056" cy="2193492"/>
            </a:xfrm>
            <a:prstGeom prst="stripedRight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prstClr val="white"/>
                </a:solidFill>
              </a:endParaRPr>
            </a:p>
          </p:txBody>
        </p:sp>
        <p:sp>
          <p:nvSpPr>
            <p:cNvPr id="5" name="39 Rectángulo"/>
            <p:cNvSpPr/>
            <p:nvPr/>
          </p:nvSpPr>
          <p:spPr>
            <a:xfrm>
              <a:off x="6164719" y="1435801"/>
              <a:ext cx="2359024" cy="12862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900"/>
                </a:lnSpc>
              </a:pPr>
              <a:r>
                <a:rPr lang="es-ES" sz="1600" b="1" dirty="0" smtClean="0">
                  <a:solidFill>
                    <a:prstClr val="white"/>
                  </a:solidFill>
                  <a:cs typeface="Arial" pitchFamily="34" charset="0"/>
                </a:rPr>
                <a:t>Incrementar la conciencia pública e individual sobre la obesidad y su asociación con las ENT</a:t>
              </a:r>
              <a:endParaRPr lang="es-MX" sz="1600" b="1" dirty="0">
                <a:solidFill>
                  <a:prstClr val="white"/>
                </a:solidFill>
              </a:endParaRPr>
            </a:p>
          </p:txBody>
        </p:sp>
        <p:sp>
          <p:nvSpPr>
            <p:cNvPr id="6" name="40 Rectángulo"/>
            <p:cNvSpPr/>
            <p:nvPr/>
          </p:nvSpPr>
          <p:spPr>
            <a:xfrm>
              <a:off x="6138853" y="3284986"/>
              <a:ext cx="2376264" cy="72008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00"/>
                </a:lnSpc>
              </a:pPr>
              <a:r>
                <a:rPr lang="es-ES" sz="1600" b="1" dirty="0" smtClean="0">
                  <a:solidFill>
                    <a:prstClr val="white"/>
                  </a:solidFill>
                  <a:cs typeface="Arial" pitchFamily="34" charset="0"/>
                </a:rPr>
                <a:t>Orientar el SNS hacia la detección temprana</a:t>
              </a:r>
              <a:endParaRPr lang="es-MX" sz="1600" b="1" dirty="0">
                <a:solidFill>
                  <a:prstClr val="white"/>
                </a:solidFill>
              </a:endParaRPr>
            </a:p>
          </p:txBody>
        </p:sp>
        <p:sp>
          <p:nvSpPr>
            <p:cNvPr id="7" name="41 Rectángulo"/>
            <p:cNvSpPr/>
            <p:nvPr/>
          </p:nvSpPr>
          <p:spPr>
            <a:xfrm>
              <a:off x="6164719" y="4433872"/>
              <a:ext cx="2359024" cy="58254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00"/>
                </a:lnSpc>
              </a:pPr>
              <a:r>
                <a:rPr lang="es-ES" sz="1600" b="1" dirty="0" smtClean="0">
                  <a:solidFill>
                    <a:prstClr val="white"/>
                  </a:solidFill>
                  <a:cs typeface="Arial" pitchFamily="34" charset="0"/>
                </a:rPr>
                <a:t>Resolver y controlar en el primer contacto </a:t>
              </a:r>
              <a:endParaRPr lang="es-MX" sz="1600" b="1" dirty="0">
                <a:solidFill>
                  <a:prstClr val="white"/>
                </a:solidFill>
              </a:endParaRPr>
            </a:p>
          </p:txBody>
        </p:sp>
        <p:sp>
          <p:nvSpPr>
            <p:cNvPr id="8" name="42 Rectángulo"/>
            <p:cNvSpPr/>
            <p:nvPr/>
          </p:nvSpPr>
          <p:spPr>
            <a:xfrm>
              <a:off x="6164719" y="5446462"/>
              <a:ext cx="2359024" cy="81111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900"/>
                </a:lnSpc>
              </a:pPr>
              <a:r>
                <a:rPr lang="es-MX" sz="1300" b="1" dirty="0" smtClean="0">
                  <a:solidFill>
                    <a:prstClr val="white"/>
                  </a:solidFill>
                </a:rPr>
                <a:t>Desacelerar el incremento de la prevalencia de Sobrepeso, Obesidad y ENT</a:t>
              </a:r>
              <a:endParaRPr lang="es-MX" sz="1300" b="1" dirty="0">
                <a:solidFill>
                  <a:prstClr val="white"/>
                </a:solidFill>
              </a:endParaRPr>
            </a:p>
          </p:txBody>
        </p:sp>
        <p:sp>
          <p:nvSpPr>
            <p:cNvPr id="9" name="44 Flecha abajo"/>
            <p:cNvSpPr/>
            <p:nvPr/>
          </p:nvSpPr>
          <p:spPr>
            <a:xfrm>
              <a:off x="7113555" y="2814203"/>
              <a:ext cx="459601" cy="432048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chemeClr val="accent3">
                <a:lumMod val="50000"/>
              </a:schemeClr>
            </a:solidFill>
            <a:ln w="28575">
              <a:solidFill>
                <a:schemeClr val="bg1">
                  <a:alpha val="90000"/>
                </a:schemeClr>
              </a:solidFill>
            </a:ln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47 Flecha abajo"/>
            <p:cNvSpPr/>
            <p:nvPr/>
          </p:nvSpPr>
          <p:spPr>
            <a:xfrm>
              <a:off x="7118536" y="4055844"/>
              <a:ext cx="454621" cy="309261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chemeClr val="accent3">
                <a:lumMod val="50000"/>
              </a:schemeClr>
            </a:solidFill>
            <a:ln w="28575">
              <a:solidFill>
                <a:schemeClr val="bg1">
                  <a:alpha val="90000"/>
                </a:schemeClr>
              </a:solidFill>
            </a:ln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50 Flecha abajo"/>
            <p:cNvSpPr/>
            <p:nvPr/>
          </p:nvSpPr>
          <p:spPr>
            <a:xfrm>
              <a:off x="7118536" y="5089485"/>
              <a:ext cx="514844" cy="301994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chemeClr val="accent3">
                <a:lumMod val="50000"/>
              </a:schemeClr>
            </a:solidFill>
            <a:ln w="28575">
              <a:solidFill>
                <a:schemeClr val="bg1">
                  <a:alpha val="90000"/>
                </a:schemeClr>
              </a:solidFill>
            </a:ln>
          </p:spPr>
          <p:style>
            <a:lnRef idx="1">
              <a:scrgbClr r="0" g="0" b="0"/>
            </a:lnRef>
            <a:fillRef idx="1">
              <a:scrgbClr r="0" g="0" b="0"/>
            </a:fillRef>
            <a:effect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2" name="Grupo 11"/>
          <p:cNvGrpSpPr/>
          <p:nvPr/>
        </p:nvGrpSpPr>
        <p:grpSpPr>
          <a:xfrm>
            <a:off x="1326563" y="5770460"/>
            <a:ext cx="7379461" cy="1028126"/>
            <a:chOff x="1144282" y="5821149"/>
            <a:chExt cx="7379461" cy="1028126"/>
          </a:xfrm>
        </p:grpSpPr>
        <p:sp>
          <p:nvSpPr>
            <p:cNvPr id="13" name="37 Flecha a la derecha con bandas"/>
            <p:cNvSpPr/>
            <p:nvPr/>
          </p:nvSpPr>
          <p:spPr>
            <a:xfrm rot="5400000">
              <a:off x="4804085" y="4731990"/>
              <a:ext cx="271475" cy="2449793"/>
            </a:xfrm>
            <a:prstGeom prst="stripedRight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prstClr val="white"/>
                </a:solidFill>
              </a:endParaRPr>
            </a:p>
          </p:txBody>
        </p:sp>
        <p:sp>
          <p:nvSpPr>
            <p:cNvPr id="14" name="2 CuadroTexto"/>
            <p:cNvSpPr txBox="1"/>
            <p:nvPr/>
          </p:nvSpPr>
          <p:spPr>
            <a:xfrm>
              <a:off x="1144282" y="6141389"/>
              <a:ext cx="737946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b="1" dirty="0" smtClean="0">
                  <a:solidFill>
                    <a:schemeClr val="accent3">
                      <a:lumMod val="50000"/>
                    </a:schemeClr>
                  </a:solidFill>
                </a:rPr>
                <a:t>La Salud en Todas las Políticas</a:t>
              </a:r>
            </a:p>
            <a:p>
              <a:pPr algn="ctr"/>
              <a:r>
                <a:rPr lang="es-MX" sz="2000" b="1" dirty="0" smtClean="0">
                  <a:solidFill>
                    <a:schemeClr val="accent3">
                      <a:lumMod val="50000"/>
                    </a:schemeClr>
                  </a:solidFill>
                </a:rPr>
                <a:t>Determinantes Sociales de la Salud</a:t>
              </a:r>
              <a:endParaRPr lang="es-MX" sz="20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4 Marcador de número de diapositiva"/>
          <p:cNvSpPr txBox="1">
            <a:spLocks/>
          </p:cNvSpPr>
          <p:nvPr/>
        </p:nvSpPr>
        <p:spPr>
          <a:xfrm>
            <a:off x="7046912" y="707124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78F184F8-4F65-42EF-BBCD-30F1BDE94039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116154" y="1400741"/>
            <a:ext cx="3841111" cy="4641193"/>
            <a:chOff x="93974" y="1487540"/>
            <a:chExt cx="3838287" cy="4301570"/>
          </a:xfrm>
        </p:grpSpPr>
        <p:sp>
          <p:nvSpPr>
            <p:cNvPr id="17" name="Pentágono 4"/>
            <p:cNvSpPr/>
            <p:nvPr/>
          </p:nvSpPr>
          <p:spPr>
            <a:xfrm>
              <a:off x="555597" y="3221319"/>
              <a:ext cx="3344744" cy="332109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7272" tIns="68580" rIns="128016" bIns="68580" numCol="1" spcCol="1270" anchor="ctr" anchorCtr="0">
              <a:noAutofit/>
            </a:bodyPr>
            <a:lstStyle/>
            <a:p>
              <a:pPr lvl="0" defTabSz="800100">
                <a:lnSpc>
                  <a:spcPts val="18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b="1" dirty="0" smtClean="0">
                  <a:latin typeface="Calibri" pitchFamily="34" charset="0"/>
                  <a:cs typeface="Arial" pitchFamily="34" charset="0"/>
                </a:rPr>
                <a:t>Atención médica</a:t>
              </a:r>
              <a:endParaRPr lang="es-MX" sz="1800" b="1" kern="1200" dirty="0">
                <a:latin typeface="Calibri" pitchFamily="34" charset="0"/>
              </a:endParaRPr>
            </a:p>
          </p:txBody>
        </p:sp>
        <p:sp>
          <p:nvSpPr>
            <p:cNvPr id="18" name="Pentágono 4"/>
            <p:cNvSpPr/>
            <p:nvPr/>
          </p:nvSpPr>
          <p:spPr>
            <a:xfrm>
              <a:off x="590298" y="3979493"/>
              <a:ext cx="3295734" cy="462294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31456" tIns="76200" rIns="142240" bIns="7620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b="1" dirty="0" smtClean="0">
                  <a:latin typeface="Calibri" pitchFamily="34" charset="0"/>
                  <a:cs typeface="Arial" pitchFamily="34" charset="0"/>
                </a:rPr>
                <a:t>Regulación sanitaria y Política fiscal</a:t>
              </a:r>
              <a:endParaRPr lang="es-MX" b="1" kern="1200" dirty="0">
                <a:latin typeface="Calibri" pitchFamily="34" charset="0"/>
              </a:endParaRPr>
            </a:p>
          </p:txBody>
        </p:sp>
        <p:grpSp>
          <p:nvGrpSpPr>
            <p:cNvPr id="19" name="5 Grupo"/>
            <p:cNvGrpSpPr/>
            <p:nvPr/>
          </p:nvGrpSpPr>
          <p:grpSpPr>
            <a:xfrm>
              <a:off x="478701" y="1989410"/>
              <a:ext cx="3453560" cy="3799700"/>
              <a:chOff x="346964" y="1229254"/>
              <a:chExt cx="3453560" cy="3770702"/>
            </a:xfrm>
          </p:grpSpPr>
          <p:sp>
            <p:nvSpPr>
              <p:cNvPr id="29" name="6 Forma libre"/>
              <p:cNvSpPr/>
              <p:nvPr/>
            </p:nvSpPr>
            <p:spPr>
              <a:xfrm>
                <a:off x="377052" y="1229254"/>
                <a:ext cx="3407990" cy="392795"/>
              </a:xfrm>
              <a:custGeom>
                <a:avLst/>
                <a:gdLst>
                  <a:gd name="connsiteX0" fmla="*/ 0 w 3341080"/>
                  <a:gd name="connsiteY0" fmla="*/ 0 h 566238"/>
                  <a:gd name="connsiteX1" fmla="*/ 3057961 w 3341080"/>
                  <a:gd name="connsiteY1" fmla="*/ 0 h 566238"/>
                  <a:gd name="connsiteX2" fmla="*/ 3341080 w 3341080"/>
                  <a:gd name="connsiteY2" fmla="*/ 283119 h 566238"/>
                  <a:gd name="connsiteX3" fmla="*/ 3057961 w 3341080"/>
                  <a:gd name="connsiteY3" fmla="*/ 566238 h 566238"/>
                  <a:gd name="connsiteX4" fmla="*/ 0 w 3341080"/>
                  <a:gd name="connsiteY4" fmla="*/ 566238 h 566238"/>
                  <a:gd name="connsiteX5" fmla="*/ 0 w 3341080"/>
                  <a:gd name="connsiteY5" fmla="*/ 0 h 566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41080" h="566238">
                    <a:moveTo>
                      <a:pt x="3341080" y="566237"/>
                    </a:moveTo>
                    <a:lnTo>
                      <a:pt x="283119" y="566237"/>
                    </a:lnTo>
                    <a:lnTo>
                      <a:pt x="0" y="283119"/>
                    </a:lnTo>
                    <a:lnTo>
                      <a:pt x="283119" y="1"/>
                    </a:lnTo>
                    <a:lnTo>
                      <a:pt x="3341080" y="1"/>
                    </a:lnTo>
                    <a:lnTo>
                      <a:pt x="3341080" y="56623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91254" tIns="57151" rIns="106680" bIns="57151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400" b="1" kern="1200" dirty="0" smtClean="0"/>
                  <a:t>Vigilancia epidemiológica </a:t>
                </a:r>
                <a:endParaRPr lang="es-MX" sz="1400" b="1" kern="1200" dirty="0"/>
              </a:p>
            </p:txBody>
          </p:sp>
          <p:sp>
            <p:nvSpPr>
              <p:cNvPr id="30" name="8 Forma libre"/>
              <p:cNvSpPr/>
              <p:nvPr/>
            </p:nvSpPr>
            <p:spPr>
              <a:xfrm>
                <a:off x="377052" y="1622049"/>
                <a:ext cx="3407989" cy="415240"/>
              </a:xfrm>
              <a:custGeom>
                <a:avLst/>
                <a:gdLst>
                  <a:gd name="connsiteX0" fmla="*/ 0 w 3341080"/>
                  <a:gd name="connsiteY0" fmla="*/ 0 h 566238"/>
                  <a:gd name="connsiteX1" fmla="*/ 3057961 w 3341080"/>
                  <a:gd name="connsiteY1" fmla="*/ 0 h 566238"/>
                  <a:gd name="connsiteX2" fmla="*/ 3341080 w 3341080"/>
                  <a:gd name="connsiteY2" fmla="*/ 283119 h 566238"/>
                  <a:gd name="connsiteX3" fmla="*/ 3057961 w 3341080"/>
                  <a:gd name="connsiteY3" fmla="*/ 566238 h 566238"/>
                  <a:gd name="connsiteX4" fmla="*/ 0 w 3341080"/>
                  <a:gd name="connsiteY4" fmla="*/ 566238 h 566238"/>
                  <a:gd name="connsiteX5" fmla="*/ 0 w 3341080"/>
                  <a:gd name="connsiteY5" fmla="*/ 0 h 566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41080" h="566238">
                    <a:moveTo>
                      <a:pt x="3341080" y="566237"/>
                    </a:moveTo>
                    <a:lnTo>
                      <a:pt x="283119" y="566237"/>
                    </a:lnTo>
                    <a:lnTo>
                      <a:pt x="0" y="283119"/>
                    </a:lnTo>
                    <a:lnTo>
                      <a:pt x="283119" y="1"/>
                    </a:lnTo>
                    <a:lnTo>
                      <a:pt x="3341080" y="1"/>
                    </a:lnTo>
                    <a:lnTo>
                      <a:pt x="3341080" y="56623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91254" tIns="57150" rIns="106680" bIns="57151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400" b="1" kern="1200" dirty="0" smtClean="0"/>
                  <a:t>Promoción de la salud </a:t>
                </a:r>
                <a:br>
                  <a:rPr lang="es-ES" sz="1400" b="1" kern="1200" dirty="0" smtClean="0"/>
                </a:br>
                <a:r>
                  <a:rPr lang="es-ES" sz="1400" b="1" kern="1200" dirty="0" smtClean="0"/>
                  <a:t>y comunicación </a:t>
                </a:r>
                <a:r>
                  <a:rPr lang="es-ES" sz="1400" b="1" dirty="0" smtClean="0"/>
                  <a:t>educativa</a:t>
                </a:r>
                <a:endParaRPr lang="es-MX" sz="1400" b="1" kern="1200" dirty="0"/>
              </a:p>
            </p:txBody>
          </p:sp>
          <p:sp>
            <p:nvSpPr>
              <p:cNvPr id="31" name="10 Forma libre"/>
              <p:cNvSpPr/>
              <p:nvPr/>
            </p:nvSpPr>
            <p:spPr>
              <a:xfrm>
                <a:off x="406822" y="2037288"/>
                <a:ext cx="3393702" cy="365885"/>
              </a:xfrm>
              <a:custGeom>
                <a:avLst/>
                <a:gdLst>
                  <a:gd name="connsiteX0" fmla="*/ 0 w 3341080"/>
                  <a:gd name="connsiteY0" fmla="*/ 0 h 566238"/>
                  <a:gd name="connsiteX1" fmla="*/ 3057961 w 3341080"/>
                  <a:gd name="connsiteY1" fmla="*/ 0 h 566238"/>
                  <a:gd name="connsiteX2" fmla="*/ 3341080 w 3341080"/>
                  <a:gd name="connsiteY2" fmla="*/ 283119 h 566238"/>
                  <a:gd name="connsiteX3" fmla="*/ 3057961 w 3341080"/>
                  <a:gd name="connsiteY3" fmla="*/ 566238 h 566238"/>
                  <a:gd name="connsiteX4" fmla="*/ 0 w 3341080"/>
                  <a:gd name="connsiteY4" fmla="*/ 566238 h 566238"/>
                  <a:gd name="connsiteX5" fmla="*/ 0 w 3341080"/>
                  <a:gd name="connsiteY5" fmla="*/ 0 h 566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41080" h="566238">
                    <a:moveTo>
                      <a:pt x="3341080" y="566237"/>
                    </a:moveTo>
                    <a:lnTo>
                      <a:pt x="283119" y="566237"/>
                    </a:lnTo>
                    <a:lnTo>
                      <a:pt x="0" y="283119"/>
                    </a:lnTo>
                    <a:lnTo>
                      <a:pt x="283119" y="1"/>
                    </a:lnTo>
                    <a:lnTo>
                      <a:pt x="3341080" y="1"/>
                    </a:lnTo>
                    <a:lnTo>
                      <a:pt x="3341080" y="56623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91254" tIns="57151" rIns="106680" bIns="57150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500" b="1" kern="1200" dirty="0" smtClean="0"/>
                  <a:t>Prevención</a:t>
                </a:r>
                <a:endParaRPr lang="es-MX" sz="1500" b="1" kern="1200" dirty="0"/>
              </a:p>
            </p:txBody>
          </p:sp>
          <p:sp>
            <p:nvSpPr>
              <p:cNvPr id="32" name="2047 Forma libre"/>
              <p:cNvSpPr/>
              <p:nvPr/>
            </p:nvSpPr>
            <p:spPr>
              <a:xfrm>
                <a:off x="414729" y="2793854"/>
                <a:ext cx="3344615" cy="374589"/>
              </a:xfrm>
              <a:custGeom>
                <a:avLst/>
                <a:gdLst>
                  <a:gd name="connsiteX0" fmla="*/ 0 w 3341080"/>
                  <a:gd name="connsiteY0" fmla="*/ 0 h 566238"/>
                  <a:gd name="connsiteX1" fmla="*/ 3057961 w 3341080"/>
                  <a:gd name="connsiteY1" fmla="*/ 0 h 566238"/>
                  <a:gd name="connsiteX2" fmla="*/ 3341080 w 3341080"/>
                  <a:gd name="connsiteY2" fmla="*/ 283119 h 566238"/>
                  <a:gd name="connsiteX3" fmla="*/ 3057961 w 3341080"/>
                  <a:gd name="connsiteY3" fmla="*/ 566238 h 566238"/>
                  <a:gd name="connsiteX4" fmla="*/ 0 w 3341080"/>
                  <a:gd name="connsiteY4" fmla="*/ 566238 h 566238"/>
                  <a:gd name="connsiteX5" fmla="*/ 0 w 3341080"/>
                  <a:gd name="connsiteY5" fmla="*/ 0 h 566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41080" h="566238">
                    <a:moveTo>
                      <a:pt x="3341080" y="566237"/>
                    </a:moveTo>
                    <a:lnTo>
                      <a:pt x="283119" y="566237"/>
                    </a:lnTo>
                    <a:lnTo>
                      <a:pt x="0" y="283119"/>
                    </a:lnTo>
                    <a:lnTo>
                      <a:pt x="283119" y="1"/>
                    </a:lnTo>
                    <a:lnTo>
                      <a:pt x="3341080" y="1"/>
                    </a:lnTo>
                    <a:lnTo>
                      <a:pt x="3341080" y="56623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91254" tIns="57151" rIns="106680" bIns="57150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500" b="1" kern="1200" dirty="0" smtClean="0"/>
                  <a:t>Calidad y acceso efectivo</a:t>
                </a:r>
                <a:endParaRPr lang="es-MX" sz="1500" b="1" kern="1200" dirty="0"/>
              </a:p>
            </p:txBody>
          </p:sp>
          <p:sp>
            <p:nvSpPr>
              <p:cNvPr id="33" name="2050 Forma libre"/>
              <p:cNvSpPr/>
              <p:nvPr/>
            </p:nvSpPr>
            <p:spPr>
              <a:xfrm>
                <a:off x="346964" y="3701429"/>
                <a:ext cx="3392535" cy="434491"/>
              </a:xfrm>
              <a:custGeom>
                <a:avLst/>
                <a:gdLst>
                  <a:gd name="connsiteX0" fmla="*/ 0 w 3341080"/>
                  <a:gd name="connsiteY0" fmla="*/ 0 h 566238"/>
                  <a:gd name="connsiteX1" fmla="*/ 3057961 w 3341080"/>
                  <a:gd name="connsiteY1" fmla="*/ 0 h 566238"/>
                  <a:gd name="connsiteX2" fmla="*/ 3341080 w 3341080"/>
                  <a:gd name="connsiteY2" fmla="*/ 283119 h 566238"/>
                  <a:gd name="connsiteX3" fmla="*/ 3057961 w 3341080"/>
                  <a:gd name="connsiteY3" fmla="*/ 566238 h 566238"/>
                  <a:gd name="connsiteX4" fmla="*/ 0 w 3341080"/>
                  <a:gd name="connsiteY4" fmla="*/ 566238 h 566238"/>
                  <a:gd name="connsiteX5" fmla="*/ 0 w 3341080"/>
                  <a:gd name="connsiteY5" fmla="*/ 0 h 566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41080" h="566238">
                    <a:moveTo>
                      <a:pt x="3341080" y="566237"/>
                    </a:moveTo>
                    <a:lnTo>
                      <a:pt x="283119" y="566237"/>
                    </a:lnTo>
                    <a:lnTo>
                      <a:pt x="0" y="283119"/>
                    </a:lnTo>
                    <a:lnTo>
                      <a:pt x="283119" y="1"/>
                    </a:lnTo>
                    <a:lnTo>
                      <a:pt x="3341080" y="1"/>
                    </a:lnTo>
                    <a:lnTo>
                      <a:pt x="3341080" y="56623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91254" tIns="57151" rIns="106680" bIns="57150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600" b="1" dirty="0" smtClean="0"/>
                  <a:t>Etiquetado</a:t>
                </a:r>
                <a:endParaRPr lang="es-MX" sz="1600" b="1" kern="1200" dirty="0"/>
              </a:p>
            </p:txBody>
          </p:sp>
          <p:sp>
            <p:nvSpPr>
              <p:cNvPr id="34" name="2052 Forma libre"/>
              <p:cNvSpPr/>
              <p:nvPr/>
            </p:nvSpPr>
            <p:spPr>
              <a:xfrm>
                <a:off x="433133" y="4588982"/>
                <a:ext cx="3306366" cy="410974"/>
              </a:xfrm>
              <a:custGeom>
                <a:avLst/>
                <a:gdLst>
                  <a:gd name="connsiteX0" fmla="*/ 0 w 3341080"/>
                  <a:gd name="connsiteY0" fmla="*/ 0 h 566238"/>
                  <a:gd name="connsiteX1" fmla="*/ 3057961 w 3341080"/>
                  <a:gd name="connsiteY1" fmla="*/ 0 h 566238"/>
                  <a:gd name="connsiteX2" fmla="*/ 3341080 w 3341080"/>
                  <a:gd name="connsiteY2" fmla="*/ 283119 h 566238"/>
                  <a:gd name="connsiteX3" fmla="*/ 3057961 w 3341080"/>
                  <a:gd name="connsiteY3" fmla="*/ 566238 h 566238"/>
                  <a:gd name="connsiteX4" fmla="*/ 0 w 3341080"/>
                  <a:gd name="connsiteY4" fmla="*/ 566238 h 566238"/>
                  <a:gd name="connsiteX5" fmla="*/ 0 w 3341080"/>
                  <a:gd name="connsiteY5" fmla="*/ 0 h 566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41080" h="566238">
                    <a:moveTo>
                      <a:pt x="3341080" y="566237"/>
                    </a:moveTo>
                    <a:lnTo>
                      <a:pt x="283119" y="566237"/>
                    </a:lnTo>
                    <a:lnTo>
                      <a:pt x="0" y="283119"/>
                    </a:lnTo>
                    <a:lnTo>
                      <a:pt x="283119" y="1"/>
                    </a:lnTo>
                    <a:lnTo>
                      <a:pt x="3341080" y="1"/>
                    </a:lnTo>
                    <a:lnTo>
                      <a:pt x="3341080" y="56623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91254" tIns="57151" rIns="106680" bIns="57150" numCol="1" spcCol="1270" anchor="ctr" anchorCtr="0">
                <a:noAutofit/>
              </a:bodyPr>
              <a:lstStyle/>
              <a:p>
                <a:pPr lvl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1500" b="1" kern="1200" dirty="0" smtClean="0"/>
                  <a:t>Medidas fiscales</a:t>
                </a:r>
              </a:p>
            </p:txBody>
          </p:sp>
        </p:grpSp>
        <p:grpSp>
          <p:nvGrpSpPr>
            <p:cNvPr id="20" name="37 Grupo"/>
            <p:cNvGrpSpPr/>
            <p:nvPr/>
          </p:nvGrpSpPr>
          <p:grpSpPr>
            <a:xfrm>
              <a:off x="421019" y="1507842"/>
              <a:ext cx="3496927" cy="441363"/>
              <a:chOff x="968682" y="-33581"/>
              <a:chExt cx="3282848" cy="484723"/>
            </a:xfrm>
            <a:solidFill>
              <a:srgbClr val="C00000"/>
            </a:solidFill>
          </p:grpSpPr>
          <p:sp>
            <p:nvSpPr>
              <p:cNvPr id="27" name="38 Pentágono"/>
              <p:cNvSpPr/>
              <p:nvPr/>
            </p:nvSpPr>
            <p:spPr>
              <a:xfrm rot="10800000">
                <a:off x="968682" y="-33581"/>
                <a:ext cx="3282848" cy="449432"/>
              </a:xfrm>
              <a:prstGeom prst="homePlate">
                <a:avLst/>
              </a:prstGeom>
              <a:grpFill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Pentágono 4"/>
              <p:cNvSpPr/>
              <p:nvPr/>
            </p:nvSpPr>
            <p:spPr>
              <a:xfrm rot="21600000">
                <a:off x="1051080" y="1710"/>
                <a:ext cx="3170490" cy="449432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97272" tIns="68580" rIns="128016" bIns="68580" numCol="1" spcCol="1270" anchor="ctr" anchorCtr="0">
                <a:noAutofit/>
              </a:bodyPr>
              <a:lstStyle/>
              <a:p>
                <a:pPr lvl="0" defTabSz="800100">
                  <a:lnSpc>
                    <a:spcPts val="18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b="1" dirty="0" smtClean="0">
                    <a:latin typeface="Calibri" pitchFamily="34" charset="0"/>
                    <a:cs typeface="Arial" pitchFamily="34" charset="0"/>
                  </a:rPr>
                  <a:t>Salud pública </a:t>
                </a:r>
                <a:endParaRPr lang="es-MX" sz="1800" b="1" kern="1200" dirty="0">
                  <a:latin typeface="Calibri" pitchFamily="34" charset="0"/>
                </a:endParaRPr>
              </a:p>
            </p:txBody>
          </p:sp>
        </p:grpSp>
        <p:sp>
          <p:nvSpPr>
            <p:cNvPr id="21" name="57 Elipse"/>
            <p:cNvSpPr/>
            <p:nvPr/>
          </p:nvSpPr>
          <p:spPr>
            <a:xfrm>
              <a:off x="173370" y="1487540"/>
              <a:ext cx="505430" cy="5114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58 Elipse"/>
            <p:cNvSpPr/>
            <p:nvPr/>
          </p:nvSpPr>
          <p:spPr>
            <a:xfrm>
              <a:off x="121816" y="3930370"/>
              <a:ext cx="505430" cy="5114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59 Elipse"/>
            <p:cNvSpPr/>
            <p:nvPr/>
          </p:nvSpPr>
          <p:spPr>
            <a:xfrm>
              <a:off x="93974" y="3122604"/>
              <a:ext cx="505430" cy="5114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2054 CuadroTexto"/>
            <p:cNvSpPr txBox="1"/>
            <p:nvPr/>
          </p:nvSpPr>
          <p:spPr>
            <a:xfrm>
              <a:off x="250141" y="150763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b="1" dirty="0" smtClean="0">
                  <a:solidFill>
                    <a:srgbClr val="C00000"/>
                  </a:solidFill>
                </a:rPr>
                <a:t>1</a:t>
              </a:r>
              <a:endParaRPr lang="es-MX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25" name="2056 CuadroTexto"/>
            <p:cNvSpPr txBox="1"/>
            <p:nvPr/>
          </p:nvSpPr>
          <p:spPr>
            <a:xfrm>
              <a:off x="180603" y="3147480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b="1" dirty="0" smtClean="0">
                  <a:solidFill>
                    <a:srgbClr val="C00000"/>
                  </a:solidFill>
                </a:rPr>
                <a:t>2</a:t>
              </a:r>
              <a:endParaRPr lang="es-MX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26" name="2057 CuadroTexto"/>
            <p:cNvSpPr txBox="1"/>
            <p:nvPr/>
          </p:nvSpPr>
          <p:spPr>
            <a:xfrm>
              <a:off x="211264" y="395524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400" b="1" dirty="0" smtClean="0">
                  <a:solidFill>
                    <a:srgbClr val="C00000"/>
                  </a:solidFill>
                </a:rPr>
                <a:t>3</a:t>
              </a:r>
              <a:endParaRPr lang="es-MX" sz="2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5" name="3 Título"/>
          <p:cNvSpPr txBox="1">
            <a:spLocks/>
          </p:cNvSpPr>
          <p:nvPr/>
        </p:nvSpPr>
        <p:spPr>
          <a:xfrm>
            <a:off x="543255" y="-99392"/>
            <a:ext cx="8421233" cy="1222257"/>
          </a:xfrm>
          <a:prstGeom prst="rect">
            <a:avLst/>
          </a:prstGeom>
          <a:noFill/>
        </p:spPr>
        <p:txBody>
          <a:bodyPr anchor="ctr"/>
          <a:lstStyle>
            <a:defPPr>
              <a:defRPr lang="es-MX"/>
            </a:defPPr>
            <a:lvl1pPr algn="ctr" fontAlgn="auto">
              <a:spcAft>
                <a:spcPts val="0"/>
              </a:spcAft>
              <a:defRPr sz="3200" b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dirty="0">
                <a:solidFill>
                  <a:srgbClr val="C00000"/>
                </a:solidFill>
              </a:rPr>
              <a:t>Pilares de la estrategia</a:t>
            </a:r>
          </a:p>
        </p:txBody>
      </p:sp>
      <p:sp>
        <p:nvSpPr>
          <p:cNvPr id="36" name="Rectángulo 35"/>
          <p:cNvSpPr/>
          <p:nvPr/>
        </p:nvSpPr>
        <p:spPr>
          <a:xfrm rot="16200000">
            <a:off x="2963070" y="2813824"/>
            <a:ext cx="4285584" cy="156820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Investigación y Evidencia Científica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Corresponsabilidad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Transversalidad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Intersectorialidad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Evaluación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Rendición de cuentas</a:t>
            </a:r>
            <a:endParaRPr lang="es-MX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7" name="44 Forma libre"/>
          <p:cNvSpPr/>
          <p:nvPr/>
        </p:nvSpPr>
        <p:spPr>
          <a:xfrm>
            <a:off x="525054" y="5102511"/>
            <a:ext cx="3391001" cy="492591"/>
          </a:xfrm>
          <a:custGeom>
            <a:avLst/>
            <a:gdLst>
              <a:gd name="connsiteX0" fmla="*/ 0 w 3341080"/>
              <a:gd name="connsiteY0" fmla="*/ 0 h 566238"/>
              <a:gd name="connsiteX1" fmla="*/ 3057961 w 3341080"/>
              <a:gd name="connsiteY1" fmla="*/ 0 h 566238"/>
              <a:gd name="connsiteX2" fmla="*/ 3341080 w 3341080"/>
              <a:gd name="connsiteY2" fmla="*/ 283119 h 566238"/>
              <a:gd name="connsiteX3" fmla="*/ 3057961 w 3341080"/>
              <a:gd name="connsiteY3" fmla="*/ 566238 h 566238"/>
              <a:gd name="connsiteX4" fmla="*/ 0 w 3341080"/>
              <a:gd name="connsiteY4" fmla="*/ 566238 h 566238"/>
              <a:gd name="connsiteX5" fmla="*/ 0 w 3341080"/>
              <a:gd name="connsiteY5" fmla="*/ 0 h 56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41080" h="566238">
                <a:moveTo>
                  <a:pt x="3341080" y="566237"/>
                </a:moveTo>
                <a:lnTo>
                  <a:pt x="283119" y="566237"/>
                </a:lnTo>
                <a:lnTo>
                  <a:pt x="0" y="283119"/>
                </a:lnTo>
                <a:lnTo>
                  <a:pt x="283119" y="1"/>
                </a:lnTo>
                <a:lnTo>
                  <a:pt x="3341080" y="1"/>
                </a:lnTo>
                <a:lnTo>
                  <a:pt x="3341080" y="56623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1254" tIns="57151" rIns="106680" bIns="57150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b="1" dirty="0" smtClean="0"/>
              <a:t>Publicidad</a:t>
            </a:r>
            <a:endParaRPr lang="es-MX" sz="1600" b="1" kern="1200" dirty="0"/>
          </a:p>
        </p:txBody>
      </p:sp>
    </p:spTree>
    <p:extLst>
      <p:ext uri="{BB962C8B-B14F-4D97-AF65-F5344CB8AC3E}">
        <p14:creationId xmlns:p14="http://schemas.microsoft.com/office/powerpoint/2010/main" val="412344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49"/>
          <p:cNvSpPr/>
          <p:nvPr/>
        </p:nvSpPr>
        <p:spPr>
          <a:xfrm>
            <a:off x="144296" y="4264030"/>
            <a:ext cx="2329221" cy="226131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2000"/>
              </a:lnSpc>
            </a:pP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>Desarrollar  campañas que incidan en el cambio conductual de la población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  <p:sp>
        <p:nvSpPr>
          <p:cNvPr id="3" name="CuadroTexto 51"/>
          <p:cNvSpPr txBox="1"/>
          <p:nvPr/>
        </p:nvSpPr>
        <p:spPr>
          <a:xfrm>
            <a:off x="2581811" y="4717594"/>
            <a:ext cx="6310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>
                <a:latin typeface="Soberana Sans" pitchFamily="50" charset="0"/>
              </a:rPr>
              <a:t>Se cuenta con el concepto de la campaña, dirigida en primera instancia a responsabilizar a los padres de familia </a:t>
            </a:r>
            <a:r>
              <a:rPr lang="es-MX" dirty="0" smtClean="0">
                <a:latin typeface="Soberana Sans" pitchFamily="50" charset="0"/>
              </a:rPr>
              <a:t>sobre </a:t>
            </a:r>
            <a:r>
              <a:rPr lang="es-MX" dirty="0">
                <a:latin typeface="Soberana Sans" pitchFamily="50" charset="0"/>
              </a:rPr>
              <a:t>la  alimentación de sus </a:t>
            </a:r>
            <a:r>
              <a:rPr lang="es-MX" dirty="0" smtClean="0">
                <a:latin typeface="Soberana Sans" pitchFamily="50" charset="0"/>
              </a:rPr>
              <a:t>hijos</a:t>
            </a:r>
            <a:r>
              <a:rPr lang="es-MX" dirty="0">
                <a:latin typeface="Soberana Sans" pitchFamily="50" charset="0"/>
              </a:rPr>
              <a:t>.</a:t>
            </a:r>
          </a:p>
        </p:txBody>
      </p:sp>
      <p:sp>
        <p:nvSpPr>
          <p:cNvPr id="4" name="3 Título"/>
          <p:cNvSpPr txBox="1">
            <a:spLocks/>
          </p:cNvSpPr>
          <p:nvPr/>
        </p:nvSpPr>
        <p:spPr>
          <a:xfrm>
            <a:off x="5053" y="1"/>
            <a:ext cx="6007107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Salud Pública</a:t>
            </a:r>
            <a:endParaRPr lang="es-MX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  <p:sp>
        <p:nvSpPr>
          <p:cNvPr id="5" name="Rectángulo 8"/>
          <p:cNvSpPr/>
          <p:nvPr/>
        </p:nvSpPr>
        <p:spPr>
          <a:xfrm>
            <a:off x="144296" y="1412777"/>
            <a:ext cx="2313436" cy="255454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Información epidemiológica y carga de enfermedad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  <p:sp>
        <p:nvSpPr>
          <p:cNvPr id="6" name="CuadroTexto 9"/>
          <p:cNvSpPr txBox="1"/>
          <p:nvPr/>
        </p:nvSpPr>
        <p:spPr>
          <a:xfrm>
            <a:off x="2473517" y="1412776"/>
            <a:ext cx="646493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>
                <a:latin typeface="Soberana Sans" pitchFamily="50" charset="0"/>
              </a:rPr>
              <a:t>Diseñar, desarrollar e implementar un monitor del comportamiento epidemiológico de la obesidad y la diabetes (observatorio).</a:t>
            </a:r>
          </a:p>
          <a:p>
            <a:pPr marL="285750" indent="-285750" algn="just"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>
                <a:latin typeface="Soberana Sans" pitchFamily="50" charset="0"/>
              </a:rPr>
              <a:t>Preparar </a:t>
            </a:r>
            <a:r>
              <a:rPr lang="es-MX" dirty="0" smtClean="0">
                <a:latin typeface="Soberana Sans" pitchFamily="50" charset="0"/>
              </a:rPr>
              <a:t>sistemas </a:t>
            </a:r>
            <a:r>
              <a:rPr lang="es-MX" dirty="0">
                <a:latin typeface="Soberana Sans" pitchFamily="50" charset="0"/>
              </a:rPr>
              <a:t>de vigilancia para diabetes mellitus tipo2, hipertensión, </a:t>
            </a:r>
            <a:r>
              <a:rPr lang="es-MX" dirty="0" err="1">
                <a:latin typeface="Soberana Sans" pitchFamily="50" charset="0"/>
              </a:rPr>
              <a:t>dislipidemias</a:t>
            </a:r>
            <a:r>
              <a:rPr lang="es-MX" dirty="0">
                <a:latin typeface="Soberana Sans" pitchFamily="50" charset="0"/>
              </a:rPr>
              <a:t>, sobrepeso y </a:t>
            </a:r>
            <a:r>
              <a:rPr lang="es-MX" dirty="0" smtClean="0">
                <a:latin typeface="Soberana Sans" pitchFamily="50" charset="0"/>
              </a:rPr>
              <a:t>obesidad.</a:t>
            </a:r>
          </a:p>
          <a:p>
            <a:pPr marL="285750" indent="-285750" algn="just"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>
                <a:latin typeface="Soberana Sans" pitchFamily="50" charset="0"/>
              </a:rPr>
              <a:t>Diseñar y operar mecanismos de difusión oportuna de la información epidemiológica sobre obesidad y diabetes</a:t>
            </a:r>
            <a:r>
              <a:rPr lang="es-MX" dirty="0" smtClean="0">
                <a:latin typeface="Soberana Sans" pitchFamily="50" charset="0"/>
              </a:rPr>
              <a:t>.</a:t>
            </a:r>
            <a:endParaRPr lang="es-MX" dirty="0">
              <a:latin typeface="Soberana Sans" pitchFamily="50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/>
          </p:cNvSpPr>
          <p:nvPr/>
        </p:nvSpPr>
        <p:spPr>
          <a:xfrm>
            <a:off x="6389077" y="2303415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FAEDF6-3CDF-324A-AD7F-64BB2CD9F958}" type="slidenum">
              <a:rPr kumimoji="0" lang="es-E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572044" y="4982536"/>
            <a:ext cx="2555776" cy="1003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54"/>
          <p:cNvSpPr/>
          <p:nvPr/>
        </p:nvSpPr>
        <p:spPr>
          <a:xfrm>
            <a:off x="174434" y="1497502"/>
            <a:ext cx="2025404" cy="207301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>Fomentar la alimentación correcta a nivel individual, familiar, escolar y </a:t>
            </a:r>
            <a:r>
              <a:rPr lang="es-MX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>comunitario</a:t>
            </a:r>
            <a:endParaRPr lang="es-MX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  <a:cs typeface="Arial" pitchFamily="34" charset="0"/>
            </a:endParaRPr>
          </a:p>
        </p:txBody>
      </p:sp>
      <p:sp>
        <p:nvSpPr>
          <p:cNvPr id="5" name="CuadroTexto 56"/>
          <p:cNvSpPr txBox="1"/>
          <p:nvPr/>
        </p:nvSpPr>
        <p:spPr>
          <a:xfrm>
            <a:off x="2199836" y="1411715"/>
            <a:ext cx="559605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1600" dirty="0" smtClean="0">
                <a:latin typeface="Soberana Sans" pitchFamily="50" charset="0"/>
              </a:rPr>
              <a:t>SEP: se </a:t>
            </a:r>
            <a:r>
              <a:rPr lang="es-MX" sz="1600" dirty="0">
                <a:latin typeface="Soberana Sans" pitchFamily="50" charset="0"/>
              </a:rPr>
              <a:t>trabaja en la reglamentación del artículo 3</a:t>
            </a:r>
            <a:r>
              <a:rPr lang="es-MX" sz="1600" dirty="0" smtClean="0">
                <a:latin typeface="Soberana Sans" pitchFamily="50" charset="0"/>
              </a:rPr>
              <a:t>°. </a:t>
            </a:r>
            <a:endParaRPr lang="es-MX" sz="1600" dirty="0">
              <a:latin typeface="Soberana Sans" pitchFamily="50" charset="0"/>
            </a:endParaRPr>
          </a:p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1600" dirty="0">
                <a:latin typeface="Soberana Sans" pitchFamily="50" charset="0"/>
              </a:rPr>
              <a:t>SEP y </a:t>
            </a:r>
            <a:r>
              <a:rPr lang="es-MX" sz="1600" dirty="0" smtClean="0">
                <a:latin typeface="Soberana Sans" pitchFamily="50" charset="0"/>
              </a:rPr>
              <a:t>CONAGUA: </a:t>
            </a:r>
            <a:r>
              <a:rPr lang="es-MX" sz="1600" dirty="0">
                <a:latin typeface="Soberana Sans" pitchFamily="50" charset="0"/>
              </a:rPr>
              <a:t>se promueve suministro de agua </a:t>
            </a:r>
            <a:r>
              <a:rPr lang="es-MX" sz="1600" dirty="0" smtClean="0">
                <a:latin typeface="Soberana Sans" pitchFamily="50" charset="0"/>
              </a:rPr>
              <a:t>potable.</a:t>
            </a:r>
            <a:endParaRPr lang="es-MX" sz="1600" dirty="0">
              <a:latin typeface="Soberana Sans" pitchFamily="50" charset="0"/>
            </a:endParaRPr>
          </a:p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1600" dirty="0" smtClean="0">
                <a:latin typeface="Soberana Sans" pitchFamily="50" charset="0"/>
              </a:rPr>
              <a:t>SEP: </a:t>
            </a:r>
            <a:r>
              <a:rPr lang="es-MX" sz="1600" dirty="0">
                <a:latin typeface="Soberana Sans" pitchFamily="50" charset="0"/>
              </a:rPr>
              <a:t>en el diseño de menús para el programa de escuelas de tiempo </a:t>
            </a:r>
            <a:r>
              <a:rPr lang="es-MX" sz="1600" dirty="0" smtClean="0">
                <a:latin typeface="Soberana Sans" pitchFamily="50" charset="0"/>
              </a:rPr>
              <a:t>completo.</a:t>
            </a:r>
            <a:endParaRPr lang="es-MX" sz="1600" dirty="0">
              <a:latin typeface="Soberana Sans" pitchFamily="50" charset="0"/>
            </a:endParaRPr>
          </a:p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1600" dirty="0" err="1" smtClean="0">
                <a:latin typeface="Soberana Sans" pitchFamily="50" charset="0"/>
              </a:rPr>
              <a:t>STyPS</a:t>
            </a:r>
            <a:r>
              <a:rPr lang="es-MX" sz="1600" dirty="0" smtClean="0">
                <a:latin typeface="Soberana Sans" pitchFamily="50" charset="0"/>
              </a:rPr>
              <a:t>: </a:t>
            </a:r>
            <a:r>
              <a:rPr lang="es-MX" sz="1600" dirty="0">
                <a:latin typeface="Soberana Sans" pitchFamily="50" charset="0"/>
              </a:rPr>
              <a:t>alimentación </a:t>
            </a:r>
            <a:r>
              <a:rPr lang="es-MX" sz="1600" dirty="0" smtClean="0">
                <a:latin typeface="Soberana Sans" pitchFamily="50" charset="0"/>
              </a:rPr>
              <a:t>saludable, activación física </a:t>
            </a:r>
            <a:r>
              <a:rPr lang="es-MX" sz="1600" dirty="0">
                <a:latin typeface="Soberana Sans" pitchFamily="50" charset="0"/>
              </a:rPr>
              <a:t>y consumo de agua </a:t>
            </a:r>
            <a:r>
              <a:rPr lang="es-MX" sz="1600" dirty="0" smtClean="0">
                <a:latin typeface="Soberana Sans" pitchFamily="50" charset="0"/>
              </a:rPr>
              <a:t>potable en el ambiente laboral.</a:t>
            </a:r>
          </a:p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1600" dirty="0" smtClean="0">
                <a:latin typeface="Soberana Sans" pitchFamily="50" charset="0"/>
              </a:rPr>
              <a:t>SEDATU: contar con espacios propios para realizar actividad física segura.</a:t>
            </a:r>
            <a:endParaRPr lang="es-MX" sz="1600" dirty="0">
              <a:latin typeface="Soberana Sans" pitchFamily="50" charset="0"/>
            </a:endParaRPr>
          </a:p>
        </p:txBody>
      </p:sp>
      <p:pic>
        <p:nvPicPr>
          <p:cNvPr id="6" name="8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02" r="7604" b="11746"/>
          <a:stretch/>
        </p:blipFill>
        <p:spPr>
          <a:xfrm>
            <a:off x="7870612" y="2315737"/>
            <a:ext cx="1097094" cy="365698"/>
          </a:xfrm>
          <a:prstGeom prst="rect">
            <a:avLst/>
          </a:prstGeom>
        </p:spPr>
      </p:pic>
      <p:sp>
        <p:nvSpPr>
          <p:cNvPr id="7" name="Rectángulo 60"/>
          <p:cNvSpPr/>
          <p:nvPr/>
        </p:nvSpPr>
        <p:spPr>
          <a:xfrm>
            <a:off x="154152" y="4293096"/>
            <a:ext cx="2025404" cy="164835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>Promover  la actividad física a nivel individual, familiar, escolar y comunitario</a:t>
            </a:r>
          </a:p>
        </p:txBody>
      </p:sp>
      <p:sp>
        <p:nvSpPr>
          <p:cNvPr id="8" name="CuadroTexto 61"/>
          <p:cNvSpPr txBox="1"/>
          <p:nvPr/>
        </p:nvSpPr>
        <p:spPr>
          <a:xfrm>
            <a:off x="2179555" y="4252188"/>
            <a:ext cx="54283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1600" dirty="0">
                <a:latin typeface="Soberana Sans" pitchFamily="50" charset="0"/>
              </a:rPr>
              <a:t>CONADE, Mexicanos Activos A.C. , México Actívate A.C., Dar la Vuelta A.C</a:t>
            </a:r>
            <a:r>
              <a:rPr lang="es-MX" sz="1600" dirty="0" smtClean="0">
                <a:latin typeface="Soberana Sans" pitchFamily="50" charset="0"/>
              </a:rPr>
              <a:t>.: </a:t>
            </a:r>
            <a:r>
              <a:rPr lang="es-MX" sz="1600" dirty="0">
                <a:latin typeface="Soberana Sans" pitchFamily="50" charset="0"/>
              </a:rPr>
              <a:t>orientar sus acciones  hacia las mejores prácticas, Involucramiento de la Red de Municipios por la </a:t>
            </a:r>
            <a:r>
              <a:rPr lang="es-MX" sz="1600" dirty="0" smtClean="0">
                <a:latin typeface="Soberana Sans" pitchFamily="50" charset="0"/>
              </a:rPr>
              <a:t>Salud.</a:t>
            </a:r>
            <a:endParaRPr lang="es-MX" sz="1600" dirty="0">
              <a:latin typeface="Soberana Sans" pitchFamily="50" charset="0"/>
            </a:endParaRPr>
          </a:p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1600" dirty="0" smtClean="0">
                <a:latin typeface="Soberana Sans" pitchFamily="50" charset="0"/>
              </a:rPr>
              <a:t>Promoción de </a:t>
            </a:r>
            <a:r>
              <a:rPr lang="es-MX" sz="1600" dirty="0">
                <a:latin typeface="Soberana Sans" pitchFamily="50" charset="0"/>
              </a:rPr>
              <a:t>la Ley General de Cultura Física y Deporte (DOF 7 de junio de 2013)</a:t>
            </a:r>
          </a:p>
        </p:txBody>
      </p:sp>
      <p:pic>
        <p:nvPicPr>
          <p:cNvPr id="9" name="Imagen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52" y="4240805"/>
            <a:ext cx="641425" cy="624377"/>
          </a:xfrm>
          <a:prstGeom prst="rect">
            <a:avLst/>
          </a:prstGeom>
        </p:spPr>
      </p:pic>
      <p:pic>
        <p:nvPicPr>
          <p:cNvPr id="10" name="Imagen 6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157" y="5011997"/>
            <a:ext cx="564302" cy="564302"/>
          </a:xfrm>
          <a:prstGeom prst="rect">
            <a:avLst/>
          </a:prstGeom>
        </p:spPr>
      </p:pic>
      <p:pic>
        <p:nvPicPr>
          <p:cNvPr id="11" name="Imagen 6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590" y="4224676"/>
            <a:ext cx="674847" cy="787321"/>
          </a:xfrm>
          <a:prstGeom prst="rect">
            <a:avLst/>
          </a:prstGeom>
        </p:spPr>
      </p:pic>
      <p:pic>
        <p:nvPicPr>
          <p:cNvPr id="12" name="Imagen 6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248" y="5089177"/>
            <a:ext cx="819882" cy="409941"/>
          </a:xfrm>
          <a:prstGeom prst="rect">
            <a:avLst/>
          </a:prstGeom>
        </p:spPr>
      </p:pic>
      <p:grpSp>
        <p:nvGrpSpPr>
          <p:cNvPr id="13" name="12 Grupo"/>
          <p:cNvGrpSpPr/>
          <p:nvPr/>
        </p:nvGrpSpPr>
        <p:grpSpPr>
          <a:xfrm>
            <a:off x="7979441" y="1223548"/>
            <a:ext cx="949458" cy="1043639"/>
            <a:chOff x="8243974" y="2252521"/>
            <a:chExt cx="591987" cy="650709"/>
          </a:xfrm>
        </p:grpSpPr>
        <p:pic>
          <p:nvPicPr>
            <p:cNvPr id="14" name="10 Imagen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52349" b="8723"/>
            <a:stretch/>
          </p:blipFill>
          <p:spPr>
            <a:xfrm>
              <a:off x="8243974" y="2558597"/>
              <a:ext cx="591987" cy="344633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397" r="5514"/>
            <a:stretch/>
          </p:blipFill>
          <p:spPr>
            <a:xfrm>
              <a:off x="8380146" y="2252521"/>
              <a:ext cx="411082" cy="377573"/>
            </a:xfrm>
            <a:prstGeom prst="rect">
              <a:avLst/>
            </a:prstGeom>
          </p:spPr>
        </p:pic>
      </p:grpSp>
      <p:grpSp>
        <p:nvGrpSpPr>
          <p:cNvPr id="16" name="15 Grupo"/>
          <p:cNvGrpSpPr/>
          <p:nvPr/>
        </p:nvGrpSpPr>
        <p:grpSpPr>
          <a:xfrm>
            <a:off x="8040803" y="2631975"/>
            <a:ext cx="1016930" cy="1254956"/>
            <a:chOff x="9398145" y="2450792"/>
            <a:chExt cx="710251" cy="876495"/>
          </a:xfrm>
        </p:grpSpPr>
        <p:pic>
          <p:nvPicPr>
            <p:cNvPr id="17" name="9 Imagen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39798" b="433"/>
            <a:stretch/>
          </p:blipFill>
          <p:spPr>
            <a:xfrm>
              <a:off x="9398145" y="2924530"/>
              <a:ext cx="710251" cy="402757"/>
            </a:xfrm>
            <a:prstGeom prst="rect">
              <a:avLst/>
            </a:prstGeom>
          </p:spPr>
        </p:pic>
        <p:pic>
          <p:nvPicPr>
            <p:cNvPr id="18" name="10 Imagen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397" r="5514"/>
            <a:stretch/>
          </p:blipFill>
          <p:spPr>
            <a:xfrm>
              <a:off x="9495381" y="2450792"/>
              <a:ext cx="515781" cy="473738"/>
            </a:xfrm>
            <a:prstGeom prst="rect">
              <a:avLst/>
            </a:prstGeom>
          </p:spPr>
        </p:pic>
      </p:grpSp>
      <p:sp>
        <p:nvSpPr>
          <p:cNvPr id="19" name="3 Título"/>
          <p:cNvSpPr txBox="1">
            <a:spLocks/>
          </p:cNvSpPr>
          <p:nvPr/>
        </p:nvSpPr>
        <p:spPr>
          <a:xfrm>
            <a:off x="5053" y="1"/>
            <a:ext cx="6007107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Salud Pública</a:t>
            </a:r>
            <a:endParaRPr lang="es-MX" sz="4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8"/>
          <p:cNvSpPr/>
          <p:nvPr/>
        </p:nvSpPr>
        <p:spPr>
          <a:xfrm>
            <a:off x="170332" y="1163023"/>
            <a:ext cx="2313436" cy="164847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>Promover la creación de espacios  para la realización de actividad física</a:t>
            </a:r>
          </a:p>
        </p:txBody>
      </p:sp>
      <p:sp>
        <p:nvSpPr>
          <p:cNvPr id="3" name="CuadroTexto 9"/>
          <p:cNvSpPr txBox="1"/>
          <p:nvPr/>
        </p:nvSpPr>
        <p:spPr>
          <a:xfrm>
            <a:off x="2499553" y="1703506"/>
            <a:ext cx="6538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>
                <a:latin typeface="Soberana Sans" pitchFamily="50" charset="0"/>
              </a:rPr>
              <a:t>Red Mexicana de Municipios por la Salud, reserva territorial municipal  </a:t>
            </a:r>
            <a:r>
              <a:rPr lang="es-MX" dirty="0" smtClean="0">
                <a:latin typeface="Soberana Sans" pitchFamily="50" charset="0"/>
              </a:rPr>
              <a:t>para </a:t>
            </a:r>
            <a:r>
              <a:rPr lang="es-MX" dirty="0">
                <a:latin typeface="Soberana Sans" pitchFamily="50" charset="0"/>
              </a:rPr>
              <a:t>el desarrollo de espacios propicios para la actividad </a:t>
            </a:r>
            <a:r>
              <a:rPr lang="es-MX" dirty="0" smtClean="0">
                <a:latin typeface="Soberana Sans" pitchFamily="50" charset="0"/>
              </a:rPr>
              <a:t>física.</a:t>
            </a:r>
            <a:endParaRPr lang="es-MX" dirty="0">
              <a:latin typeface="Soberana Sans" pitchFamily="50" charset="0"/>
            </a:endParaRPr>
          </a:p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 err="1">
                <a:latin typeface="Soberana Sans" pitchFamily="50" charset="0"/>
              </a:rPr>
              <a:t>STyPS</a:t>
            </a:r>
            <a:r>
              <a:rPr lang="es-MX" dirty="0">
                <a:latin typeface="Soberana Sans" pitchFamily="50" charset="0"/>
              </a:rPr>
              <a:t>, adecuación de espacios en sitios de </a:t>
            </a:r>
            <a:r>
              <a:rPr lang="es-MX" dirty="0" smtClean="0">
                <a:latin typeface="Soberana Sans" pitchFamily="50" charset="0"/>
              </a:rPr>
              <a:t>trabajo.</a:t>
            </a:r>
            <a:endParaRPr lang="es-MX" dirty="0">
              <a:latin typeface="Soberana Sans" pitchFamily="50" charset="0"/>
            </a:endParaRPr>
          </a:p>
        </p:txBody>
      </p:sp>
      <p:pic>
        <p:nvPicPr>
          <p:cNvPr id="4" name="9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848" y="1094264"/>
            <a:ext cx="1988587" cy="681802"/>
          </a:xfrm>
          <a:prstGeom prst="rect">
            <a:avLst/>
          </a:prstGeom>
        </p:spPr>
      </p:pic>
      <p:sp>
        <p:nvSpPr>
          <p:cNvPr id="5" name="Rectángulo 15"/>
          <p:cNvSpPr/>
          <p:nvPr/>
        </p:nvSpPr>
        <p:spPr>
          <a:xfrm>
            <a:off x="170332" y="4942752"/>
            <a:ext cx="2313436" cy="177374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>Coordinar con la SEP contenidos educativos orientados a la promoción de la salud</a:t>
            </a:r>
          </a:p>
        </p:txBody>
      </p:sp>
      <p:sp>
        <p:nvSpPr>
          <p:cNvPr id="6" name="CuadroTexto 16"/>
          <p:cNvSpPr txBox="1"/>
          <p:nvPr/>
        </p:nvSpPr>
        <p:spPr>
          <a:xfrm>
            <a:off x="2483768" y="5201905"/>
            <a:ext cx="65540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>
                <a:latin typeface="Soberana Sans" pitchFamily="50" charset="0"/>
              </a:rPr>
              <a:t>Contenidos de salud para las laptops que dotará el gobierno federal a los estudiantes de 5</a:t>
            </a:r>
            <a:r>
              <a:rPr lang="es-MX" dirty="0" smtClean="0">
                <a:latin typeface="Soberana Sans" pitchFamily="50" charset="0"/>
              </a:rPr>
              <a:t>° y 6° </a:t>
            </a:r>
            <a:r>
              <a:rPr lang="es-MX" dirty="0">
                <a:latin typeface="Soberana Sans" pitchFamily="50" charset="0"/>
              </a:rPr>
              <a:t>de </a:t>
            </a:r>
            <a:r>
              <a:rPr lang="es-MX" dirty="0" smtClean="0">
                <a:latin typeface="Soberana Sans" pitchFamily="50" charset="0"/>
              </a:rPr>
              <a:t>primaria.</a:t>
            </a:r>
            <a:endParaRPr lang="es-MX" dirty="0">
              <a:latin typeface="Soberana Sans" pitchFamily="50" charset="0"/>
            </a:endParaRPr>
          </a:p>
          <a:p>
            <a:pPr marL="285750" indent="-285750" algn="just"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>
                <a:latin typeface="Soberana Sans" pitchFamily="50" charset="0"/>
              </a:rPr>
              <a:t>Incorporación a la </a:t>
            </a:r>
            <a:r>
              <a:rPr lang="es-MX" dirty="0" err="1" smtClean="0">
                <a:latin typeface="Soberana Sans" pitchFamily="50" charset="0"/>
              </a:rPr>
              <a:t>currícula</a:t>
            </a:r>
            <a:r>
              <a:rPr lang="es-MX" dirty="0" smtClean="0">
                <a:latin typeface="Soberana Sans" pitchFamily="50" charset="0"/>
              </a:rPr>
              <a:t> </a:t>
            </a:r>
            <a:r>
              <a:rPr lang="es-MX" dirty="0">
                <a:latin typeface="Soberana Sans" pitchFamily="50" charset="0"/>
              </a:rPr>
              <a:t>escolar de una materia sobre </a:t>
            </a:r>
            <a:r>
              <a:rPr lang="es-MX" dirty="0" smtClean="0">
                <a:latin typeface="Soberana Sans" pitchFamily="50" charset="0"/>
              </a:rPr>
              <a:t>salud.</a:t>
            </a:r>
            <a:endParaRPr lang="es-MX" dirty="0">
              <a:latin typeface="Soberana Sans" pitchFamily="50" charset="0"/>
            </a:endParaRPr>
          </a:p>
        </p:txBody>
      </p:sp>
      <p:pic>
        <p:nvPicPr>
          <p:cNvPr id="7" name="10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4"/>
          <a:stretch/>
        </p:blipFill>
        <p:spPr>
          <a:xfrm>
            <a:off x="6880720" y="4332216"/>
            <a:ext cx="2103744" cy="676685"/>
          </a:xfrm>
          <a:prstGeom prst="rect">
            <a:avLst/>
          </a:prstGeom>
        </p:spPr>
      </p:pic>
      <p:sp>
        <p:nvSpPr>
          <p:cNvPr id="8" name="Rectángulo 10"/>
          <p:cNvSpPr/>
          <p:nvPr/>
        </p:nvSpPr>
        <p:spPr>
          <a:xfrm>
            <a:off x="179512" y="3026945"/>
            <a:ext cx="2313436" cy="173484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>Coordinación con Industria de los alimentos acciones que tiendan a revertir el sobrepeso y la obesidad</a:t>
            </a:r>
          </a:p>
        </p:txBody>
      </p:sp>
      <p:sp>
        <p:nvSpPr>
          <p:cNvPr id="9" name="CuadroTexto 11"/>
          <p:cNvSpPr txBox="1"/>
          <p:nvPr/>
        </p:nvSpPr>
        <p:spPr>
          <a:xfrm>
            <a:off x="2536929" y="3501008"/>
            <a:ext cx="65009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>
                <a:latin typeface="Soberana Sans" pitchFamily="50" charset="0"/>
              </a:rPr>
              <a:t>Desarrollo de material </a:t>
            </a:r>
            <a:r>
              <a:rPr lang="es-MX" dirty="0" smtClean="0">
                <a:latin typeface="Soberana Sans" pitchFamily="50" charset="0"/>
              </a:rPr>
              <a:t>didáctico.</a:t>
            </a:r>
            <a:endParaRPr lang="es-MX" dirty="0">
              <a:latin typeface="Soberana Sans" pitchFamily="50" charset="0"/>
            </a:endParaRPr>
          </a:p>
          <a:p>
            <a:pPr marL="285750" indent="-285750" algn="just">
              <a:spcBef>
                <a:spcPts val="6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 smtClean="0">
                <a:latin typeface="Soberana Sans" pitchFamily="50" charset="0"/>
              </a:rPr>
              <a:t>Apoyo </a:t>
            </a:r>
            <a:r>
              <a:rPr lang="es-MX" dirty="0">
                <a:latin typeface="Soberana Sans" pitchFamily="50" charset="0"/>
              </a:rPr>
              <a:t>a </a:t>
            </a:r>
            <a:r>
              <a:rPr lang="es-MX" dirty="0" smtClean="0">
                <a:latin typeface="Soberana Sans" pitchFamily="50" charset="0"/>
              </a:rPr>
              <a:t>campañas.</a:t>
            </a:r>
            <a:endParaRPr lang="es-MX" dirty="0">
              <a:latin typeface="Soberana Sans" pitchFamily="50" charset="0"/>
            </a:endParaRPr>
          </a:p>
          <a:p>
            <a:pPr marL="285750" indent="-285750" algn="just">
              <a:spcBef>
                <a:spcPts val="6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 smtClean="0">
                <a:latin typeface="Soberana Sans" pitchFamily="50" charset="0"/>
              </a:rPr>
              <a:t>Donación </a:t>
            </a:r>
            <a:r>
              <a:rPr lang="es-MX" dirty="0">
                <a:latin typeface="Soberana Sans" pitchFamily="50" charset="0"/>
              </a:rPr>
              <a:t>de Equipo  </a:t>
            </a:r>
            <a:r>
              <a:rPr lang="es-MX" dirty="0" smtClean="0">
                <a:latin typeface="Soberana Sans" pitchFamily="50" charset="0"/>
              </a:rPr>
              <a:t>Deportivo.</a:t>
            </a:r>
            <a:endParaRPr lang="es-MX" dirty="0">
              <a:latin typeface="Soberana Sans" pitchFamily="50" charset="0"/>
            </a:endParaRPr>
          </a:p>
        </p:txBody>
      </p:sp>
      <p:sp>
        <p:nvSpPr>
          <p:cNvPr id="10" name="3 Título"/>
          <p:cNvSpPr txBox="1">
            <a:spLocks/>
          </p:cNvSpPr>
          <p:nvPr/>
        </p:nvSpPr>
        <p:spPr>
          <a:xfrm>
            <a:off x="5053" y="1"/>
            <a:ext cx="6007107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Salud Pública</a:t>
            </a:r>
            <a:endParaRPr lang="es-MX" sz="4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8"/>
          <p:cNvSpPr/>
          <p:nvPr/>
        </p:nvSpPr>
        <p:spPr>
          <a:xfrm>
            <a:off x="67182" y="2420888"/>
            <a:ext cx="2329222" cy="287609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>Acciones de concertación y posicionamiento </a:t>
            </a:r>
            <a:r>
              <a:rPr lang="es-MX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/>
            </a:r>
            <a:br>
              <a:rPr lang="es-MX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</a:br>
            <a:r>
              <a:rPr lang="es-MX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>de </a:t>
            </a:r>
            <a:r>
              <a:rPr lang="es-MX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>la Estrategia</a:t>
            </a:r>
          </a:p>
        </p:txBody>
      </p:sp>
      <p:sp>
        <p:nvSpPr>
          <p:cNvPr id="3" name="CuadroTexto 9"/>
          <p:cNvSpPr txBox="1"/>
          <p:nvPr/>
        </p:nvSpPr>
        <p:spPr>
          <a:xfrm>
            <a:off x="2396404" y="1297498"/>
            <a:ext cx="513074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8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>
                <a:latin typeface="Soberana Sans" pitchFamily="50" charset="0"/>
              </a:rPr>
              <a:t>Intercambio de puntos de vista con expertos y líderes de opinión sobre el problema de la obesidad y la diabetes y la naturaleza integral de la Estrategia</a:t>
            </a:r>
            <a:r>
              <a:rPr lang="es-MX" dirty="0" smtClean="0">
                <a:latin typeface="Soberana Sans" pitchFamily="50" charset="0"/>
              </a:rPr>
              <a:t>.</a:t>
            </a:r>
          </a:p>
          <a:p>
            <a:pPr marL="285750" indent="-285750" algn="just">
              <a:spcBef>
                <a:spcPts val="18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 smtClean="0">
                <a:latin typeface="Soberana Sans" pitchFamily="50" charset="0"/>
              </a:rPr>
              <a:t>Presentación </a:t>
            </a:r>
            <a:r>
              <a:rPr lang="es-MX" dirty="0">
                <a:latin typeface="Soberana Sans" pitchFamily="50" charset="0"/>
              </a:rPr>
              <a:t>de la Estrategia </a:t>
            </a:r>
            <a:r>
              <a:rPr lang="es-MX" dirty="0" smtClean="0">
                <a:latin typeface="Soberana Sans" pitchFamily="50" charset="0"/>
              </a:rPr>
              <a:t>al </a:t>
            </a:r>
            <a:r>
              <a:rPr lang="es-MX" dirty="0">
                <a:latin typeface="Soberana Sans" pitchFamily="50" charset="0"/>
              </a:rPr>
              <a:t>Sistema Nacional de Salud y el Consejo Nacional para la Prevención de Enfermedades Crónicas con la finalidad de </a:t>
            </a:r>
            <a:r>
              <a:rPr lang="es-MX" dirty="0" smtClean="0">
                <a:latin typeface="Soberana Sans" pitchFamily="50" charset="0"/>
              </a:rPr>
              <a:t>alinear </a:t>
            </a:r>
            <a:r>
              <a:rPr lang="es-MX" dirty="0">
                <a:latin typeface="Soberana Sans" pitchFamily="50" charset="0"/>
              </a:rPr>
              <a:t>acciones institucionales en torno a sus ejes</a:t>
            </a:r>
            <a:r>
              <a:rPr lang="es-MX" dirty="0" smtClean="0">
                <a:latin typeface="Soberana Sans" pitchFamily="50" charset="0"/>
              </a:rPr>
              <a:t>.</a:t>
            </a:r>
          </a:p>
          <a:p>
            <a:pPr marL="285750" indent="-285750" algn="just">
              <a:spcBef>
                <a:spcPts val="18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>
                <a:latin typeface="Soberana Sans" pitchFamily="50" charset="0"/>
              </a:rPr>
              <a:t>Ajustes a la </a:t>
            </a:r>
            <a:r>
              <a:rPr lang="es-MX" dirty="0" err="1">
                <a:latin typeface="Soberana Sans" pitchFamily="50" charset="0"/>
              </a:rPr>
              <a:t>currícula</a:t>
            </a:r>
            <a:r>
              <a:rPr lang="es-MX" dirty="0">
                <a:latin typeface="Soberana Sans" pitchFamily="50" charset="0"/>
              </a:rPr>
              <a:t> de la carrera de Medicina y Ciencias de la Salud y educación médica continua.</a:t>
            </a:r>
          </a:p>
          <a:p>
            <a:pPr marL="285750" indent="-285750" algn="just">
              <a:spcBef>
                <a:spcPts val="18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dirty="0">
                <a:latin typeface="Soberana Sans" pitchFamily="50" charset="0"/>
              </a:rPr>
              <a:t>Presentación y discusión de la Estrategia con expertos de la OMS, la OPS y la OCDE para enriquecerla</a:t>
            </a:r>
            <a:r>
              <a:rPr lang="es-MX" dirty="0" smtClean="0">
                <a:latin typeface="Soberana Sans" pitchFamily="50" charset="0"/>
              </a:rPr>
              <a:t>.</a:t>
            </a:r>
            <a:endParaRPr lang="es-MX" dirty="0">
              <a:latin typeface="Soberana Sans" pitchFamily="50" charset="0"/>
            </a:endParaRPr>
          </a:p>
        </p:txBody>
      </p:sp>
      <p:pic>
        <p:nvPicPr>
          <p:cNvPr id="4" name="Imagen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452" y="1700808"/>
            <a:ext cx="789046" cy="591785"/>
          </a:xfrm>
          <a:prstGeom prst="rect">
            <a:avLst/>
          </a:prstGeom>
        </p:spPr>
      </p:pic>
      <p:pic>
        <p:nvPicPr>
          <p:cNvPr id="5" name="Imagen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150" y="2700790"/>
            <a:ext cx="1519398" cy="615756"/>
          </a:xfrm>
          <a:prstGeom prst="rect">
            <a:avLst/>
          </a:prstGeom>
        </p:spPr>
      </p:pic>
      <p:pic>
        <p:nvPicPr>
          <p:cNvPr id="6" name="Imagen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786" y="3851206"/>
            <a:ext cx="910793" cy="914588"/>
          </a:xfrm>
          <a:prstGeom prst="rect">
            <a:avLst/>
          </a:prstGeom>
        </p:spPr>
      </p:pic>
      <p:sp>
        <p:nvSpPr>
          <p:cNvPr id="7" name="3 Título"/>
          <p:cNvSpPr txBox="1">
            <a:spLocks/>
          </p:cNvSpPr>
          <p:nvPr/>
        </p:nvSpPr>
        <p:spPr>
          <a:xfrm>
            <a:off x="5053" y="1"/>
            <a:ext cx="6007107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Salud Pública</a:t>
            </a:r>
            <a:endParaRPr lang="es-MX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8"/>
          <p:cNvSpPr/>
          <p:nvPr/>
        </p:nvSpPr>
        <p:spPr>
          <a:xfrm>
            <a:off x="170332" y="2092392"/>
            <a:ext cx="2313436" cy="313680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rPr>
              <a:t>Desarrollar campañas de comunicación que incidan en el cambio conductual de la población</a:t>
            </a:r>
          </a:p>
        </p:txBody>
      </p:sp>
      <p:sp>
        <p:nvSpPr>
          <p:cNvPr id="3" name="CuadroTexto 9"/>
          <p:cNvSpPr txBox="1"/>
          <p:nvPr/>
        </p:nvSpPr>
        <p:spPr>
          <a:xfrm>
            <a:off x="2771800" y="2092392"/>
            <a:ext cx="59766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2000" dirty="0">
                <a:latin typeface="Soberana Sans" pitchFamily="50" charset="0"/>
              </a:rPr>
              <a:t>Poner en marcha la campaña de comunicación en los tres principales centros urbanos del país (Guadalajara, D.F .y Monterrey</a:t>
            </a:r>
            <a:r>
              <a:rPr lang="es-MX" sz="2000" dirty="0" smtClean="0">
                <a:latin typeface="Soberana Sans" pitchFamily="50" charset="0"/>
              </a:rPr>
              <a:t>).</a:t>
            </a: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endParaRPr lang="es-MX" sz="2000" dirty="0">
              <a:latin typeface="Soberana Sans" pitchFamily="50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2000" dirty="0">
                <a:latin typeface="Soberana Sans" pitchFamily="50" charset="0"/>
              </a:rPr>
              <a:t>Expandir la campaña a todo el país a través de todos los medios de </a:t>
            </a:r>
            <a:r>
              <a:rPr lang="es-MX" sz="2000" dirty="0" smtClean="0">
                <a:latin typeface="Soberana Sans" pitchFamily="50" charset="0"/>
              </a:rPr>
              <a:t>comunicación.</a:t>
            </a:r>
            <a:endParaRPr lang="es-MX" sz="2000" dirty="0">
              <a:latin typeface="Soberana Sans" pitchFamily="50" charset="0"/>
            </a:endParaRPr>
          </a:p>
        </p:txBody>
      </p:sp>
      <p:sp>
        <p:nvSpPr>
          <p:cNvPr id="4" name="3 Título"/>
          <p:cNvSpPr txBox="1">
            <a:spLocks/>
          </p:cNvSpPr>
          <p:nvPr/>
        </p:nvSpPr>
        <p:spPr>
          <a:xfrm>
            <a:off x="5053" y="1"/>
            <a:ext cx="6007107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Salud Pública</a:t>
            </a:r>
            <a:endParaRPr lang="es-MX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2"/>
          <p:cNvGrpSpPr/>
          <p:nvPr/>
        </p:nvGrpSpPr>
        <p:grpSpPr>
          <a:xfrm>
            <a:off x="172251" y="2405787"/>
            <a:ext cx="8798975" cy="2400657"/>
            <a:chOff x="170332" y="3925417"/>
            <a:chExt cx="8798975" cy="2400657"/>
          </a:xfrm>
        </p:grpSpPr>
        <p:sp>
          <p:nvSpPr>
            <p:cNvPr id="3" name="Rectángulo 15"/>
            <p:cNvSpPr/>
            <p:nvPr/>
          </p:nvSpPr>
          <p:spPr>
            <a:xfrm>
              <a:off x="170332" y="3925417"/>
              <a:ext cx="2313436" cy="2400657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Arial" pitchFamily="34" charset="0"/>
              </a:endParaRPr>
            </a:p>
          </p:txBody>
        </p:sp>
        <p:sp>
          <p:nvSpPr>
            <p:cNvPr id="4" name="CuadroTexto 16"/>
            <p:cNvSpPr txBox="1"/>
            <p:nvPr/>
          </p:nvSpPr>
          <p:spPr>
            <a:xfrm>
              <a:off x="2483768" y="4149080"/>
              <a:ext cx="6485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just">
                <a:spcBef>
                  <a:spcPts val="1200"/>
                </a:spcBef>
                <a:buClr>
                  <a:schemeClr val="accent3">
                    <a:lumMod val="50000"/>
                  </a:schemeClr>
                </a:buClr>
                <a:buSzPct val="150000"/>
                <a:buFont typeface="Arial" panose="020B0604020202020204" pitchFamily="34" charset="0"/>
                <a:buChar char="•"/>
              </a:pPr>
              <a:endParaRPr lang="es-MX" dirty="0">
                <a:latin typeface="Soberana Sans" pitchFamily="50" charset="0"/>
              </a:endParaRPr>
            </a:p>
          </p:txBody>
        </p:sp>
      </p:grpSp>
      <p:sp>
        <p:nvSpPr>
          <p:cNvPr id="5" name="4 Rectángulo"/>
          <p:cNvSpPr/>
          <p:nvPr/>
        </p:nvSpPr>
        <p:spPr>
          <a:xfrm>
            <a:off x="390946" y="3061351"/>
            <a:ext cx="187220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4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Calidad y acceso efectivo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555776" y="2375308"/>
            <a:ext cx="640871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dirty="0" smtClean="0">
                <a:latin typeface="Soberana Sans" pitchFamily="50" charset="0"/>
              </a:rPr>
              <a:t>Capacitación </a:t>
            </a:r>
            <a:r>
              <a:rPr lang="es-MX" sz="2000" dirty="0">
                <a:latin typeface="Soberana Sans" pitchFamily="50" charset="0"/>
              </a:rPr>
              <a:t>y educación continua a profesionales de la salud de primer </a:t>
            </a:r>
            <a:r>
              <a:rPr lang="es-MX" sz="2000" dirty="0" smtClean="0">
                <a:latin typeface="Soberana Sans" pitchFamily="50" charset="0"/>
              </a:rPr>
              <a:t>contacto.</a:t>
            </a:r>
            <a:endParaRPr lang="es-MX" sz="2000" dirty="0">
              <a:latin typeface="Soberana Sans" pitchFamily="50" charset="0"/>
            </a:endParaRPr>
          </a:p>
          <a:p>
            <a:pPr marL="285750" indent="-285750" algn="just"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dirty="0" smtClean="0">
                <a:latin typeface="Soberana Sans" pitchFamily="50" charset="0"/>
              </a:rPr>
              <a:t>Detección </a:t>
            </a:r>
            <a:r>
              <a:rPr lang="es-MX" sz="2000" dirty="0">
                <a:latin typeface="Soberana Sans" pitchFamily="50" charset="0"/>
              </a:rPr>
              <a:t>oportuna en poblaciones de </a:t>
            </a:r>
            <a:r>
              <a:rPr lang="es-MX" sz="2000" dirty="0" smtClean="0">
                <a:latin typeface="Soberana Sans" pitchFamily="50" charset="0"/>
              </a:rPr>
              <a:t>riesgo.</a:t>
            </a:r>
          </a:p>
          <a:p>
            <a:pPr marL="285750" indent="-285750" algn="just"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dirty="0" smtClean="0">
                <a:latin typeface="Soberana Sans" pitchFamily="50" charset="0"/>
              </a:rPr>
              <a:t>Modelo Clínico Preventivo Integral.</a:t>
            </a:r>
          </a:p>
          <a:p>
            <a:pPr marL="285750" indent="-285750" algn="just">
              <a:spcBef>
                <a:spcPts val="12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dirty="0">
                <a:latin typeface="Soberana Sans" pitchFamily="50" charset="0"/>
              </a:rPr>
              <a:t>Asegurar el abasto oportuno y completo de medicamentos e </a:t>
            </a:r>
            <a:r>
              <a:rPr lang="es-MX" sz="2000" dirty="0" smtClean="0">
                <a:latin typeface="Soberana Sans" pitchFamily="50" charset="0"/>
              </a:rPr>
              <a:t>insumos.</a:t>
            </a:r>
            <a:endParaRPr lang="es-MX" sz="2000" dirty="0">
              <a:latin typeface="Soberana Sans" pitchFamily="50" charset="0"/>
            </a:endParaRPr>
          </a:p>
        </p:txBody>
      </p:sp>
      <p:sp>
        <p:nvSpPr>
          <p:cNvPr id="7" name="3 Título"/>
          <p:cNvSpPr txBox="1">
            <a:spLocks/>
          </p:cNvSpPr>
          <p:nvPr/>
        </p:nvSpPr>
        <p:spPr>
          <a:xfrm>
            <a:off x="5053" y="1"/>
            <a:ext cx="6007107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Atención médica</a:t>
            </a:r>
            <a:endParaRPr lang="es-MX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Título"/>
          <p:cNvSpPr txBox="1">
            <a:spLocks/>
          </p:cNvSpPr>
          <p:nvPr/>
        </p:nvSpPr>
        <p:spPr>
          <a:xfrm>
            <a:off x="5053" y="1"/>
            <a:ext cx="6007107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Política regulatoria</a:t>
            </a:r>
            <a:endParaRPr lang="es-MX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1959496" y="1556792"/>
            <a:ext cx="5544616" cy="1224136"/>
          </a:xfrm>
          <a:prstGeom prst="round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Times New Roman" pitchFamily="18" charset="0"/>
              </a:rPr>
              <a:t>Etiquetado de </a:t>
            </a:r>
            <a:r>
              <a:rPr lang="es-MX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Times New Roman" pitchFamily="18" charset="0"/>
              </a:rPr>
              <a:t>Alimentos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1959496" y="3925241"/>
            <a:ext cx="5544616" cy="1224136"/>
          </a:xfrm>
          <a:prstGeom prst="round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cs typeface="Times New Roman" pitchFamily="18" charset="0"/>
              </a:rPr>
              <a:t>Publicidad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Título"/>
          <p:cNvSpPr txBox="1">
            <a:spLocks/>
          </p:cNvSpPr>
          <p:nvPr/>
        </p:nvSpPr>
        <p:spPr>
          <a:xfrm>
            <a:off x="5053" y="1"/>
            <a:ext cx="6007107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Grandes retos</a:t>
            </a:r>
            <a:endParaRPr lang="es-MX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11560" y="2924944"/>
            <a:ext cx="37880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b="1" dirty="0" smtClean="0">
                <a:latin typeface="Soberana Sans" pitchFamily="50" charset="0"/>
              </a:rPr>
              <a:t>Continuidad.</a:t>
            </a:r>
          </a:p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endParaRPr lang="es-MX" sz="2000" b="1" dirty="0" smtClean="0">
              <a:latin typeface="Soberana Sans" pitchFamily="50" charset="0"/>
            </a:endParaRPr>
          </a:p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b="1" dirty="0" smtClean="0">
                <a:latin typeface="Soberana Sans" pitchFamily="50" charset="0"/>
              </a:rPr>
              <a:t>Financiamiento.</a:t>
            </a:r>
          </a:p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endParaRPr lang="es-MX" sz="2000" b="1" dirty="0">
              <a:latin typeface="Soberana Sans" pitchFamily="50" charset="0"/>
            </a:endParaRPr>
          </a:p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b="1" dirty="0" smtClean="0">
                <a:latin typeface="Soberana Sans" pitchFamily="50" charset="0"/>
              </a:rPr>
              <a:t>Coordinación:</a:t>
            </a:r>
          </a:p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endParaRPr lang="es-MX" sz="2000" b="1" dirty="0" smtClean="0">
              <a:latin typeface="Soberana Sans" pitchFamily="50" charset="0"/>
            </a:endParaRPr>
          </a:p>
          <a:p>
            <a:pPr marL="800100" lvl="1" indent="-342900" algn="just">
              <a:buClr>
                <a:schemeClr val="accent3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es-MX" sz="2000" b="1" dirty="0" err="1" smtClean="0">
                <a:latin typeface="Soberana Sans" pitchFamily="50" charset="0"/>
              </a:rPr>
              <a:t>Intrainstitucional</a:t>
            </a:r>
            <a:endParaRPr lang="es-MX" sz="2000" b="1" dirty="0" smtClean="0">
              <a:latin typeface="Soberana Sans" pitchFamily="50" charset="0"/>
            </a:endParaRPr>
          </a:p>
          <a:p>
            <a:pPr marL="800100" lvl="1" indent="-342900" algn="just">
              <a:buClr>
                <a:schemeClr val="accent3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es-MX" sz="2000" b="1" dirty="0" smtClean="0">
                <a:latin typeface="Soberana Sans" pitchFamily="50" charset="0"/>
              </a:rPr>
              <a:t>Interinstitucional</a:t>
            </a:r>
          </a:p>
          <a:p>
            <a:pPr marL="800100" lvl="1" indent="-342900" algn="just">
              <a:buClr>
                <a:schemeClr val="accent3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es-MX" sz="2000" b="1" dirty="0" smtClean="0">
                <a:latin typeface="Soberana Sans" pitchFamily="50" charset="0"/>
              </a:rPr>
              <a:t>Multisectorial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67932" y="1196752"/>
            <a:ext cx="8712968" cy="1681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400" b="1" dirty="0" smtClean="0">
                <a:solidFill>
                  <a:srgbClr val="C00000"/>
                </a:solidFill>
                <a:latin typeface="Soberana Sans" pitchFamily="50" charset="0"/>
              </a:rPr>
              <a:t>El reto principal no es el cambio en la percepción de riesgo de la población, es hacer que la población actúe…</a:t>
            </a:r>
            <a:endParaRPr lang="en-US" sz="2400" b="1" dirty="0">
              <a:solidFill>
                <a:srgbClr val="C00000"/>
              </a:solidFill>
              <a:latin typeface="Soberana Sans" pitchFamily="50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416" y="3356992"/>
            <a:ext cx="4281203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3 Título"/>
          <p:cNvSpPr txBox="1">
            <a:spLocks/>
          </p:cNvSpPr>
          <p:nvPr/>
        </p:nvSpPr>
        <p:spPr>
          <a:xfrm>
            <a:off x="0" y="245572"/>
            <a:ext cx="8028384" cy="79208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s-MX"/>
            </a:defPPr>
            <a:lvl1pPr algn="ctr" defTabSz="914400" eaLnBrk="1" latinLnBrk="0" hangingPunct="1">
              <a:buNone/>
              <a:defRPr sz="3600" b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es-MX" sz="2800" dirty="0">
                <a:solidFill>
                  <a:srgbClr val="C00000"/>
                </a:solidFill>
                <a:latin typeface="Soberana Sans" pitchFamily="50" charset="0"/>
              </a:rPr>
              <a:t>¿Qué esperamos a mediano plazo?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11560" y="1916832"/>
            <a:ext cx="813690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b="1" dirty="0" smtClean="0">
                <a:solidFill>
                  <a:srgbClr val="C00000"/>
                </a:solidFill>
                <a:latin typeface="Soberana Sans" pitchFamily="50" charset="0"/>
                <a:cs typeface="Arial" pitchFamily="34" charset="0"/>
              </a:rPr>
              <a:t>Estabilizar </a:t>
            </a:r>
            <a:r>
              <a:rPr lang="es-MX" sz="2000" b="1" dirty="0">
                <a:solidFill>
                  <a:srgbClr val="C00000"/>
                </a:solidFill>
                <a:latin typeface="Soberana Sans" pitchFamily="50" charset="0"/>
                <a:cs typeface="Arial" pitchFamily="34" charset="0"/>
              </a:rPr>
              <a:t>la tendencia </a:t>
            </a:r>
            <a:r>
              <a:rPr lang="es-MX" sz="2000" b="1" dirty="0" smtClean="0">
                <a:solidFill>
                  <a:srgbClr val="C00000"/>
                </a:solidFill>
                <a:latin typeface="Soberana Sans" pitchFamily="50" charset="0"/>
                <a:cs typeface="Arial" pitchFamily="34" charset="0"/>
              </a:rPr>
              <a:t>del sobre peso y la obesidad </a:t>
            </a:r>
            <a:r>
              <a:rPr lang="es-MX" sz="2000" dirty="0">
                <a:latin typeface="Soberana Sans" pitchFamily="50" charset="0"/>
                <a:cs typeface="Arial" pitchFamily="34" charset="0"/>
              </a:rPr>
              <a:t>a mediano y largo plazo.</a:t>
            </a:r>
          </a:p>
          <a:p>
            <a:pPr marL="457200" indent="-457200"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endParaRPr lang="es-MX" sz="2000" dirty="0">
              <a:latin typeface="Soberana Sans" pitchFamily="50" charset="0"/>
              <a:cs typeface="Arial" pitchFamily="34" charset="0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dirty="0">
                <a:latin typeface="Soberana Sans" pitchFamily="50" charset="0"/>
                <a:cs typeface="Arial" pitchFamily="34" charset="0"/>
              </a:rPr>
              <a:t>Sentar las </a:t>
            </a:r>
            <a:r>
              <a:rPr lang="es-MX" sz="2000" b="1" dirty="0">
                <a:solidFill>
                  <a:srgbClr val="C00000"/>
                </a:solidFill>
                <a:latin typeface="Soberana Sans" pitchFamily="50" charset="0"/>
                <a:cs typeface="Arial" pitchFamily="34" charset="0"/>
              </a:rPr>
              <a:t>bases para iniciar la reversión </a:t>
            </a:r>
            <a:r>
              <a:rPr lang="es-MX" sz="2000" dirty="0">
                <a:latin typeface="Soberana Sans" pitchFamily="50" charset="0"/>
                <a:cs typeface="Arial" pitchFamily="34" charset="0"/>
              </a:rPr>
              <a:t>de esta tendencia.</a:t>
            </a:r>
          </a:p>
          <a:p>
            <a:pPr marL="457200" indent="-457200"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endParaRPr lang="es-MX" sz="2000" dirty="0">
              <a:latin typeface="Soberana Sans" pitchFamily="50" charset="0"/>
              <a:cs typeface="Arial" pitchFamily="34" charset="0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dirty="0">
                <a:latin typeface="Soberana Sans" pitchFamily="50" charset="0"/>
                <a:cs typeface="Arial" pitchFamily="34" charset="0"/>
              </a:rPr>
              <a:t>Incrementar el porcentaje </a:t>
            </a:r>
            <a:r>
              <a:rPr lang="es-MX" sz="2000" dirty="0" smtClean="0">
                <a:latin typeface="Soberana Sans" pitchFamily="50" charset="0"/>
                <a:cs typeface="Arial" pitchFamily="34" charset="0"/>
              </a:rPr>
              <a:t>de pacientes diabéticos en control.</a:t>
            </a:r>
            <a:endParaRPr lang="es-MX" sz="2000" dirty="0">
              <a:latin typeface="Soberana Sans" pitchFamily="50" charset="0"/>
              <a:cs typeface="Arial" pitchFamily="34" charset="0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endParaRPr lang="es-MX" sz="2000" dirty="0">
              <a:latin typeface="Soberana Sans" pitchFamily="50" charset="0"/>
              <a:cs typeface="Arial" pitchFamily="34" charset="0"/>
            </a:endParaRPr>
          </a:p>
          <a:p>
            <a:pPr marL="457200" indent="-457200"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b="1" dirty="0">
                <a:solidFill>
                  <a:srgbClr val="C00000"/>
                </a:solidFill>
                <a:latin typeface="Soberana Sans" pitchFamily="50" charset="0"/>
                <a:cs typeface="Arial" pitchFamily="34" charset="0"/>
              </a:rPr>
              <a:t>Retardar</a:t>
            </a:r>
            <a:r>
              <a:rPr lang="es-MX" sz="2000" dirty="0">
                <a:latin typeface="Soberana Sans" pitchFamily="50" charset="0"/>
                <a:cs typeface="Arial" pitchFamily="34" charset="0"/>
              </a:rPr>
              <a:t> </a:t>
            </a:r>
            <a:r>
              <a:rPr lang="es-MX" sz="2000" b="1" dirty="0">
                <a:solidFill>
                  <a:srgbClr val="C00000"/>
                </a:solidFill>
                <a:latin typeface="Soberana Sans" pitchFamily="50" charset="0"/>
                <a:cs typeface="Arial" pitchFamily="34" charset="0"/>
              </a:rPr>
              <a:t>la aparición </a:t>
            </a:r>
            <a:r>
              <a:rPr lang="es-MX" sz="2000" dirty="0">
                <a:latin typeface="Soberana Sans" pitchFamily="50" charset="0"/>
                <a:cs typeface="Arial" pitchFamily="34" charset="0"/>
              </a:rPr>
              <a:t>de las principales </a:t>
            </a:r>
            <a:r>
              <a:rPr lang="es-MX" sz="2000" b="1" dirty="0">
                <a:solidFill>
                  <a:srgbClr val="C00000"/>
                </a:solidFill>
                <a:latin typeface="Soberana Sans" pitchFamily="50" charset="0"/>
                <a:cs typeface="Arial" pitchFamily="34" charset="0"/>
              </a:rPr>
              <a:t>complicaciones</a:t>
            </a:r>
            <a:r>
              <a:rPr lang="es-MX" sz="2000" dirty="0" smtClean="0">
                <a:latin typeface="Soberana Sans" pitchFamily="50" charset="0"/>
                <a:cs typeface="Arial" pitchFamily="34" charset="0"/>
              </a:rPr>
              <a:t>.</a:t>
            </a:r>
            <a:endParaRPr lang="es-MX" sz="2000" b="1" i="1" dirty="0" smtClean="0">
              <a:latin typeface="Soberana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11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277398" y="1440118"/>
            <a:ext cx="8568952" cy="40324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8775" indent="-358775"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b="1" dirty="0" smtClean="0">
                <a:solidFill>
                  <a:srgbClr val="C00000"/>
                </a:solidFill>
                <a:latin typeface="Soberana Sans" pitchFamily="50" charset="0"/>
              </a:rPr>
              <a:t>La </a:t>
            </a:r>
            <a:r>
              <a:rPr lang="es-MX" sz="2000" b="1" dirty="0">
                <a:solidFill>
                  <a:srgbClr val="C00000"/>
                </a:solidFill>
                <a:latin typeface="Soberana Sans" pitchFamily="50" charset="0"/>
              </a:rPr>
              <a:t>carga mundial de enfermedades no transmisibles sigue aumentado </a:t>
            </a:r>
            <a:r>
              <a:rPr lang="es-MX" sz="2000" dirty="0">
                <a:latin typeface="Soberana Sans" pitchFamily="50" charset="0"/>
              </a:rPr>
              <a:t>y hacerle frente representa uno de los mayores desafíos </a:t>
            </a:r>
            <a:r>
              <a:rPr lang="es-MX" sz="2000" dirty="0" smtClean="0">
                <a:latin typeface="Soberana Sans" pitchFamily="50" charset="0"/>
              </a:rPr>
              <a:t>del </a:t>
            </a:r>
            <a:r>
              <a:rPr lang="es-MX" sz="2000" dirty="0">
                <a:latin typeface="Soberana Sans" pitchFamily="50" charset="0"/>
              </a:rPr>
              <a:t>siglo XXI. </a:t>
            </a:r>
            <a:endParaRPr lang="es-MX" sz="2000" dirty="0" smtClean="0">
              <a:latin typeface="Soberana Sans" pitchFamily="50" charset="0"/>
            </a:endParaRPr>
          </a:p>
          <a:p>
            <a:pPr marL="358775" indent="-358775"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dirty="0" smtClean="0">
                <a:latin typeface="Soberana Sans" pitchFamily="50" charset="0"/>
              </a:rPr>
              <a:t>OMS estima </a:t>
            </a:r>
            <a:r>
              <a:rPr lang="es-MX" sz="2000" dirty="0">
                <a:latin typeface="Soberana Sans" pitchFamily="50" charset="0"/>
              </a:rPr>
              <a:t>que 36 (63%) de los </a:t>
            </a:r>
            <a:r>
              <a:rPr lang="es-MX" sz="2000" b="1" dirty="0">
                <a:solidFill>
                  <a:srgbClr val="C00000"/>
                </a:solidFill>
                <a:latin typeface="Soberana Sans" pitchFamily="50" charset="0"/>
              </a:rPr>
              <a:t>57 millones </a:t>
            </a:r>
            <a:r>
              <a:rPr lang="es-MX" sz="2000" dirty="0">
                <a:latin typeface="Soberana Sans" pitchFamily="50" charset="0"/>
              </a:rPr>
              <a:t>de defunciones ocurridas a nivel mundial </a:t>
            </a:r>
            <a:r>
              <a:rPr lang="es-MX" sz="2000" b="1" dirty="0">
                <a:solidFill>
                  <a:srgbClr val="C00000"/>
                </a:solidFill>
                <a:latin typeface="Soberana Sans" pitchFamily="50" charset="0"/>
              </a:rPr>
              <a:t>en 2008, se debieron a enfermedades no </a:t>
            </a:r>
            <a:r>
              <a:rPr lang="es-MX" sz="2000" b="1" dirty="0" smtClean="0">
                <a:solidFill>
                  <a:srgbClr val="C00000"/>
                </a:solidFill>
                <a:latin typeface="Soberana Sans" pitchFamily="50" charset="0"/>
              </a:rPr>
              <a:t>transmisibles</a:t>
            </a:r>
            <a:r>
              <a:rPr lang="es-MX" sz="2000" dirty="0" smtClean="0">
                <a:latin typeface="Soberana Sans" pitchFamily="50" charset="0"/>
              </a:rPr>
              <a:t>. </a:t>
            </a:r>
          </a:p>
          <a:p>
            <a:pPr marL="358775" indent="-358775"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50000"/>
            </a:pPr>
            <a:r>
              <a:rPr lang="es-MX" sz="2000" dirty="0" smtClean="0">
                <a:latin typeface="Soberana Sans" pitchFamily="50" charset="0"/>
              </a:rPr>
              <a:t>De acuerdo con OMS </a:t>
            </a:r>
            <a:r>
              <a:rPr lang="es-MX" sz="2000" b="1" dirty="0" smtClean="0">
                <a:solidFill>
                  <a:srgbClr val="C00000"/>
                </a:solidFill>
                <a:latin typeface="Soberana Sans" pitchFamily="50" charset="0"/>
              </a:rPr>
              <a:t>90</a:t>
            </a:r>
            <a:r>
              <a:rPr lang="es-MX" sz="2000" b="1" dirty="0">
                <a:solidFill>
                  <a:srgbClr val="C00000"/>
                </a:solidFill>
                <a:latin typeface="Soberana Sans" pitchFamily="50" charset="0"/>
              </a:rPr>
              <a:t>% de los casos de diabetes </a:t>
            </a:r>
            <a:r>
              <a:rPr lang="es-MX" sz="2000" b="1" dirty="0" smtClean="0">
                <a:solidFill>
                  <a:srgbClr val="C00000"/>
                </a:solidFill>
                <a:latin typeface="Soberana Sans" pitchFamily="50" charset="0"/>
              </a:rPr>
              <a:t>tipo </a:t>
            </a:r>
            <a:r>
              <a:rPr lang="es-MX" sz="2000" b="1" dirty="0">
                <a:solidFill>
                  <a:srgbClr val="C00000"/>
                </a:solidFill>
                <a:latin typeface="Soberana Sans" pitchFamily="50" charset="0"/>
              </a:rPr>
              <a:t>2 </a:t>
            </a:r>
            <a:r>
              <a:rPr lang="es-MX" sz="2000" dirty="0">
                <a:latin typeface="Soberana Sans" pitchFamily="50" charset="0"/>
              </a:rPr>
              <a:t>son atribuibles al sobrepeso y la </a:t>
            </a:r>
            <a:r>
              <a:rPr lang="es-MX" sz="2000" dirty="0" smtClean="0">
                <a:latin typeface="Soberana Sans" pitchFamily="50" charset="0"/>
              </a:rPr>
              <a:t>obesidad. En México es 2ª causa de muerte.</a:t>
            </a:r>
            <a:endParaRPr lang="es-MX" sz="2000" dirty="0">
              <a:latin typeface="Soberana Sans" pitchFamily="50" charset="0"/>
            </a:endParaRPr>
          </a:p>
          <a:p>
            <a:pPr marL="358775" indent="-358775" algn="just">
              <a:spcBef>
                <a:spcPts val="600"/>
              </a:spcBef>
              <a:buClr>
                <a:schemeClr val="accent3">
                  <a:lumMod val="75000"/>
                </a:schemeClr>
              </a:buClr>
              <a:buSzPct val="150000"/>
            </a:pPr>
            <a:r>
              <a:rPr lang="es-MX" sz="2000" b="1" dirty="0" smtClean="0">
                <a:solidFill>
                  <a:srgbClr val="C00000"/>
                </a:solidFill>
                <a:latin typeface="Soberana Sans" pitchFamily="50" charset="0"/>
              </a:rPr>
              <a:t>México </a:t>
            </a:r>
            <a:r>
              <a:rPr lang="es-MX" sz="2000" b="1" dirty="0">
                <a:solidFill>
                  <a:srgbClr val="C00000"/>
                </a:solidFill>
                <a:latin typeface="Soberana Sans" pitchFamily="50" charset="0"/>
              </a:rPr>
              <a:t>ocupa el segundo lugar en obesidad </a:t>
            </a:r>
            <a:r>
              <a:rPr lang="es-MX" sz="2000" dirty="0">
                <a:latin typeface="Soberana Sans" pitchFamily="50" charset="0"/>
              </a:rPr>
              <a:t>en la población general y el cuarto en la </a:t>
            </a:r>
            <a:r>
              <a:rPr lang="es-MX" sz="2000" dirty="0" smtClean="0">
                <a:latin typeface="Soberana Sans" pitchFamily="50" charset="0"/>
              </a:rPr>
              <a:t>infantil</a:t>
            </a:r>
            <a:r>
              <a:rPr lang="es-MX" sz="2000" dirty="0">
                <a:latin typeface="Soberana Sans" pitchFamily="50" charset="0"/>
              </a:rPr>
              <a:t> </a:t>
            </a:r>
            <a:r>
              <a:rPr lang="es-MX" sz="2000" dirty="0" smtClean="0">
                <a:latin typeface="Soberana Sans" pitchFamily="50" charset="0"/>
              </a:rPr>
              <a:t>(OCDE, 2011).</a:t>
            </a:r>
            <a:endParaRPr lang="es-MX" sz="2000" dirty="0">
              <a:latin typeface="Soberana Sans" pitchFamily="50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11202" y="261265"/>
            <a:ext cx="7071005" cy="646331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s-MX"/>
            </a:defPPr>
            <a:lvl1pPr algn="ctr" defTabSz="914400" eaLnBrk="1" latinLnBrk="0" hangingPunct="1">
              <a:buNone/>
              <a:defRPr sz="3600" b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800" dirty="0">
                <a:solidFill>
                  <a:srgbClr val="C00000"/>
                </a:solidFill>
                <a:latin typeface="Soberana Sans" pitchFamily="50" charset="0"/>
              </a:rPr>
              <a:t>Problemática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79512" y="5733256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Soberana Sans" pitchFamily="50" charset="0"/>
              </a:rPr>
              <a:t>Estas enfermedades </a:t>
            </a:r>
            <a:r>
              <a:rPr lang="es-MX" b="1" dirty="0" smtClean="0">
                <a:latin typeface="Soberana Sans" pitchFamily="50" charset="0"/>
              </a:rPr>
              <a:t>son un obstáculo </a:t>
            </a:r>
            <a:r>
              <a:rPr lang="es-MX" b="1" dirty="0">
                <a:latin typeface="Soberana Sans" pitchFamily="50" charset="0"/>
              </a:rPr>
              <a:t>para el desarrollo económico, la sostenibilidad ambiental y la reducción de la pobreza (ONU). </a:t>
            </a:r>
          </a:p>
        </p:txBody>
      </p:sp>
    </p:spTree>
    <p:extLst>
      <p:ext uri="{BB962C8B-B14F-4D97-AF65-F5344CB8AC3E}">
        <p14:creationId xmlns:p14="http://schemas.microsoft.com/office/powerpoint/2010/main" val="408414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Título"/>
          <p:cNvSpPr txBox="1">
            <a:spLocks/>
          </p:cNvSpPr>
          <p:nvPr/>
        </p:nvSpPr>
        <p:spPr>
          <a:xfrm>
            <a:off x="467544" y="1"/>
            <a:ext cx="5544616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rgbClr val="C00000"/>
                </a:solidFill>
                <a:latin typeface="Soberana Sans" pitchFamily="50" charset="0"/>
              </a:rPr>
              <a:t>Reflexiones finales</a:t>
            </a:r>
            <a:endParaRPr lang="es-MX" sz="2800" b="1" dirty="0">
              <a:solidFill>
                <a:srgbClr val="C00000"/>
              </a:solidFill>
              <a:latin typeface="Soberana Sans" pitchFamily="50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67544" y="1484784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dirty="0" smtClean="0">
                <a:latin typeface="Soberana Sans" pitchFamily="50" charset="0"/>
              </a:rPr>
              <a:t>El sobrepeso y la obesidad son factores importantes de riesgo para el desarrollo de Enfermedades </a:t>
            </a:r>
            <a:r>
              <a:rPr lang="es-MX" sz="2000" dirty="0">
                <a:latin typeface="Soberana Sans" pitchFamily="50" charset="0"/>
              </a:rPr>
              <a:t>C</a:t>
            </a:r>
            <a:r>
              <a:rPr lang="es-MX" sz="2000" dirty="0" smtClean="0">
                <a:latin typeface="Soberana Sans" pitchFamily="50" charset="0"/>
              </a:rPr>
              <a:t>rónicas </a:t>
            </a:r>
            <a:r>
              <a:rPr lang="es-MX" sz="2000" dirty="0">
                <a:latin typeface="Soberana Sans" pitchFamily="50" charset="0"/>
              </a:rPr>
              <a:t>N</a:t>
            </a:r>
            <a:r>
              <a:rPr lang="es-MX" sz="2000" dirty="0" smtClean="0">
                <a:latin typeface="Soberana Sans" pitchFamily="50" charset="0"/>
              </a:rPr>
              <a:t>o Transmisibles.</a:t>
            </a:r>
          </a:p>
          <a:p>
            <a:pPr lvl="1" algn="just">
              <a:buClr>
                <a:schemeClr val="accent3">
                  <a:lumMod val="75000"/>
                </a:schemeClr>
              </a:buClr>
              <a:buSzPct val="150000"/>
            </a:pPr>
            <a:endParaRPr lang="es-MX" sz="2000" dirty="0" smtClean="0">
              <a:latin typeface="Soberana Sans" pitchFamily="50" charset="0"/>
            </a:endParaRPr>
          </a:p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dirty="0" smtClean="0">
                <a:latin typeface="Soberana Sans" pitchFamily="50" charset="0"/>
              </a:rPr>
              <a:t>Para disminuir el impacto que genera la carga de enfermedad por estos factores, es necesario reforzar y/o replantear las acciones previamente establecidas, sin empezar de cero.</a:t>
            </a:r>
          </a:p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endParaRPr lang="es-MX" sz="2000" dirty="0" smtClean="0">
              <a:latin typeface="Soberana Sans" pitchFamily="50" charset="0"/>
            </a:endParaRPr>
          </a:p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dirty="0" smtClean="0">
                <a:latin typeface="Soberana Sans" pitchFamily="50" charset="0"/>
              </a:rPr>
              <a:t>El éxito de la intervención será la continuidad de su implementación aunado a un trabajo coordinado.</a:t>
            </a:r>
          </a:p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endParaRPr lang="es-MX" sz="2000" dirty="0">
              <a:latin typeface="Soberana Sans" pitchFamily="50" charset="0"/>
            </a:endParaRPr>
          </a:p>
          <a:p>
            <a:pPr marL="342900" indent="-342900" algn="just">
              <a:buClr>
                <a:schemeClr val="accent3">
                  <a:lumMod val="75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sz="2000" dirty="0" smtClean="0">
                <a:latin typeface="Soberana Sans" pitchFamily="50" charset="0"/>
              </a:rPr>
              <a:t>La propuesta pretende ser integral, incluyente y factible de instrumentar.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0269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CuadroTexto"/>
          <p:cNvSpPr txBox="1"/>
          <p:nvPr/>
        </p:nvSpPr>
        <p:spPr>
          <a:xfrm>
            <a:off x="352841" y="1124744"/>
            <a:ext cx="8496944" cy="2593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3000"/>
              </a:spcBef>
              <a:buClr>
                <a:schemeClr val="accent3">
                  <a:lumMod val="50000"/>
                </a:schemeClr>
              </a:buClr>
              <a:buSzPct val="150000"/>
            </a:pPr>
            <a:r>
              <a:rPr lang="es-MX" sz="2800" b="1" dirty="0" smtClean="0">
                <a:solidFill>
                  <a:srgbClr val="C00000"/>
                </a:solidFill>
                <a:latin typeface="Soberana Sans" pitchFamily="50" charset="0"/>
              </a:rPr>
              <a:t>¿Qué características necesita tener una estrategia de intervención para mitigar el aumento de personas con sobrepeso y obesidad, y diabetes?</a:t>
            </a:r>
            <a:endParaRPr lang="es-MX" sz="2800" b="1" dirty="0">
              <a:solidFill>
                <a:srgbClr val="C00000"/>
              </a:solidFill>
              <a:latin typeface="Soberana Sans" pitchFamily="50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397" y="4365104"/>
            <a:ext cx="3135833" cy="2160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04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04454" y="2127562"/>
            <a:ext cx="4392488" cy="23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prstClr val="black"/>
                </a:solidFill>
                <a:latin typeface="Soberana Sans" pitchFamily="50" charset="0"/>
              </a:rPr>
              <a:t>G</a:t>
            </a:r>
            <a:r>
              <a:rPr lang="es-MX" sz="2000" dirty="0" smtClean="0">
                <a:solidFill>
                  <a:prstClr val="black"/>
                </a:solidFill>
                <a:latin typeface="Soberana Sans" pitchFamily="50" charset="0"/>
              </a:rPr>
              <a:t>enerar </a:t>
            </a:r>
            <a:r>
              <a:rPr lang="es-MX" sz="2000" dirty="0">
                <a:solidFill>
                  <a:prstClr val="black"/>
                </a:solidFill>
                <a:latin typeface="Soberana Sans" pitchFamily="50" charset="0"/>
              </a:rPr>
              <a:t>en la población un aumento en </a:t>
            </a:r>
            <a:r>
              <a:rPr lang="es-MX" sz="2000" dirty="0" smtClean="0">
                <a:solidFill>
                  <a:prstClr val="black"/>
                </a:solidFill>
                <a:latin typeface="Soberana Sans" pitchFamily="50" charset="0"/>
              </a:rPr>
              <a:t>la percepción </a:t>
            </a:r>
            <a:r>
              <a:rPr lang="es-MX" sz="2000" dirty="0">
                <a:solidFill>
                  <a:prstClr val="black"/>
                </a:solidFill>
                <a:latin typeface="Soberana Sans" pitchFamily="50" charset="0"/>
              </a:rPr>
              <a:t>de </a:t>
            </a:r>
            <a:r>
              <a:rPr lang="es-MX" sz="2000" dirty="0" smtClean="0">
                <a:solidFill>
                  <a:prstClr val="black"/>
                </a:solidFill>
                <a:latin typeface="Soberana Sans" pitchFamily="50" charset="0"/>
              </a:rPr>
              <a:t>riesgo.</a:t>
            </a:r>
          </a:p>
          <a:p>
            <a:pPr marL="342900" indent="-342900" algn="just">
              <a:lnSpc>
                <a:spcPct val="150000"/>
              </a:lnSpc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  <a:latin typeface="Soberana Sans" pitchFamily="50" charset="0"/>
              </a:rPr>
              <a:t>Mensajes claros, contundentes y coordinados.</a:t>
            </a:r>
          </a:p>
        </p:txBody>
      </p:sp>
      <p:sp>
        <p:nvSpPr>
          <p:cNvPr id="10" name="3 Título"/>
          <p:cNvSpPr txBox="1">
            <a:spLocks/>
          </p:cNvSpPr>
          <p:nvPr/>
        </p:nvSpPr>
        <p:spPr>
          <a:xfrm>
            <a:off x="5053" y="1"/>
            <a:ext cx="6007107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Características generales </a:t>
            </a:r>
            <a:br>
              <a:rPr lang="es-MX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</a:br>
            <a:r>
              <a:rPr lang="es-MX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de una estrategia</a:t>
            </a:r>
            <a:endParaRPr lang="es-MX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411667" y="5445224"/>
            <a:ext cx="3913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latin typeface="Soberana Sans" pitchFamily="50" charset="0"/>
              </a:rPr>
              <a:t>CAMPAÑA CONTINUA</a:t>
            </a:r>
            <a:endParaRPr lang="en-US" sz="2800" b="1" dirty="0">
              <a:solidFill>
                <a:schemeClr val="accent3">
                  <a:lumMod val="50000"/>
                </a:schemeClr>
              </a:solidFill>
              <a:latin typeface="Soberana Sans" pitchFamily="50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-3270" y="1365354"/>
            <a:ext cx="9147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Soberana Sans" pitchFamily="50" charset="0"/>
              </a:rPr>
              <a:t>Campaña de comunicación de riesgos</a:t>
            </a:r>
            <a:endParaRPr lang="en-US" sz="2400" b="1" dirty="0">
              <a:solidFill>
                <a:srgbClr val="C00000"/>
              </a:solidFill>
              <a:latin typeface="Soberana Sans" pitchFamily="50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603" y="2154567"/>
            <a:ext cx="280831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4898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7544" y="2355264"/>
            <a:ext cx="8136904" cy="20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24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  <a:latin typeface="Soberana Sans" pitchFamily="50" charset="0"/>
              </a:rPr>
              <a:t>Personal capacitado</a:t>
            </a:r>
          </a:p>
          <a:p>
            <a:pPr marL="342900" indent="-342900" algn="just">
              <a:lnSpc>
                <a:spcPct val="150000"/>
              </a:lnSpc>
              <a:spcBef>
                <a:spcPts val="24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  <a:latin typeface="Soberana Sans" pitchFamily="50" charset="0"/>
              </a:rPr>
              <a:t>Infraestructura suficiente</a:t>
            </a:r>
          </a:p>
          <a:p>
            <a:pPr marL="342900" indent="-342900" algn="just">
              <a:lnSpc>
                <a:spcPct val="150000"/>
              </a:lnSpc>
              <a:spcBef>
                <a:spcPts val="2400"/>
              </a:spcBef>
              <a:buClr>
                <a:schemeClr val="accent3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  <a:latin typeface="Soberana Sans" pitchFamily="50" charset="0"/>
              </a:rPr>
              <a:t>Sistema coordinado de referencia-</a:t>
            </a:r>
            <a:r>
              <a:rPr lang="es-MX" sz="2000" dirty="0" err="1" smtClean="0">
                <a:solidFill>
                  <a:prstClr val="black"/>
                </a:solidFill>
                <a:latin typeface="Soberana Sans" pitchFamily="50" charset="0"/>
              </a:rPr>
              <a:t>contrarreferencia</a:t>
            </a:r>
            <a:r>
              <a:rPr lang="es-MX" sz="2000" dirty="0" smtClean="0">
                <a:solidFill>
                  <a:prstClr val="black"/>
                </a:solidFill>
                <a:latin typeface="Soberana Sans" pitchFamily="50" charset="0"/>
              </a:rPr>
              <a:t> </a:t>
            </a:r>
            <a:endParaRPr lang="es-MX" sz="2000" dirty="0">
              <a:solidFill>
                <a:prstClr val="black"/>
              </a:solidFill>
              <a:latin typeface="Soberana Sans" pitchFamily="50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215048" y="4869160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latin typeface="Soberana Sans" pitchFamily="50" charset="0"/>
              </a:rPr>
              <a:t>ATENCIÓN PRIMARIA </a:t>
            </a:r>
            <a:b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latin typeface="Soberana Sans" pitchFamily="50" charset="0"/>
              </a:rPr>
            </a:br>
            <a:r>
              <a:rPr lang="es-MX" sz="2800" b="1" dirty="0" smtClean="0">
                <a:solidFill>
                  <a:schemeClr val="accent3">
                    <a:lumMod val="50000"/>
                  </a:schemeClr>
                </a:solidFill>
                <a:latin typeface="Soberana Sans" pitchFamily="50" charset="0"/>
              </a:rPr>
              <a:t>DE LA SALUD EFECTIVA</a:t>
            </a:r>
            <a:endParaRPr lang="en-US" sz="2800" b="1" dirty="0">
              <a:solidFill>
                <a:schemeClr val="accent3">
                  <a:lumMod val="50000"/>
                </a:schemeClr>
              </a:solidFill>
              <a:latin typeface="Soberana Sans" pitchFamily="50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-3270" y="1365354"/>
            <a:ext cx="9147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Soberana Sans" pitchFamily="50" charset="0"/>
              </a:rPr>
              <a:t>Atención Médica</a:t>
            </a:r>
            <a:endParaRPr lang="en-US" sz="2400" b="1" dirty="0">
              <a:solidFill>
                <a:srgbClr val="C00000"/>
              </a:solidFill>
              <a:latin typeface="Soberana Sans" pitchFamily="50" charset="0"/>
            </a:endParaRPr>
          </a:p>
        </p:txBody>
      </p:sp>
      <p:sp>
        <p:nvSpPr>
          <p:cNvPr id="7" name="3 Título"/>
          <p:cNvSpPr txBox="1">
            <a:spLocks/>
          </p:cNvSpPr>
          <p:nvPr/>
        </p:nvSpPr>
        <p:spPr>
          <a:xfrm>
            <a:off x="5053" y="1"/>
            <a:ext cx="6007107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Características generales </a:t>
            </a:r>
            <a:br>
              <a:rPr lang="es-MX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</a:br>
            <a:r>
              <a:rPr lang="es-MX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de una estrategia</a:t>
            </a:r>
            <a:endParaRPr lang="es-MX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65354"/>
            <a:ext cx="3425734" cy="2279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696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-3270" y="1519464"/>
            <a:ext cx="91472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>
                <a:solidFill>
                  <a:srgbClr val="C00000"/>
                </a:solidFill>
                <a:latin typeface="Soberana Sans" pitchFamily="50" charset="0"/>
              </a:rPr>
              <a:t>Coordinación interinstitucional, intersectorial </a:t>
            </a:r>
            <a:r>
              <a:rPr lang="es-MX" sz="2400" b="1" dirty="0" smtClean="0">
                <a:solidFill>
                  <a:srgbClr val="C00000"/>
                </a:solidFill>
                <a:latin typeface="Soberana Sans" pitchFamily="50" charset="0"/>
              </a:rPr>
              <a:t/>
            </a:r>
            <a:br>
              <a:rPr lang="es-MX" sz="2400" b="1" dirty="0" smtClean="0">
                <a:solidFill>
                  <a:srgbClr val="C00000"/>
                </a:solidFill>
                <a:latin typeface="Soberana Sans" pitchFamily="50" charset="0"/>
              </a:rPr>
            </a:br>
            <a:r>
              <a:rPr lang="es-MX" sz="2400" b="1" dirty="0" smtClean="0">
                <a:solidFill>
                  <a:srgbClr val="C00000"/>
                </a:solidFill>
                <a:latin typeface="Soberana Sans" pitchFamily="50" charset="0"/>
              </a:rPr>
              <a:t>y multidisciplinaria</a:t>
            </a:r>
            <a:endParaRPr lang="en-US" sz="2400" b="1" dirty="0">
              <a:solidFill>
                <a:srgbClr val="C00000"/>
              </a:solidFill>
              <a:latin typeface="Soberana Sans" pitchFamily="50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38788" y="2907782"/>
            <a:ext cx="2794226" cy="40011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Soberana Sans" pitchFamily="50" charset="0"/>
              </a:rPr>
              <a:t>Gobierno</a:t>
            </a:r>
            <a:endParaRPr lang="en-US" sz="2000" b="1" dirty="0">
              <a:solidFill>
                <a:schemeClr val="bg1"/>
              </a:solidFill>
              <a:latin typeface="Soberana Sans" pitchFamily="50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217953" y="2907782"/>
            <a:ext cx="2639952" cy="40011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Soberana Sans" pitchFamily="50" charset="0"/>
              </a:rPr>
              <a:t>Sociedad</a:t>
            </a:r>
            <a:endParaRPr lang="en-US" sz="2000" b="1" dirty="0">
              <a:solidFill>
                <a:schemeClr val="bg1"/>
              </a:solidFill>
              <a:latin typeface="Soberana Sans" pitchFamily="50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035947" y="2907782"/>
            <a:ext cx="2834640" cy="40011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Soberana Sans" pitchFamily="50" charset="0"/>
              </a:rPr>
              <a:t>Academia</a:t>
            </a:r>
            <a:endParaRPr lang="en-US" sz="2000" b="1" dirty="0">
              <a:solidFill>
                <a:schemeClr val="bg1"/>
              </a:solidFill>
              <a:latin typeface="Soberana Sans" pitchFamily="50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38788" y="3566557"/>
            <a:ext cx="2650277" cy="16654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200000"/>
              </a:lnSpc>
              <a:buClr>
                <a:schemeClr val="accent3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b="1" dirty="0" smtClean="0">
                <a:solidFill>
                  <a:prstClr val="black"/>
                </a:solidFill>
                <a:latin typeface="Soberana Sans" pitchFamily="50" charset="0"/>
              </a:rPr>
              <a:t>Sector Salud</a:t>
            </a:r>
          </a:p>
          <a:p>
            <a:pPr marL="342900" lvl="0" indent="-342900">
              <a:lnSpc>
                <a:spcPct val="200000"/>
              </a:lnSpc>
              <a:buClr>
                <a:schemeClr val="accent3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b="1" dirty="0">
                <a:solidFill>
                  <a:prstClr val="black"/>
                </a:solidFill>
                <a:latin typeface="Soberana Sans" pitchFamily="50" charset="0"/>
              </a:rPr>
              <a:t>Sector Educativo</a:t>
            </a:r>
          </a:p>
          <a:p>
            <a:pPr marL="342900" indent="-342900">
              <a:lnSpc>
                <a:spcPct val="200000"/>
              </a:lnSpc>
              <a:buClr>
                <a:schemeClr val="accent3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b="1" dirty="0">
                <a:solidFill>
                  <a:prstClr val="black"/>
                </a:solidFill>
                <a:latin typeface="Soberana Sans" pitchFamily="50" charset="0"/>
              </a:rPr>
              <a:t>Sector </a:t>
            </a:r>
            <a:r>
              <a:rPr lang="es-MX" b="1" dirty="0" smtClean="0">
                <a:solidFill>
                  <a:prstClr val="black"/>
                </a:solidFill>
                <a:latin typeface="Soberana Sans" pitchFamily="50" charset="0"/>
              </a:rPr>
              <a:t>Económico</a:t>
            </a:r>
            <a:endParaRPr lang="en-US" b="1" dirty="0">
              <a:solidFill>
                <a:prstClr val="black"/>
              </a:solidFill>
              <a:latin typeface="Soberana Sans" pitchFamily="50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131840" y="3566557"/>
            <a:ext cx="2675412" cy="16654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200000"/>
              </a:lnSpc>
              <a:buClr>
                <a:schemeClr val="accent3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b="1" dirty="0" smtClean="0">
                <a:solidFill>
                  <a:prstClr val="black"/>
                </a:solidFill>
                <a:latin typeface="Soberana Sans" pitchFamily="50" charset="0"/>
              </a:rPr>
              <a:t>Sociedad Civil</a:t>
            </a:r>
          </a:p>
          <a:p>
            <a:pPr marL="342900" lvl="0" indent="-342900">
              <a:lnSpc>
                <a:spcPct val="200000"/>
              </a:lnSpc>
              <a:buClr>
                <a:schemeClr val="accent3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b="1" dirty="0">
                <a:solidFill>
                  <a:prstClr val="black"/>
                </a:solidFill>
                <a:latin typeface="Soberana Sans" pitchFamily="50" charset="0"/>
              </a:rPr>
              <a:t>Iniciativa privada</a:t>
            </a:r>
          </a:p>
          <a:p>
            <a:pPr marL="342900" indent="-342900">
              <a:lnSpc>
                <a:spcPct val="200000"/>
              </a:lnSpc>
              <a:buClr>
                <a:schemeClr val="accent3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b="1" dirty="0">
                <a:solidFill>
                  <a:prstClr val="black"/>
                </a:solidFill>
                <a:latin typeface="Soberana Sans" pitchFamily="50" charset="0"/>
              </a:rPr>
              <a:t>Población </a:t>
            </a:r>
            <a:r>
              <a:rPr lang="es-MX" b="1" dirty="0" smtClean="0">
                <a:solidFill>
                  <a:prstClr val="black"/>
                </a:solidFill>
                <a:latin typeface="Soberana Sans" pitchFamily="50" charset="0"/>
              </a:rPr>
              <a:t>general</a:t>
            </a:r>
            <a:endParaRPr lang="en-US" b="1" dirty="0">
              <a:solidFill>
                <a:prstClr val="black"/>
              </a:solidFill>
              <a:latin typeface="Soberana Sans" pitchFamily="50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930427" y="3804280"/>
            <a:ext cx="3048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chemeClr val="accent3">
                  <a:lumMod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s-MX" b="1" dirty="0" smtClean="0">
                <a:solidFill>
                  <a:prstClr val="black"/>
                </a:solidFill>
                <a:latin typeface="Soberana Sans" pitchFamily="50" charset="0"/>
              </a:rPr>
              <a:t>Información para toma de decisiones</a:t>
            </a:r>
            <a:endParaRPr lang="en-US" b="1" dirty="0">
              <a:solidFill>
                <a:prstClr val="black"/>
              </a:solidFill>
              <a:latin typeface="Soberana Sans" pitchFamily="50" charset="0"/>
            </a:endParaRPr>
          </a:p>
        </p:txBody>
      </p:sp>
      <p:sp>
        <p:nvSpPr>
          <p:cNvPr id="11" name="3 Título"/>
          <p:cNvSpPr txBox="1">
            <a:spLocks/>
          </p:cNvSpPr>
          <p:nvPr/>
        </p:nvSpPr>
        <p:spPr>
          <a:xfrm>
            <a:off x="5053" y="1"/>
            <a:ext cx="6424776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Características generales </a:t>
            </a:r>
            <a:br>
              <a:rPr lang="es-MX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</a:br>
            <a:r>
              <a:rPr lang="es-MX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de una estrategia</a:t>
            </a:r>
            <a:endParaRPr lang="es-MX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590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340768"/>
            <a:ext cx="6562775" cy="4680520"/>
          </a:xfrm>
          <a:prstGeom prst="rect">
            <a:avLst/>
          </a:prstGeom>
        </p:spPr>
      </p:pic>
      <p:sp>
        <p:nvSpPr>
          <p:cNvPr id="5" name="4 Título"/>
          <p:cNvSpPr txBox="1">
            <a:spLocks/>
          </p:cNvSpPr>
          <p:nvPr/>
        </p:nvSpPr>
        <p:spPr>
          <a:xfrm>
            <a:off x="-36512" y="2368028"/>
            <a:ext cx="3008606" cy="484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Adobe Caslon Pro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s-MX" sz="2000" dirty="0" smtClean="0">
                <a:latin typeface="Soberana Sans" pitchFamily="50" charset="0"/>
              </a:rPr>
              <a:t>Considerando la perspectiva desde los Determinantes Sociales de la Salud</a:t>
            </a:r>
            <a:endParaRPr lang="es-MX" sz="2000" dirty="0">
              <a:latin typeface="Soberana Sans" pitchFamily="50" charset="0"/>
            </a:endParaRPr>
          </a:p>
        </p:txBody>
      </p:sp>
      <p:sp>
        <p:nvSpPr>
          <p:cNvPr id="6" name="3 Título"/>
          <p:cNvSpPr txBox="1">
            <a:spLocks/>
          </p:cNvSpPr>
          <p:nvPr/>
        </p:nvSpPr>
        <p:spPr>
          <a:xfrm>
            <a:off x="5053" y="1"/>
            <a:ext cx="6007107" cy="980728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Características generales </a:t>
            </a:r>
            <a:br>
              <a:rPr lang="es-MX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</a:br>
            <a:r>
              <a:rPr lang="es-MX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de una estrategia</a:t>
            </a:r>
            <a:endParaRPr lang="es-MX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berana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19" y="1436914"/>
            <a:ext cx="8471567" cy="2206172"/>
          </a:xfrm>
        </p:spPr>
        <p:txBody>
          <a:bodyPr>
            <a:noAutofit/>
          </a:bodyPr>
          <a:lstStyle/>
          <a:p>
            <a:pPr algn="just">
              <a:lnSpc>
                <a:spcPts val="3700"/>
              </a:lnSpc>
              <a:buClr>
                <a:schemeClr val="accent3">
                  <a:lumMod val="75000"/>
                </a:schemeClr>
              </a:buClr>
              <a:buSzPct val="150000"/>
            </a:pPr>
            <a:r>
              <a:rPr lang="es-MX" sz="2200" dirty="0" smtClean="0">
                <a:latin typeface="Soberana Sans" pitchFamily="50" charset="0"/>
              </a:rPr>
              <a:t>El presidente Enrique Peña Nieto instruyó poner en marcha una </a:t>
            </a:r>
            <a:r>
              <a:rPr lang="es-MX" sz="2200" b="1" dirty="0">
                <a:solidFill>
                  <a:srgbClr val="C00000"/>
                </a:solidFill>
                <a:latin typeface="Soberana Sans" pitchFamily="50" charset="0"/>
              </a:rPr>
              <a:t>E</a:t>
            </a:r>
            <a:r>
              <a:rPr lang="es-MX" sz="2200" b="1" dirty="0" smtClean="0">
                <a:solidFill>
                  <a:srgbClr val="C00000"/>
                </a:solidFill>
                <a:latin typeface="Soberana Sans" pitchFamily="50" charset="0"/>
              </a:rPr>
              <a:t>strategia </a:t>
            </a:r>
            <a:r>
              <a:rPr lang="es-MX" sz="2200" b="1" dirty="0">
                <a:solidFill>
                  <a:srgbClr val="C00000"/>
                </a:solidFill>
                <a:latin typeface="Soberana Sans" pitchFamily="50" charset="0"/>
              </a:rPr>
              <a:t>N</a:t>
            </a:r>
            <a:r>
              <a:rPr lang="es-MX" sz="2200" b="1" dirty="0" smtClean="0">
                <a:solidFill>
                  <a:srgbClr val="C00000"/>
                </a:solidFill>
                <a:latin typeface="Soberana Sans" pitchFamily="50" charset="0"/>
              </a:rPr>
              <a:t>acional para la Prevención y Control de la Obesidad y la Diabetes </a:t>
            </a:r>
            <a:r>
              <a:rPr lang="es-MX" sz="2200" dirty="0" smtClean="0">
                <a:latin typeface="Soberana Sans" pitchFamily="50" charset="0"/>
              </a:rPr>
              <a:t>en el país. </a:t>
            </a:r>
          </a:p>
        </p:txBody>
      </p:sp>
      <p:sp>
        <p:nvSpPr>
          <p:cNvPr id="4" name="3 Título"/>
          <p:cNvSpPr txBox="1">
            <a:spLocks/>
          </p:cNvSpPr>
          <p:nvPr/>
        </p:nvSpPr>
        <p:spPr>
          <a:xfrm>
            <a:off x="251519" y="488685"/>
            <a:ext cx="6408713" cy="48019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000"/>
              </a:lnSpc>
            </a:pPr>
            <a:r>
              <a:rPr lang="es-MX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</a:rPr>
              <a:t>Instrucción Presidencial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585028" y="3367320"/>
            <a:ext cx="513805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Clr>
                <a:schemeClr val="accent3">
                  <a:lumMod val="75000"/>
                </a:schemeClr>
              </a:buClr>
              <a:buSzPct val="150000"/>
              <a:buFont typeface="Arial" charset="0"/>
              <a:buChar char="•"/>
            </a:pPr>
            <a:r>
              <a:rPr lang="es-MX" b="1" dirty="0" smtClean="0">
                <a:solidFill>
                  <a:srgbClr val="C00000"/>
                </a:solidFill>
                <a:latin typeface="Soberana Sans" pitchFamily="50" charset="0"/>
              </a:rPr>
              <a:t>Los </a:t>
            </a:r>
            <a:r>
              <a:rPr lang="es-MX" b="1" dirty="0">
                <a:solidFill>
                  <a:srgbClr val="C00000"/>
                </a:solidFill>
                <a:latin typeface="Soberana Sans" pitchFamily="50" charset="0"/>
              </a:rPr>
              <a:t>actores de salud en los Estados</a:t>
            </a:r>
            <a:r>
              <a:rPr lang="es-MX" dirty="0">
                <a:solidFill>
                  <a:srgbClr val="C00000"/>
                </a:solidFill>
                <a:latin typeface="Soberana Sans" pitchFamily="50" charset="0"/>
              </a:rPr>
              <a:t>, </a:t>
            </a:r>
            <a:r>
              <a:rPr lang="es-MX" dirty="0" smtClean="0">
                <a:latin typeface="Soberana Sans" pitchFamily="50" charset="0"/>
              </a:rPr>
              <a:t>alcanzar los objetivos de la estrategia.</a:t>
            </a:r>
          </a:p>
          <a:p>
            <a:pPr marL="342900" lvl="0" indent="-342900" algn="just">
              <a:spcBef>
                <a:spcPct val="20000"/>
              </a:spcBef>
              <a:buClr>
                <a:schemeClr val="accent3">
                  <a:lumMod val="75000"/>
                </a:schemeClr>
              </a:buClr>
              <a:buSzPct val="150000"/>
            </a:pPr>
            <a:endParaRPr lang="es-MX" dirty="0">
              <a:latin typeface="Soberana Sans" pitchFamily="50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25717" y="3468925"/>
            <a:ext cx="2467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Soberana Sans" pitchFamily="50" charset="0"/>
              </a:rPr>
              <a:t>Compromiso</a:t>
            </a:r>
            <a:endParaRPr lang="es-MX" b="1" dirty="0">
              <a:latin typeface="Soberana Sans" pitchFamily="50" charset="0"/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2563078" y="3425383"/>
            <a:ext cx="978408" cy="484632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Picture 9" descr="http://4.bp.blogspot.com/-rWS2_2o4vWE/UnMJsw6j2TI/AAAAAAABDr0/91WQdotxMcY/s400/OBESIDA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0768" y="4334129"/>
            <a:ext cx="4179464" cy="2068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543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899592" y="1772816"/>
            <a:ext cx="7379461" cy="3887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800" b="1" dirty="0" smtClean="0">
                <a:solidFill>
                  <a:srgbClr val="C00000"/>
                </a:solidFill>
                <a:latin typeface="Soberana Sans" pitchFamily="50" charset="0"/>
                <a:ea typeface="+mj-ea"/>
                <a:cs typeface="+mj-cs"/>
              </a:rPr>
              <a:t>Estabilizar y revertir la incidencia </a:t>
            </a:r>
            <a:r>
              <a:rPr lang="es-MX" sz="2800" dirty="0" smtClean="0">
                <a:solidFill>
                  <a:srgbClr val="000000"/>
                </a:solidFill>
                <a:latin typeface="Soberana Sans" pitchFamily="50" charset="0"/>
                <a:ea typeface="+mj-ea"/>
                <a:cs typeface="+mj-cs"/>
              </a:rPr>
              <a:t>de enfermedades no transmisibles, particularmente la </a:t>
            </a:r>
            <a:r>
              <a:rPr lang="es-MX" sz="2800" b="1" dirty="0" smtClean="0">
                <a:solidFill>
                  <a:srgbClr val="C00000"/>
                </a:solidFill>
                <a:latin typeface="Soberana Sans" pitchFamily="50" charset="0"/>
                <a:ea typeface="+mj-ea"/>
                <a:cs typeface="+mj-cs"/>
              </a:rPr>
              <a:t>diabetes</a:t>
            </a:r>
            <a:r>
              <a:rPr lang="es-MX" sz="2800" dirty="0" smtClean="0">
                <a:solidFill>
                  <a:srgbClr val="000000"/>
                </a:solidFill>
                <a:latin typeface="Soberana Sans" pitchFamily="50" charset="0"/>
                <a:ea typeface="+mj-ea"/>
                <a:cs typeface="+mj-cs"/>
              </a:rPr>
              <a:t>, a través de </a:t>
            </a:r>
            <a:r>
              <a:rPr lang="es-MX" sz="2800" b="1" dirty="0" smtClean="0">
                <a:solidFill>
                  <a:srgbClr val="C00000"/>
                </a:solidFill>
                <a:latin typeface="Soberana Sans" pitchFamily="50" charset="0"/>
                <a:ea typeface="+mj-ea"/>
                <a:cs typeface="+mj-cs"/>
              </a:rPr>
              <a:t>intervenciones de Salud Pública </a:t>
            </a:r>
            <a:r>
              <a:rPr lang="es-MX" sz="2800" dirty="0" smtClean="0">
                <a:solidFill>
                  <a:srgbClr val="000000"/>
                </a:solidFill>
                <a:latin typeface="Soberana Sans" pitchFamily="50" charset="0"/>
                <a:ea typeface="+mj-ea"/>
                <a:cs typeface="+mj-cs"/>
              </a:rPr>
              <a:t>bajo un modelo médico integral y políticas públicas efectivas.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899592" y="331691"/>
            <a:ext cx="7128792" cy="64633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berana Sans" pitchFamily="50" charset="0"/>
                <a:ea typeface="+mj-ea"/>
                <a:cs typeface="+mj-cs"/>
              </a:rPr>
              <a:t>Objetivo</a:t>
            </a:r>
          </a:p>
        </p:txBody>
      </p:sp>
    </p:spTree>
    <p:extLst>
      <p:ext uri="{BB962C8B-B14F-4D97-AF65-F5344CB8AC3E}">
        <p14:creationId xmlns:p14="http://schemas.microsoft.com/office/powerpoint/2010/main" val="225069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ICI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2885</TotalTime>
  <Words>1159</Words>
  <Application>Microsoft Office PowerPoint</Application>
  <PresentationFormat>Presentación en pantalla (4:3)</PresentationFormat>
  <Paragraphs>147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21</vt:i4>
      </vt:variant>
    </vt:vector>
  </HeadingPairs>
  <TitlesOfParts>
    <vt:vector size="24" baseType="lpstr">
      <vt:lpstr>INICIO</vt:lpstr>
      <vt:lpstr>Diseño personalizado</vt:lpstr>
      <vt:lpstr>1_Diseño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censia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linda voi</dc:creator>
  <cp:lastModifiedBy>Usuario</cp:lastModifiedBy>
  <cp:revision>243</cp:revision>
  <cp:lastPrinted>2013-07-20T03:39:46Z</cp:lastPrinted>
  <dcterms:created xsi:type="dcterms:W3CDTF">2013-01-29T15:59:29Z</dcterms:created>
  <dcterms:modified xsi:type="dcterms:W3CDTF">2014-06-13T20:09:12Z</dcterms:modified>
</cp:coreProperties>
</file>